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ags/tag3.xml" ContentType="application/vnd.openxmlformats-officedocument.presentationml.tags+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5.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6.xml" ContentType="application/vnd.openxmlformats-officedocument.theme+xml"/>
  <Override PartName="/ppt/slideLayouts/slideLayout6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765" r:id="rId1"/>
    <p:sldMasterId id="2147484824" r:id="rId2"/>
    <p:sldMasterId id="2147484852" r:id="rId3"/>
    <p:sldMasterId id="2147484868" r:id="rId4"/>
    <p:sldMasterId id="2147484887" r:id="rId5"/>
    <p:sldMasterId id="2147484892" r:id="rId6"/>
    <p:sldMasterId id="2147484907" r:id="rId7"/>
  </p:sldMasterIdLst>
  <p:notesMasterIdLst>
    <p:notesMasterId r:id="rId59"/>
  </p:notesMasterIdLst>
  <p:handoutMasterIdLst>
    <p:handoutMasterId r:id="rId60"/>
  </p:handoutMasterIdLst>
  <p:sldIdLst>
    <p:sldId id="259" r:id="rId8"/>
    <p:sldId id="525" r:id="rId9"/>
    <p:sldId id="510" r:id="rId10"/>
    <p:sldId id="522" r:id="rId11"/>
    <p:sldId id="523" r:id="rId12"/>
    <p:sldId id="524" r:id="rId13"/>
    <p:sldId id="533" r:id="rId14"/>
    <p:sldId id="532" r:id="rId15"/>
    <p:sldId id="466" r:id="rId16"/>
    <p:sldId id="465" r:id="rId17"/>
    <p:sldId id="468" r:id="rId18"/>
    <p:sldId id="469" r:id="rId19"/>
    <p:sldId id="470" r:id="rId20"/>
    <p:sldId id="471" r:id="rId21"/>
    <p:sldId id="472" r:id="rId22"/>
    <p:sldId id="473" r:id="rId23"/>
    <p:sldId id="474" r:id="rId24"/>
    <p:sldId id="534" r:id="rId25"/>
    <p:sldId id="527" r:id="rId26"/>
    <p:sldId id="549" r:id="rId27"/>
    <p:sldId id="548" r:id="rId28"/>
    <p:sldId id="476" r:id="rId29"/>
    <p:sldId id="475" r:id="rId30"/>
    <p:sldId id="550" r:id="rId31"/>
    <p:sldId id="545" r:id="rId32"/>
    <p:sldId id="487" r:id="rId33"/>
    <p:sldId id="488" r:id="rId34"/>
    <p:sldId id="507" r:id="rId35"/>
    <p:sldId id="490" r:id="rId36"/>
    <p:sldId id="489" r:id="rId37"/>
    <p:sldId id="491" r:id="rId38"/>
    <p:sldId id="528" r:id="rId39"/>
    <p:sldId id="492" r:id="rId40"/>
    <p:sldId id="493" r:id="rId41"/>
    <p:sldId id="494" r:id="rId42"/>
    <p:sldId id="495" r:id="rId43"/>
    <p:sldId id="496" r:id="rId44"/>
    <p:sldId id="497" r:id="rId45"/>
    <p:sldId id="500" r:id="rId46"/>
    <p:sldId id="530" r:id="rId47"/>
    <p:sldId id="271" r:id="rId48"/>
    <p:sldId id="535" r:id="rId49"/>
    <p:sldId id="536" r:id="rId50"/>
    <p:sldId id="537" r:id="rId51"/>
    <p:sldId id="538" r:id="rId52"/>
    <p:sldId id="539" r:id="rId53"/>
    <p:sldId id="540" r:id="rId54"/>
    <p:sldId id="541" r:id="rId55"/>
    <p:sldId id="542" r:id="rId56"/>
    <p:sldId id="543" r:id="rId57"/>
    <p:sldId id="544" r:id="rId58"/>
  </p:sldIdLst>
  <p:sldSz cx="12192000" cy="6858000"/>
  <p:notesSz cx="6858000" cy="9144000"/>
  <p:custShowLst>
    <p:custShow name="Reporting Services" id="0">
      <p:sldLst/>
    </p:custShow>
    <p:custShow name="PowerBI" id="1">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900E07C6-10D2-4D4F-A575-3039F4A561A6}">
          <p14:sldIdLst>
            <p14:sldId id="259"/>
            <p14:sldId id="525"/>
            <p14:sldId id="510"/>
            <p14:sldId id="522"/>
            <p14:sldId id="523"/>
            <p14:sldId id="524"/>
            <p14:sldId id="533"/>
            <p14:sldId id="532"/>
          </p14:sldIdLst>
        </p14:section>
        <p14:section name="BI Platform" id="{C054EB6E-4046-440F-B0B0-279B0A4B01E0}">
          <p14:sldIdLst>
            <p14:sldId id="466"/>
            <p14:sldId id="465"/>
            <p14:sldId id="468"/>
            <p14:sldId id="469"/>
            <p14:sldId id="470"/>
            <p14:sldId id="471"/>
            <p14:sldId id="472"/>
            <p14:sldId id="473"/>
            <p14:sldId id="474"/>
            <p14:sldId id="534"/>
            <p14:sldId id="527"/>
            <p14:sldId id="549"/>
            <p14:sldId id="548"/>
          </p14:sldIdLst>
        </p14:section>
        <p14:section name="Azure DW" id="{89DFDFCA-02D3-492B-A0F6-C6A41659D185}">
          <p14:sldIdLst>
            <p14:sldId id="476"/>
            <p14:sldId id="475"/>
            <p14:sldId id="550"/>
          </p14:sldIdLst>
        </p14:section>
        <p14:section name="Cosmos DB" id="{91D329ED-637E-4C46-B947-5A80C3F2393D}">
          <p14:sldIdLst>
            <p14:sldId id="545"/>
          </p14:sldIdLst>
        </p14:section>
        <p14:section name="ML and Analytics" id="{C045ECE6-782B-421A-8C9F-F19A1EE957A3}">
          <p14:sldIdLst>
            <p14:sldId id="487"/>
            <p14:sldId id="488"/>
            <p14:sldId id="507"/>
            <p14:sldId id="490"/>
            <p14:sldId id="489"/>
            <p14:sldId id="491"/>
            <p14:sldId id="528"/>
            <p14:sldId id="492"/>
            <p14:sldId id="493"/>
            <p14:sldId id="494"/>
            <p14:sldId id="495"/>
            <p14:sldId id="496"/>
            <p14:sldId id="497"/>
            <p14:sldId id="500"/>
            <p14:sldId id="530"/>
          </p14:sldIdLst>
        </p14:section>
        <p14:section name="Azure Platform" id="{EC9657EA-3FA6-42DC-A5F7-FAEC12785074}">
          <p14:sldIdLst/>
        </p14:section>
        <p14:section name="End Slide" id="{56E84931-7916-4404-A381-46EA2FE37F93}">
          <p14:sldIdLst>
            <p14:sldId id="271"/>
          </p14:sldIdLst>
        </p14:section>
        <p14:section name="Azure SQL DB" id="{B27CCB6F-FC21-4425-85A2-E57378BAB98B}">
          <p14:sldIdLst>
            <p14:sldId id="535"/>
            <p14:sldId id="536"/>
            <p14:sldId id="537"/>
            <p14:sldId id="538"/>
            <p14:sldId id="539"/>
            <p14:sldId id="540"/>
            <p14:sldId id="541"/>
            <p14:sldId id="542"/>
            <p14:sldId id="543"/>
            <p14:sldId id="54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6" autoAdjust="0"/>
    <p:restoredTop sz="50762" autoAdjust="0"/>
  </p:normalViewPr>
  <p:slideViewPr>
    <p:cSldViewPr snapToGrid="0">
      <p:cViewPr varScale="1">
        <p:scale>
          <a:sx n="35" d="100"/>
          <a:sy n="35" d="100"/>
        </p:scale>
        <p:origin x="1686" y="12"/>
      </p:cViewPr>
      <p:guideLst/>
    </p:cSldViewPr>
  </p:slideViewPr>
  <p:notesTextViewPr>
    <p:cViewPr>
      <p:scale>
        <a:sx n="3" d="2"/>
        <a:sy n="3" d="2"/>
      </p:scale>
      <p:origin x="0" y="0"/>
    </p:cViewPr>
  </p:notesTextViewPr>
  <p:notesViewPr>
    <p:cSldViewPr snapToGrid="0">
      <p:cViewPr varScale="1">
        <p:scale>
          <a:sx n="95" d="100"/>
          <a:sy n="95" d="100"/>
        </p:scale>
        <p:origin x="4042" y="6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5" Type="http://schemas.openxmlformats.org/officeDocument/2006/relationships/slideMaster" Target="slideMasters/slideMaster5.xml"/><Relationship Id="rId61" Type="http://schemas.openxmlformats.org/officeDocument/2006/relationships/presProps" Target="presProp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notesMaster" Target="notesMasters/notesMaster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handoutMaster" Target="handoutMasters/handoutMaster1.xml"/><Relationship Id="rId65"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7676944270985598"/>
          <c:y val="0.44800605754669398"/>
          <c:w val="0.65969385040175499"/>
          <c:h val="0.31091183169241599"/>
        </c:manualLayout>
      </c:layout>
      <c:barChart>
        <c:barDir val="col"/>
        <c:grouping val="clustered"/>
        <c:varyColors val="0"/>
        <c:ser>
          <c:idx val="0"/>
          <c:order val="0"/>
          <c:tx>
            <c:strRef>
              <c:f>Sheet1!$B$1</c:f>
              <c:strCache>
                <c:ptCount val="1"/>
                <c:pt idx="0">
                  <c:v>SQL Server</c:v>
                </c:pt>
              </c:strCache>
            </c:strRef>
          </c:tx>
          <c:spPr>
            <a:solidFill>
              <a:sysClr val="window" lastClr="FFFFFF"/>
            </a:solidFill>
            <a:ln>
              <a:noFill/>
            </a:ln>
            <a:effectLst/>
          </c:spPr>
          <c:invertIfNegative val="0"/>
          <c:dPt>
            <c:idx val="0"/>
            <c:invertIfNegative val="0"/>
            <c:bubble3D val="0"/>
            <c:spPr>
              <a:solidFill>
                <a:sysClr val="window" lastClr="FFFFFF"/>
              </a:solidFill>
              <a:ln>
                <a:noFill/>
              </a:ln>
              <a:effectLst/>
            </c:spPr>
            <c:extLst>
              <c:ext xmlns:c16="http://schemas.microsoft.com/office/drawing/2014/chart" uri="{C3380CC4-5D6E-409C-BE32-E72D297353CC}">
                <c16:uniqueId val="{00000001-B2C3-41B8-AEE1-F61CF9ED68C7}"/>
              </c:ext>
            </c:extLst>
          </c:dPt>
          <c:dPt>
            <c:idx val="1"/>
            <c:invertIfNegative val="0"/>
            <c:bubble3D val="0"/>
            <c:spPr>
              <a:solidFill>
                <a:srgbClr val="002050"/>
              </a:solidFill>
              <a:ln>
                <a:noFill/>
              </a:ln>
              <a:effectLst/>
            </c:spPr>
            <c:extLst>
              <c:ext xmlns:c16="http://schemas.microsoft.com/office/drawing/2014/chart" uri="{C3380CC4-5D6E-409C-BE32-E72D297353CC}">
                <c16:uniqueId val="{00000003-B2C3-41B8-AEE1-F61CF9ED68C7}"/>
              </c:ext>
            </c:extLst>
          </c:dPt>
          <c:dPt>
            <c:idx val="2"/>
            <c:invertIfNegative val="0"/>
            <c:bubble3D val="0"/>
            <c:spPr>
              <a:solidFill>
                <a:srgbClr val="002050"/>
              </a:solidFill>
              <a:ln>
                <a:noFill/>
              </a:ln>
              <a:effectLst/>
            </c:spPr>
            <c:extLst>
              <c:ext xmlns:c16="http://schemas.microsoft.com/office/drawing/2014/chart" uri="{C3380CC4-5D6E-409C-BE32-E72D297353CC}">
                <c16:uniqueId val="{00000005-B2C3-41B8-AEE1-F61CF9ED68C7}"/>
              </c:ext>
            </c:extLst>
          </c:dPt>
          <c:dPt>
            <c:idx val="3"/>
            <c:invertIfNegative val="0"/>
            <c:bubble3D val="0"/>
            <c:spPr>
              <a:solidFill>
                <a:srgbClr val="002050"/>
              </a:solidFill>
              <a:ln>
                <a:noFill/>
              </a:ln>
              <a:effectLst/>
            </c:spPr>
            <c:extLst>
              <c:ext xmlns:c16="http://schemas.microsoft.com/office/drawing/2014/chart" uri="{C3380CC4-5D6E-409C-BE32-E72D297353CC}">
                <c16:uniqueId val="{00000007-B2C3-41B8-AEE1-F61CF9ED68C7}"/>
              </c:ext>
            </c:extLst>
          </c:dPt>
          <c:dPt>
            <c:idx val="4"/>
            <c:invertIfNegative val="0"/>
            <c:bubble3D val="0"/>
            <c:spPr>
              <a:solidFill>
                <a:srgbClr val="002050"/>
              </a:solidFill>
              <a:ln>
                <a:noFill/>
              </a:ln>
              <a:effectLst/>
            </c:spPr>
            <c:extLst>
              <c:ext xmlns:c16="http://schemas.microsoft.com/office/drawing/2014/chart" uri="{C3380CC4-5D6E-409C-BE32-E72D297353CC}">
                <c16:uniqueId val="{00000009-B2C3-41B8-AEE1-F61CF9ED68C7}"/>
              </c:ext>
            </c:extLst>
          </c:dPt>
          <c:dPt>
            <c:idx val="5"/>
            <c:invertIfNegative val="0"/>
            <c:bubble3D val="0"/>
            <c:spPr>
              <a:solidFill>
                <a:srgbClr val="002050"/>
              </a:solidFill>
              <a:ln>
                <a:noFill/>
              </a:ln>
              <a:effectLst/>
            </c:spPr>
            <c:extLst>
              <c:ext xmlns:c16="http://schemas.microsoft.com/office/drawing/2014/chart" uri="{C3380CC4-5D6E-409C-BE32-E72D297353CC}">
                <c16:uniqueId val="{0000000B-B2C3-41B8-AEE1-F61CF9ED68C7}"/>
              </c:ext>
            </c:extLst>
          </c:dPt>
          <c:cat>
            <c:strRef>
              <c:f>Sheet1!$A$2:$A$7</c:f>
              <c:strCache>
                <c:ptCount val="6"/>
                <c:pt idx="0">
                  <c:v>SQL Server</c:v>
                </c:pt>
                <c:pt idx="1">
                  <c:v>SAP HANA</c:v>
                </c:pt>
                <c:pt idx="2">
                  <c:v>PostgreSQL</c:v>
                </c:pt>
                <c:pt idx="3">
                  <c:v>IBM DB2</c:v>
                </c:pt>
                <c:pt idx="4">
                  <c:v>Oracle</c:v>
                </c:pt>
                <c:pt idx="5">
                  <c:v>MySQL</c:v>
                </c:pt>
              </c:strCache>
            </c:strRef>
          </c:cat>
          <c:val>
            <c:numRef>
              <c:f>Sheet1!$B$2:$B$7</c:f>
              <c:numCache>
                <c:formatCode>General</c:formatCode>
                <c:ptCount val="6"/>
                <c:pt idx="0">
                  <c:v>16</c:v>
                </c:pt>
                <c:pt idx="1">
                  <c:v>29</c:v>
                </c:pt>
                <c:pt idx="2">
                  <c:v>43</c:v>
                </c:pt>
                <c:pt idx="3">
                  <c:v>61</c:v>
                </c:pt>
                <c:pt idx="4">
                  <c:v>200</c:v>
                </c:pt>
                <c:pt idx="5">
                  <c:v>393</c:v>
                </c:pt>
              </c:numCache>
            </c:numRef>
          </c:val>
          <c:extLst>
            <c:ext xmlns:c16="http://schemas.microsoft.com/office/drawing/2014/chart" uri="{C3380CC4-5D6E-409C-BE32-E72D297353CC}">
              <c16:uniqueId val="{0000000C-B2C3-41B8-AEE1-F61CF9ED68C7}"/>
            </c:ext>
          </c:extLst>
        </c:ser>
        <c:dLbls>
          <c:showLegendKey val="0"/>
          <c:showVal val="0"/>
          <c:showCatName val="0"/>
          <c:showSerName val="0"/>
          <c:showPercent val="0"/>
          <c:showBubbleSize val="0"/>
        </c:dLbls>
        <c:gapWidth val="219"/>
        <c:overlap val="-27"/>
        <c:axId val="427622016"/>
        <c:axId val="1104890752"/>
      </c:barChart>
      <c:catAx>
        <c:axId val="427622016"/>
        <c:scaling>
          <c:orientation val="minMax"/>
        </c:scaling>
        <c:delete val="1"/>
        <c:axPos val="b"/>
        <c:numFmt formatCode="General" sourceLinked="1"/>
        <c:majorTickMark val="none"/>
        <c:minorTickMark val="none"/>
        <c:tickLblPos val="low"/>
        <c:crossAx val="1104890752"/>
        <c:crosses val="autoZero"/>
        <c:auto val="1"/>
        <c:lblAlgn val="ctr"/>
        <c:lblOffset val="100"/>
        <c:noMultiLvlLbl val="0"/>
      </c:catAx>
      <c:valAx>
        <c:axId val="1104890752"/>
        <c:scaling>
          <c:orientation val="minMax"/>
          <c:max val="150"/>
        </c:scaling>
        <c:delete val="0"/>
        <c:axPos val="l"/>
        <c:majorGridlines>
          <c:spPr>
            <a:ln w="9525" cap="flat" cmpd="sng" algn="ctr">
              <a:solidFill>
                <a:srgbClr val="0070B7"/>
              </a:solidFill>
              <a:round/>
            </a:ln>
            <a:effectLst/>
          </c:spPr>
        </c:majorGridlines>
        <c:title>
          <c:tx>
            <c:rich>
              <a:bodyPr rot="-5400000" spcFirstLastPara="1" vertOverflow="ellipsis" vert="horz" wrap="square" anchor="ctr" anchorCtr="1"/>
              <a:lstStyle/>
              <a:p>
                <a:pPr>
                  <a:defRPr sz="700" b="0" i="0" u="none" strike="noStrike" kern="1200" baseline="0">
                    <a:solidFill>
                      <a:schemeClr val="bg1"/>
                    </a:solidFill>
                    <a:latin typeface="+mn-lt"/>
                    <a:ea typeface="+mn-ea"/>
                    <a:cs typeface="+mn-cs"/>
                  </a:defRPr>
                </a:pPr>
                <a:r>
                  <a:rPr lang="en-US" sz="700" b="0" i="0" baseline="0">
                    <a:solidFill>
                      <a:schemeClr val="bg1"/>
                    </a:solidFill>
                    <a:effectLst/>
                  </a:rPr>
                  <a:t>Vulnerabilities</a:t>
                </a:r>
                <a:br>
                  <a:rPr lang="en-US" sz="700" b="0" i="0" baseline="0">
                    <a:solidFill>
                      <a:schemeClr val="bg1"/>
                    </a:solidFill>
                    <a:effectLst/>
                  </a:rPr>
                </a:br>
                <a:r>
                  <a:rPr lang="en-US" sz="700" b="0" i="0" baseline="0">
                    <a:solidFill>
                      <a:schemeClr val="bg1"/>
                    </a:solidFill>
                    <a:effectLst/>
                  </a:rPr>
                  <a:t>(2010-2016</a:t>
                </a:r>
                <a:r>
                  <a:rPr lang="en-US" sz="700" b="0" i="0" baseline="0" dirty="0">
                    <a:solidFill>
                      <a:schemeClr val="bg1"/>
                    </a:solidFill>
                    <a:effectLst/>
                  </a:rPr>
                  <a:t>)</a:t>
                </a:r>
                <a:endParaRPr lang="en-US" sz="700" b="0" dirty="0">
                  <a:solidFill>
                    <a:schemeClr val="bg1"/>
                  </a:solidFill>
                  <a:effectLst/>
                </a:endParaRPr>
              </a:p>
            </c:rich>
          </c:tx>
          <c:layout>
            <c:manualLayout>
              <c:xMode val="edge"/>
              <c:yMode val="edge"/>
              <c:x val="0.15644642395032099"/>
              <c:y val="0.461800390403862"/>
            </c:manualLayout>
          </c:layout>
          <c:overlay val="0"/>
          <c:spPr>
            <a:noFill/>
            <a:ln>
              <a:noFill/>
            </a:ln>
            <a:effectLst/>
          </c:spPr>
          <c:txPr>
            <a:bodyPr rot="-5400000" spcFirstLastPara="1" vertOverflow="ellipsis" vert="horz" wrap="square" anchor="ctr" anchorCtr="1"/>
            <a:lstStyle/>
            <a:p>
              <a:pPr>
                <a:defRPr sz="7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bg1"/>
                </a:solidFill>
                <a:latin typeface="+mn-lt"/>
                <a:ea typeface="+mn-ea"/>
                <a:cs typeface="+mn-cs"/>
              </a:defRPr>
            </a:pPr>
            <a:endParaRPr lang="en-US"/>
          </a:p>
        </c:txPr>
        <c:crossAx val="427622016"/>
        <c:crosses val="autoZero"/>
        <c:crossBetween val="between"/>
        <c:majorUnit val="50"/>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59ACF0A-7D14-4B33-8D85-77AB008287A1}" type="datetimeFigureOut">
              <a:rPr lang="en-US" smtClean="0"/>
              <a:t>12/11/2017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3BC065C-067B-46DC-89F0-F4F5307D6172}" type="slidenum">
              <a:rPr lang="en-US" smtClean="0"/>
              <a:t>‹#›</a:t>
            </a:fld>
            <a:endParaRPr lang="en-US"/>
          </a:p>
        </p:txBody>
      </p:sp>
    </p:spTree>
    <p:extLst>
      <p:ext uri="{BB962C8B-B14F-4D97-AF65-F5344CB8AC3E}">
        <p14:creationId xmlns:p14="http://schemas.microsoft.com/office/powerpoint/2010/main" val="18752496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79BDB3-B4F3-4BF4-9ED3-775962BD4377}" type="datetimeFigureOut">
              <a:rPr lang="en-US" smtClean="0"/>
              <a:t>12/11/2017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931A5D-AF6C-46BE-95D3-286375BCFB95}" type="slidenum">
              <a:rPr lang="en-US" smtClean="0"/>
              <a:t>‹#›</a:t>
            </a:fld>
            <a:endParaRPr lang="en-US"/>
          </a:p>
        </p:txBody>
      </p:sp>
    </p:spTree>
    <p:extLst>
      <p:ext uri="{BB962C8B-B14F-4D97-AF65-F5344CB8AC3E}">
        <p14:creationId xmlns:p14="http://schemas.microsoft.com/office/powerpoint/2010/main" val="28958221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itworldcanada.com/article/the-amount-of-data-were-creating-is-out-of-this-world/91586#ixzz3MJ1Fk5Hp"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azure.microsoft.com/en-us/documentation/articles/hdinsight-hadoop-develop-deploy-streaming-jobs/" TargetMode="External"/><Relationship Id="rId7" Type="http://schemas.openxmlformats.org/officeDocument/2006/relationships/hyperlink" Target="https://go.microsoft.com/fwlink/?linkid=525005&amp;clcid=0x409"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hortonworks.com/hdp/" TargetMode="External"/><Relationship Id="rId5" Type="http://schemas.openxmlformats.org/officeDocument/2006/relationships/hyperlink" Target="https://go.microsoft.com/fwlink/?linkid=619287&amp;clcid=0x409" TargetMode="External"/><Relationship Id="rId4" Type="http://schemas.openxmlformats.org/officeDocument/2006/relationships/hyperlink" Target="https://azure.microsoft.com/en-us/documentation/articles/hdinsight-develop-deploy-java-mapreduce/"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www.how-old.net/"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review.docs.microsoft.com/en-us/azure/sql-database/sql-database-advisor" TargetMode="External"/><Relationship Id="rId2" Type="http://schemas.openxmlformats.org/officeDocument/2006/relationships/slide" Target="../slides/slide44.xml"/><Relationship Id="rId1" Type="http://schemas.openxmlformats.org/officeDocument/2006/relationships/notesMaster" Target="../notesMasters/notesMaster1.xml"/><Relationship Id="rId5" Type="http://schemas.openxmlformats.org/officeDocument/2006/relationships/hyperlink" Target="https://blogs.msdn.microsoft.com/sqlserverstorageengine/2017/04/19/introducing-batch-mode-adaptive-joins/" TargetMode="External"/><Relationship Id="rId4" Type="http://schemas.openxmlformats.org/officeDocument/2006/relationships/hyperlink" Target="https://blogs.msdn.microsoft.com/sqlserverstorageengine/2017/04/19/introducing-interleaved-execution-for-multi-statement-table-valued-functions/"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review.docs.microsoft.com/en-us/azure/sql-database/(https:/docs.microsoft.com/sql/relational-databases/security/encryption/always-encrypted-database-engine)"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According to the 2013 IDC study (</a:t>
            </a:r>
            <a:r>
              <a:rPr lang="en-US" i="1" dirty="0"/>
              <a:t>The Digital Universe of Opportunities: Rich Data and the Increasing Value of the Internet of Things</a:t>
            </a:r>
            <a:r>
              <a:rPr lang="en-US" i="0" dirty="0"/>
              <a:t>)</a:t>
            </a:r>
            <a:r>
              <a:rPr lang="en-US" i="0" baseline="0" dirty="0"/>
              <a:t> the digital universe is doubling every two years</a:t>
            </a:r>
          </a:p>
          <a:p>
            <a:r>
              <a:rPr lang="en-US" i="0" baseline="0" dirty="0"/>
              <a:t>…and is expected to multiply by 10-fold between 2013 and 2020 – from 4.4 trillion gigabytes to 44 trillion gigabytes</a:t>
            </a:r>
          </a:p>
          <a:p>
            <a:endParaRPr lang="en-US" i="0" baseline="0" dirty="0"/>
          </a:p>
          <a:p>
            <a:r>
              <a:rPr lang="en-US" sz="1200" u="none" strike="noStrike" kern="1200" dirty="0">
                <a:solidFill>
                  <a:schemeClr val="tx1"/>
                </a:solidFill>
                <a:effectLst/>
                <a:latin typeface="+mn-lt"/>
                <a:ea typeface="+mn-ea"/>
                <a:cs typeface="+mn-cs"/>
              </a:rPr>
              <a:t>The sheer volume of the world’s digital data would fill a stack of Surface 2 tablets extending two-thirds the distance to the moon. By 2020, this stack would extend from the earth to the moon 6.6 times due to the rate of data growth.</a:t>
            </a:r>
          </a:p>
          <a:p>
            <a:endParaRPr lang="en-US" sz="1200" u="none" strike="noStrike"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rPr>
              <a:t>This explosion</a:t>
            </a:r>
            <a:r>
              <a:rPr lang="en-US" sz="1200" u="none" strike="noStrike" kern="1200" baseline="0" dirty="0">
                <a:solidFill>
                  <a:schemeClr val="tx1"/>
                </a:solidFill>
                <a:effectLst/>
                <a:latin typeface="+mn-lt"/>
                <a:ea typeface="+mn-ea"/>
                <a:cs typeface="+mn-cs"/>
              </a:rPr>
              <a:t> of data is impacting consumers and businesses at breakneck speeds. Succeeding in this data-intensive environment requires smart analysts and savvy executives that are able to distill enormous amount of data into (click) succinct INSIGHTS!</a:t>
            </a:r>
          </a:p>
          <a:p>
            <a:endParaRPr lang="en-US" sz="1200" u="none" strike="noStrike" kern="1200" baseline="0" dirty="0">
              <a:solidFill>
                <a:schemeClr val="tx1"/>
              </a:solidFill>
              <a:effectLst/>
              <a:latin typeface="+mn-lt"/>
              <a:ea typeface="+mn-ea"/>
              <a:cs typeface="+mn-cs"/>
            </a:endParaRPr>
          </a:p>
          <a:p>
            <a:r>
              <a:rPr lang="en-US" sz="1200" u="none" strike="noStrike" kern="1200" baseline="0" dirty="0">
                <a:solidFill>
                  <a:schemeClr val="tx1"/>
                </a:solidFill>
                <a:effectLst/>
                <a:latin typeface="+mn-lt"/>
                <a:ea typeface="+mn-ea"/>
                <a:cs typeface="+mn-cs"/>
              </a:rPr>
              <a:t>The revolutions in Microsoft’s BI tools have revolutionized the way that we can explore data and get to the right insights needed to drive impact in our organization.</a:t>
            </a:r>
          </a:p>
          <a:p>
            <a:endParaRPr lang="en-US" sz="1200" u="none" strike="noStrike" kern="1200" baseline="0" dirty="0">
              <a:solidFill>
                <a:schemeClr val="tx1"/>
              </a:solidFill>
              <a:effectLst/>
              <a:latin typeface="+mn-lt"/>
              <a:ea typeface="+mn-ea"/>
              <a:cs typeface="+mn-cs"/>
            </a:endParaRPr>
          </a:p>
          <a:p>
            <a:r>
              <a:rPr lang="en-US" sz="1200" u="none" strike="noStrike" kern="1200" baseline="0" dirty="0">
                <a:solidFill>
                  <a:schemeClr val="tx1"/>
                </a:solidFill>
                <a:effectLst/>
                <a:latin typeface="+mn-lt"/>
                <a:ea typeface="+mn-ea"/>
                <a:cs typeface="+mn-cs"/>
              </a:rPr>
              <a:t>My goal is to share how you can revolutionize the way that you explore and present data for your company. First, let me share a little about the journey that we’ve been on in the Finance division at Microsoft to drive impact in our company using our data….</a:t>
            </a:r>
            <a:endParaRPr lang="en-US" sz="1200" u="none" strike="noStrike" kern="1200" dirty="0">
              <a:solidFill>
                <a:schemeClr val="tx1"/>
              </a:solidFill>
              <a:effectLst/>
              <a:latin typeface="+mn-lt"/>
              <a:ea typeface="+mn-ea"/>
              <a:cs typeface="+mn-cs"/>
            </a:endParaRPr>
          </a:p>
          <a:p>
            <a:endParaRPr lang="en-US" sz="1200" u="none" strike="noStrike" kern="1200" dirty="0">
              <a:solidFill>
                <a:schemeClr val="tx1"/>
              </a:solidFill>
              <a:effectLst/>
              <a:latin typeface="+mn-lt"/>
              <a:ea typeface="+mn-ea"/>
              <a:cs typeface="+mn-cs"/>
            </a:endParaRPr>
          </a:p>
          <a:p>
            <a:endParaRPr lang="en-US" sz="1200" u="none" strike="noStrike" kern="1200" dirty="0">
              <a:solidFill>
                <a:schemeClr val="tx1"/>
              </a:solidFill>
              <a:effectLst/>
              <a:latin typeface="+mn-lt"/>
              <a:ea typeface="+mn-ea"/>
              <a:cs typeface="+mn-cs"/>
            </a:endParaRPr>
          </a:p>
          <a:p>
            <a:endParaRPr lang="en-US" sz="1200" u="none" strike="noStrike" kern="1200" dirty="0">
              <a:solidFill>
                <a:schemeClr val="tx1"/>
              </a:solidFill>
              <a:effectLst/>
              <a:latin typeface="+mn-lt"/>
              <a:ea typeface="+mn-ea"/>
              <a:cs typeface="+mn-cs"/>
            </a:endParaRPr>
          </a:p>
          <a:p>
            <a:endParaRPr lang="en-US" sz="1200" u="none" strike="noStrike"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rPr>
              <a:t>Other data:</a:t>
            </a:r>
          </a:p>
          <a:p>
            <a:endParaRPr lang="en-US" sz="1200" u="none" strike="noStrike"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rPr>
              <a:t>–currently, 60 per cent of data in the digital universe is attributed to mature markets such as Germany, Japan, and the United States, but by 2020, the percentage will flip, and emerging markets including Brazil, China, India, Mexico and Russia will account for the majority of data;</a:t>
            </a:r>
          </a:p>
          <a:p>
            <a:r>
              <a:rPr lang="en-US" sz="1200" u="none" strike="noStrike" kern="1200" dirty="0">
                <a:solidFill>
                  <a:schemeClr val="tx1"/>
                </a:solidFill>
                <a:effectLst/>
                <a:latin typeface="+mn-lt"/>
                <a:ea typeface="+mn-ea"/>
                <a:cs typeface="+mn-cs"/>
              </a:rPr>
              <a:t>–this year less than 20 per cent of the data was “touched” by the cloud. By 2020, that percentage will double to 40 per cent;</a:t>
            </a:r>
          </a:p>
          <a:p>
            <a:r>
              <a:rPr lang="en-US" sz="1200" u="none" strike="noStrike" kern="1200" dirty="0">
                <a:solidFill>
                  <a:schemeClr val="tx1"/>
                </a:solidFill>
                <a:effectLst/>
                <a:latin typeface="+mn-lt"/>
                <a:ea typeface="+mn-ea"/>
                <a:cs typeface="+mn-cs"/>
              </a:rPr>
              <a:t>–this year 18 per cent of data will be generated by mobile devices (include RFID tags, GPS devices, smart cards, cars, toys and dog collars). By 2020 that will be 27 per cent;</a:t>
            </a:r>
          </a:p>
          <a:p>
            <a:r>
              <a:rPr lang="en-US" sz="1200" u="none" strike="noStrike" kern="1200" dirty="0">
                <a:solidFill>
                  <a:schemeClr val="tx1"/>
                </a:solidFill>
                <a:effectLst/>
                <a:latin typeface="+mn-lt"/>
                <a:ea typeface="+mn-ea"/>
                <a:cs typeface="+mn-cs"/>
              </a:rPr>
              <a:t>–two-thirds of the digital universe bits are created or captured by consumers and workers, yet enterprises have liability or responsibility for 85 per cent of the digital universe.</a:t>
            </a:r>
          </a:p>
          <a:p>
            <a:br>
              <a:rPr lang="en-US" sz="1200" u="none" strike="noStrike" kern="1200" dirty="0">
                <a:solidFill>
                  <a:schemeClr val="tx1"/>
                </a:solidFill>
                <a:effectLst/>
                <a:latin typeface="+mn-lt"/>
                <a:ea typeface="+mn-ea"/>
                <a:cs typeface="+mn-cs"/>
              </a:rPr>
            </a:br>
            <a:br>
              <a:rPr lang="en-US" sz="1200" u="none" strike="noStrike" kern="1200" dirty="0">
                <a:solidFill>
                  <a:schemeClr val="tx1"/>
                </a:solidFill>
                <a:effectLst/>
                <a:latin typeface="+mn-lt"/>
                <a:ea typeface="+mn-ea"/>
                <a:cs typeface="+mn-cs"/>
              </a:rPr>
            </a:br>
            <a:r>
              <a:rPr lang="en-US" sz="1200" u="none" strike="noStrike" kern="1200" dirty="0">
                <a:solidFill>
                  <a:schemeClr val="tx1"/>
                </a:solidFill>
                <a:effectLst/>
                <a:latin typeface="+mn-lt"/>
                <a:ea typeface="+mn-ea"/>
                <a:cs typeface="+mn-cs"/>
              </a:rPr>
              <a:t>Read more: </a:t>
            </a:r>
            <a:r>
              <a:rPr lang="en-US" sz="1200" u="none" strike="noStrike" kern="1200" dirty="0">
                <a:solidFill>
                  <a:schemeClr val="tx1"/>
                </a:solidFill>
                <a:effectLst/>
                <a:latin typeface="+mn-lt"/>
                <a:ea typeface="+mn-ea"/>
                <a:cs typeface="+mn-cs"/>
                <a:hlinkClick r:id="rId3"/>
              </a:rPr>
              <a:t>http://www.itworldcanada.com/article/the-amount-of-data-were-creating-is-out-of-this-world/91586#ixzz3MJ1Fk5Hp</a:t>
            </a:r>
            <a:r>
              <a:rPr lang="en-US" sz="1200" u="none" strike="noStrike" kern="1200" dirty="0">
                <a:solidFill>
                  <a:schemeClr val="tx1"/>
                </a:solidFill>
                <a:effectLst/>
                <a:latin typeface="+mn-lt"/>
                <a:ea typeface="+mn-ea"/>
                <a:cs typeface="+mn-cs"/>
              </a:rPr>
              <a:t> </a:t>
            </a:r>
            <a:br>
              <a:rPr lang="en-US" sz="1200" u="none" strike="noStrike" kern="1200" dirty="0">
                <a:solidFill>
                  <a:schemeClr val="tx1"/>
                </a:solidFill>
                <a:effectLst/>
                <a:latin typeface="+mn-lt"/>
                <a:ea typeface="+mn-ea"/>
                <a:cs typeface="+mn-cs"/>
              </a:rPr>
            </a:br>
            <a:r>
              <a:rPr lang="en-US" sz="1200" u="none" strike="noStrike" kern="1200" dirty="0">
                <a:solidFill>
                  <a:schemeClr val="tx1"/>
                </a:solidFill>
                <a:effectLst/>
                <a:latin typeface="+mn-lt"/>
                <a:ea typeface="+mn-ea"/>
                <a:cs typeface="+mn-cs"/>
              </a:rPr>
              <a:t>or visit http://www.itworldcanada.com for more Canadian IT News </a:t>
            </a:r>
            <a:br>
              <a:rPr lang="en-US" sz="1200" u="none" strike="noStrike" kern="1200" dirty="0">
                <a:solidFill>
                  <a:schemeClr val="tx1"/>
                </a:solidFill>
                <a:effectLst/>
                <a:latin typeface="+mn-lt"/>
                <a:ea typeface="+mn-ea"/>
                <a:cs typeface="+mn-cs"/>
              </a:rPr>
            </a:br>
            <a:endParaRPr lang="en-US" sz="1200" u="none" strike="noStrike" kern="1200" dirty="0">
              <a:solidFill>
                <a:schemeClr val="tx1"/>
              </a:solidFill>
              <a:effectLst/>
              <a:latin typeface="+mn-lt"/>
              <a:ea typeface="+mn-ea"/>
              <a:cs typeface="+mn-cs"/>
            </a:endParaRPr>
          </a:p>
          <a:p>
            <a:r>
              <a:rPr lang="en-US" dirty="0">
                <a:effectLst/>
              </a:rPr>
              <a:t>The amount of information in the digital universe would fill a stack of iPad Air tablets reaching 2/3 of the way to the moon (157,674 miles/253,704 kilometers). By 2020, there will be 6.6 stacks.</a:t>
            </a:r>
          </a:p>
          <a:p>
            <a:r>
              <a:rPr lang="en-US" dirty="0">
                <a:effectLst/>
              </a:rPr>
              <a:t>Today, the average household creates enough data to fill 65 iPhones (32gb) per year. In 2020, this will grow to 318 iPhones</a:t>
            </a:r>
          </a:p>
          <a:p>
            <a:r>
              <a:rPr lang="en-US" dirty="0">
                <a:effectLst/>
              </a:rPr>
              <a:t>Today, if a byte of data were a gallon of water, in only 10 seconds there would be enough data to fill an average house. In 2020, it will only take 2 seconds.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61A9B53-F9F4-4B8C-BED3-5158A67599A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74103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a:t>
            </a:r>
            <a:r>
              <a:rPr lang="en-US" b="1" baseline="0" dirty="0"/>
              <a:t> Cortana Intelligence provides everything you need to transform your organization’s data into intelligent action. Next, let’s take a look at another demo.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879747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 Information Management includes Data Factory, Data Catalog,</a:t>
            </a:r>
            <a:r>
              <a:rPr lang="en-US" b="1" baseline="0" dirty="0"/>
              <a:t> and Event Hubs.</a:t>
            </a:r>
            <a:endParaRPr lang="en-US" b="1" dirty="0"/>
          </a:p>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12/11/2017 10:12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600452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&lt;click&gt;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Data Factory is a </a:t>
            </a:r>
            <a:r>
              <a:rPr lang="en-US" sz="900" b="0" i="0" kern="1200" dirty="0">
                <a:solidFill>
                  <a:schemeClr val="tx1"/>
                </a:solidFill>
                <a:effectLst/>
                <a:latin typeface="Segoe UI Light" pitchFamily="34" charset="0"/>
                <a:ea typeface="+mn-ea"/>
                <a:cs typeface="+mn-cs"/>
              </a:rPr>
              <a:t>globally deployed,</a:t>
            </a:r>
            <a:r>
              <a:rPr lang="en-US" sz="900" b="0" i="0" kern="1200" baseline="0" dirty="0">
                <a:solidFill>
                  <a:schemeClr val="tx1"/>
                </a:solidFill>
                <a:effectLst/>
                <a:latin typeface="Segoe UI Light" pitchFamily="34" charset="0"/>
                <a:ea typeface="+mn-ea"/>
                <a:cs typeface="+mn-cs"/>
              </a:rPr>
              <a:t> </a:t>
            </a:r>
            <a:r>
              <a:rPr lang="en-US" dirty="0"/>
              <a:t>fully managed </a:t>
            </a:r>
            <a:r>
              <a:rPr lang="en-US" sz="900" b="0" i="0" kern="1200" dirty="0">
                <a:solidFill>
                  <a:schemeClr val="tx1"/>
                </a:solidFill>
                <a:effectLst/>
                <a:latin typeface="Segoe UI Light" pitchFamily="34" charset="0"/>
                <a:ea typeface="+mn-ea"/>
                <a:cs typeface="+mn-cs"/>
              </a:rPr>
              <a:t>data movement</a:t>
            </a:r>
            <a:r>
              <a:rPr lang="en-US" sz="900" b="0" i="0" kern="1200" baseline="0" dirty="0">
                <a:solidFill>
                  <a:schemeClr val="tx1"/>
                </a:solidFill>
                <a:effectLst/>
                <a:latin typeface="Segoe UI Light" pitchFamily="34" charset="0"/>
                <a:ea typeface="+mn-ea"/>
                <a:cs typeface="+mn-cs"/>
              </a:rPr>
              <a:t> </a:t>
            </a:r>
            <a:r>
              <a:rPr lang="en-US" dirty="0"/>
              <a:t>service </a:t>
            </a:r>
            <a:r>
              <a:rPr lang="en-US" sz="900" b="0" i="0" kern="1200" dirty="0">
                <a:solidFill>
                  <a:schemeClr val="tx1"/>
                </a:solidFill>
                <a:effectLst/>
                <a:latin typeface="Segoe UI Light" pitchFamily="34" charset="0"/>
                <a:ea typeface="+mn-ea"/>
                <a:cs typeface="+mn-cs"/>
              </a:rPr>
              <a:t>in the cloud. It enables enterprises to ingest data from multiple on-premises and cloud sources easily,</a:t>
            </a:r>
            <a:r>
              <a:rPr lang="en-US" sz="900" b="0" i="0" kern="1200" baseline="0" dirty="0">
                <a:solidFill>
                  <a:schemeClr val="tx1"/>
                </a:solidFill>
                <a:effectLst/>
                <a:latin typeface="Segoe UI Light" pitchFamily="34" charset="0"/>
                <a:ea typeface="+mn-ea"/>
                <a:cs typeface="+mn-cs"/>
              </a:rPr>
              <a:t> and gets your data where it needs to go. </a:t>
            </a:r>
            <a:r>
              <a:rPr lang="en-US" sz="900" b="0" i="0" kern="1200" dirty="0">
                <a:solidFill>
                  <a:schemeClr val="tx1"/>
                </a:solidFill>
                <a:effectLst/>
                <a:latin typeface="Segoe UI Light" pitchFamily="34" charset="0"/>
                <a:ea typeface="+mn-ea"/>
                <a:cs typeface="+mn-cs"/>
              </a:rPr>
              <a:t>Prepare and partition your data as you ingest it, or apply pre-processing steps.</a:t>
            </a:r>
            <a:endParaRPr lang="en-US" baseline="0" dirty="0"/>
          </a:p>
          <a:p>
            <a:endParaRPr lang="en-US" sz="900" b="0" i="0" kern="1200" baseline="0" dirty="0">
              <a:solidFill>
                <a:schemeClr val="tx1"/>
              </a:solidFill>
              <a:effectLst/>
              <a:latin typeface="Segoe UI Light" pitchFamily="34" charset="0"/>
              <a:ea typeface="+mn-ea"/>
              <a:cs typeface="+mn-cs"/>
            </a:endParaRPr>
          </a:p>
          <a:p>
            <a:r>
              <a:rPr lang="en-US" sz="900" b="0" i="0" kern="1200" baseline="0" dirty="0">
                <a:solidFill>
                  <a:schemeClr val="tx1"/>
                </a:solidFill>
                <a:effectLst/>
                <a:latin typeface="Segoe UI Light" pitchFamily="34" charset="0"/>
                <a:ea typeface="+mn-ea"/>
                <a:cs typeface="+mn-cs"/>
              </a:rPr>
              <a:t>Data Factory </a:t>
            </a:r>
            <a:r>
              <a:rPr lang="en-US" dirty="0"/>
              <a:t>allows enterprises</a:t>
            </a:r>
            <a:r>
              <a:rPr lang="en-US" baseline="0" dirty="0"/>
              <a:t> to produce trusted data by easily composing, orchestrating, and monitoring diverse data, transformation and processing services at scale. </a:t>
            </a:r>
          </a:p>
          <a:p>
            <a:endParaRPr lang="en-US" baseline="0" dirty="0"/>
          </a:p>
          <a:p>
            <a:r>
              <a:rPr lang="en-US" baseline="0" dirty="0"/>
              <a:t>You can compose multiple data sources, on premises or in the cloud into highly available, fault tolerant, and streamlined data pipelines. You can process traditional relational data alongside data of different forms and velocities.</a:t>
            </a:r>
          </a:p>
          <a:p>
            <a:endParaRPr lang="en-US" baseline="0" dirty="0"/>
          </a:p>
          <a:p>
            <a:r>
              <a:rPr lang="en-US" baseline="0" dirty="0"/>
              <a:t>Data pipelines operate over the Hadoop ecosystem for transformations with Hive, Pig, and custom code, tying together your traditional relational data with features like automatic cluster management, retries for transient failures, configurable timeout policies, and alerting.</a:t>
            </a:r>
          </a:p>
          <a:p>
            <a:endParaRPr lang="en-US" baseline="0" dirty="0"/>
          </a:p>
          <a:p>
            <a:r>
              <a:rPr lang="en-US" b="1" baseline="0" dirty="0"/>
              <a:t>T: Lets look at the next service, Data Catalog</a:t>
            </a:r>
            <a:endParaRPr lang="en-US" baseline="0" dirty="0"/>
          </a:p>
          <a:p>
            <a:r>
              <a:rPr lang="en-US" baseline="0" dirty="0"/>
              <a:t>----</a:t>
            </a:r>
          </a:p>
          <a:p>
            <a:r>
              <a:rPr lang="en-US" sz="900" b="0" i="0" kern="1200" dirty="0">
                <a:solidFill>
                  <a:schemeClr val="tx1"/>
                </a:solidFill>
                <a:effectLst/>
                <a:latin typeface="Segoe UI Light" pitchFamily="34" charset="0"/>
                <a:ea typeface="+mn-ea"/>
                <a:cs typeface="+mn-cs"/>
              </a:rPr>
              <a:t>The </a:t>
            </a:r>
            <a:r>
              <a:rPr lang="en-US" sz="900" b="1" i="0" kern="1200" dirty="0">
                <a:solidFill>
                  <a:schemeClr val="tx1"/>
                </a:solidFill>
                <a:effectLst/>
                <a:latin typeface="Segoe UI Light" pitchFamily="34" charset="0"/>
                <a:ea typeface="+mn-ea"/>
                <a:cs typeface="+mn-cs"/>
              </a:rPr>
              <a:t>Azure Data Factory</a:t>
            </a:r>
            <a:r>
              <a:rPr lang="en-US" sz="900" b="0" i="0" kern="1200" dirty="0">
                <a:solidFill>
                  <a:schemeClr val="tx1"/>
                </a:solidFill>
                <a:effectLst/>
                <a:latin typeface="Segoe UI Light" pitchFamily="34" charset="0"/>
                <a:ea typeface="+mn-ea"/>
                <a:cs typeface="+mn-cs"/>
              </a:rPr>
              <a:t> service is a fully managed service for composing data storage, processing, and movement services into streamlined, scalable, and reliable data production pipelines. Developers can use Data Factory to transform semi-structured, unstructured and structured data from on-premises and cloud sources into trusted information. Developers build data-driven workflows (pipelines) that join, aggregate and transform data sourced from their on-premises, cloud-based and internet services, and set up complex data processing through simple JSON scripting. The Azure Data Factory service provides monitoring and management of these pipelines at a glance with a rich visual experience offered through the Azure Preview Portal. The information produced by pipelines can be easily consumed using BI and analytics tools, and other applications to reliably drive key business insights and decisions.</a:t>
            </a:r>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12/11/2017 10:12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94809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In the new world of data, consumers of enterprise data spend more time looking for data than they do analyzing it. Azure Data Catalog is an enterprise-wide metadata catalog that makes data asset discovery trivial. It’s a fully managed service that lets any user—from analyst to data scientist to data developer—register, enrich, discover, understand, and consume data sources.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Azure Data Catalog is a fully managed service that serves as a system of registration and system of discovery for enterprise data sources. Azure Data Catalog provides capabilities that enable any user – from analysts to data scientists to developers – to register, discover, understand, and consume data sources.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Data Catalog brings</a:t>
            </a:r>
            <a:r>
              <a:rPr lang="en-US" sz="900" b="0" i="0" kern="1200" baseline="0" dirty="0">
                <a:solidFill>
                  <a:schemeClr val="tx1"/>
                </a:solidFill>
                <a:effectLst/>
                <a:latin typeface="Segoe UI Light" pitchFamily="34" charset="0"/>
                <a:ea typeface="+mn-ea"/>
                <a:cs typeface="+mn-cs"/>
              </a:rPr>
              <a:t> huge value to data enrichment by allowing all users within an organization to add context to data. Not just the data scientists, anyone can use this system.</a:t>
            </a:r>
          </a:p>
          <a:p>
            <a:endParaRPr lang="en-US" sz="900" b="0" i="0" kern="1200" baseline="0" dirty="0">
              <a:solidFill>
                <a:schemeClr val="tx1"/>
              </a:solidFill>
              <a:effectLst/>
              <a:latin typeface="Segoe UI Light" pitchFamily="34" charset="0"/>
              <a:ea typeface="+mn-ea"/>
              <a:cs typeface="+mn-cs"/>
            </a:endParaRPr>
          </a:p>
          <a:p>
            <a:r>
              <a:rPr lang="en-US" sz="900" b="1" i="0" kern="1200" baseline="0" dirty="0">
                <a:solidFill>
                  <a:schemeClr val="tx1"/>
                </a:solidFill>
                <a:effectLst/>
                <a:latin typeface="Segoe UI Light" pitchFamily="34" charset="0"/>
                <a:ea typeface="+mn-ea"/>
                <a:cs typeface="+mn-cs"/>
              </a:rPr>
              <a:t>T: Let’s talk about Azure Event Hubs, an innovative data ingestion service. </a:t>
            </a:r>
            <a:endParaRPr lang="en-US" b="1"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12/11/2017 10:12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6445645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Azure Event Hubs is a highly scalable publish-subscribe service </a:t>
            </a:r>
            <a:r>
              <a:rPr lang="en-US" dirty="0"/>
              <a:t>optimized for reliably</a:t>
            </a:r>
            <a:r>
              <a:rPr lang="en-US" baseline="0" dirty="0"/>
              <a:t> ingesting h</a:t>
            </a:r>
            <a:r>
              <a:rPr lang="en-US" dirty="0"/>
              <a:t>igh volumes of </a:t>
            </a:r>
            <a:r>
              <a:rPr lang="en-US" b="0" baseline="0" dirty="0"/>
              <a:t>data</a:t>
            </a:r>
            <a:r>
              <a:rPr lang="en-US" dirty="0"/>
              <a:t>.</a:t>
            </a:r>
            <a:r>
              <a:rPr lang="en-US" baseline="0" dirty="0"/>
              <a:t> </a:t>
            </a:r>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Event</a:t>
            </a:r>
            <a:r>
              <a:rPr lang="en-US" sz="900" b="0" i="0" kern="1200" baseline="0" dirty="0">
                <a:solidFill>
                  <a:schemeClr val="tx1"/>
                </a:solidFill>
                <a:effectLst/>
                <a:latin typeface="Segoe UI Light" pitchFamily="34" charset="0"/>
                <a:ea typeface="+mn-ea"/>
                <a:cs typeface="+mn-cs"/>
              </a:rPr>
              <a:t> Hubs can process </a:t>
            </a:r>
            <a:r>
              <a:rPr lang="en-US" sz="900" b="0" i="0" kern="1200" dirty="0">
                <a:solidFill>
                  <a:schemeClr val="tx1"/>
                </a:solidFill>
                <a:effectLst/>
                <a:latin typeface="Segoe UI Light" pitchFamily="34" charset="0"/>
                <a:ea typeface="+mn-ea"/>
                <a:cs typeface="+mn-cs"/>
              </a:rPr>
              <a:t>millions of events per second and stream them into multiple applications. This lets you analyze the massive amounts of data produced by your connected devices and applications. Once Event Hubs has collected the data, transform and store it by using any real-time analytics provider or with batching/storage adapters.</a:t>
            </a:r>
            <a:endParaRPr lang="en-US" dirty="0"/>
          </a:p>
          <a:p>
            <a:endParaRPr lang="en-US" baseline="0" dirty="0"/>
          </a:p>
          <a:p>
            <a:r>
              <a:rPr lang="en-US" b="1" baseline="0" dirty="0"/>
              <a:t>T: Cortana Intelligence take all of this data and stores it using Big Data storage technologies. </a:t>
            </a:r>
          </a:p>
          <a:p>
            <a:endParaRPr lang="en-US" baseline="0" dirty="0"/>
          </a:p>
          <a:p>
            <a:endParaRPr lang="en-US" baseline="0" dirty="0"/>
          </a:p>
          <a:p>
            <a:endParaRPr lang="en-US" baseline="0" dirty="0"/>
          </a:p>
          <a:p>
            <a:r>
              <a:rPr lang="en-US" baseline="0"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An application can benefit from Event hub when you have a large amount of data coming in, and at the same time, you need to process that large amount of data without risking any loss.</a:t>
            </a:r>
          </a:p>
          <a:p>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For example, you have a voice dictation application, and you collect the audio,</a:t>
            </a:r>
            <a:r>
              <a:rPr lang="en-US" baseline="0" dirty="0"/>
              <a:t> and use a service bus to send it to windows, but have a lot of users. You would be better off using event hub and processing that data through stream analytics to sort the data, and from there route into whatever processing pipe you have set up. Because you need your user input and the feedback to be as quick as possible, while running analytics on the data, event hub will allow you to scale at the pace needed.</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12/11/2017 10:12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500873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12/11/2017 10:12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2576856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 Azure provides a variety of storage options, including Blobs.</a:t>
            </a:r>
            <a:r>
              <a:rPr lang="en-US" b="1" baseline="0" dirty="0"/>
              <a:t> Here we’ll dive into the two main storage options with Cortana Intelligence, starting with Data Lake Store. </a:t>
            </a:r>
            <a:endParaRPr lang="en-US" b="1"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12/11/2017 10:12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012868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Your data are valuable assets to your organization and have both present and future value. Because of this, all data should be stored for future analysis. Today this is often not done because of the restrictions of traditional analytics infrastructure, like the pre-definition of schemas, the cost of storing large datasets, and the propagation of different data silos.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To address this challenge, the data lake concept was introduced as an enterprise-wide repository to store every type of data collected in a single place. For the purpose of operational and exploratory analytics, data of all types can be stored in a data lake prior to defining requirements or schema.</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Microsoft Azure Data Lake Store is a Hadoop file system that’s compatible with Hadoop Distributed File System (HDFS) and works with the Hadoop ecosystem. Data Lake Store is integrated with Azure Data Lake Analytics and Azure HDInsight and will be integrated with Microsoft offerings like Revolution-R Enterprise; industry-standard distributions like Hortonworks, Cloudera, and </a:t>
            </a:r>
            <a:r>
              <a:rPr lang="en-US" sz="900" b="0" i="0" kern="1200" dirty="0" err="1">
                <a:solidFill>
                  <a:schemeClr val="tx1"/>
                </a:solidFill>
                <a:effectLst/>
                <a:latin typeface="Segoe UI Light" pitchFamily="34" charset="0"/>
                <a:ea typeface="+mn-ea"/>
                <a:cs typeface="+mn-cs"/>
              </a:rPr>
              <a:t>MapR</a:t>
            </a:r>
            <a:r>
              <a:rPr lang="en-US" sz="900" b="0" i="0" kern="1200" dirty="0">
                <a:solidFill>
                  <a:schemeClr val="tx1"/>
                </a:solidFill>
                <a:effectLst/>
                <a:latin typeface="Segoe UI Light" pitchFamily="34" charset="0"/>
                <a:ea typeface="+mn-ea"/>
                <a:cs typeface="+mn-cs"/>
              </a:rPr>
              <a:t>; and individual Hadoop projects like Spark, Storm, Flume, </a:t>
            </a:r>
            <a:r>
              <a:rPr lang="en-US" sz="900" b="0" i="0" kern="1200" dirty="0" err="1">
                <a:solidFill>
                  <a:schemeClr val="tx1"/>
                </a:solidFill>
                <a:effectLst/>
                <a:latin typeface="Segoe UI Light" pitchFamily="34" charset="0"/>
                <a:ea typeface="+mn-ea"/>
                <a:cs typeface="+mn-cs"/>
              </a:rPr>
              <a:t>Sqoop</a:t>
            </a:r>
            <a:r>
              <a:rPr lang="en-US" sz="900" b="0" i="0" kern="1200" dirty="0">
                <a:solidFill>
                  <a:schemeClr val="tx1"/>
                </a:solidFill>
                <a:effectLst/>
                <a:latin typeface="Segoe UI Light" pitchFamily="34" charset="0"/>
                <a:ea typeface="+mn-ea"/>
                <a:cs typeface="+mn-cs"/>
              </a:rPr>
              <a:t>, and Kafka.</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Data Lake Store is a very open</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massive scale data store designed for extremely high throughput and low latency for analytics workloads.</a:t>
            </a:r>
          </a:p>
          <a:p>
            <a:r>
              <a:rPr lang="en-US" sz="900" b="0" i="0" kern="1200" dirty="0">
                <a:solidFill>
                  <a:schemeClr val="tx1"/>
                </a:solidFill>
                <a:effectLst/>
                <a:latin typeface="Segoe UI Light" pitchFamily="34" charset="0"/>
                <a:ea typeface="+mn-ea"/>
                <a:cs typeface="+mn-cs"/>
              </a:rPr>
              <a:t>At the same time, its built-in security ensures you can include even your most critical workloads on it.</a:t>
            </a:r>
          </a:p>
          <a:p>
            <a:endParaRPr lang="en-US" sz="900" b="0" i="0" kern="1200" baseline="0" dirty="0">
              <a:solidFill>
                <a:schemeClr val="tx1"/>
              </a:solidFill>
              <a:effectLst/>
              <a:latin typeface="Segoe UI Light" pitchFamily="34" charset="0"/>
              <a:ea typeface="+mn-ea"/>
              <a:cs typeface="+mn-cs"/>
            </a:endParaRPr>
          </a:p>
          <a:p>
            <a:r>
              <a:rPr lang="en-US" sz="900" b="1" i="0" kern="1200" baseline="0" dirty="0">
                <a:solidFill>
                  <a:schemeClr val="tx1"/>
                </a:solidFill>
                <a:effectLst/>
                <a:latin typeface="Segoe UI Light" pitchFamily="34" charset="0"/>
                <a:ea typeface="+mn-ea"/>
                <a:cs typeface="+mn-cs"/>
              </a:rPr>
              <a:t>T:  You may have noticed we are emphasizing these services are all built to scale, and SQL Data Warehouse is no different.</a:t>
            </a:r>
            <a:endParaRPr lang="en-US" b="1"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12/11/2017 10:12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852702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29266D-C8D6-4D7E-9854-4B883DD80F8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81617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Power your entire data estate with SQL Server 2017</a:t>
            </a:r>
            <a:endParaRPr lang="en-US" dirty="0"/>
          </a:p>
          <a:p>
            <a:r>
              <a:rPr lang="en-US" dirty="0"/>
              <a:t>Now we’ll look at all the reasons why SQL Server is the right database for your on-premises data estate. </a:t>
            </a:r>
          </a:p>
          <a:p>
            <a:r>
              <a:rPr lang="en-US" b="1" dirty="0"/>
              <a:t> </a:t>
            </a:r>
            <a:endParaRPr lang="en-US" dirty="0"/>
          </a:p>
          <a:p>
            <a:r>
              <a:rPr lang="en-US" b="1" dirty="0"/>
              <a:t>Data Management - TDM</a:t>
            </a:r>
            <a:endParaRPr lang="en-US" dirty="0"/>
          </a:p>
          <a:p>
            <a:pPr lvl="0"/>
            <a:r>
              <a:rPr lang="en-US" dirty="0"/>
              <a:t>SQL Server is no longer just an OLTP database, it’s a mission critical OLTP database with industry-leading TPC-E performance benchmarks. It has been recognized by Gartner as a leader in Operational Database Management four years in a row, and THE leader in this quadrant for the last two years. </a:t>
            </a:r>
          </a:p>
          <a:p>
            <a:pPr lvl="0"/>
            <a:r>
              <a:rPr lang="en-US" dirty="0"/>
              <a:t>When it comes to data warehousing, you used to only be able to handle small data marts in older SQL Server versions. Today we have companies like NASDAQ who are doing petabyte scale data warehousing in a scale up SMP architecture just with SQL Server. Not to mention we have can support MPP architecture as well for very large data warehousing workloads. That’s tremendous value coming out of one enterprise SKU. </a:t>
            </a:r>
          </a:p>
          <a:p>
            <a:r>
              <a:rPr lang="en-US" dirty="0"/>
              <a:t>&lt;click&gt;</a:t>
            </a:r>
          </a:p>
          <a:p>
            <a:r>
              <a:rPr lang="en-US" dirty="0"/>
              <a:t> </a:t>
            </a:r>
          </a:p>
          <a:p>
            <a:r>
              <a:rPr lang="en-US" b="1" dirty="0"/>
              <a:t>Data Sources</a:t>
            </a:r>
            <a:endParaRPr lang="en-US" dirty="0"/>
          </a:p>
          <a:p>
            <a:pPr lvl="0"/>
            <a:r>
              <a:rPr lang="en-US" dirty="0"/>
              <a:t>SQL Server 2017 not only has the great </a:t>
            </a:r>
            <a:r>
              <a:rPr lang="en-US" dirty="0" err="1"/>
              <a:t>PolyBase</a:t>
            </a:r>
            <a:r>
              <a:rPr lang="en-US" dirty="0"/>
              <a:t> technology for querying across structured data in SQL and unstructured data in Hadoop that we introduced in SQL Server 2016:</a:t>
            </a:r>
          </a:p>
          <a:p>
            <a:pPr lvl="0"/>
            <a:r>
              <a:rPr lang="en-US" dirty="0"/>
              <a:t>It now can handle even more types of data, with the introduction of graph data management and graph analysis to handle new, non-hierarchical relationships among your data.</a:t>
            </a:r>
          </a:p>
          <a:p>
            <a:r>
              <a:rPr lang="en-US" dirty="0"/>
              <a:t>&lt;click&gt;</a:t>
            </a:r>
          </a:p>
          <a:p>
            <a:r>
              <a:rPr lang="en-US" dirty="0"/>
              <a:t> </a:t>
            </a:r>
          </a:p>
          <a:p>
            <a:r>
              <a:rPr lang="en-US" b="1" dirty="0"/>
              <a:t>Data Insights - BDM</a:t>
            </a:r>
            <a:endParaRPr lang="en-US" dirty="0"/>
          </a:p>
          <a:p>
            <a:pPr lvl="0"/>
            <a:r>
              <a:rPr lang="en-US" dirty="0"/>
              <a:t>BI (business intelligence) is an area in which everyone gave us lots of feedback, so we invested in it in a big way in the last release, SQL Server 2016. We’ve did a complete overhaul of SQL Server reporting services, refreshing to a modern report interface and adding new chart types like tree and sunburst.</a:t>
            </a:r>
          </a:p>
          <a:p>
            <a:pPr lvl="0"/>
            <a:r>
              <a:rPr lang="en-US" dirty="0"/>
              <a:t>And on top of that, we delivered an </a:t>
            </a:r>
            <a:r>
              <a:rPr lang="en-US" b="1" dirty="0"/>
              <a:t>end-to-end mobile BI solution</a:t>
            </a:r>
            <a:r>
              <a:rPr lang="en-US" dirty="0"/>
              <a:t> that not only works on Windows but also iOS, works on Android and, and beauty is it works online and offline. So it’s a comprehensive solution again being delivered out of that one SKU.</a:t>
            </a:r>
          </a:p>
          <a:p>
            <a:pPr lvl="0"/>
            <a:r>
              <a:rPr lang="en-US" dirty="0"/>
              <a:t>And if you choose to use Power BI, our </a:t>
            </a:r>
            <a:r>
              <a:rPr lang="en-US" b="1" dirty="0"/>
              <a:t>cloud-based business analytics service</a:t>
            </a:r>
            <a:r>
              <a:rPr lang="en-US" dirty="0"/>
              <a:t> that enables anyone to visualize and analyze data with greater speed, efficiency, and understanding, you can connect users to a broad range of live data through easy-to-use dashboards, interactive reports, and compelling visualizations –all </a:t>
            </a:r>
            <a:r>
              <a:rPr lang="en-US" b="1" dirty="0"/>
              <a:t>at a fraction of the cost of our competitors.</a:t>
            </a:r>
            <a:endParaRPr lang="en-US" dirty="0"/>
          </a:p>
          <a:p>
            <a:pPr lvl="0"/>
            <a:r>
              <a:rPr lang="en-US" dirty="0"/>
              <a:t>And in SQL Server 2017, we have added many enhancements to SQL Server and analysis services (SSAS) as well, enabling you to mash up data from many sources, </a:t>
            </a:r>
          </a:p>
          <a:p>
            <a:r>
              <a:rPr lang="en-US" dirty="0"/>
              <a:t> </a:t>
            </a:r>
          </a:p>
          <a:p>
            <a:pPr lvl="0"/>
            <a:r>
              <a:rPr lang="en-US" dirty="0"/>
              <a:t>In today’s world, businesses are trying to get predictive. Instead of reacting to data they want to pave their business path forward with data. The way to do that is with advanced analytics.  From predicting optimal warehousing to sales forecasting to customer behavior, customers want to build predictive models based on data. And with SQL Server, you don’t have to take data out of the database to do advanced analytics. </a:t>
            </a:r>
            <a:r>
              <a:rPr lang="en-US" b="1" dirty="0"/>
              <a:t>With Microsoft’s Machine Learning Services, you can do R and Python-based analytics, </a:t>
            </a:r>
            <a:r>
              <a:rPr lang="en-US" dirty="0"/>
              <a:t>at scale and in a highly parallelized way, right in the database</a:t>
            </a:r>
            <a:r>
              <a:rPr lang="en-US" b="1" dirty="0"/>
              <a:t> </a:t>
            </a:r>
            <a:r>
              <a:rPr lang="en-US" dirty="0"/>
              <a:t>for </a:t>
            </a:r>
            <a:r>
              <a:rPr lang="en-US" b="1" dirty="0"/>
              <a:t>Real time analytics at up to 1M predictions per second.</a:t>
            </a:r>
            <a:endParaRPr lang="en-US" dirty="0"/>
          </a:p>
          <a:p>
            <a:r>
              <a:rPr lang="en-US" dirty="0"/>
              <a:t>&lt;click&gt;</a:t>
            </a:r>
          </a:p>
          <a:p>
            <a:r>
              <a:rPr lang="en-US" dirty="0"/>
              <a:t> </a:t>
            </a:r>
          </a:p>
          <a:p>
            <a:r>
              <a:rPr lang="en-US" b="1" dirty="0"/>
              <a:t>Data Security</a:t>
            </a:r>
            <a:endParaRPr lang="en-US" dirty="0"/>
          </a:p>
          <a:p>
            <a:pPr lvl="0"/>
            <a:r>
              <a:rPr lang="en-US" dirty="0"/>
              <a:t>Now let’s talk about security. You can see why we are saying we are the most secure database. This is from NIST, National Institutes of Standards and Technology and </a:t>
            </a:r>
            <a:r>
              <a:rPr lang="en-US" b="1" dirty="0"/>
              <a:t>over the last seven years, SQL Server has least vulnerabilities of any database tracked by NIST. </a:t>
            </a:r>
            <a:r>
              <a:rPr lang="en-US" dirty="0"/>
              <a:t>You can see the bars there with our number of incidents compared to competitors: Less than SAP HANA, which has only been tracked for half of those years.  Less thank Postgres.  Less than DB2.  Far less than Oracle and MySQL.</a:t>
            </a:r>
          </a:p>
          <a:p>
            <a:r>
              <a:rPr lang="en-US" dirty="0"/>
              <a:t>&lt;click&gt;</a:t>
            </a:r>
          </a:p>
          <a:p>
            <a:r>
              <a:rPr lang="en-US" dirty="0"/>
              <a:t> </a:t>
            </a:r>
          </a:p>
          <a:p>
            <a:r>
              <a:rPr lang="en-US" b="1" dirty="0"/>
              <a:t>Flexibility</a:t>
            </a:r>
            <a:endParaRPr lang="en-US" dirty="0"/>
          </a:p>
          <a:p>
            <a:pPr lvl="0"/>
            <a:r>
              <a:rPr lang="en-US" dirty="0"/>
              <a:t>Now that you see the scope of what SQL Server can address from a workloads perspective, also that only Microsoft can provide a consistent experience for all these workloads, from on-premises to the cloud, with applications in any language, and across platforms including Windows, Linux, and Docker.  </a:t>
            </a:r>
            <a:r>
              <a:rPr lang="en-US" b="1" dirty="0"/>
              <a:t>Any language, any platform, anywhere.</a:t>
            </a:r>
            <a:endParaRPr lang="en-US" dirty="0"/>
          </a:p>
          <a:p>
            <a:r>
              <a:rPr lang="en-US" dirty="0"/>
              <a:t>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9376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z="800" dirty="0"/>
              <a:t>With the successful launch of Office 365, Hershey decided to adopt the Microsoft Azure cloud computing platform and use Azure Machine Learning within the Cortana Intelligence Suite and Microsoft Power BI to generate actionable information on demand. “Hershey is well known for having great insight into the customer, but with Azure Machine Learning, we’ll take insight to a higher level in all aspects of our business,” says George Lenhart, Senior Manager, Advanced Productivity and Collaboration, whose favorite treat is Twizzlers Sweet &amp; Sour Filled Twists. “Better analytics, better manufacturing, better customer insights—they all lead to a better customer experience.”</a:t>
            </a:r>
          </a:p>
          <a:p>
            <a:endParaRPr lang="en-US" sz="800" dirty="0"/>
          </a:p>
          <a:p>
            <a:r>
              <a:rPr lang="en-US" sz="800" dirty="0"/>
              <a:t>Initially, Hershey will take advantage of Azure Machine Learning to optimize licorice production using intelligent sensors on factory line extruders. This Internet of Things (</a:t>
            </a:r>
            <a:r>
              <a:rPr lang="en-US" sz="800" dirty="0" err="1"/>
              <a:t>IoT</a:t>
            </a:r>
            <a:r>
              <a:rPr lang="en-US" sz="800" dirty="0"/>
              <a:t>) solution uploads data to the cloud to build predictive algorithms that ensure the extruders run at optimal efficiency. “We’ll use Power BI to stream temperature, torque, and pressure data to a dashboard so we can monitor extruder performance in real time,” says Lenhart. “We anticipate saving half a million dollars just by optimizing this one element on the line. As we introduce Azure Machine Learning in other plants where we use more expensive ingredients, we’ll save even more money. From there, we’ll apply it to packaging, transportation, customer behavior—anywhere we can collect data is now an opportunity to improve real-time insight into our business.”</a:t>
            </a:r>
          </a:p>
        </p:txBody>
      </p:sp>
      <p:sp>
        <p:nvSpPr>
          <p:cNvPr id="4" name="Slide Number Placeholder 3"/>
          <p:cNvSpPr>
            <a:spLocks noGrp="1"/>
          </p:cNvSpPr>
          <p:nvPr>
            <p:ph type="sldNum" sz="quarter" idx="10"/>
          </p:nvPr>
        </p:nvSpPr>
        <p:spPr/>
        <p:txBody>
          <a:bodyPr/>
          <a:lstStyle/>
          <a:p>
            <a:pPr defTabSz="928299"/>
            <a:fld id="{A5B258F2-B2E5-4175-B339-81AEE5988F5F}" type="slidenum">
              <a:rPr lang="en-US" sz="1800" kern="0">
                <a:solidFill>
                  <a:sysClr val="windowText" lastClr="000000"/>
                </a:solidFill>
              </a:rPr>
              <a:pPr defTabSz="928299"/>
              <a:t>2</a:t>
            </a:fld>
            <a:endParaRPr lang="en-US" sz="1800" kern="0" dirty="0">
              <a:solidFill>
                <a:sysClr val="windowText" lastClr="000000"/>
              </a:solidFill>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3491886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http://www.jamesserra.com/archive/2015/03/creating-a-large-data-warehouse-in-azure/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20044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Last but not least, customers need flexibility when it comes to the choice of platform, programming languages &amp; data infrastructure to get from the most from their data.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Why? In most IT environments, platforms, technologies and skills are as diverse as they have ever been, the data platform of the future needs to you to </a:t>
            </a:r>
            <a:r>
              <a:rPr lang="en-US" sz="1200" b="1" kern="1200" dirty="0">
                <a:solidFill>
                  <a:schemeClr val="tx1"/>
                </a:solidFill>
                <a:effectLst/>
                <a:latin typeface="+mn-lt"/>
                <a:ea typeface="+mn-ea"/>
                <a:cs typeface="+mn-cs"/>
              </a:rPr>
              <a:t>build intelligent applications on any data, any platform, any language on premises and in the cloud.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SQL Server manages your data, across platforms, with any skills, on-premises &amp; cloud</a:t>
            </a:r>
          </a:p>
          <a:p>
            <a:r>
              <a:rPr lang="en-US" sz="1200" kern="1200" dirty="0">
                <a:solidFill>
                  <a:schemeClr val="tx1"/>
                </a:solidFill>
                <a:effectLst/>
                <a:latin typeface="+mn-lt"/>
                <a:ea typeface="+mn-ea"/>
                <a:cs typeface="+mn-cs"/>
              </a:rPr>
              <a:t>Our goal is to meet you where you are with on any platform, anywhere with the tools and languages of your choice.</a:t>
            </a:r>
          </a:p>
          <a:p>
            <a:r>
              <a:rPr lang="en-US" sz="1200" kern="1200" dirty="0">
                <a:solidFill>
                  <a:schemeClr val="tx1"/>
                </a:solidFill>
                <a:effectLst/>
                <a:latin typeface="+mn-lt"/>
                <a:ea typeface="+mn-ea"/>
                <a:cs typeface="+mn-cs"/>
              </a:rPr>
              <a:t>SQL now has support for Windows, Linux &amp; Docker Containers.</a:t>
            </a:r>
          </a:p>
          <a:p>
            <a:r>
              <a:rPr lang="en-US" sz="1200" kern="1200" dirty="0">
                <a:solidFill>
                  <a:schemeClr val="tx1"/>
                </a:solidFill>
                <a:effectLst/>
                <a:latin typeface="+mn-lt"/>
                <a:ea typeface="+mn-ea"/>
                <a:cs typeface="+mn-cs"/>
              </a:rPr>
              <a:t>It allows you to leverage the language of your choice for advanced analytics – R &amp; Python.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8264DF-0A5C-4835-8CF4-1B7226355E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1436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fortunately</a:t>
            </a:r>
            <a:r>
              <a:rPr lang="en-US" dirty="0"/>
              <a:t>, there’s Microsoft Azure SQL Data Warehouse.</a:t>
            </a:r>
          </a:p>
          <a:p>
            <a:r>
              <a:rPr lang="en-US"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It is </a:t>
            </a:r>
            <a:r>
              <a:rPr lang="en-US" sz="1200" dirty="0">
                <a:latin typeface="Segoe UI Light" panose="020B0502040204020203" pitchFamily="34" charset="0"/>
                <a:cs typeface="Times New Roman" panose="02020603050405020304" pitchFamily="18" charset="0"/>
              </a:rPr>
              <a:t>t</a:t>
            </a:r>
            <a:r>
              <a:rPr lang="en-US" sz="1200" dirty="0">
                <a:latin typeface="Segoe UI Light" panose="020B0502040204020203" pitchFamily="34" charset="0"/>
                <a:ea typeface="Times New Roman" panose="02020603050405020304" pitchFamily="18" charset="0"/>
                <a:cs typeface="Times New Roman" panose="02020603050405020304" pitchFamily="18" charset="0"/>
              </a:rPr>
              <a:t>he industry’s </a:t>
            </a:r>
            <a:r>
              <a:rPr lang="en-US" sz="1200" b="1" dirty="0">
                <a:latin typeface="Segoe UI Light" panose="020B0502040204020203" pitchFamily="34" charset="0"/>
                <a:ea typeface="Times New Roman" panose="02020603050405020304" pitchFamily="18" charset="0"/>
                <a:cs typeface="Times New Roman" panose="02020603050405020304" pitchFamily="18" charset="0"/>
              </a:rPr>
              <a:t>first</a:t>
            </a:r>
            <a:r>
              <a:rPr lang="en-US" sz="1200" dirty="0">
                <a:latin typeface="Segoe UI Light" panose="020B0502040204020203" pitchFamily="34" charset="0"/>
                <a:ea typeface="Times New Roman" panose="02020603050405020304" pitchFamily="18" charset="0"/>
                <a:cs typeface="Times New Roman" panose="02020603050405020304" pitchFamily="18" charset="0"/>
              </a:rPr>
              <a:t> enterprise-class cloud data warehouse that can </a:t>
            </a:r>
            <a:r>
              <a:rPr lang="en-US" sz="1200" b="1" dirty="0">
                <a:latin typeface="Segoe UI Light" panose="020B0502040204020203" pitchFamily="34" charset="0"/>
                <a:ea typeface="Times New Roman" panose="02020603050405020304" pitchFamily="18" charset="0"/>
                <a:cs typeface="Times New Roman" panose="02020603050405020304" pitchFamily="18" charset="0"/>
              </a:rPr>
              <a:t>grow, shrink, and pause </a:t>
            </a:r>
            <a:r>
              <a:rPr lang="en-US" sz="1200" dirty="0">
                <a:latin typeface="Segoe UI Light" panose="020B0502040204020203" pitchFamily="34" charset="0"/>
                <a:ea typeface="Times New Roman" panose="02020603050405020304" pitchFamily="18" charset="0"/>
                <a:cs typeface="Times New Roman" panose="02020603050405020304" pitchFamily="18" charset="0"/>
              </a:rPr>
              <a:t>in seconds.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Light" panose="020B0502040204020203" pitchFamily="34" charset="0"/>
                <a:ea typeface="Times New Roman" panose="02020603050405020304" pitchFamily="18" charset="0"/>
                <a:cs typeface="Times New Roman" panose="02020603050405020304" pitchFamily="18" charset="0"/>
              </a:rPr>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enables scaling with the HDInsight Hadoop service on Microsoft Azure. Based on the proven SQL Server relational database engine,</a:t>
            </a:r>
            <a:r>
              <a:rPr lang="en-US" sz="1200" kern="1200" baseline="0" dirty="0">
                <a:solidFill>
                  <a:schemeClr val="tx1"/>
                </a:solidFill>
                <a:effectLst/>
                <a:latin typeface="+mn-lt"/>
                <a:ea typeface="+mn-ea"/>
                <a:cs typeface="+mn-cs"/>
              </a:rPr>
              <a:t> it </a:t>
            </a:r>
            <a:r>
              <a:rPr lang="en-US" sz="1200" kern="1200" dirty="0">
                <a:solidFill>
                  <a:schemeClr val="tx1"/>
                </a:solidFill>
                <a:effectLst/>
                <a:latin typeface="+mn-lt"/>
                <a:ea typeface="+mn-ea"/>
                <a:cs typeface="+mn-cs"/>
              </a:rPr>
              <a:t>includes the features you expect from an enterprise data warehouse, including stored procedures, user-defined functions, table partitioning, indexes, and collations.</a:t>
            </a:r>
            <a:endParaRPr lang="en-US" sz="1200" dirty="0">
              <a:latin typeface="Segoe UI Light" panose="020B0502040204020203" pitchFamily="34" charset="0"/>
              <a:ea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Light" panose="020B0502040204020203" pitchFamily="34" charset="0"/>
                <a:ea typeface="Times New Roman" panose="02020603050405020304" pitchFamily="18" charset="0"/>
                <a:cs typeface="Times New Roman" panose="02020603050405020304" pitchFamily="18" charset="0"/>
              </a:rPr>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Light" panose="020B0502040204020203" pitchFamily="34" charset="0"/>
                <a:ea typeface="Times New Roman" panose="02020603050405020304" pitchFamily="18" charset="0"/>
                <a:cs typeface="Times New Roman" panose="02020603050405020304" pitchFamily="18" charset="0"/>
              </a:rPr>
              <a:t>SQL</a:t>
            </a:r>
            <a:r>
              <a:rPr lang="en-US" sz="1200" baseline="0" dirty="0">
                <a:latin typeface="Segoe UI Light" panose="020B0502040204020203" pitchFamily="34" charset="0"/>
                <a:ea typeface="Times New Roman" panose="02020603050405020304" pitchFamily="18" charset="0"/>
                <a:cs typeface="Times New Roman" panose="02020603050405020304" pitchFamily="18" charset="0"/>
              </a:rPr>
              <a:t> Data Warehouse </a:t>
            </a:r>
            <a:r>
              <a:rPr lang="en-US" sz="1200" dirty="0">
                <a:latin typeface="Segoe UI Light" panose="020B0502040204020203" pitchFamily="34" charset="0"/>
                <a:ea typeface="Times New Roman" panose="02020603050405020304" pitchFamily="18" charset="0"/>
                <a:cs typeface="Times New Roman" panose="02020603050405020304" pitchFamily="18" charset="0"/>
              </a:rPr>
              <a:t>works seamlessly with Power BI, Azure Machine Learning, HDInsight, and Azure Data Factory.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Light" panose="020B0502040204020203" pitchFamily="34" charset="0"/>
                <a:ea typeface="Times New Roman" panose="02020603050405020304" pitchFamily="18" charset="0"/>
                <a:cs typeface="Times New Roman" panose="02020603050405020304" pitchFamily="18" charset="0"/>
              </a:rPr>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Light" panose="020B0502040204020203" pitchFamily="34" charset="0"/>
                <a:ea typeface="Times New Roman" panose="02020603050405020304" pitchFamily="18" charset="0"/>
                <a:cs typeface="Times New Roman" panose="02020603050405020304" pitchFamily="18" charset="0"/>
              </a:rPr>
              <a:t>It gives petabyte scalability with massive parallel-processing architecture</a:t>
            </a:r>
            <a:r>
              <a:rPr lang="en-US" sz="1200" baseline="0" dirty="0">
                <a:latin typeface="Segoe UI Light" panose="020B0502040204020203" pitchFamily="34" charset="0"/>
                <a:ea typeface="Times New Roman" panose="02020603050405020304" pitchFamily="18" charset="0"/>
                <a:cs typeface="Times New Roman" panose="02020603050405020304" pitchFamily="18" charset="0"/>
              </a:rPr>
              <a:t> that enables </a:t>
            </a:r>
            <a:r>
              <a:rPr lang="en-US" sz="1200" kern="1200" dirty="0">
                <a:solidFill>
                  <a:schemeClr val="tx1"/>
                </a:solidFill>
                <a:effectLst/>
                <a:latin typeface="+mn-lt"/>
                <a:ea typeface="+mn-ea"/>
                <a:cs typeface="+mn-cs"/>
              </a:rPr>
              <a:t>distributed processing to handle the rigors of modern data realities.</a:t>
            </a:r>
            <a:endParaRPr lang="en-US" sz="1200" dirty="0">
              <a:latin typeface="Segoe UI Light" panose="020B0502040204020203" pitchFamily="34" charset="0"/>
              <a:ea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Light" panose="020B0502040204020203" pitchFamily="34" charset="0"/>
                <a:ea typeface="Times New Roman" panose="02020603050405020304" pitchFamily="18" charset="0"/>
                <a:cs typeface="Times New Roman" panose="02020603050405020304" pitchFamily="18" charset="0"/>
              </a:rPr>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Light" panose="020B0502040204020203" pitchFamily="34" charset="0"/>
                <a:ea typeface="Times New Roman" panose="02020603050405020304" pitchFamily="18" charset="0"/>
                <a:cs typeface="Times New Roman" panose="02020603050405020304" pitchFamily="18" charset="0"/>
              </a:rPr>
              <a:t>It</a:t>
            </a:r>
            <a:r>
              <a:rPr lang="en-US" sz="1200" baseline="0" dirty="0">
                <a:latin typeface="Segoe UI Light" panose="020B0502040204020203" pitchFamily="34" charset="0"/>
                <a:ea typeface="Times New Roman" panose="02020603050405020304" pitchFamily="18" charset="0"/>
                <a:cs typeface="Times New Roman" panose="02020603050405020304" pitchFamily="18" charset="0"/>
              </a:rPr>
              <a:t> i</a:t>
            </a:r>
            <a:r>
              <a:rPr lang="en-US" sz="1200" dirty="0">
                <a:latin typeface="Segoe UI Light" panose="020B0502040204020203" pitchFamily="34" charset="0"/>
                <a:ea typeface="Times New Roman" panose="02020603050405020304" pitchFamily="18" charset="0"/>
                <a:cs typeface="Times New Roman" panose="02020603050405020304" pitchFamily="18" charset="0"/>
              </a:rPr>
              <a:t>ndependently</a:t>
            </a:r>
            <a:r>
              <a:rPr lang="en-US" sz="1200" baseline="0" dirty="0">
                <a:latin typeface="Segoe UI Light" panose="020B0502040204020203" pitchFamily="34" charset="0"/>
                <a:ea typeface="Times New Roman" panose="02020603050405020304" pitchFamily="18" charset="0"/>
                <a:cs typeface="Times New Roman" panose="02020603050405020304" pitchFamily="18" charset="0"/>
              </a:rPr>
              <a:t> scales compute and storage in seconds.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a:latin typeface="Segoe UI Light" panose="020B0502040204020203" pitchFamily="34" charset="0"/>
                <a:ea typeface="Times New Roman" panose="02020603050405020304" pitchFamily="18" charset="0"/>
                <a:cs typeface="Times New Roman" panose="02020603050405020304" pitchFamily="18" charset="0"/>
              </a:rPr>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Light" panose="020B0502040204020203" pitchFamily="34" charset="0"/>
                <a:ea typeface="Times New Roman" panose="02020603050405020304" pitchFamily="18" charset="0"/>
                <a:cs typeface="Times New Roman" panose="02020603050405020304" pitchFamily="18" charset="0"/>
              </a:rPr>
              <a:t>And importantly, </a:t>
            </a:r>
            <a:r>
              <a:rPr lang="en-US" sz="1200" kern="1200" dirty="0">
                <a:solidFill>
                  <a:schemeClr val="tx1"/>
                </a:solidFill>
                <a:effectLst/>
                <a:latin typeface="+mn-lt"/>
                <a:ea typeface="+mn-ea"/>
                <a:cs typeface="+mn-cs"/>
              </a:rPr>
              <a:t>Microsoft PolyBase provides the ability to</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query relational and non-relational data in Hadoop with a single, T-SQL-based query model that can support both relational and non-relational data in parallel.</a:t>
            </a:r>
            <a:endParaRPr lang="en-US" sz="1200" dirty="0">
              <a:latin typeface="Segoe UI Light" panose="020B0502040204020203" pitchFamily="34" charset="0"/>
              <a:ea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Segoe UI Light" panose="020B0502040204020203" pitchFamily="34" charset="0"/>
              <a:ea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Segoe UI Light" panose="020B0502040204020203" pitchFamily="34" charset="0"/>
              <a:ea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Segoe UI Light" panose="020B0502040204020203" pitchFamily="34" charset="0"/>
              <a:ea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Segoe UI Light" panose="020B0502040204020203" pitchFamily="34" charset="0"/>
              <a:ea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Segoe UI Light" panose="020B0502040204020203"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9764B560-3E06-4983-9494-146314CFC53F}" type="slidenum">
              <a:rPr lang="en-US" smtClean="0"/>
              <a:t>22</a:t>
            </a:fld>
            <a:endParaRPr lang="en-US" dirty="0"/>
          </a:p>
        </p:txBody>
      </p:sp>
    </p:spTree>
    <p:extLst>
      <p:ext uri="{BB962C8B-B14F-4D97-AF65-F5344CB8AC3E}">
        <p14:creationId xmlns:p14="http://schemas.microsoft.com/office/powerpoint/2010/main" val="2984621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931A5D-AF6C-46BE-95D3-286375BCFB95}" type="slidenum">
              <a:rPr lang="en-US" smtClean="0"/>
              <a:t>23</a:t>
            </a:fld>
            <a:endParaRPr lang="en-US"/>
          </a:p>
        </p:txBody>
      </p:sp>
    </p:spTree>
    <p:extLst>
      <p:ext uri="{BB962C8B-B14F-4D97-AF65-F5344CB8AC3E}">
        <p14:creationId xmlns:p14="http://schemas.microsoft.com/office/powerpoint/2010/main" val="9006854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9568" eaLnBrk="0" fontAlgn="base" hangingPunct="0">
              <a:spcBef>
                <a:spcPct val="30000"/>
              </a:spcBef>
              <a:spcAft>
                <a:spcPct val="0"/>
              </a:spcAft>
              <a:defRPr/>
            </a:pPr>
            <a:r>
              <a:rPr lang="en-US" sz="900" baseline="0" dirty="0">
                <a:solidFill>
                  <a:prstClr val="black"/>
                </a:solidFill>
                <a:ea typeface="MS PGothic" panose="020B0600070205080204" pitchFamily="34" charset="-128"/>
              </a:rPr>
              <a:t>Our portfolio of products provides customers with the power to deploy the solution that suits their business needs. </a:t>
            </a:r>
          </a:p>
          <a:p>
            <a:pPr defTabSz="949568" eaLnBrk="0" fontAlgn="base" hangingPunct="0">
              <a:spcBef>
                <a:spcPct val="30000"/>
              </a:spcBef>
              <a:spcAft>
                <a:spcPct val="0"/>
              </a:spcAft>
              <a:defRPr/>
            </a:pPr>
            <a:endParaRPr lang="en-US" sz="900" baseline="0" dirty="0">
              <a:solidFill>
                <a:prstClr val="black"/>
              </a:solidFill>
              <a:ea typeface="MS PGothic" panose="020B0600070205080204" pitchFamily="34" charset="-128"/>
            </a:endParaRPr>
          </a:p>
          <a:p>
            <a:pPr defTabSz="949568">
              <a:defRPr/>
            </a:pPr>
            <a:r>
              <a:rPr lang="en-US" sz="900" baseline="0" dirty="0">
                <a:solidFill>
                  <a:prstClr val="black"/>
                </a:solidFill>
                <a:ea typeface="MS PGothic" panose="020B0600070205080204" pitchFamily="34" charset="-128"/>
              </a:rPr>
              <a:t>Your choice of platform, whether </a:t>
            </a:r>
            <a:r>
              <a:rPr lang="en-US" sz="900" dirty="0">
                <a:solidFill>
                  <a:prstClr val="black"/>
                </a:solidFill>
              </a:rPr>
              <a:t>on-premises</a:t>
            </a:r>
            <a:r>
              <a:rPr lang="en-US" sz="900" baseline="0" dirty="0">
                <a:solidFill>
                  <a:prstClr val="black"/>
                </a:solidFill>
                <a:ea typeface="MS PGothic" panose="020B0600070205080204" pitchFamily="34" charset="-128"/>
              </a:rPr>
              <a:t>, hybrid or private or public cloud, doesn’t limit you now or in the future. Migrating or expanding becomes an easy process and doesn’t require excessive downtime or introduce potential threats to your business success.</a:t>
            </a:r>
          </a:p>
          <a:p>
            <a:pPr defTabSz="949568" eaLnBrk="0" fontAlgn="base" hangingPunct="0">
              <a:spcBef>
                <a:spcPct val="30000"/>
              </a:spcBef>
              <a:spcAft>
                <a:spcPct val="0"/>
              </a:spcAft>
              <a:defRPr/>
            </a:pPr>
            <a:endParaRPr lang="en-US" sz="900" baseline="0" dirty="0">
              <a:solidFill>
                <a:prstClr val="black"/>
              </a:solidFill>
              <a:ea typeface="MS PGothic" panose="020B0600070205080204" pitchFamily="34" charset="-128"/>
            </a:endParaRPr>
          </a:p>
          <a:p>
            <a:pPr defTabSz="949568">
              <a:defRPr/>
            </a:pPr>
            <a:r>
              <a:rPr lang="en-US" sz="900" dirty="0">
                <a:solidFill>
                  <a:prstClr val="black"/>
                </a:solidFill>
              </a:rPr>
              <a:t>With Microsoft, you can seamlessly scale up to larger processing and storage capabilities, or scale out by adding additional servers in parallel arrangement. </a:t>
            </a:r>
            <a:endParaRPr lang="en-US" sz="900" b="1" dirty="0"/>
          </a:p>
          <a:p>
            <a:endParaRPr lang="en-US" sz="900" dirty="0"/>
          </a:p>
          <a:p>
            <a:pPr marL="0" marR="0" lvl="0" indent="0" algn="l" defTabSz="931863" rtl="0" eaLnBrk="0" fontAlgn="base" latinLnBrk="0" hangingPunct="0">
              <a:lnSpc>
                <a:spcPct val="100000"/>
              </a:lnSpc>
              <a:spcBef>
                <a:spcPct val="30000"/>
              </a:spcBef>
              <a:spcAft>
                <a:spcPct val="0"/>
              </a:spcAft>
              <a:buClrTx/>
              <a:buSzTx/>
              <a:buFontTx/>
              <a:buNone/>
              <a:tabLst/>
              <a:defRPr/>
            </a:pPr>
            <a:r>
              <a:rPr lang="en-US" sz="900" b="1" dirty="0"/>
              <a:t>T: </a:t>
            </a:r>
            <a:r>
              <a:rPr lang="en-US" sz="900" b="1" baseline="0" dirty="0">
                <a:solidFill>
                  <a:prstClr val="black"/>
                </a:solidFill>
                <a:ea typeface="MS PGothic" panose="020B0600070205080204" pitchFamily="34" charset="-128"/>
              </a:rPr>
              <a:t>SQL Server is a trusted market leader, and it’s the cornerstone of our data warehouse offering.</a:t>
            </a:r>
          </a:p>
          <a:p>
            <a:endParaRPr lang="en-US" sz="900" b="1"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 2014 Microsoft Corporation. All rights reserved. Microsoft, Windows, and other product names are or may be registered trademarks and/or trademarks in the U.S. and/or other countries.</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p:cNvSpPr>
            <a:spLocks noGrp="1"/>
          </p:cNvSpPr>
          <p:nvPr>
            <p:ph type="dt" idx="11"/>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F69D30BE-DE6A-4A7A-9E43-6987B9CA3F93}" type="datetime1">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12/11/2017</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6" name="Header Placeholder 5"/>
          <p:cNvSpPr>
            <a:spLocks noGrp="1"/>
          </p:cNvSpPr>
          <p:nvPr>
            <p:ph type="hdr" sz="quarter" idx="12"/>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Microsoft Analytics Platform System</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4B3ECC09-09B7-4756-9F32-FA1EF90A933B}"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18044115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Global Distribution From The Ground-up</a:t>
            </a:r>
            <a:r>
              <a:rPr lang="en-US" dirty="0"/>
              <a:t>:</a:t>
            </a:r>
          </a:p>
          <a:p>
            <a:pPr marL="285443" indent="-285443" defTabSz="913417"/>
            <a:r>
              <a:rPr lang="en-US" sz="2400" kern="0" dirty="0">
                <a:solidFill>
                  <a:schemeClr val="tx2"/>
                </a:solidFill>
                <a:latin typeface="+mn-lt"/>
              </a:rPr>
              <a:t>(1) </a:t>
            </a:r>
            <a:r>
              <a:rPr lang="en-US" sz="2400" u="sng" kern="0" dirty="0" err="1">
                <a:solidFill>
                  <a:schemeClr val="tx2"/>
                </a:solidFill>
                <a:latin typeface="+mn-lt"/>
              </a:rPr>
              <a:t>DocumentDB</a:t>
            </a:r>
            <a:r>
              <a:rPr lang="en-US" sz="2400" u="sng" kern="0" dirty="0">
                <a:solidFill>
                  <a:schemeClr val="tx2"/>
                </a:solidFill>
                <a:latin typeface="+mn-lt"/>
              </a:rPr>
              <a:t> is a Ring 0 Azure service</a:t>
            </a:r>
            <a:r>
              <a:rPr lang="en-US" sz="2400" kern="0" dirty="0">
                <a:solidFill>
                  <a:schemeClr val="tx2"/>
                </a:solidFill>
                <a:latin typeface="+mn-lt"/>
              </a:rPr>
              <a:t>: </a:t>
            </a:r>
            <a:r>
              <a:rPr lang="en-US" sz="1800" kern="0" dirty="0"/>
              <a:t>Available in all Azure regions by default, including sovereign/government clouds</a:t>
            </a:r>
          </a:p>
          <a:p>
            <a:pPr marL="285443" indent="-285443" defTabSz="913417"/>
            <a:r>
              <a:rPr lang="en-US" sz="2400" kern="0" dirty="0">
                <a:latin typeface="+mn-lt"/>
              </a:rPr>
              <a:t>(2) </a:t>
            </a:r>
            <a:r>
              <a:rPr lang="en-US" sz="2400" u="sng" kern="0" dirty="0">
                <a:solidFill>
                  <a:schemeClr val="tx2"/>
                </a:solidFill>
                <a:latin typeface="+mn-lt"/>
              </a:rPr>
              <a:t>Automatic multi-region replication</a:t>
            </a:r>
          </a:p>
          <a:p>
            <a:pPr marL="757066" lvl="1" indent="-291179" defTabSz="913417"/>
            <a:r>
              <a:rPr lang="en-US" sz="1800" kern="0" dirty="0"/>
              <a:t>Associate </a:t>
            </a:r>
            <a:r>
              <a:rPr lang="en-US" sz="1800" b="1" kern="0" dirty="0"/>
              <a:t>any </a:t>
            </a:r>
            <a:r>
              <a:rPr lang="en-US" sz="1800" kern="0" dirty="0"/>
              <a:t>number of regions with your database account</a:t>
            </a:r>
          </a:p>
          <a:p>
            <a:pPr marL="757066" lvl="1" indent="-291179" defTabSz="913417"/>
            <a:r>
              <a:rPr lang="en-US" sz="1800" kern="0" dirty="0"/>
              <a:t>Policy based geo-fencing</a:t>
            </a:r>
          </a:p>
          <a:p>
            <a:pPr marL="285443" indent="-285443" defTabSz="913417"/>
            <a:r>
              <a:rPr lang="en-US" sz="2400" kern="0" dirty="0">
                <a:latin typeface="+mn-lt"/>
              </a:rPr>
              <a:t>(3) </a:t>
            </a:r>
            <a:r>
              <a:rPr lang="en-US" sz="2400" u="sng" kern="0" dirty="0">
                <a:solidFill>
                  <a:schemeClr val="tx2"/>
                </a:solidFill>
                <a:latin typeface="+mn-lt"/>
              </a:rPr>
              <a:t>Multi-homing APIs</a:t>
            </a:r>
          </a:p>
          <a:p>
            <a:pPr marL="751330" lvl="1" indent="-285443" defTabSz="913417"/>
            <a:r>
              <a:rPr lang="en-US" sz="1800" kern="0" dirty="0"/>
              <a:t>Apps don’t need to be redeployed during regional failover</a:t>
            </a:r>
          </a:p>
          <a:p>
            <a:pPr marL="285443" indent="-285443" defTabSz="913417"/>
            <a:r>
              <a:rPr lang="en-US" sz="2400" kern="0" dirty="0">
                <a:latin typeface="+mn-lt"/>
              </a:rPr>
              <a:t>(4) </a:t>
            </a:r>
            <a:r>
              <a:rPr lang="en-US" sz="2400" u="sng" kern="0" dirty="0">
                <a:solidFill>
                  <a:schemeClr val="tx2"/>
                </a:solidFill>
                <a:latin typeface="+mn-lt"/>
              </a:rPr>
              <a:t>Support for both manual and automatic failover</a:t>
            </a:r>
          </a:p>
          <a:p>
            <a:pPr marL="285443" indent="-285443" defTabSz="913417"/>
            <a:endParaRPr lang="en-US" sz="2400" kern="0" dirty="0">
              <a:solidFill>
                <a:schemeClr val="tx2"/>
              </a:solidFill>
              <a:latin typeface="+mn-lt"/>
            </a:endParaRPr>
          </a:p>
          <a:p>
            <a:pPr marL="285443" indent="-285443" defTabSz="913417"/>
            <a:r>
              <a:rPr lang="en-US" sz="2400" b="1" kern="0" dirty="0">
                <a:solidFill>
                  <a:schemeClr val="tx2"/>
                </a:solidFill>
                <a:latin typeface="+mn-lt"/>
              </a:rPr>
              <a:t>It’s limitless:</a:t>
            </a:r>
          </a:p>
          <a:p>
            <a:pPr marL="285443" indent="-285443" defTabSz="913417"/>
            <a:endParaRPr lang="en-US" sz="2400" kern="0" dirty="0">
              <a:solidFill>
                <a:schemeClr val="tx2"/>
              </a:solidFill>
              <a:latin typeface="+mn-lt"/>
            </a:endParaRPr>
          </a:p>
          <a:p>
            <a:pPr marL="285443" indent="-285443" defTabSz="913417">
              <a:lnSpc>
                <a:spcPct val="100000"/>
              </a:lnSpc>
              <a:spcAft>
                <a:spcPts val="0"/>
              </a:spcAft>
              <a:defRPr/>
            </a:pPr>
            <a:r>
              <a:rPr lang="en-US" sz="2400" b="1" kern="0" dirty="0">
                <a:latin typeface="+mn-lt"/>
              </a:rPr>
              <a:t>First Azure service to offer </a:t>
            </a:r>
            <a:r>
              <a:rPr lang="en-US" sz="2400" b="1" u="sng" kern="0" dirty="0">
                <a:solidFill>
                  <a:schemeClr val="tx2"/>
                </a:solidFill>
                <a:latin typeface="+mn-lt"/>
              </a:rPr>
              <a:t>comprehensive SLA </a:t>
            </a:r>
            <a:r>
              <a:rPr lang="en-US" sz="2400" b="1" kern="0" dirty="0">
                <a:latin typeface="+mn-lt"/>
              </a:rPr>
              <a:t>for latency, throughput, availability and consistency </a:t>
            </a:r>
          </a:p>
          <a:p>
            <a:pPr marL="285443" indent="-285443" defTabSz="913417"/>
            <a:endParaRPr lang="en-US" sz="2400" kern="0" dirty="0">
              <a:latin typeface="+mn-lt"/>
            </a:endParaRPr>
          </a:p>
          <a:p>
            <a:pPr marL="285443" indent="-285443" defTabSz="913417"/>
            <a:endParaRPr lang="en-US" sz="2400" kern="0" dirty="0">
              <a:latin typeface="+mn-lt"/>
            </a:endParaRP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C9E7B7F8-81FA-46DC-8926-8D6B124E54D6}"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7895785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 Advanced analytics services are where data starts turning into insight that drives intelligent action. </a:t>
            </a:r>
          </a:p>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12/11/2017 10:12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11222178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Machine</a:t>
            </a:r>
            <a:r>
              <a:rPr lang="en-US" baseline="0" dirty="0"/>
              <a:t> Learning is </a:t>
            </a:r>
            <a:r>
              <a:rPr lang="en-US" sz="900" b="0" i="0" kern="1200" baseline="0" dirty="0">
                <a:solidFill>
                  <a:schemeClr val="tx1"/>
                </a:solidFill>
                <a:effectLst/>
                <a:latin typeface="Segoe UI Light" pitchFamily="34" charset="0"/>
                <a:ea typeface="+mn-ea"/>
                <a:cs typeface="+mn-cs"/>
              </a:rPr>
              <a:t>a</a:t>
            </a:r>
            <a:r>
              <a:rPr lang="en-US" sz="900" b="0" i="0" kern="1200" dirty="0">
                <a:solidFill>
                  <a:schemeClr val="tx1"/>
                </a:solidFill>
                <a:effectLst/>
                <a:latin typeface="Segoe UI Light" pitchFamily="34" charset="0"/>
                <a:ea typeface="+mn-ea"/>
                <a:cs typeface="+mn-cs"/>
              </a:rPr>
              <a:t> fully managed cloud service that enables you to easily build, deploy, and share predictive analytics solutions.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You can deploy your model into production as a web service in minutes—a web service that can be called from any device, anywhere and that can use any data source.</a:t>
            </a:r>
          </a:p>
          <a:p>
            <a:r>
              <a:rPr lang="en-US" sz="900" b="0" i="0" kern="1200" dirty="0">
                <a:solidFill>
                  <a:schemeClr val="tx1"/>
                </a:solidFill>
                <a:effectLst/>
                <a:latin typeface="Segoe UI Light" pitchFamily="34" charset="0"/>
                <a:ea typeface="+mn-ea"/>
                <a:cs typeface="+mn-cs"/>
              </a:rPr>
              <a:t>You can also Share your solution with the world in the Gallery or on the Azure Marketplace.</a:t>
            </a:r>
          </a:p>
          <a:p>
            <a:r>
              <a:rPr lang="en-US" sz="900" b="0" i="0" kern="1200" dirty="0">
                <a:solidFill>
                  <a:schemeClr val="tx1"/>
                </a:solidFill>
                <a:effectLst/>
                <a:latin typeface="Segoe UI Light" pitchFamily="34" charset="0"/>
                <a:ea typeface="+mn-ea"/>
                <a:cs typeface="+mn-cs"/>
              </a:rPr>
              <a:t>We’ll get into more details about what Machine</a:t>
            </a:r>
            <a:r>
              <a:rPr lang="en-US" sz="900" b="0" i="0" kern="1200" baseline="0" dirty="0">
                <a:solidFill>
                  <a:schemeClr val="tx1"/>
                </a:solidFill>
                <a:effectLst/>
                <a:latin typeface="Segoe UI Light" pitchFamily="34" charset="0"/>
                <a:ea typeface="+mn-ea"/>
                <a:cs typeface="+mn-cs"/>
              </a:rPr>
              <a:t> Learning can do in our demo later on. </a:t>
            </a:r>
            <a:endParaRPr lang="en-US" sz="900" b="0" i="0" kern="1200" dirty="0">
              <a:solidFill>
                <a:schemeClr val="tx1"/>
              </a:solidFill>
              <a:effectLst/>
              <a:latin typeface="Segoe UI Light" pitchFamily="34" charset="0"/>
              <a:ea typeface="+mn-ea"/>
              <a:cs typeface="+mn-cs"/>
            </a:endParaRP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T: Next is Data Lake Analytics.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12/11/2017 10:12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9143524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931A5D-AF6C-46BE-95D3-286375BCFB95}" type="slidenum">
              <a:rPr lang="en-US" smtClean="0"/>
              <a:t>28</a:t>
            </a:fld>
            <a:endParaRPr lang="en-US"/>
          </a:p>
        </p:txBody>
      </p:sp>
    </p:spTree>
    <p:extLst>
      <p:ext uri="{BB962C8B-B14F-4D97-AF65-F5344CB8AC3E}">
        <p14:creationId xmlns:p14="http://schemas.microsoft.com/office/powerpoint/2010/main" val="24020769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Azure HDInsight is an Apache Hadoop distribution powered by the cloud. This means that it handles any amount of data, scaling from terabytes to petabytes on demand. Spin up any number of nodes at any time. We charge only for the compute and storage that you use.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Because it's 100 percent Apache Hadoop, HDInsight can process unstructured or semi-structured data from web clickstreams, social media, server logs, devices and sensors, and more. This lets you analyze new sets of data and uncover new business possibilities that drive your organization forward.</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HDInsight has powerful programming extensions for languages including </a:t>
            </a:r>
            <a:r>
              <a:rPr lang="en-US" sz="900" b="0" i="0" u="none" strike="noStrike" kern="1200" dirty="0">
                <a:solidFill>
                  <a:schemeClr val="tx1"/>
                </a:solidFill>
                <a:effectLst/>
                <a:latin typeface="Segoe UI Light" pitchFamily="34" charset="0"/>
                <a:ea typeface="+mn-ea"/>
                <a:cs typeface="+mn-cs"/>
                <a:hlinkClick r:id="rId3"/>
              </a:rPr>
              <a:t>C#</a:t>
            </a:r>
            <a:r>
              <a:rPr lang="en-US" sz="900" b="0" i="0" kern="120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hlinkClick r:id="rId4"/>
              </a:rPr>
              <a:t>Java</a:t>
            </a:r>
            <a:r>
              <a:rPr lang="en-US" sz="900" b="0" i="0" kern="1200" dirty="0">
                <a:solidFill>
                  <a:schemeClr val="tx1"/>
                </a:solidFill>
                <a:effectLst/>
                <a:latin typeface="Segoe UI Light" pitchFamily="34" charset="0"/>
                <a:ea typeface="+mn-ea"/>
                <a:cs typeface="+mn-cs"/>
              </a:rPr>
              <a:t>, and</a:t>
            </a:r>
            <a:r>
              <a:rPr lang="en-US" sz="900" b="0" i="0" u="none" strike="noStrike" kern="1200" dirty="0">
                <a:solidFill>
                  <a:schemeClr val="tx1"/>
                </a:solidFill>
                <a:effectLst/>
                <a:latin typeface="Segoe UI Light" pitchFamily="34" charset="0"/>
                <a:ea typeface="+mn-ea"/>
                <a:cs typeface="+mn-cs"/>
                <a:hlinkClick r:id="rId5"/>
              </a:rPr>
              <a:t>.NET</a:t>
            </a:r>
            <a:r>
              <a:rPr lang="en-US" sz="900" b="0" i="0" kern="1200" dirty="0">
                <a:solidFill>
                  <a:schemeClr val="tx1"/>
                </a:solidFill>
                <a:effectLst/>
                <a:latin typeface="Segoe UI Light" pitchFamily="34" charset="0"/>
                <a:ea typeface="+mn-ea"/>
                <a:cs typeface="+mn-cs"/>
              </a:rPr>
              <a:t>. Use your programming language of choice on Hadoop to create, configure, submit, and monitor Hadoop jobs. With HDInsight, deploy Hadoop in the cloud without buying new hardware or incurring other up-front costs. There’s also no time-consuming installation or set up. Azure does it for you. Launch your first cluster in minutes. </a:t>
            </a:r>
          </a:p>
          <a:p>
            <a:r>
              <a:rPr lang="en-US" sz="900" b="0" i="0" kern="1200" dirty="0">
                <a:solidFill>
                  <a:schemeClr val="tx1"/>
                </a:solidFill>
                <a:effectLst/>
                <a:latin typeface="Segoe UI Light" pitchFamily="34" charset="0"/>
                <a:ea typeface="+mn-ea"/>
                <a:cs typeface="+mn-cs"/>
              </a:rPr>
              <a:t>Because it's integrated with Excel, HDInsight lets you visualize and analyze your Hadoop data in compelling new ways using a tool that's familiar to your business users. From Excel, users can select HDInsight as a data source. HDInsight is also integrated with </a:t>
            </a:r>
            <a:r>
              <a:rPr lang="en-US" sz="900" b="0" i="0" u="none" strike="noStrike" kern="1200" dirty="0">
                <a:solidFill>
                  <a:schemeClr val="tx1"/>
                </a:solidFill>
                <a:effectLst/>
                <a:latin typeface="Segoe UI Light" pitchFamily="34" charset="0"/>
                <a:ea typeface="+mn-ea"/>
                <a:cs typeface="+mn-cs"/>
                <a:hlinkClick r:id="rId6"/>
              </a:rPr>
              <a:t>Hortonworks Data Platform</a:t>
            </a:r>
            <a:r>
              <a:rPr lang="en-US" sz="900" b="0" i="0" kern="1200" dirty="0">
                <a:solidFill>
                  <a:schemeClr val="tx1"/>
                </a:solidFill>
                <a:effectLst/>
                <a:latin typeface="Segoe UI Light" pitchFamily="34" charset="0"/>
                <a:ea typeface="+mn-ea"/>
                <a:cs typeface="+mn-cs"/>
              </a:rPr>
              <a:t>, letting you move Hadoop data from an on-site datacenter to the Azure cloud for backup, Dev/Test, and cloud-bursting scenarios. Using the </a:t>
            </a:r>
            <a:r>
              <a:rPr lang="en-US" sz="900" b="0" i="0" u="none" strike="noStrike" kern="1200" dirty="0">
                <a:solidFill>
                  <a:schemeClr val="tx1"/>
                </a:solidFill>
                <a:effectLst/>
                <a:latin typeface="Segoe UI Light" pitchFamily="34" charset="0"/>
                <a:ea typeface="+mn-ea"/>
                <a:cs typeface="+mn-cs"/>
                <a:hlinkClick r:id="rId7"/>
              </a:rPr>
              <a:t>Microsoft Analytics Platform System</a:t>
            </a:r>
            <a:r>
              <a:rPr lang="en-US" sz="900" b="0" i="0" kern="1200" dirty="0">
                <a:solidFill>
                  <a:schemeClr val="tx1"/>
                </a:solidFill>
                <a:effectLst/>
                <a:latin typeface="Segoe UI Light" pitchFamily="34" charset="0"/>
                <a:ea typeface="+mn-ea"/>
                <a:cs typeface="+mn-cs"/>
              </a:rPr>
              <a:t>, you can even query your on-premises and cloud-based Hadoop clusters at the same time.</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T: Next up is Azure Stream Analytics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12/11/2017 10:12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4011482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do I invest</a:t>
            </a:r>
            <a:r>
              <a:rPr lang="en-US" baseline="0" dirty="0"/>
              <a:t> and in what location? What if your past data could tell you that information and more. It can if you know how to harness it with Machine Learning. </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12/11/2017 10:12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4619169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Azure Data Lake Analytics is a new distributed service in the Azure Data Lake. </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We built Azure Data Lake Analytics from the ground up for cloud scale and performance. Data Lake Analytics makes the complex task of managing distributed infrastructure and complex code easy. It dynamically provisions resources and lets you do analytics on </a:t>
            </a:r>
            <a:r>
              <a:rPr lang="en-US" sz="900" b="0" i="0" kern="1200" dirty="0" err="1">
                <a:solidFill>
                  <a:schemeClr val="tx1"/>
                </a:solidFill>
                <a:effectLst/>
                <a:latin typeface="Segoe UI Light" pitchFamily="34" charset="0"/>
                <a:ea typeface="+mn-ea"/>
                <a:cs typeface="+mn-cs"/>
              </a:rPr>
              <a:t>exabytes</a:t>
            </a:r>
            <a:r>
              <a:rPr lang="en-US" sz="900" b="0" i="0" kern="1200" dirty="0">
                <a:solidFill>
                  <a:schemeClr val="tx1"/>
                </a:solidFill>
                <a:effectLst/>
                <a:latin typeface="Segoe UI Light" pitchFamily="34" charset="0"/>
                <a:ea typeface="+mn-ea"/>
                <a:cs typeface="+mn-cs"/>
              </a:rPr>
              <a:t> of data. When the job completes, it winds down resources automatically, and you pay only for the processing power used. As you increase or decrease the size of data stored or the amount of compute used, you don’t have to rewrite code. This lets you focus on your business logic only and not on how to process and store large datasets. It also takes away the complexities normally associated with big data in the cloud and ensures that Data Lake will meet your current and future business needs.</a:t>
            </a:r>
            <a:endParaRPr lang="en-US" sz="900" b="0" i="0" kern="1200" baseline="0" dirty="0">
              <a:solidFill>
                <a:schemeClr val="tx1"/>
              </a:solidFill>
              <a:effectLst/>
              <a:latin typeface="Segoe UI Light" pitchFamily="34" charset="0"/>
              <a:ea typeface="+mn-ea"/>
              <a:cs typeface="+mn-cs"/>
            </a:endParaRPr>
          </a:p>
          <a:p>
            <a:endParaRPr lang="en-US" sz="900" b="0" i="0" kern="1200" baseline="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b="0" i="0" kern="1200" baseline="0" dirty="0">
                <a:solidFill>
                  <a:schemeClr val="tx1"/>
                </a:solidFill>
                <a:effectLst/>
                <a:latin typeface="Segoe UI Light" pitchFamily="34" charset="0"/>
                <a:ea typeface="+mn-ea"/>
                <a:cs typeface="+mn-cs"/>
              </a:rPr>
              <a:t>Azure Data Lake is the only solution that uses U-SQL, A powerful new language that brings the best of SQL and C# together with open source capabilities like Hive or Spark. </a:t>
            </a:r>
          </a:p>
          <a:p>
            <a:r>
              <a:rPr lang="en-US" sz="900" b="0" i="0" kern="1200" baseline="0" dirty="0">
                <a:solidFill>
                  <a:schemeClr val="tx1"/>
                </a:solidFill>
                <a:effectLst/>
                <a:latin typeface="Segoe UI Light" pitchFamily="34" charset="0"/>
                <a:ea typeface="+mn-ea"/>
                <a:cs typeface="+mn-cs"/>
              </a:rPr>
              <a:t>It is built for cloud scale and performance, it’s managed and it’s easy to set up. It seamlessly integrates with existing systems to make you productive from day one.</a:t>
            </a:r>
          </a:p>
          <a:p>
            <a:endParaRPr lang="en-US" sz="900" b="0" i="0" kern="1200" baseline="0" dirty="0">
              <a:solidFill>
                <a:schemeClr val="tx1"/>
              </a:solidFill>
              <a:effectLst/>
              <a:latin typeface="Segoe UI Light" pitchFamily="34" charset="0"/>
              <a:ea typeface="+mn-ea"/>
              <a:cs typeface="+mn-cs"/>
            </a:endParaRPr>
          </a:p>
          <a:p>
            <a:r>
              <a:rPr lang="en-US" sz="900" b="1" i="0" kern="1200" baseline="0" dirty="0">
                <a:solidFill>
                  <a:schemeClr val="tx1"/>
                </a:solidFill>
                <a:effectLst/>
                <a:latin typeface="Segoe UI Light" pitchFamily="34" charset="0"/>
                <a:ea typeface="+mn-ea"/>
                <a:cs typeface="+mn-cs"/>
              </a:rPr>
              <a:t>T: Next, let’s discuss HDInsight. </a:t>
            </a:r>
            <a:endParaRPr lang="en-US" sz="900" b="0" i="0" kern="1200" baseline="0" dirty="0">
              <a:solidFill>
                <a:schemeClr val="tx1"/>
              </a:solidFill>
              <a:effectLst/>
              <a:latin typeface="Segoe UI Light" pitchFamily="34" charset="0"/>
              <a:ea typeface="+mn-ea"/>
              <a:cs typeface="+mn-cs"/>
            </a:endParaRP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12/11/2017 10:12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8521872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Azure Stream Analytics lets you rapidly develop and deploy low-cost solutions to gain real-time insights from streaming data from devices, sensors, infrastructure, and applications. Use it for Internet of Things (IoT) scenarios, such as real-time remote management and monitoring or gaining insights from devices like mobile phones and connected cars.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With</a:t>
            </a:r>
            <a:r>
              <a:rPr lang="en-US" sz="900" b="0" i="0" kern="1200" baseline="0" dirty="0">
                <a:solidFill>
                  <a:schemeClr val="tx1"/>
                </a:solidFill>
                <a:effectLst/>
                <a:latin typeface="Segoe UI Light" pitchFamily="34" charset="0"/>
                <a:ea typeface="+mn-ea"/>
                <a:cs typeface="+mn-cs"/>
              </a:rPr>
              <a:t> every device, service, and process becoming a data point, the problem can often be analyzing and acting on data fast enough. Stream Analytics is easy to deploy, and simple to develop for, a low cost end to end event stream processing solution, that scales on demand.</a:t>
            </a:r>
          </a:p>
          <a:p>
            <a:endParaRPr lang="en-US" sz="900" b="0" i="0" kern="1200" baseline="0" dirty="0">
              <a:solidFill>
                <a:schemeClr val="tx1"/>
              </a:solidFill>
              <a:effectLst/>
              <a:latin typeface="Segoe UI Light" pitchFamily="34" charset="0"/>
              <a:ea typeface="+mn-ea"/>
              <a:cs typeface="+mn-cs"/>
            </a:endParaRPr>
          </a:p>
          <a:p>
            <a:r>
              <a:rPr lang="en-US" sz="900" b="0" i="0" kern="1200" baseline="0" dirty="0">
                <a:solidFill>
                  <a:schemeClr val="tx1"/>
                </a:solidFill>
                <a:effectLst/>
                <a:latin typeface="Segoe UI Light" pitchFamily="34" charset="0"/>
                <a:ea typeface="+mn-ea"/>
                <a:cs typeface="+mn-cs"/>
              </a:rPr>
              <a:t>Use fewer lines of code with built in analysis processes. Combine Stream Analytics with Event Hubs to analyze millions of points of data in a reliable environment. </a:t>
            </a:r>
          </a:p>
          <a:p>
            <a:endParaRPr lang="en-US" sz="900" b="0" i="0" kern="1200" baseline="0" dirty="0">
              <a:solidFill>
                <a:schemeClr val="tx1"/>
              </a:solidFill>
              <a:effectLst/>
              <a:latin typeface="Segoe UI Light" pitchFamily="34" charset="0"/>
              <a:ea typeface="+mn-ea"/>
              <a:cs typeface="+mn-cs"/>
            </a:endParaRPr>
          </a:p>
          <a:p>
            <a:r>
              <a:rPr lang="en-US" sz="900" b="1" i="0" kern="1200" baseline="0" dirty="0">
                <a:solidFill>
                  <a:schemeClr val="tx1"/>
                </a:solidFill>
                <a:effectLst/>
                <a:latin typeface="Segoe UI Light" pitchFamily="34" charset="0"/>
                <a:ea typeface="+mn-ea"/>
                <a:cs typeface="+mn-cs"/>
              </a:rPr>
              <a:t>T: Next, we’ll take a look at a demo that illustrates the value of the intelligence capabilities that Cortana Intelligence offers. </a:t>
            </a:r>
            <a:endParaRPr lang="en-US" sz="900" b="1"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12/11/2017 10:12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5493442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Key points: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Azure Analysis Services works just like SQL Server Analysis services (for tabular models), supports data sources on-premises and in the cloud, and consume using your preferred data visualization tools.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Talk track: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Azure Analysis Services is based on SQL Server 2016 Analysis Services technology. In preview, we are focusing on tabular models only. Data can be accessed on-premises and in the cloud and business users and BI professionals can consume the data on-mobile devices, on the web and in custom apps.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means that BI professionals who are familiar with SQL Server Analysis Services, tabular models can get started quickly and do not need to learn new tools or skills. </a:t>
            </a:r>
          </a:p>
          <a:p>
            <a:endParaRPr lang="en-US" dirty="0"/>
          </a:p>
          <a:p>
            <a:r>
              <a:rPr lang="en-US" sz="1200" dirty="0">
                <a:solidFill>
                  <a:schemeClr val="accent1"/>
                </a:solidFill>
              </a:rPr>
              <a:t>Develop in the familiar Visual Studio environment</a:t>
            </a:r>
            <a:r>
              <a:rPr lang="en-US" sz="1200" baseline="0" dirty="0">
                <a:solidFill>
                  <a:schemeClr val="accent1"/>
                </a:solidFill>
              </a:rPr>
              <a:t> and take advantage of </a:t>
            </a:r>
            <a:r>
              <a:rPr lang="en-US" sz="1200" b="0" kern="0" dirty="0">
                <a:solidFill>
                  <a:schemeClr val="accent1"/>
                </a:solidFill>
              </a:rPr>
              <a:t>Visual Studio Application Lifecycle Management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377073-5634-4196-A2D2-6DC015651391}"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96700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 Our intellige</a:t>
            </a:r>
            <a:r>
              <a:rPr lang="en-US" b="1" baseline="0" dirty="0"/>
              <a:t>nce capabilities fall into three areas – Cognitive Services, Bot Framework and Cortana. </a:t>
            </a:r>
            <a:endParaRPr lang="en-US" b="1" dirty="0"/>
          </a:p>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12/11/2017 10:12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31297632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sz="800" kern="1200" baseline="0" dirty="0">
                <a:solidFill>
                  <a:schemeClr val="tx1"/>
                </a:solidFill>
                <a:effectLst/>
                <a:latin typeface="Segoe UI Light" pitchFamily="34" charset="0"/>
                <a:ea typeface="+mn-ea"/>
                <a:cs typeface="+mn-cs"/>
              </a:rPr>
              <a:t>What’s incredibly unique is the intelligence capabilities Cortana Intelligence offers, </a:t>
            </a:r>
            <a:r>
              <a:rPr lang="en-US" sz="800" kern="1200" dirty="0">
                <a:solidFill>
                  <a:schemeClr val="tx1"/>
                </a:solidFill>
                <a:effectLst/>
                <a:latin typeface="Segoe UI Light" pitchFamily="34" charset="0"/>
                <a:ea typeface="+mn-ea"/>
                <a:cs typeface="+mn-cs"/>
              </a:rPr>
              <a:t>building on years of Microsoft</a:t>
            </a:r>
            <a:r>
              <a:rPr lang="en-US" sz="800" kern="1200" baseline="0" dirty="0">
                <a:solidFill>
                  <a:schemeClr val="tx1"/>
                </a:solidFill>
                <a:effectLst/>
                <a:latin typeface="Segoe UI Light" pitchFamily="34" charset="0"/>
                <a:ea typeface="+mn-ea"/>
                <a:cs typeface="+mn-cs"/>
              </a:rPr>
              <a:t> </a:t>
            </a:r>
            <a:r>
              <a:rPr lang="en-US" sz="800" kern="1200" dirty="0">
                <a:solidFill>
                  <a:schemeClr val="tx1"/>
                </a:solidFill>
                <a:effectLst/>
                <a:latin typeface="Segoe UI Light" pitchFamily="34" charset="0"/>
                <a:ea typeface="+mn-ea"/>
                <a:cs typeface="+mn-cs"/>
              </a:rPr>
              <a:t>research and innovation.</a:t>
            </a:r>
            <a:r>
              <a:rPr lang="en-US" sz="800" kern="1200" baseline="0" dirty="0">
                <a:solidFill>
                  <a:schemeClr val="tx1"/>
                </a:solidFill>
                <a:effectLst/>
                <a:latin typeface="Segoe UI Light" pitchFamily="34" charset="0"/>
                <a:ea typeface="+mn-ea"/>
                <a:cs typeface="+mn-cs"/>
              </a:rPr>
              <a:t> These capabilities enable </a:t>
            </a:r>
            <a:r>
              <a:rPr lang="en-US" sz="900" kern="1200" dirty="0">
                <a:solidFill>
                  <a:schemeClr val="tx1"/>
                </a:solidFill>
                <a:effectLst/>
                <a:latin typeface="Segoe UI Light" pitchFamily="34" charset="0"/>
                <a:ea typeface="+mn-ea"/>
                <a:cs typeface="+mn-cs"/>
              </a:rPr>
              <a:t>our customers to build intelligent systems and agents that can augment their organizational capabilities.</a:t>
            </a:r>
            <a:r>
              <a:rPr lang="en-US" sz="900" kern="1200" baseline="0" dirty="0">
                <a:solidFill>
                  <a:schemeClr val="tx1"/>
                </a:solidFill>
                <a:effectLst/>
                <a:latin typeface="Segoe UI Light" pitchFamily="34" charset="0"/>
                <a:ea typeface="+mn-ea"/>
                <a:cs typeface="+mn-cs"/>
              </a:rPr>
              <a:t> For example, organizations </a:t>
            </a:r>
            <a:r>
              <a:rPr lang="en-US" sz="900" kern="1200" dirty="0">
                <a:solidFill>
                  <a:schemeClr val="tx1"/>
                </a:solidFill>
                <a:effectLst/>
                <a:latin typeface="Segoe UI Light" pitchFamily="34" charset="0"/>
                <a:ea typeface="+mn-ea"/>
                <a:cs typeface="+mn-cs"/>
              </a:rPr>
              <a:t>can interact with customers and stakeholders in new ways and infer intent with vision, face, speech, text and sentiment analysis to customize responses and drive appropriate actions.</a:t>
            </a:r>
            <a:r>
              <a:rPr lang="en-US" sz="900" kern="1200" baseline="0" dirty="0">
                <a:solidFill>
                  <a:schemeClr val="tx1"/>
                </a:solidFill>
                <a:effectLst/>
                <a:latin typeface="Segoe UI Light" pitchFamily="34" charset="0"/>
                <a:ea typeface="+mn-ea"/>
                <a:cs typeface="+mn-cs"/>
              </a:rPr>
              <a:t> </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sz="900" b="1" kern="1200" dirty="0">
                <a:solidFill>
                  <a:schemeClr val="tx1"/>
                </a:solidFill>
                <a:effectLst/>
                <a:latin typeface="Segoe UI Light" pitchFamily="34" charset="0"/>
                <a:ea typeface="+mn-ea"/>
                <a:cs typeface="+mn-cs"/>
              </a:rPr>
              <a:t>Microsoft Cognitive Services,</a:t>
            </a:r>
            <a:r>
              <a:rPr lang="en-US" sz="900" b="1"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a set of cloud services, APIs and SDKs that enable</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organizations to build intelligent systems that can see, hear, interpret and understand the world around you and makes all applications more intelligent, engaging and discoverable. Cognitive Services expands the existing perceptual intelligence capabilities like Vision, Speech, Text and Face detection to include new cognitive capabilities such as Emotion and customized Language Understanding.  What we showcased with </a:t>
            </a:r>
            <a:r>
              <a:rPr lang="en-US" sz="900" u="sng" kern="1200" dirty="0">
                <a:solidFill>
                  <a:schemeClr val="tx1"/>
                </a:solidFill>
                <a:effectLst/>
                <a:latin typeface="Segoe UI Light" pitchFamily="34" charset="0"/>
                <a:ea typeface="+mn-ea"/>
                <a:cs typeface="+mn-cs"/>
                <a:hlinkClick r:id="rId3"/>
              </a:rPr>
              <a:t>www.how-old.net</a:t>
            </a:r>
            <a:r>
              <a:rPr lang="en-US" sz="900" kern="1200" dirty="0">
                <a:solidFill>
                  <a:schemeClr val="tx1"/>
                </a:solidFill>
                <a:effectLst/>
                <a:latin typeface="Segoe UI Light" pitchFamily="34" charset="0"/>
                <a:ea typeface="+mn-ea"/>
                <a:cs typeface="+mn-cs"/>
              </a:rPr>
              <a:t> is one example of what is possible. </a:t>
            </a:r>
          </a:p>
          <a:p>
            <a:endParaRPr lang="en-US" dirty="0"/>
          </a:p>
          <a:p>
            <a:r>
              <a:rPr lang="en-US" b="1" dirty="0"/>
              <a:t>T: Next, Bot Frameworks.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12/11/2017 10:12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122614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sz="900" b="1" kern="1200" dirty="0">
                <a:solidFill>
                  <a:schemeClr val="tx1"/>
                </a:solidFill>
                <a:effectLst/>
                <a:latin typeface="Segoe UI Light" pitchFamily="34" charset="0"/>
                <a:ea typeface="+mn-ea"/>
                <a:cs typeface="+mn-cs"/>
              </a:rPr>
              <a:t>Microsoft Bot Framework</a:t>
            </a:r>
            <a:r>
              <a:rPr lang="en-US" sz="900" b="1"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enables organizations to build intelligent agents (Bots) that allow your intelligent systems to interact with your users in more contextual and natural ways, from text/</a:t>
            </a:r>
            <a:r>
              <a:rPr lang="en-US" sz="900" kern="1200" dirty="0" err="1">
                <a:solidFill>
                  <a:schemeClr val="tx1"/>
                </a:solidFill>
                <a:effectLst/>
                <a:latin typeface="Segoe UI Light" pitchFamily="34" charset="0"/>
                <a:ea typeface="+mn-ea"/>
                <a:cs typeface="+mn-cs"/>
              </a:rPr>
              <a:t>sms</a:t>
            </a:r>
            <a:r>
              <a:rPr lang="en-US" sz="900" kern="1200" dirty="0">
                <a:solidFill>
                  <a:schemeClr val="tx1"/>
                </a:solidFill>
                <a:effectLst/>
                <a:latin typeface="Segoe UI Light" pitchFamily="34" charset="0"/>
                <a:ea typeface="+mn-ea"/>
                <a:cs typeface="+mn-cs"/>
              </a:rPr>
              <a:t> to Office365 mail to Skype, Slack and other services. The Bot Framework provides developers with a developer portal &amp; SDK to build your bot, a bot connector service to connect to social channels such as Twitter, Slack etc. and a bot directory to discover and use existing bots. </a:t>
            </a:r>
            <a:endParaRPr lang="en-US" sz="800" kern="1200" dirty="0">
              <a:solidFill>
                <a:schemeClr val="tx1"/>
              </a:solidFill>
              <a:effectLst/>
              <a:latin typeface="Segoe UI Light" pitchFamily="34" charset="0"/>
              <a:ea typeface="+mn-ea"/>
              <a:cs typeface="+mn-cs"/>
            </a:endParaRPr>
          </a:p>
          <a:p>
            <a:endParaRPr lang="en-US" baseline="0" dirty="0"/>
          </a:p>
          <a:p>
            <a:r>
              <a:rPr lang="en-US" b="1" baseline="0" dirty="0"/>
              <a:t>T: Next, Cortana. </a:t>
            </a:r>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12/11/2017 10:12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348510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The Cortana Intelligence Suite integrates with Cortana, Microsoft’s digital personal assistant.  Cortana works with the suite to enable your business, and or your customers business, to get things done in more helpful, proactive, and natural ways.   Building on years of Microsoft’s research and innovation in perceptual intelligence including speech recognition, natural user interaction, predictive and advanced analytics, Cortana brings the capabilities of a personal digital assistant to business.</a:t>
            </a:r>
          </a:p>
          <a:p>
            <a:endParaRPr lang="en-US" baseline="0" dirty="0"/>
          </a:p>
          <a:p>
            <a:r>
              <a:rPr lang="en-US" b="1" baseline="0" dirty="0"/>
              <a:t>T: Next, we’ll look at how all of this information can be surfaced to those in your business who need it, and to your customers. </a:t>
            </a:r>
            <a:endParaRPr lang="en-US" b="1"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12/11/2017 10:12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059995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800" b="0" i="0" kern="1200" dirty="0">
                <a:solidFill>
                  <a:schemeClr val="tx1"/>
                </a:solidFill>
                <a:effectLst/>
                <a:latin typeface="Segoe UI Light" pitchFamily="34" charset="0"/>
                <a:ea typeface="+mn-ea"/>
                <a:cs typeface="+mn-cs"/>
              </a:rPr>
              <a:t>Many of the services we’ve been talking about today are on the back-end. But your data</a:t>
            </a:r>
            <a:r>
              <a:rPr lang="en-US" sz="800" b="0" i="0" kern="1200" baseline="0" dirty="0">
                <a:solidFill>
                  <a:schemeClr val="tx1"/>
                </a:solidFill>
                <a:effectLst/>
                <a:latin typeface="Segoe UI Light" pitchFamily="34" charset="0"/>
                <a:ea typeface="+mn-ea"/>
                <a:cs typeface="+mn-cs"/>
              </a:rPr>
              <a:t> and the results of analytics are only useful if they can be provided to those who need them – often people without deep data expertise.  </a:t>
            </a:r>
          </a:p>
          <a:p>
            <a:pPr marL="0" marR="0" indent="0" algn="l" defTabSz="914367" rtl="0" eaLnBrk="1" fontAlgn="auto" latinLnBrk="0" hangingPunct="1">
              <a:lnSpc>
                <a:spcPct val="100000"/>
              </a:lnSpc>
              <a:spcBef>
                <a:spcPts val="0"/>
              </a:spcBef>
              <a:spcAft>
                <a:spcPts val="0"/>
              </a:spcAft>
              <a:buClrTx/>
              <a:buSzTx/>
              <a:buFontTx/>
              <a:buNone/>
              <a:tabLst/>
              <a:defRPr/>
            </a:pPr>
            <a:r>
              <a:rPr lang="en-US" sz="800" b="0" i="0" kern="1200" baseline="0" dirty="0">
                <a:solidFill>
                  <a:schemeClr val="tx1"/>
                </a:solidFill>
                <a:effectLst/>
                <a:latin typeface="Segoe UI Light" pitchFamily="34" charset="0"/>
                <a:ea typeface="+mn-ea"/>
                <a:cs typeface="+mn-cs"/>
              </a:rPr>
              <a:t>That’s where Power BI comes in. </a:t>
            </a:r>
            <a:r>
              <a:rPr lang="en-US" sz="800" kern="1200" dirty="0">
                <a:gradFill>
                  <a:gsLst>
                    <a:gs pos="1250">
                      <a:srgbClr val="000000"/>
                    </a:gs>
                    <a:gs pos="99000">
                      <a:srgbClr val="000000"/>
                    </a:gs>
                  </a:gsLst>
                  <a:lin ang="5400000" scaled="0"/>
                </a:gradFill>
                <a:latin typeface="Segoe UI Light" pitchFamily="34" charset="0"/>
                <a:ea typeface="+mn-ea"/>
                <a:cs typeface="+mn-cs"/>
              </a:rPr>
              <a:t>Power BI is a cloud-based dashboard and visualization service that provides faster time to insight. It is used for visualizing, exploring and extracting insights from data. It brings together data from diverse sources to deliver rich, comprehensive views of your</a:t>
            </a:r>
            <a:r>
              <a:rPr lang="en-US" sz="800" kern="1200" baseline="0" dirty="0">
                <a:gradFill>
                  <a:gsLst>
                    <a:gs pos="1250">
                      <a:srgbClr val="000000"/>
                    </a:gs>
                    <a:gs pos="99000">
                      <a:srgbClr val="000000"/>
                    </a:gs>
                  </a:gsLst>
                  <a:lin ang="5400000" scaled="0"/>
                </a:gradFill>
                <a:latin typeface="Segoe UI Light" pitchFamily="34" charset="0"/>
                <a:ea typeface="+mn-ea"/>
                <a:cs typeface="+mn-cs"/>
              </a:rPr>
              <a:t> business</a:t>
            </a:r>
            <a:r>
              <a:rPr lang="en-US" sz="800" kern="1200" dirty="0">
                <a:gradFill>
                  <a:gsLst>
                    <a:gs pos="1250">
                      <a:srgbClr val="000000"/>
                    </a:gs>
                    <a:gs pos="99000">
                      <a:srgbClr val="000000"/>
                    </a:gs>
                  </a:gsLst>
                  <a:lin ang="5400000" scaled="0"/>
                </a:gradFill>
                <a:latin typeface="Segoe UI Light" pitchFamily="34" charset="0"/>
                <a:ea typeface="+mn-ea"/>
                <a:cs typeface="+mn-cs"/>
              </a:rPr>
              <a:t>. With Power BI, you can see all of your data in one place</a:t>
            </a:r>
            <a:r>
              <a:rPr lang="en-US" sz="800" kern="1200" baseline="0" dirty="0">
                <a:gradFill>
                  <a:gsLst>
                    <a:gs pos="1250">
                      <a:srgbClr val="000000"/>
                    </a:gs>
                    <a:gs pos="99000">
                      <a:srgbClr val="000000"/>
                    </a:gs>
                  </a:gsLst>
                  <a:lin ang="5400000" scaled="0"/>
                </a:gradFill>
                <a:latin typeface="Segoe UI Light" pitchFamily="34" charset="0"/>
                <a:ea typeface="+mn-ea"/>
                <a:cs typeface="+mn-cs"/>
              </a:rPr>
              <a:t> </a:t>
            </a:r>
            <a:r>
              <a:rPr lang="en-US" sz="800" kern="1200" dirty="0">
                <a:gradFill>
                  <a:gsLst>
                    <a:gs pos="1250">
                      <a:srgbClr val="000000"/>
                    </a:gs>
                    <a:gs pos="99000">
                      <a:srgbClr val="000000"/>
                    </a:gs>
                  </a:gsLst>
                  <a:lin ang="5400000" scaled="0"/>
                </a:gradFill>
                <a:latin typeface="Segoe UI Light" pitchFamily="34" charset="0"/>
                <a:ea typeface="+mn-ea"/>
                <a:cs typeface="+mn-cs"/>
              </a:rPr>
              <a:t>and share reports. Live dashboards and reports show visualizations and KPIs from data that reside both on-premises and in the cloud, providing a consolidated view across your business regardless of where your data lives. </a:t>
            </a:r>
            <a:endParaRPr lang="en-US" sz="1800" kern="1200" baseline="0" dirty="0">
              <a:solidFill>
                <a:schemeClr val="tx1"/>
              </a:solidFill>
              <a:latin typeface="Segoe UI Light" pitchFamily="34" charset="0"/>
              <a:ea typeface="+mn-ea"/>
              <a:cs typeface="+mn-cs"/>
            </a:endParaRPr>
          </a:p>
          <a:p>
            <a:endParaRPr lang="en-US" sz="900" b="0" i="0" kern="1200" baseline="0" dirty="0">
              <a:solidFill>
                <a:schemeClr val="tx1"/>
              </a:solidFill>
              <a:effectLst/>
              <a:latin typeface="Segoe UI Light" pitchFamily="34" charset="0"/>
              <a:ea typeface="+mn-ea"/>
              <a:cs typeface="+mn-cs"/>
            </a:endParaRPr>
          </a:p>
          <a:p>
            <a:r>
              <a:rPr lang="en-US" sz="900" b="1" i="0" kern="1200" baseline="0" dirty="0">
                <a:solidFill>
                  <a:schemeClr val="tx1"/>
                </a:solidFill>
                <a:effectLst/>
                <a:latin typeface="Segoe UI Light" pitchFamily="34" charset="0"/>
                <a:ea typeface="+mn-ea"/>
                <a:cs typeface="+mn-cs"/>
              </a:rPr>
              <a:t>T: Now that we’ve walked through everything, let’s take a look at the whole picture.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12/11/2017 10:12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7302458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800" b="0" i="0" kern="1200" dirty="0">
                <a:solidFill>
                  <a:schemeClr val="tx1"/>
                </a:solidFill>
                <a:effectLst/>
                <a:latin typeface="Segoe UI Light" pitchFamily="34" charset="0"/>
                <a:ea typeface="+mn-ea"/>
                <a:cs typeface="+mn-cs"/>
              </a:rPr>
              <a:t>Many of the services we’ve been talking about today are on the back-end. But your data</a:t>
            </a:r>
            <a:r>
              <a:rPr lang="en-US" sz="800" b="0" i="0" kern="1200" baseline="0" dirty="0">
                <a:solidFill>
                  <a:schemeClr val="tx1"/>
                </a:solidFill>
                <a:effectLst/>
                <a:latin typeface="Segoe UI Light" pitchFamily="34" charset="0"/>
                <a:ea typeface="+mn-ea"/>
                <a:cs typeface="+mn-cs"/>
              </a:rPr>
              <a:t> and the results of analytics are only useful if they can be provided to those who need them – often people without deep data expertise.  </a:t>
            </a:r>
          </a:p>
          <a:p>
            <a:pPr marL="0" marR="0" indent="0" algn="l" defTabSz="914367" rtl="0" eaLnBrk="1" fontAlgn="auto" latinLnBrk="0" hangingPunct="1">
              <a:lnSpc>
                <a:spcPct val="100000"/>
              </a:lnSpc>
              <a:spcBef>
                <a:spcPts val="0"/>
              </a:spcBef>
              <a:spcAft>
                <a:spcPts val="0"/>
              </a:spcAft>
              <a:buClrTx/>
              <a:buSzTx/>
              <a:buFontTx/>
              <a:buNone/>
              <a:tabLst/>
              <a:defRPr/>
            </a:pPr>
            <a:r>
              <a:rPr lang="en-US" sz="800" b="0" i="0" kern="1200" baseline="0" dirty="0">
                <a:solidFill>
                  <a:schemeClr val="tx1"/>
                </a:solidFill>
                <a:effectLst/>
                <a:latin typeface="Segoe UI Light" pitchFamily="34" charset="0"/>
                <a:ea typeface="+mn-ea"/>
                <a:cs typeface="+mn-cs"/>
              </a:rPr>
              <a:t>That’s where Power BI comes in. </a:t>
            </a:r>
            <a:r>
              <a:rPr lang="en-US" sz="800" kern="1200" dirty="0">
                <a:gradFill>
                  <a:gsLst>
                    <a:gs pos="1250">
                      <a:srgbClr val="000000"/>
                    </a:gs>
                    <a:gs pos="99000">
                      <a:srgbClr val="000000"/>
                    </a:gs>
                  </a:gsLst>
                  <a:lin ang="5400000" scaled="0"/>
                </a:gradFill>
                <a:latin typeface="Segoe UI Light" pitchFamily="34" charset="0"/>
                <a:ea typeface="+mn-ea"/>
                <a:cs typeface="+mn-cs"/>
              </a:rPr>
              <a:t>Power BI is a cloud-based dashboard and visualization service that provides faster time to insight. It is used for visualizing, exploring and extracting insights from data. It brings together data from diverse sources to deliver rich, comprehensive views of your</a:t>
            </a:r>
            <a:r>
              <a:rPr lang="en-US" sz="800" kern="1200" baseline="0" dirty="0">
                <a:gradFill>
                  <a:gsLst>
                    <a:gs pos="1250">
                      <a:srgbClr val="000000"/>
                    </a:gs>
                    <a:gs pos="99000">
                      <a:srgbClr val="000000"/>
                    </a:gs>
                  </a:gsLst>
                  <a:lin ang="5400000" scaled="0"/>
                </a:gradFill>
                <a:latin typeface="Segoe UI Light" pitchFamily="34" charset="0"/>
                <a:ea typeface="+mn-ea"/>
                <a:cs typeface="+mn-cs"/>
              </a:rPr>
              <a:t> business</a:t>
            </a:r>
            <a:r>
              <a:rPr lang="en-US" sz="800" kern="1200" dirty="0">
                <a:gradFill>
                  <a:gsLst>
                    <a:gs pos="1250">
                      <a:srgbClr val="000000"/>
                    </a:gs>
                    <a:gs pos="99000">
                      <a:srgbClr val="000000"/>
                    </a:gs>
                  </a:gsLst>
                  <a:lin ang="5400000" scaled="0"/>
                </a:gradFill>
                <a:latin typeface="Segoe UI Light" pitchFamily="34" charset="0"/>
                <a:ea typeface="+mn-ea"/>
                <a:cs typeface="+mn-cs"/>
              </a:rPr>
              <a:t>. With Power BI, you can see all of your data in one place</a:t>
            </a:r>
            <a:r>
              <a:rPr lang="en-US" sz="800" kern="1200" baseline="0" dirty="0">
                <a:gradFill>
                  <a:gsLst>
                    <a:gs pos="1250">
                      <a:srgbClr val="000000"/>
                    </a:gs>
                    <a:gs pos="99000">
                      <a:srgbClr val="000000"/>
                    </a:gs>
                  </a:gsLst>
                  <a:lin ang="5400000" scaled="0"/>
                </a:gradFill>
                <a:latin typeface="Segoe UI Light" pitchFamily="34" charset="0"/>
                <a:ea typeface="+mn-ea"/>
                <a:cs typeface="+mn-cs"/>
              </a:rPr>
              <a:t> </a:t>
            </a:r>
            <a:r>
              <a:rPr lang="en-US" sz="800" kern="1200" dirty="0">
                <a:gradFill>
                  <a:gsLst>
                    <a:gs pos="1250">
                      <a:srgbClr val="000000"/>
                    </a:gs>
                    <a:gs pos="99000">
                      <a:srgbClr val="000000"/>
                    </a:gs>
                  </a:gsLst>
                  <a:lin ang="5400000" scaled="0"/>
                </a:gradFill>
                <a:latin typeface="Segoe UI Light" pitchFamily="34" charset="0"/>
                <a:ea typeface="+mn-ea"/>
                <a:cs typeface="+mn-cs"/>
              </a:rPr>
              <a:t>and share reports. Live dashboards and reports show visualizations and KPIs from data that reside both on-premises and in the cloud, providing a consolidated view across your business regardless of where your data lives. </a:t>
            </a:r>
            <a:endParaRPr lang="en-US" sz="1800" kern="1200" baseline="0" dirty="0">
              <a:solidFill>
                <a:schemeClr val="tx1"/>
              </a:solidFill>
              <a:latin typeface="Segoe UI Light" pitchFamily="34" charset="0"/>
              <a:ea typeface="+mn-ea"/>
              <a:cs typeface="+mn-cs"/>
            </a:endParaRPr>
          </a:p>
          <a:p>
            <a:endParaRPr lang="en-US" sz="900" b="0" i="0" kern="1200" baseline="0" dirty="0">
              <a:solidFill>
                <a:schemeClr val="tx1"/>
              </a:solidFill>
              <a:effectLst/>
              <a:latin typeface="Segoe UI Light" pitchFamily="34" charset="0"/>
              <a:ea typeface="+mn-ea"/>
              <a:cs typeface="+mn-cs"/>
            </a:endParaRPr>
          </a:p>
          <a:p>
            <a:r>
              <a:rPr lang="en-US" sz="900" b="1" i="0" kern="1200" baseline="0" dirty="0">
                <a:solidFill>
                  <a:schemeClr val="tx1"/>
                </a:solidFill>
                <a:effectLst/>
                <a:latin typeface="Segoe UI Light" pitchFamily="34" charset="0"/>
                <a:ea typeface="+mn-ea"/>
                <a:cs typeface="+mn-cs"/>
              </a:rPr>
              <a:t>T: Now that we’ve walked through everything, let’s take a look at the whole picture.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12/11/2017 10:12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24295686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a:t>
            </a:r>
            <a:r>
              <a:rPr lang="en-US" b="1" baseline="0" dirty="0"/>
              <a:t> Cortana Intelligence provides everything you need to transform your organization’s data into intelligent action. Next, let’s take a look at another demo.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27033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b="1" kern="1200" dirty="0">
                <a:solidFill>
                  <a:schemeClr val="tx1"/>
                </a:solidFill>
                <a:effectLst/>
                <a:latin typeface="Segoe UI Light" pitchFamily="34" charset="0"/>
                <a:ea typeface="ＭＳ Ｐゴシック" charset="0"/>
                <a:cs typeface="ＭＳ Ｐゴシック" charset="0"/>
              </a:rPr>
              <a:t>Why this Slide:</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400" kern="1200" baseline="0" dirty="0">
                <a:solidFill>
                  <a:schemeClr val="tx1"/>
                </a:solidFill>
                <a:effectLst/>
                <a:latin typeface="Segoe UI Light" pitchFamily="34" charset="0"/>
                <a:ea typeface="ＭＳ Ｐゴシック" charset="0"/>
                <a:cs typeface="ＭＳ Ｐゴシック" charset="0"/>
              </a:rPr>
              <a:t>It shows we have a very broad platform.  It about BOTH IaaS and PaaS, that these work together.  It shows that we continue to lead in world class IT capabilities and that there’s really nothing missing.</a:t>
            </a:r>
          </a:p>
          <a:p>
            <a:pPr lvl="0"/>
            <a:endParaRPr lang="en-US" sz="1400" b="1" kern="1200" dirty="0">
              <a:solidFill>
                <a:schemeClr val="tx1"/>
              </a:solidFill>
              <a:effectLst/>
              <a:latin typeface="Segoe UI Light" pitchFamily="34" charset="0"/>
              <a:ea typeface="ＭＳ Ｐゴシック" charset="0"/>
              <a:cs typeface="ＭＳ Ｐゴシック" charset="0"/>
            </a:endParaRPr>
          </a:p>
          <a:p>
            <a:pPr lvl="0"/>
            <a:r>
              <a:rPr lang="en-US" sz="1400" b="1" kern="1200" dirty="0">
                <a:solidFill>
                  <a:schemeClr val="tx1"/>
                </a:solidFill>
                <a:effectLst/>
                <a:latin typeface="Segoe UI Light" pitchFamily="34" charset="0"/>
                <a:ea typeface="ＭＳ Ｐゴシック" charset="0"/>
                <a:cs typeface="ＭＳ Ｐゴシック" charset="0"/>
              </a:rPr>
              <a:t>Key</a:t>
            </a:r>
            <a:r>
              <a:rPr lang="en-US" sz="1400" b="1" kern="1200" baseline="0" dirty="0">
                <a:solidFill>
                  <a:schemeClr val="tx1"/>
                </a:solidFill>
                <a:effectLst/>
                <a:latin typeface="Segoe UI Light" pitchFamily="34" charset="0"/>
                <a:ea typeface="ＭＳ Ｐゴシック" charset="0"/>
                <a:cs typeface="ＭＳ Ｐゴシック" charset="0"/>
              </a:rPr>
              <a:t> Points:</a:t>
            </a:r>
          </a:p>
          <a:p>
            <a:pPr marL="171450" lvl="0" indent="-171450">
              <a:buFont typeface="Arial" panose="020B0604020202020204" pitchFamily="34" charset="0"/>
              <a:buChar char="•"/>
            </a:pPr>
            <a:r>
              <a:rPr lang="en-US" sz="1400" kern="1200" baseline="0" dirty="0">
                <a:solidFill>
                  <a:schemeClr val="tx1"/>
                </a:solidFill>
                <a:effectLst/>
                <a:latin typeface="Segoe UI Light" pitchFamily="34" charset="0"/>
                <a:ea typeface="ＭＳ Ｐゴシック" charset="0"/>
                <a:cs typeface="ＭＳ Ｐゴシック" charset="0"/>
              </a:rPr>
              <a:t>We have already seen how the Azure Platform is IaaS + Pass – but I want you to understand that this is a huge number of capabilities – IT building blocks if you will.</a:t>
            </a:r>
          </a:p>
          <a:p>
            <a:pPr marL="171450" lvl="0" indent="-171450">
              <a:buFont typeface="Arial" panose="020B0604020202020204" pitchFamily="34" charset="0"/>
              <a:buChar char="•"/>
            </a:pPr>
            <a:r>
              <a:rPr lang="en-US" sz="1400" kern="1200" baseline="0" dirty="0">
                <a:solidFill>
                  <a:schemeClr val="tx1"/>
                </a:solidFill>
                <a:effectLst/>
                <a:latin typeface="Segoe UI Light" pitchFamily="34" charset="0"/>
                <a:ea typeface="ＭＳ Ｐゴシック" charset="0"/>
                <a:cs typeface="ＭＳ Ｐゴシック" charset="0"/>
              </a:rPr>
              <a:t>Every one of these blocks you provision anytime, self-service anywhere in the world 24x7.  You pay for what you use, you can get more or less anytime and you can fully automate everything…</a:t>
            </a:r>
          </a:p>
          <a:p>
            <a:pPr marL="171450" lvl="0" indent="-171450">
              <a:buFont typeface="Arial" panose="020B0604020202020204" pitchFamily="34" charset="0"/>
              <a:buChar char="•"/>
            </a:pPr>
            <a:r>
              <a:rPr lang="en-US" sz="1400" kern="1200" baseline="0" dirty="0">
                <a:solidFill>
                  <a:schemeClr val="tx1"/>
                </a:solidFill>
                <a:effectLst/>
                <a:latin typeface="Segoe UI Light" pitchFamily="34" charset="0"/>
                <a:ea typeface="ＭＳ Ｐゴシック" charset="0"/>
                <a:cs typeface="ＭＳ Ｐゴシック" charset="0"/>
              </a:rPr>
              <a:t>DON’T spent too much time on this slide – you are going to DEMO (aren’t you!!!)…  DON’T go through each block…</a:t>
            </a:r>
          </a:p>
          <a:p>
            <a:pPr marL="0" marR="0">
              <a:lnSpc>
                <a:spcPct val="107000"/>
              </a:lnSpc>
              <a:spcBef>
                <a:spcPts val="0"/>
              </a:spcBef>
              <a:spcAft>
                <a:spcPts val="800"/>
              </a:spcAft>
            </a:pPr>
            <a:endParaRPr lang="en-US" sz="1400" baseline="0" dirty="0"/>
          </a:p>
          <a:p>
            <a:pPr marL="0" marR="0">
              <a:lnSpc>
                <a:spcPct val="107000"/>
              </a:lnSpc>
              <a:spcBef>
                <a:spcPts val="0"/>
              </a:spcBef>
              <a:spcAft>
                <a:spcPts val="800"/>
              </a:spcAft>
            </a:pPr>
            <a:r>
              <a:rPr lang="en-US" sz="1400" b="1" baseline="0" dirty="0"/>
              <a:t>Transition to NEXT Slide:</a:t>
            </a:r>
            <a:r>
              <a:rPr lang="en-US" sz="1400" baseline="0" dirty="0"/>
              <a:t>  Make the build go backwards to show JUST IaaS and then you will go to the demo to show it.</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503"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503"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07251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931A5D-AF6C-46BE-95D3-286375BCFB95}" type="slidenum">
              <a:rPr lang="en-US" smtClean="0"/>
              <a:t>40</a:t>
            </a:fld>
            <a:endParaRPr lang="en-US"/>
          </a:p>
        </p:txBody>
      </p:sp>
    </p:spTree>
    <p:extLst>
      <p:ext uri="{BB962C8B-B14F-4D97-AF65-F5344CB8AC3E}">
        <p14:creationId xmlns:p14="http://schemas.microsoft.com/office/powerpoint/2010/main" val="22241020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41</a:t>
            </a:fld>
            <a:endParaRPr lang="en-US" dirty="0">
              <a:solidFill>
                <a:prstClr val="black"/>
              </a:solidFill>
            </a:endParaRPr>
          </a:p>
        </p:txBody>
      </p:sp>
      <p:sp>
        <p:nvSpPr>
          <p:cNvPr id="11" name="Date Placeholder 10"/>
          <p:cNvSpPr>
            <a:spLocks noGrp="1"/>
          </p:cNvSpPr>
          <p:nvPr>
            <p:ph type="dt" idx="14"/>
          </p:nvPr>
        </p:nvSpPr>
        <p:spPr/>
        <p:txBody>
          <a:bodyPr/>
          <a:lstStyle/>
          <a:p>
            <a:fld id="{88A14CBB-3B41-4EA9-BAC8-6B73863190D9}" type="datetime8">
              <a:rPr lang="en-US" smtClean="0"/>
              <a:t>12/11/2017 10:12 AM</a:t>
            </a:fld>
            <a:endParaRPr lang="en-US" dirty="0"/>
          </a:p>
        </p:txBody>
      </p:sp>
      <p:sp>
        <p:nvSpPr>
          <p:cNvPr id="12" name="Footer Placeholder 11"/>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3" name="Header Placeholder 12"/>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42534172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687" lvl="0">
              <a:lnSpc>
                <a:spcPct val="105000"/>
              </a:lnSpc>
              <a:spcAft>
                <a:spcPts val="815"/>
              </a:spcAft>
              <a:tabLst>
                <a:tab pos="698830" algn="l"/>
              </a:tabLst>
            </a:pPr>
            <a:r>
              <a:rPr lang="en-US" dirty="0"/>
              <a:t>SQL Database delivers predictable performance at multiple service levels that provides dynamic scalability with no downtime, built-in intelligent optimization, global scalability and availability, and advanced security options — </a:t>
            </a:r>
            <a:r>
              <a:rPr lang="en-US" b="1" dirty="0"/>
              <a:t>all with near-zero administration</a:t>
            </a:r>
            <a:r>
              <a:rPr lang="en-US" dirty="0"/>
              <a:t>. These capabilities allow you to focus on rapid app development and accelerating your time to market, rather than allocating precious time and resources to managing virtual machines and infrastructure.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8852">
              <a:lnSpc>
                <a:spcPct val="105000"/>
              </a:lnSpc>
              <a:tabLst>
                <a:tab pos="712108" algn="l"/>
              </a:tabLst>
            </a:pPr>
            <a:endParaRPr lang="en-US" sz="11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2440D9-4A20-4B59-8775-EB984F15109E}"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48244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65887" lvl="1">
              <a:lnSpc>
                <a:spcPct val="105000"/>
              </a:lnSpc>
              <a:spcAft>
                <a:spcPts val="815"/>
              </a:spcAft>
              <a:tabLst>
                <a:tab pos="698830" algn="l"/>
              </a:tabLst>
            </a:pPr>
            <a:r>
              <a:rPr lang="en-US" b="1" dirty="0">
                <a:latin typeface="Segoe UI" panose="020B0502040204020203" pitchFamily="34" charset="0"/>
                <a:ea typeface="Calibri" panose="020F0502020204030204" pitchFamily="34" charset="0"/>
                <a:cs typeface="Times New Roman" panose="02020603050405020304" pitchFamily="18" charset="0"/>
              </a:rPr>
              <a:t>Intelligent Threat Detection - </a:t>
            </a:r>
            <a:r>
              <a:rPr lang="en-US" sz="1100" b="1" dirty="0"/>
              <a:t>SQL Threat Detection </a:t>
            </a:r>
            <a:r>
              <a:rPr lang="en-US" sz="1100" dirty="0"/>
              <a:t>provides a new layer of security, which enables customers to detect and respond to potential threats as they occur by providing security alerts on anomalous activities. Users will receive an alert upon suspicious database activities, potential vulnerabilities, and SQL injection attacks, as well as anomalous database access patterns. SQL Threat Detection alerts provide details of suspicious activity and recommend action on how to investigate and mitigate the threat. Threat Detection makes it simple to address potential threats to the database without the need to be a security expert or manage advanced security monitoring systems.</a:t>
            </a:r>
          </a:p>
          <a:p>
            <a:pPr marL="465887" lvl="1">
              <a:lnSpc>
                <a:spcPct val="105000"/>
              </a:lnSpc>
              <a:spcAft>
                <a:spcPts val="815"/>
              </a:spcAft>
              <a:tabLst>
                <a:tab pos="698830" algn="l"/>
              </a:tabLst>
            </a:pPr>
            <a:endParaRPr lang="en-US" sz="1100" dirty="0"/>
          </a:p>
          <a:p>
            <a:pPr marL="465887" lvl="1">
              <a:lnSpc>
                <a:spcPct val="105000"/>
              </a:lnSpc>
              <a:spcAft>
                <a:spcPts val="815"/>
              </a:spcAft>
              <a:tabLst>
                <a:tab pos="698830" algn="l"/>
              </a:tabLst>
            </a:pPr>
            <a:r>
              <a:rPr lang="en-US" sz="1200" b="0" i="0" u="none" strike="noStrike" kern="1200" dirty="0">
                <a:solidFill>
                  <a:schemeClr val="tx1"/>
                </a:solidFill>
                <a:effectLst/>
                <a:latin typeface="+mn-lt"/>
                <a:ea typeface="+mn-ea"/>
                <a:cs typeface="+mn-cs"/>
              </a:rPr>
              <a:t>SQL </a:t>
            </a:r>
            <a:r>
              <a:rPr lang="en-US" sz="1200" b="1" i="0" u="none" strike="noStrike" kern="1200" dirty="0">
                <a:solidFill>
                  <a:schemeClr val="tx1"/>
                </a:solidFill>
                <a:effectLst/>
                <a:latin typeface="+mn-lt"/>
                <a:ea typeface="+mn-ea"/>
                <a:cs typeface="+mn-cs"/>
              </a:rPr>
              <a:t>Vulnerability Assessment </a:t>
            </a:r>
            <a:r>
              <a:rPr lang="en-US" sz="1200" b="0" i="0" u="none" strike="noStrike" kern="1200" dirty="0">
                <a:solidFill>
                  <a:schemeClr val="tx1"/>
                </a:solidFill>
                <a:effectLst/>
                <a:latin typeface="+mn-lt"/>
                <a:ea typeface="+mn-ea"/>
                <a:cs typeface="+mn-cs"/>
              </a:rPr>
              <a:t>(currently in preview) is an easy to configure tool that can discover, track, and remediate potential database vulnerabilities. Use it to proactively improve your database security. </a:t>
            </a:r>
            <a:endParaRPr lang="en-US" sz="1100" dirty="0"/>
          </a:p>
          <a:p>
            <a:pPr marL="465887" lvl="1">
              <a:lnSpc>
                <a:spcPct val="105000"/>
              </a:lnSpc>
              <a:spcAft>
                <a:spcPts val="815"/>
              </a:spcAft>
              <a:tabLst>
                <a:tab pos="698830" algn="l"/>
              </a:tabLst>
            </a:pP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232943" indent="-232943">
              <a:spcBef>
                <a:spcPts val="1834"/>
              </a:spcBef>
              <a:buClr>
                <a:srgbClr val="0078D7"/>
              </a:buClr>
            </a:pPr>
            <a:endParaRPr lang="en-US" sz="24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BEA68-9965-426E-9DF9-270648E9231C}"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40555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65887" lvl="1">
              <a:lnSpc>
                <a:spcPct val="105000"/>
              </a:lnSpc>
              <a:spcAft>
                <a:spcPts val="815"/>
              </a:spcAft>
              <a:tabLst>
                <a:tab pos="698830" algn="l"/>
              </a:tabLst>
            </a:pPr>
            <a:r>
              <a:rPr lang="en-US" b="1" dirty="0">
                <a:latin typeface="Segoe UI" panose="020B0502040204020203" pitchFamily="34" charset="0"/>
                <a:ea typeface="Calibri" panose="020F0502020204030204" pitchFamily="34" charset="0"/>
                <a:cs typeface="Times New Roman" panose="02020603050405020304" pitchFamily="18" charset="0"/>
              </a:rPr>
              <a:t>Self-tuning performance. </a:t>
            </a:r>
            <a:r>
              <a:rPr lang="en-US" dirty="0"/>
              <a:t>SQL Database provides performance tuning recommendations using </a:t>
            </a:r>
            <a:r>
              <a:rPr lang="en-US" dirty="0">
                <a:hlinkClick r:id="rId3"/>
              </a:rPr>
              <a:t>SQL Database Advisor</a:t>
            </a:r>
            <a:r>
              <a:rPr lang="en-US" dirty="0"/>
              <a:t>, where you can review tuning actions and apply them. Database Advisor helps you to improve the performance of your databases by providing intelligent tuning recommendations that are based on historical usage.  Monitoring and tuning actions can also be delegated to SQL Database using an automatic tuning feature.  Through automatic index management, SQL Database also identifies indexes that should be added to your database and those that should be removed.</a:t>
            </a:r>
          </a:p>
          <a:p>
            <a:pPr marL="465887" lvl="1">
              <a:lnSpc>
                <a:spcPct val="105000"/>
              </a:lnSpc>
              <a:spcAft>
                <a:spcPts val="815"/>
              </a:spcAft>
              <a:tabLst>
                <a:tab pos="698830" algn="l"/>
              </a:tabLst>
            </a:pPr>
            <a:endParaRPr lang="en-US" dirty="0">
              <a:latin typeface="Segoe UI" panose="020B0502040204020203" pitchFamily="34" charset="0"/>
              <a:ea typeface="Calibri" panose="020F0502020204030204" pitchFamily="34" charset="0"/>
              <a:cs typeface="Times New Roman" panose="02020603050405020304" pitchFamily="18" charset="0"/>
            </a:endParaRPr>
          </a:p>
          <a:p>
            <a:pPr marL="465887" lvl="1">
              <a:lnSpc>
                <a:spcPct val="105000"/>
              </a:lnSpc>
              <a:spcAft>
                <a:spcPts val="815"/>
              </a:spcAft>
              <a:tabLst>
                <a:tab pos="698830" algn="l"/>
              </a:tabLst>
            </a:pPr>
            <a:r>
              <a:rPr lang="en-US" b="1" dirty="0">
                <a:latin typeface="Segoe UI" panose="020B0502040204020203" pitchFamily="34" charset="0"/>
                <a:ea typeface="Calibri" panose="020F0502020204030204" pitchFamily="34" charset="0"/>
                <a:cs typeface="Times New Roman" panose="02020603050405020304" pitchFamily="18" charset="0"/>
              </a:rPr>
              <a:t>Adaptive query processing</a:t>
            </a:r>
            <a:r>
              <a:rPr lang="en-US" dirty="0">
                <a:latin typeface="Segoe UI" panose="020B0502040204020203" pitchFamily="34" charset="0"/>
                <a:ea typeface="Calibri" panose="020F0502020204030204" pitchFamily="34" charset="0"/>
                <a:cs typeface="Times New Roman" panose="02020603050405020304" pitchFamily="18" charset="0"/>
              </a:rPr>
              <a:t>. </a:t>
            </a:r>
            <a:r>
              <a:rPr lang="en-US" dirty="0"/>
              <a:t>We’ve added the adaptive query processing family of features to SQL Database, including </a:t>
            </a:r>
            <a:r>
              <a:rPr lang="en-US" dirty="0">
                <a:hlinkClick r:id="rId4"/>
              </a:rPr>
              <a:t>interleaved execution for multi-statement table-valued functions, batch mode memory grant feedback</a:t>
            </a:r>
            <a:r>
              <a:rPr lang="en-US" dirty="0"/>
              <a:t>, and </a:t>
            </a:r>
            <a:r>
              <a:rPr lang="en-US" dirty="0">
                <a:hlinkClick r:id="rId5"/>
              </a:rPr>
              <a:t>batch mode adaptive joins</a:t>
            </a:r>
            <a:r>
              <a:rPr lang="en-US" dirty="0"/>
              <a:t>. Each of these adaptive query processing features applies similar “learn and adapt” techniques, helping further address performance issues related to historically intractable query optimization problems.</a:t>
            </a:r>
          </a:p>
          <a:p>
            <a:pPr marL="465887" lvl="1">
              <a:lnSpc>
                <a:spcPct val="105000"/>
              </a:lnSpc>
              <a:spcAft>
                <a:spcPts val="815"/>
              </a:spcAft>
              <a:tabLst>
                <a:tab pos="698830" algn="l"/>
              </a:tabLst>
            </a:pPr>
            <a:endParaRPr lang="en-US" dirty="0">
              <a:latin typeface="Segoe UI" panose="020B0502040204020203" pitchFamily="34" charset="0"/>
              <a:ea typeface="Calibri" panose="020F0502020204030204" pitchFamily="34" charset="0"/>
              <a:cs typeface="Times New Roman" panose="02020603050405020304" pitchFamily="18" charset="0"/>
            </a:endParaRPr>
          </a:p>
          <a:p>
            <a:pPr marL="349415" indent="-349415">
              <a:lnSpc>
                <a:spcPct val="105000"/>
              </a:lnSpc>
              <a:spcAft>
                <a:spcPts val="815"/>
              </a:spcAft>
              <a:buFont typeface="Segoe UI" panose="020B0502040204020203" pitchFamily="34" charset="0"/>
              <a:buChar char="•"/>
            </a:pPr>
            <a:endParaRPr lang="en-US" sz="14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BEA68-9965-426E-9DF9-270648E9231C}"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43782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400" b="1" dirty="0"/>
              <a:t>Adjust performance and scale without downtime</a:t>
            </a:r>
          </a:p>
          <a:p>
            <a:pPr rtl="0"/>
            <a:r>
              <a:rPr lang="en-US" sz="1400" dirty="0"/>
              <a:t>SQL Database offers multiple service tiers to support lightweight to heavyweight database workloads: Basic, Standard, Premium. You can build your first app on a small, single database at a low cost per month and then change its service tier manually or programmatically at any time to meet the needs of your solution. You can adjust performance without downtime to your app or to your customers. </a:t>
            </a:r>
            <a:r>
              <a:rPr lang="en-US" sz="1400" b="1" dirty="0"/>
              <a:t>Dynamic scalability </a:t>
            </a:r>
            <a:r>
              <a:rPr lang="en-US" sz="1400" dirty="0"/>
              <a:t>enables your database to transparently respond to rapidly changing resource requirements and enables you to only pay for the resources that you need when you need them.</a:t>
            </a:r>
          </a:p>
          <a:p>
            <a:pPr rtl="0"/>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New Standard performance tiers (in preview) p</a:t>
            </a:r>
            <a:r>
              <a:rPr lang="en-US" sz="1200" b="0" i="0" u="none" strike="noStrike" kern="1200" dirty="0">
                <a:solidFill>
                  <a:schemeClr val="tx1"/>
                </a:solidFill>
                <a:effectLst/>
                <a:latin typeface="+mn-lt"/>
                <a:ea typeface="+mn-ea"/>
                <a:cs typeface="+mn-cs"/>
              </a:rPr>
              <a:t>rovide price savings opportunities for CPU intensive workloads that do not demand the kind of high IO performance provided by the Premium tier.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For IO intensive workloads, the Premium tier continues to provide lower latency per IO and an order of magnitude more IOPS per DTU than in the Standard tier.</a:t>
            </a:r>
          </a:p>
          <a:p>
            <a:pPr rtl="0"/>
            <a:endParaRPr lang="en-US" sz="1400" dirty="0"/>
          </a:p>
          <a:p>
            <a:pPr rtl="0"/>
            <a:r>
              <a:rPr lang="en-US" sz="1400" dirty="0"/>
              <a:t>For the latest performance tiers and pricing: https://azure.microsoft.com/en-us/pricing/details/sql-database/</a:t>
            </a:r>
          </a:p>
          <a:p>
            <a:pPr defTabSz="949478">
              <a:lnSpc>
                <a:spcPct val="107000"/>
              </a:lnSpc>
              <a:spcBef>
                <a:spcPts val="1246"/>
              </a:spcBef>
              <a:defRPr/>
            </a:pP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00EBEA68-9965-426E-9DF9-270648E9231C}"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28994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687" lvl="0" indent="0">
              <a:lnSpc>
                <a:spcPct val="105000"/>
              </a:lnSpc>
              <a:spcAft>
                <a:spcPts val="815"/>
              </a:spcAft>
              <a:buFont typeface="Symbol" panose="05050102010706020507" pitchFamily="18" charset="2"/>
              <a:buNone/>
              <a:tabLst>
                <a:tab pos="698830" algn="l"/>
              </a:tabLst>
            </a:pPr>
            <a:r>
              <a:rPr lang="en-US" sz="1100" b="1" dirty="0">
                <a:latin typeface="Calibri" panose="020F0502020204030204" pitchFamily="34" charset="0"/>
                <a:ea typeface="Calibri" panose="020F0502020204030204" pitchFamily="34" charset="0"/>
                <a:cs typeface="Times New Roman" panose="02020603050405020304" pitchFamily="18" charset="0"/>
              </a:rPr>
              <a:t>Elastic pools to maximize resource utilization</a:t>
            </a:r>
          </a:p>
          <a:p>
            <a:pPr marL="8687" lvl="0" indent="0">
              <a:lnSpc>
                <a:spcPct val="105000"/>
              </a:lnSpc>
              <a:spcAft>
                <a:spcPts val="815"/>
              </a:spcAft>
              <a:buFont typeface="Symbol" panose="05050102010706020507" pitchFamily="18" charset="2"/>
              <a:buNone/>
              <a:tabLst>
                <a:tab pos="698830" algn="l"/>
              </a:tabLst>
            </a:pPr>
            <a:r>
              <a:rPr lang="en-US" sz="1100" dirty="0">
                <a:latin typeface="Calibri" panose="020F0502020204030204" pitchFamily="34" charset="0"/>
                <a:ea typeface="Calibri" panose="020F0502020204030204" pitchFamily="34" charset="0"/>
                <a:cs typeface="Times New Roman" panose="02020603050405020304" pitchFamily="18" charset="0"/>
              </a:rPr>
              <a:t>For many businesses and applications, being able to create single databases and dial performance up or down on demand is enough, especially if usage patterns are relatively predictable. But if you have unpredictable usage patterns, it can make it hard to manage costs and your business model. Elastic pools are designed to solve this problem. The concept is simple: you allocate performance resources to a pool rather than an individual database, and pay for the collective performance resources of the pool rather than for single database performance. </a:t>
            </a:r>
          </a:p>
          <a:p>
            <a:pPr marL="8687" lvl="0" indent="0">
              <a:lnSpc>
                <a:spcPct val="105000"/>
              </a:lnSpc>
              <a:spcAft>
                <a:spcPts val="815"/>
              </a:spcAft>
              <a:buFont typeface="Symbol" panose="05050102010706020507" pitchFamily="18" charset="2"/>
              <a:buNone/>
              <a:tabLst>
                <a:tab pos="698830" algn="l"/>
              </a:tabLst>
            </a:pP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8687" lvl="0" indent="0">
              <a:lnSpc>
                <a:spcPct val="105000"/>
              </a:lnSpc>
              <a:spcAft>
                <a:spcPts val="815"/>
              </a:spcAft>
              <a:buFont typeface="Symbol" panose="05050102010706020507" pitchFamily="18" charset="2"/>
              <a:buNone/>
              <a:tabLst>
                <a:tab pos="698830" algn="l"/>
              </a:tabLst>
            </a:pPr>
            <a:r>
              <a:rPr lang="en-US" sz="1100" dirty="0">
                <a:latin typeface="Calibri" panose="020F0502020204030204" pitchFamily="34" charset="0"/>
                <a:ea typeface="Calibri" panose="020F0502020204030204" pitchFamily="34" charset="0"/>
                <a:cs typeface="Times New Roman" panose="02020603050405020304" pitchFamily="18" charset="0"/>
              </a:rPr>
              <a:t>With elastic pools, you don’t need to focus on dialing database performance up and down as demand for resources fluctuates. The pooled databases consume the performance resources of the elastic pool as needed. Pooled databases consume but don’t exceed the limits of the pool, so </a:t>
            </a:r>
            <a:r>
              <a:rPr lang="en-US" sz="1100" b="1" dirty="0">
                <a:latin typeface="Calibri" panose="020F0502020204030204" pitchFamily="34" charset="0"/>
                <a:ea typeface="Calibri" panose="020F0502020204030204" pitchFamily="34" charset="0"/>
                <a:cs typeface="Times New Roman" panose="02020603050405020304" pitchFamily="18" charset="0"/>
              </a:rPr>
              <a:t>your cost remains predictable </a:t>
            </a:r>
            <a:r>
              <a:rPr lang="en-US" sz="1100" dirty="0">
                <a:latin typeface="Calibri" panose="020F0502020204030204" pitchFamily="34" charset="0"/>
                <a:ea typeface="Calibri" panose="020F0502020204030204" pitchFamily="34" charset="0"/>
                <a:cs typeface="Times New Roman" panose="02020603050405020304" pitchFamily="18" charset="0"/>
              </a:rPr>
              <a:t>even if individual database usage doesn’t. What’s more, you can add and remove databases to the pool, scaling your app from a handful of databases to thousands, all within </a:t>
            </a:r>
            <a:r>
              <a:rPr lang="en-US" sz="1100" b="1" dirty="0">
                <a:latin typeface="Calibri" panose="020F0502020204030204" pitchFamily="34" charset="0"/>
                <a:ea typeface="Calibri" panose="020F0502020204030204" pitchFamily="34" charset="0"/>
                <a:cs typeface="Times New Roman" panose="02020603050405020304" pitchFamily="18" charset="0"/>
              </a:rPr>
              <a:t>a budget that you control</a:t>
            </a:r>
            <a:r>
              <a:rPr lang="en-US" sz="1100" dirty="0">
                <a:latin typeface="Calibri" panose="020F0502020204030204" pitchFamily="34" charset="0"/>
                <a:ea typeface="Calibri" panose="020F0502020204030204" pitchFamily="34" charset="0"/>
                <a:cs typeface="Times New Roman" panose="02020603050405020304" pitchFamily="18" charset="0"/>
              </a:rPr>
              <a:t>. You can also control the minimum and maximum resources available to databases in the pool to ensure that no database in the pool uses all the pool resources and that </a:t>
            </a:r>
            <a:r>
              <a:rPr lang="en-US" sz="1100" b="1" dirty="0">
                <a:latin typeface="Calibri" panose="020F0502020204030204" pitchFamily="34" charset="0"/>
                <a:ea typeface="Calibri" panose="020F0502020204030204" pitchFamily="34" charset="0"/>
                <a:cs typeface="Times New Roman" panose="02020603050405020304" pitchFamily="18" charset="0"/>
              </a:rPr>
              <a:t>every pooled database has a guaranteed minimum amount of resources</a:t>
            </a:r>
            <a:r>
              <a:rPr lang="en-US" sz="1100" dirty="0">
                <a:latin typeface="Calibri" panose="020F0502020204030204" pitchFamily="34" charset="0"/>
                <a:ea typeface="Calibri" panose="020F0502020204030204" pitchFamily="34" charset="0"/>
                <a:cs typeface="Times New Roman" panose="02020603050405020304" pitchFamily="18" charset="0"/>
              </a:rPr>
              <a:t>. </a:t>
            </a:r>
          </a:p>
          <a:p>
            <a:pPr marL="8687" lvl="0" indent="0">
              <a:lnSpc>
                <a:spcPct val="105000"/>
              </a:lnSpc>
              <a:spcAft>
                <a:spcPts val="815"/>
              </a:spcAft>
              <a:buFont typeface="Symbol" panose="05050102010706020507" pitchFamily="18" charset="2"/>
              <a:buNone/>
              <a:tabLst>
                <a:tab pos="698830" algn="l"/>
              </a:tabLst>
            </a:pP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8687" lvl="0" indent="0">
              <a:lnSpc>
                <a:spcPct val="105000"/>
              </a:lnSpc>
              <a:spcAft>
                <a:spcPts val="815"/>
              </a:spcAft>
              <a:buFont typeface="Symbol" panose="05050102010706020507" pitchFamily="18" charset="2"/>
              <a:buNone/>
              <a:tabLst>
                <a:tab pos="698830" algn="l"/>
              </a:tabLst>
            </a:pPr>
            <a:r>
              <a:rPr lang="en-US" sz="1100" b="1" dirty="0">
                <a:latin typeface="Calibri" panose="020F0502020204030204" pitchFamily="34" charset="0"/>
                <a:ea typeface="Calibri" panose="020F0502020204030204" pitchFamily="34" charset="0"/>
                <a:cs typeface="Times New Roman" panose="02020603050405020304" pitchFamily="18" charset="0"/>
              </a:rPr>
              <a:t>Extensive monitoring and alerting capabilities</a:t>
            </a:r>
          </a:p>
          <a:p>
            <a:pPr marL="8687" lvl="0" indent="0">
              <a:lnSpc>
                <a:spcPct val="105000"/>
              </a:lnSpc>
              <a:spcAft>
                <a:spcPts val="815"/>
              </a:spcAft>
              <a:buFont typeface="Symbol" panose="05050102010706020507" pitchFamily="18" charset="2"/>
              <a:buNone/>
              <a:tabLst>
                <a:tab pos="698830" algn="l"/>
              </a:tabLst>
            </a:pPr>
            <a:r>
              <a:rPr lang="en-US" sz="1100" dirty="0">
                <a:latin typeface="Calibri" panose="020F0502020204030204" pitchFamily="34" charset="0"/>
                <a:ea typeface="Calibri" panose="020F0502020204030204" pitchFamily="34" charset="0"/>
                <a:cs typeface="Times New Roman" panose="02020603050405020304" pitchFamily="18" charset="0"/>
              </a:rPr>
              <a:t>You can compare the relative performance of single databases and elastic pools by using built-in performance monitoring and alerting tools, combined with the performance ratings based on Database Transaction Units (DTUs) for single databases and elastic DTUs (</a:t>
            </a:r>
            <a:r>
              <a:rPr lang="en-US" sz="1100" dirty="0" err="1">
                <a:latin typeface="Calibri" panose="020F0502020204030204" pitchFamily="34" charset="0"/>
                <a:ea typeface="Calibri" panose="020F0502020204030204" pitchFamily="34" charset="0"/>
                <a:cs typeface="Times New Roman" panose="02020603050405020304" pitchFamily="18" charset="0"/>
              </a:rPr>
              <a:t>eDTUs</a:t>
            </a:r>
            <a:r>
              <a:rPr lang="en-US" sz="1100" dirty="0">
                <a:latin typeface="Calibri" panose="020F0502020204030204" pitchFamily="34" charset="0"/>
                <a:ea typeface="Calibri" panose="020F0502020204030204" pitchFamily="34" charset="0"/>
                <a:cs typeface="Times New Roman" panose="02020603050405020304" pitchFamily="18" charset="0"/>
              </a:rPr>
              <a:t>) for elastic pools. Using these tools, you can quickly assess the impact of scaling up or down based on your current or project performance needs. See SQL Database options and performance: Understand what's available in each service tier for details.</a:t>
            </a:r>
          </a:p>
          <a:p>
            <a:pPr marL="8687" lvl="0" indent="0">
              <a:lnSpc>
                <a:spcPct val="105000"/>
              </a:lnSpc>
              <a:spcAft>
                <a:spcPts val="815"/>
              </a:spcAft>
              <a:buFont typeface="Symbol" panose="05050102010706020507" pitchFamily="18" charset="2"/>
              <a:buNone/>
              <a:tabLst>
                <a:tab pos="698830" algn="l"/>
              </a:tabLst>
            </a:pP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8687" lvl="0" indent="0">
              <a:lnSpc>
                <a:spcPct val="105000"/>
              </a:lnSpc>
              <a:spcAft>
                <a:spcPts val="815"/>
              </a:spcAft>
              <a:buFont typeface="Symbol" panose="05050102010706020507" pitchFamily="18" charset="2"/>
              <a:buNone/>
              <a:tabLst>
                <a:tab pos="698830" algn="l"/>
              </a:tabLst>
            </a:pPr>
            <a:r>
              <a:rPr lang="en-US" sz="1100" dirty="0">
                <a:latin typeface="Calibri" panose="020F0502020204030204" pitchFamily="34" charset="0"/>
                <a:ea typeface="Calibri" panose="020F0502020204030204" pitchFamily="34" charset="0"/>
                <a:cs typeface="Times New Roman" panose="02020603050405020304" pitchFamily="18" charset="0"/>
              </a:rPr>
              <a:t>Additionally, SQL Database can emit metrics and diagnostic logs for easier monitoring. You can configure SQL Database to store resource usage, workers and sessions, and connectivity into one of these Azure resources:</a:t>
            </a:r>
          </a:p>
          <a:p>
            <a:pPr marL="8687" lvl="0" indent="0">
              <a:lnSpc>
                <a:spcPct val="105000"/>
              </a:lnSpc>
              <a:spcAft>
                <a:spcPts val="815"/>
              </a:spcAft>
              <a:buFont typeface="Symbol" panose="05050102010706020507" pitchFamily="18" charset="2"/>
              <a:buNone/>
              <a:tabLst>
                <a:tab pos="698830" algn="l"/>
              </a:tabLst>
            </a:pP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8687" lvl="0" indent="0">
              <a:lnSpc>
                <a:spcPct val="105000"/>
              </a:lnSpc>
              <a:spcAft>
                <a:spcPts val="815"/>
              </a:spcAft>
              <a:buFont typeface="Symbol" panose="05050102010706020507" pitchFamily="18" charset="2"/>
              <a:buNone/>
              <a:tabLst>
                <a:tab pos="698830" algn="l"/>
              </a:tabLst>
            </a:pPr>
            <a:r>
              <a:rPr lang="en-US" sz="1100" dirty="0">
                <a:latin typeface="Calibri" panose="020F0502020204030204" pitchFamily="34" charset="0"/>
                <a:ea typeface="Calibri" panose="020F0502020204030204" pitchFamily="34" charset="0"/>
                <a:cs typeface="Times New Roman" panose="02020603050405020304" pitchFamily="18" charset="0"/>
              </a:rPr>
              <a:t>Azure Storage: For archiving vast amounts of telemetry for a small price</a:t>
            </a:r>
          </a:p>
          <a:p>
            <a:pPr marL="8687" lvl="0" indent="0">
              <a:lnSpc>
                <a:spcPct val="105000"/>
              </a:lnSpc>
              <a:spcAft>
                <a:spcPts val="815"/>
              </a:spcAft>
              <a:buFont typeface="Symbol" panose="05050102010706020507" pitchFamily="18" charset="2"/>
              <a:buNone/>
              <a:tabLst>
                <a:tab pos="698830" algn="l"/>
              </a:tabLst>
            </a:pPr>
            <a:r>
              <a:rPr lang="en-US" sz="1100" dirty="0">
                <a:latin typeface="Calibri" panose="020F0502020204030204" pitchFamily="34" charset="0"/>
                <a:ea typeface="Calibri" panose="020F0502020204030204" pitchFamily="34" charset="0"/>
                <a:cs typeface="Times New Roman" panose="02020603050405020304" pitchFamily="18" charset="0"/>
              </a:rPr>
              <a:t>Azure Event Hub: For integrating SQL Database telemetry with your custom monitoring solution or hot pipelines</a:t>
            </a:r>
          </a:p>
          <a:p>
            <a:pPr marL="8687" lvl="0" indent="0">
              <a:lnSpc>
                <a:spcPct val="105000"/>
              </a:lnSpc>
              <a:spcAft>
                <a:spcPts val="815"/>
              </a:spcAft>
              <a:buFont typeface="Symbol" panose="05050102010706020507" pitchFamily="18" charset="2"/>
              <a:buNone/>
              <a:tabLst>
                <a:tab pos="698830" algn="l"/>
              </a:tabLst>
            </a:pPr>
            <a:r>
              <a:rPr lang="en-US" sz="1100" dirty="0">
                <a:latin typeface="Calibri" panose="020F0502020204030204" pitchFamily="34" charset="0"/>
                <a:ea typeface="Calibri" panose="020F0502020204030204" pitchFamily="34" charset="0"/>
                <a:cs typeface="Times New Roman" panose="02020603050405020304" pitchFamily="18" charset="0"/>
              </a:rPr>
              <a:t>Azure Log Analytics: For built-in monitoring solution with reporting, alerting, and mitigating capabilities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BEA68-9965-426E-9DF9-270648E9231C}"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33781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539" lvl="0" indent="0">
              <a:lnSpc>
                <a:spcPct val="105000"/>
              </a:lnSpc>
              <a:buFont typeface="Symbol" panose="05050102010706020507" pitchFamily="18" charset="2"/>
              <a:buNone/>
              <a:tabLst>
                <a:tab pos="712108" algn="l"/>
              </a:tabLst>
            </a:pPr>
            <a:r>
              <a:rPr lang="en-US" dirty="0"/>
              <a:t>SQL Database makes building and maintaining applications easier and more productive. SQL Database allows you to focus on what you do best: building great apps. You can manage and develop in SQL Database using tools and skills you already have.</a:t>
            </a:r>
          </a:p>
          <a:p>
            <a:pPr marL="17539" marR="0" lvl="0" indent="0" algn="l" defTabSz="914400" rtl="0" eaLnBrk="1" fontAlgn="auto" latinLnBrk="0" hangingPunct="1">
              <a:lnSpc>
                <a:spcPct val="105000"/>
              </a:lnSpc>
              <a:spcBef>
                <a:spcPts val="0"/>
              </a:spcBef>
              <a:spcAft>
                <a:spcPts val="0"/>
              </a:spcAft>
              <a:buClrTx/>
              <a:buSzTx/>
              <a:buFont typeface="Symbol" panose="05050102010706020507" pitchFamily="18" charset="2"/>
              <a:buNone/>
              <a:tabLst>
                <a:tab pos="712108" algn="l"/>
              </a:tabLst>
              <a:defRPr/>
            </a:pPr>
            <a:endParaRPr lang="en-US" dirty="0"/>
          </a:p>
          <a:p>
            <a:pPr marL="17539" marR="0" lvl="0" indent="0" algn="l" defTabSz="914400" rtl="0" eaLnBrk="1" fontAlgn="auto" latinLnBrk="0" hangingPunct="1">
              <a:lnSpc>
                <a:spcPct val="105000"/>
              </a:lnSpc>
              <a:spcBef>
                <a:spcPts val="0"/>
              </a:spcBef>
              <a:spcAft>
                <a:spcPts val="0"/>
              </a:spcAft>
              <a:buClrTx/>
              <a:buSzTx/>
              <a:buFont typeface="Symbol" panose="05050102010706020507" pitchFamily="18" charset="2"/>
              <a:buNone/>
              <a:tabLst>
                <a:tab pos="712108" algn="l"/>
              </a:tabLst>
              <a:defRPr/>
            </a:pPr>
            <a:r>
              <a:rPr lang="en-US" dirty="0"/>
              <a:t>SQL Database supports building applications with Python, Java, Node.js, PHP, Ruby, and .NET on the MacOS, Linux, and Windows. SQL Database supports the same connection libraries as SQL Server.</a:t>
            </a:r>
          </a:p>
          <a:p>
            <a:pPr marL="17539" lvl="0" indent="0">
              <a:lnSpc>
                <a:spcPct val="105000"/>
              </a:lnSpc>
              <a:buFont typeface="Symbol" panose="05050102010706020507" pitchFamily="18" charset="2"/>
              <a:buNone/>
              <a:tabLst>
                <a:tab pos="712108" algn="l"/>
              </a:tabLst>
            </a:pPr>
            <a:endParaRPr lang="en-US" dirty="0"/>
          </a:p>
          <a:p>
            <a:pPr marL="17539" marR="0" lvl="0" indent="0" algn="l" defTabSz="914400" rtl="0" eaLnBrk="1" fontAlgn="auto" latinLnBrk="0" hangingPunct="1">
              <a:lnSpc>
                <a:spcPct val="105000"/>
              </a:lnSpc>
              <a:spcBef>
                <a:spcPts val="0"/>
              </a:spcBef>
              <a:spcAft>
                <a:spcPts val="0"/>
              </a:spcAft>
              <a:buClrTx/>
              <a:buSzTx/>
              <a:buFont typeface="Symbol" panose="05050102010706020507" pitchFamily="18" charset="2"/>
              <a:buNone/>
              <a:tabLst>
                <a:tab pos="712108" algn="l"/>
              </a:tabLst>
              <a:defRPr/>
            </a:pPr>
            <a:r>
              <a:rPr lang="en-US" b="1" dirty="0"/>
              <a:t>Visual Studio Code:</a:t>
            </a:r>
            <a:r>
              <a:rPr lang="en-US" dirty="0"/>
              <a:t> a free, downloadable, open source, code editor for Windows, macOS, and Linux that supports extensions, including the </a:t>
            </a:r>
            <a:r>
              <a:rPr lang="en-US" dirty="0" err="1"/>
              <a:t>mssql</a:t>
            </a:r>
            <a:r>
              <a:rPr lang="en-US" dirty="0"/>
              <a:t> extension for querying Microsoft SQL Server, Azure SQL Database, and SQL Data Warehouse.</a:t>
            </a:r>
          </a:p>
          <a:p>
            <a:pPr marL="17539" lvl="0" indent="0">
              <a:lnSpc>
                <a:spcPct val="105000"/>
              </a:lnSpc>
              <a:buFont typeface="Symbol" panose="05050102010706020507" pitchFamily="18" charset="2"/>
              <a:buNone/>
              <a:tabLst>
                <a:tab pos="712108" algn="l"/>
              </a:tabLst>
            </a:pPr>
            <a:r>
              <a:rPr lang="en-US" b="1" dirty="0"/>
              <a:t>The Azure portal: </a:t>
            </a:r>
            <a:r>
              <a:rPr lang="en-US" dirty="0"/>
              <a:t>A web-based application for managing all Azure services </a:t>
            </a:r>
          </a:p>
          <a:p>
            <a:pPr marL="17539" lvl="0" indent="0">
              <a:lnSpc>
                <a:spcPct val="105000"/>
              </a:lnSpc>
              <a:buFont typeface="Symbol" panose="05050102010706020507" pitchFamily="18" charset="2"/>
              <a:buNone/>
              <a:tabLst>
                <a:tab pos="712108" algn="l"/>
              </a:tabLst>
            </a:pPr>
            <a:r>
              <a:rPr lang="en-US" b="1" dirty="0"/>
              <a:t>SQL Server Management Studio (SSMS): </a:t>
            </a:r>
            <a:r>
              <a:rPr lang="en-US" dirty="0"/>
              <a:t>A free, downloadable client application for managing any SQL infrastructure, from SQL Server to SQL Database</a:t>
            </a:r>
          </a:p>
          <a:p>
            <a:pPr marL="17539" lvl="0" indent="0">
              <a:lnSpc>
                <a:spcPct val="105000"/>
              </a:lnSpc>
              <a:buFont typeface="Symbol" panose="05050102010706020507" pitchFamily="18" charset="2"/>
              <a:buNone/>
              <a:tabLst>
                <a:tab pos="712108" algn="l"/>
              </a:tabLst>
            </a:pPr>
            <a:r>
              <a:rPr lang="en-US" b="1" dirty="0"/>
              <a:t>SQL Server Data Tools in Visual Studio: </a:t>
            </a:r>
            <a:r>
              <a:rPr lang="en-US" dirty="0"/>
              <a:t>A free, downloadable client application for developing SQL Server relational databases, Azure SQL databases, Integration Services packages, Analysis Services data models, and Reporting Services reports.</a:t>
            </a:r>
          </a:p>
          <a:p>
            <a:pPr marL="17539" lvl="0" indent="0">
              <a:lnSpc>
                <a:spcPct val="105000"/>
              </a:lnSpc>
              <a:buFont typeface="Symbol" panose="05050102010706020507" pitchFamily="18" charset="2"/>
              <a:buNone/>
              <a:tabLst>
                <a:tab pos="712108" algn="l"/>
              </a:tabLst>
            </a:pPr>
            <a:endParaRPr lang="en-US" dirty="0"/>
          </a:p>
        </p:txBody>
      </p:sp>
      <p:sp>
        <p:nvSpPr>
          <p:cNvPr id="4" name="Slide Number Placeholder 3"/>
          <p:cNvSpPr>
            <a:spLocks noGrp="1"/>
          </p:cNvSpPr>
          <p:nvPr>
            <p:ph type="sldNum" sz="quarter" idx="10"/>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00EBEA68-9965-426E-9DF9-270648E9231C}"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08768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29266D-C8D6-4D7E-9854-4B883DD80F8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2757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Database provides a range of built-in security and compliance features to help your application meet various security and compliance requirements. </a:t>
            </a:r>
          </a:p>
          <a:p>
            <a:endParaRPr lang="en-US" dirty="0"/>
          </a:p>
          <a:p>
            <a:r>
              <a:rPr lang="en-US" b="1" dirty="0"/>
              <a:t>Auditing for compliance and security</a:t>
            </a:r>
          </a:p>
          <a:p>
            <a:r>
              <a:rPr lang="en-US" dirty="0"/>
              <a:t>SQL Database Auditing tracks database events and writes them to an audit log in your Azure storage account. Auditing can help you maintain regulatory compliance, understand database activity, and gain insight into discrepancies and anomalies that could indicate business concerns or suspected security violations.</a:t>
            </a:r>
          </a:p>
          <a:p>
            <a:endParaRPr lang="en-US" dirty="0"/>
          </a:p>
          <a:p>
            <a:r>
              <a:rPr lang="en-US" b="1" dirty="0"/>
              <a:t>Data encryption at rest</a:t>
            </a:r>
          </a:p>
          <a:p>
            <a:r>
              <a:rPr lang="en-US" dirty="0"/>
              <a:t>SQL Database transparent data encryption helps protect against the threat of malicious activity by performing real-time encryption and decryption of the database, associated backups, and transaction log files at rest without requiring changes to the application. Starting in May 2017, all newly created Azure SQL databases are automatically protected with transparent data encryption (TDE). TDE is SQL’s proven encryption-at-rest technology that is required by many compliance standards to protect against theft of storage media. Customers can manage the TDE encryption keys and other secrets in a secure and compliant manner using Azure Key Vault.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SQL Database is the only database system to offer protection of sensitive data in flight, at rest and during query processing with </a:t>
            </a:r>
            <a:r>
              <a:rPr lang="en-US" b="1" dirty="0">
                <a:hlinkClick r:id="rId3"/>
              </a:rPr>
              <a:t>Always Encrypted</a:t>
            </a:r>
            <a:r>
              <a:rPr lang="en-US" dirty="0"/>
              <a:t>. Always Encrypted is an industry-first that offers unparalleled data security against breaches involving the theft of critical data. For example, with Always Encrypted, customers’ credit card numbers are stored encrypted in the database always, even during query processing, allowing decryption at the point of use by authorized staff or applications that need to process that data.</a:t>
            </a:r>
          </a:p>
          <a:p>
            <a:endParaRPr lang="en-US" dirty="0"/>
          </a:p>
          <a:p>
            <a:r>
              <a:rPr lang="en-US" b="1" dirty="0"/>
              <a:t>Data encryption in motion</a:t>
            </a:r>
          </a:p>
          <a:p>
            <a:r>
              <a:rPr lang="en-US" dirty="0"/>
              <a:t>SQL Database is the only database system to offer protection of sensitive data in flight, at rest and during query processing with Always Encrypted. Always Encrypted is an industry-first that offers unparalleled data security against breaches involving the theft of critical data. For example, with Always Encrypted, customers’ credit card numbers are stored encrypted in the database always, even during query processing, allowing decryption at the point of use by authorized staff or applications that need to process that data.</a:t>
            </a:r>
          </a:p>
          <a:p>
            <a:endParaRPr lang="en-US" dirty="0"/>
          </a:p>
          <a:p>
            <a:r>
              <a:rPr lang="en-US" b="1" dirty="0"/>
              <a:t>Dynamic data masking</a:t>
            </a:r>
          </a:p>
          <a:p>
            <a:r>
              <a:rPr lang="en-US" dirty="0"/>
              <a:t>SQL Database dynamic data masking limits sensitive data exposure by masking it to non-privileged users. Dynamic data masking helps prevent unauthorized access to sensitive data by enabling customers to designate how much of the sensitive data to reveal with minimal impact on the application layer. It’s a policy-based security feature that hides the sensitive data in the result set of a query over designated database fields, while the data in the database is not changed.</a:t>
            </a:r>
          </a:p>
          <a:p>
            <a:endParaRPr lang="en-US" dirty="0"/>
          </a:p>
          <a:p>
            <a:r>
              <a:rPr lang="en-US" b="1" dirty="0"/>
              <a:t>Row-level security</a:t>
            </a:r>
          </a:p>
          <a:p>
            <a:r>
              <a:rPr lang="en-US" dirty="0"/>
              <a:t>Row-level security enables customers to control access to rows in a database table based on the characteristics of the user executing a query (such as by group membership or execution context). Row-level security (RLS) simplifies the design and coding of security in your application. RLS enables you to implement restrictions on data row access. For example ensuring that workers can access only those data rows that are pertinent to their department, or restricting a customer's data access to only the data relevant to their company.</a:t>
            </a:r>
          </a:p>
          <a:p>
            <a:endParaRPr lang="en-US" dirty="0"/>
          </a:p>
          <a:p>
            <a:r>
              <a:rPr lang="en-US" b="1" dirty="0"/>
              <a:t>Azure Active Directory integration and multi-factor authentication</a:t>
            </a:r>
          </a:p>
          <a:p>
            <a:r>
              <a:rPr lang="en-US" dirty="0"/>
              <a:t>SQL Database enables you to centrally manage identities of database user and other Microsoft services with Azure Active Directory integration. This capability simplified permission management and enhances security. Azure Active Directory supports multi-factor authentication (MFA) to increase data and application security while supporting a single sing-in process.</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29266D-C8D6-4D7E-9854-4B883DD80F8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6765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b="1" kern="1200" dirty="0">
                <a:solidFill>
                  <a:schemeClr val="tx1"/>
                </a:solidFill>
                <a:effectLst/>
                <a:latin typeface="Segoe UI Light" pitchFamily="34" charset="0"/>
                <a:ea typeface="ＭＳ Ｐゴシック" charset="0"/>
                <a:cs typeface="ＭＳ Ｐゴシック" charset="0"/>
              </a:rPr>
              <a:t>Why this Slide:</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400" kern="1200" baseline="0" dirty="0">
                <a:solidFill>
                  <a:schemeClr val="tx1"/>
                </a:solidFill>
                <a:effectLst/>
                <a:latin typeface="Segoe UI Light" pitchFamily="34" charset="0"/>
                <a:ea typeface="ＭＳ Ｐゴシック" charset="0"/>
                <a:cs typeface="ＭＳ Ｐゴシック" charset="0"/>
              </a:rPr>
              <a:t>It shows we have a very broad platform.  It about BOTH IaaS and PaaS, that these work together.  It shows that we continue to lead in world class IT capabilities and that there’s really nothing missing.</a:t>
            </a:r>
          </a:p>
          <a:p>
            <a:pPr lvl="0"/>
            <a:endParaRPr lang="en-US" sz="1400" b="1" kern="1200" dirty="0">
              <a:solidFill>
                <a:schemeClr val="tx1"/>
              </a:solidFill>
              <a:effectLst/>
              <a:latin typeface="Segoe UI Light" pitchFamily="34" charset="0"/>
              <a:ea typeface="ＭＳ Ｐゴシック" charset="0"/>
              <a:cs typeface="ＭＳ Ｐゴシック" charset="0"/>
            </a:endParaRPr>
          </a:p>
          <a:p>
            <a:pPr lvl="0"/>
            <a:r>
              <a:rPr lang="en-US" sz="1400" b="1" kern="1200" dirty="0">
                <a:solidFill>
                  <a:schemeClr val="tx1"/>
                </a:solidFill>
                <a:effectLst/>
                <a:latin typeface="Segoe UI Light" pitchFamily="34" charset="0"/>
                <a:ea typeface="ＭＳ Ｐゴシック" charset="0"/>
                <a:cs typeface="ＭＳ Ｐゴシック" charset="0"/>
              </a:rPr>
              <a:t>Key</a:t>
            </a:r>
            <a:r>
              <a:rPr lang="en-US" sz="1400" b="1" kern="1200" baseline="0" dirty="0">
                <a:solidFill>
                  <a:schemeClr val="tx1"/>
                </a:solidFill>
                <a:effectLst/>
                <a:latin typeface="Segoe UI Light" pitchFamily="34" charset="0"/>
                <a:ea typeface="ＭＳ Ｐゴシック" charset="0"/>
                <a:cs typeface="ＭＳ Ｐゴシック" charset="0"/>
              </a:rPr>
              <a:t> Points:</a:t>
            </a:r>
          </a:p>
          <a:p>
            <a:pPr marL="171450" lvl="0" indent="-171450">
              <a:buFont typeface="Arial" panose="020B0604020202020204" pitchFamily="34" charset="0"/>
              <a:buChar char="•"/>
            </a:pPr>
            <a:r>
              <a:rPr lang="en-US" sz="1400" kern="1200" baseline="0" dirty="0">
                <a:solidFill>
                  <a:schemeClr val="tx1"/>
                </a:solidFill>
                <a:effectLst/>
                <a:latin typeface="Segoe UI Light" pitchFamily="34" charset="0"/>
                <a:ea typeface="ＭＳ Ｐゴシック" charset="0"/>
                <a:cs typeface="ＭＳ Ｐゴシック" charset="0"/>
              </a:rPr>
              <a:t>We have already seen how the Azure Platform is IaaS + Pass – but I want you to understand that this is a huge number of capabilities – IT building blocks if you will.</a:t>
            </a:r>
          </a:p>
          <a:p>
            <a:pPr marL="171450" lvl="0" indent="-171450">
              <a:buFont typeface="Arial" panose="020B0604020202020204" pitchFamily="34" charset="0"/>
              <a:buChar char="•"/>
            </a:pPr>
            <a:r>
              <a:rPr lang="en-US" sz="1400" kern="1200" baseline="0" dirty="0">
                <a:solidFill>
                  <a:schemeClr val="tx1"/>
                </a:solidFill>
                <a:effectLst/>
                <a:latin typeface="Segoe UI Light" pitchFamily="34" charset="0"/>
                <a:ea typeface="ＭＳ Ｐゴシック" charset="0"/>
                <a:cs typeface="ＭＳ Ｐゴシック" charset="0"/>
              </a:rPr>
              <a:t>Every one of these blocks you provision anytime, self-service anywhere in the world 24x7.  You pay for what you use, you can get more or less anytime and you can fully automate everything…</a:t>
            </a:r>
          </a:p>
          <a:p>
            <a:pPr marL="171450" lvl="0" indent="-171450">
              <a:buFont typeface="Arial" panose="020B0604020202020204" pitchFamily="34" charset="0"/>
              <a:buChar char="•"/>
            </a:pPr>
            <a:r>
              <a:rPr lang="en-US" sz="1400" kern="1200" baseline="0" dirty="0">
                <a:solidFill>
                  <a:schemeClr val="tx1"/>
                </a:solidFill>
                <a:effectLst/>
                <a:latin typeface="Segoe UI Light" pitchFamily="34" charset="0"/>
                <a:ea typeface="ＭＳ Ｐゴシック" charset="0"/>
                <a:cs typeface="ＭＳ Ｐゴシック" charset="0"/>
              </a:rPr>
              <a:t>DON’T spent too much time on this slide – you are going to DEMO (aren’t you!!!)…  DON’T go through each block…</a:t>
            </a:r>
          </a:p>
          <a:p>
            <a:pPr marL="0" marR="0">
              <a:lnSpc>
                <a:spcPct val="107000"/>
              </a:lnSpc>
              <a:spcBef>
                <a:spcPts val="0"/>
              </a:spcBef>
              <a:spcAft>
                <a:spcPts val="800"/>
              </a:spcAft>
            </a:pPr>
            <a:endParaRPr lang="en-US" sz="1400" baseline="0" dirty="0"/>
          </a:p>
          <a:p>
            <a:pPr marL="0" marR="0">
              <a:lnSpc>
                <a:spcPct val="107000"/>
              </a:lnSpc>
              <a:spcBef>
                <a:spcPts val="0"/>
              </a:spcBef>
              <a:spcAft>
                <a:spcPts val="800"/>
              </a:spcAft>
            </a:pPr>
            <a:r>
              <a:rPr lang="en-US" sz="1400" b="1" baseline="0" dirty="0"/>
              <a:t>Transition to NEXT Slide:</a:t>
            </a:r>
            <a:r>
              <a:rPr lang="en-US" sz="1400" baseline="0" dirty="0"/>
              <a:t>  Make the build go backwards to show JUST IaaS and then you will go to the demo to show it.</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503"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503"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72399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Database provides built-in business continuity and global scalability features, including:</a:t>
            </a:r>
          </a:p>
          <a:p>
            <a:endParaRPr lang="en-US" dirty="0"/>
          </a:p>
          <a:p>
            <a:r>
              <a:rPr lang="en-US" b="1" dirty="0"/>
              <a:t>Automatic backups: </a:t>
            </a:r>
            <a:r>
              <a:rPr lang="en-US" dirty="0"/>
              <a:t>SQL Database automatically performs full, differential, and transaction log backups.</a:t>
            </a:r>
          </a:p>
          <a:p>
            <a:r>
              <a:rPr lang="en-US" b="1" dirty="0"/>
              <a:t>Point-in-time restores: </a:t>
            </a:r>
            <a:r>
              <a:rPr lang="en-US" dirty="0"/>
              <a:t>SQL Database supports recovery to any point in time within the automatic backup retention period, up to 35 days.</a:t>
            </a:r>
          </a:p>
          <a:p>
            <a:r>
              <a:rPr lang="en-US" b="1" dirty="0"/>
              <a:t>Active geo-replication:</a:t>
            </a:r>
            <a:r>
              <a:rPr lang="en-US" dirty="0"/>
              <a:t> SQL Database allows you to configure up to four readable secondary databases in either the same or globally distributed Azure data centers. For example, if you have a SaaS application with a catalog database that has a high volume of concurrent read-only transactions, use active geo-replication to enable global read scale and remove bottlenecks on the primary that are due to read workloads. </a:t>
            </a:r>
          </a:p>
          <a:p>
            <a:r>
              <a:rPr lang="en-US" b="1" dirty="0"/>
              <a:t>Failover groups: </a:t>
            </a:r>
            <a:r>
              <a:rPr lang="en-US" dirty="0"/>
              <a:t>SQL Database allows you to enable high availability and load balancing at global scale, including transparent geo-replication and failover of large sets of databases and elastic pools. Failover groups and active geo-replication enables creation of globally distributed SaaS applications with minimal administration overhead leaving all the complex monitoring, routing, and failover orchestration to SQL Database.</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29266D-C8D6-4D7E-9854-4B883DD80F8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31905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29266D-C8D6-4D7E-9854-4B883DD80F8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8213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2813" rtl="0" eaLnBrk="0" fontAlgn="base" latinLnBrk="0" hangingPunct="0">
              <a:lnSpc>
                <a:spcPct val="100000"/>
              </a:lnSpc>
              <a:spcBef>
                <a:spcPct val="0"/>
              </a:spcBef>
              <a:spcAft>
                <a:spcPct val="0"/>
              </a:spcAft>
              <a:buClrTx/>
              <a:buSzTx/>
              <a:buFontTx/>
              <a:buNone/>
              <a:tabLst/>
              <a:defRPr/>
            </a:pPr>
            <a:r>
              <a:rPr kumimoji="0" lang="en-US" altLang="en-US" sz="4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EC0EFBC5-EFC8-4C83-8EB1-BF3F69A97706}"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12/11/2017 10:12 AM</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A843FFF4-B3C3-4CAC-852D-FD5D209A36F7}"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25205803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931A5D-AF6C-46BE-95D3-286375BCFB95}" type="slidenum">
              <a:rPr lang="en-US" smtClean="0"/>
              <a:t>7</a:t>
            </a:fld>
            <a:endParaRPr lang="en-US"/>
          </a:p>
        </p:txBody>
      </p:sp>
    </p:spTree>
    <p:extLst>
      <p:ext uri="{BB962C8B-B14F-4D97-AF65-F5344CB8AC3E}">
        <p14:creationId xmlns:p14="http://schemas.microsoft.com/office/powerpoint/2010/main" val="22993928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931A5D-AF6C-46BE-95D3-286375BCFB95}" type="slidenum">
              <a:rPr lang="en-US" smtClean="0"/>
              <a:t>8</a:t>
            </a:fld>
            <a:endParaRPr lang="en-US"/>
          </a:p>
        </p:txBody>
      </p:sp>
    </p:spTree>
    <p:extLst>
      <p:ext uri="{BB962C8B-B14F-4D97-AF65-F5344CB8AC3E}">
        <p14:creationId xmlns:p14="http://schemas.microsoft.com/office/powerpoint/2010/main" val="1067962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a:t>
            </a:r>
            <a:r>
              <a:rPr lang="en-US" b="1" baseline="0" dirty="0"/>
              <a:t> Cortana Intelligence provides everything you need to transform your organization’s data into intelligent action. Next, let’s take a look at another demo.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22567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5.emf"/><Relationship Id="rId4" Type="http://schemas.openxmlformats.org/officeDocument/2006/relationships/oleObject" Target="../embeddings/oleObject2.bin"/></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5.emf"/><Relationship Id="rId4" Type="http://schemas.openxmlformats.org/officeDocument/2006/relationships/oleObject" Target="../embeddings/oleObject3.bin"/></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 Id="rId4" Type="http://schemas.openxmlformats.org/officeDocument/2006/relationships/image" Target="../media/image9.emf"/></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212" y="470069"/>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3"/>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16905692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241" y="1625151"/>
            <a:ext cx="11655840" cy="683264"/>
          </a:xfrm>
        </p:spPr>
        <p:txBody>
          <a:bodyPr/>
          <a:lstStyle>
            <a:lvl1pPr marL="0" indent="0" algn="l" defTabSz="914192"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0225272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4"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96379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0386079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9864773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20220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0847135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052407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179945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96332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429201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1858018"/>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432508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813947"/>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305567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152472927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821476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R="0" lvl="0" indent="0" defTabSz="932384"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6"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2"/>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4"/>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8" y="6302645"/>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1"/>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30"/>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3" name="Rectangle 52"/>
          <p:cNvSpPr/>
          <p:nvPr userDrawn="1"/>
        </p:nvSpPr>
        <p:spPr bwMode="auto">
          <a:xfrm>
            <a:off x="0" y="6344998"/>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511" y="6491045"/>
            <a:ext cx="936609" cy="206372"/>
          </a:xfrm>
          <a:prstGeom prst="rect">
            <a:avLst/>
          </a:prstGeom>
        </p:spPr>
      </p:pic>
    </p:spTree>
    <p:extLst>
      <p:ext uri="{BB962C8B-B14F-4D97-AF65-F5344CB8AC3E}">
        <p14:creationId xmlns:p14="http://schemas.microsoft.com/office/powerpoint/2010/main" val="175970608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561625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0"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defTabSz="913505"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342076118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9106078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2 Gra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104"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11388029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1" y="1"/>
            <a:ext cx="12191376" cy="6861610"/>
          </a:xfrm>
          <a:prstGeom prst="rect">
            <a:avLst/>
          </a:prstGeom>
        </p:spPr>
      </p:pic>
      <p:sp>
        <p:nvSpPr>
          <p:cNvPr id="7" name="Rectangle 6"/>
          <p:cNvSpPr/>
          <p:nvPr userDrawn="1"/>
        </p:nvSpPr>
        <p:spPr bwMode="auto">
          <a:xfrm>
            <a:off x="-1" y="0"/>
            <a:ext cx="12192001" cy="6858000"/>
          </a:xfrm>
          <a:prstGeom prst="rect">
            <a:avLst/>
          </a:prstGeom>
          <a:gradFill flip="none" rotWithShape="1">
            <a:gsLst>
              <a:gs pos="66000">
                <a:srgbClr val="000000">
                  <a:alpha val="40000"/>
                </a:srgbClr>
              </a:gs>
              <a:gs pos="100000">
                <a:srgbClr val="000000">
                  <a:alpha val="0"/>
                </a:srgbClr>
              </a:gs>
              <a:gs pos="18000">
                <a:srgbClr val="000000">
                  <a:alpha val="50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white - EMF"/>
          <p:cNvPicPr>
            <a:picLocks noChangeAspect="1"/>
          </p:cNvPicPr>
          <p:nvPr userDrawn="1"/>
        </p:nvPicPr>
        <p:blipFill>
          <a:blip r:embed="rId3"/>
          <a:stretch>
            <a:fillRect/>
          </a:stretch>
        </p:blipFill>
        <p:spPr bwMode="black">
          <a:xfrm>
            <a:off x="451632" y="470067"/>
            <a:ext cx="1423303" cy="304828"/>
          </a:xfrm>
          <a:prstGeom prst="rect">
            <a:avLst/>
          </a:prstGeom>
        </p:spPr>
      </p:pic>
      <p:sp>
        <p:nvSpPr>
          <p:cNvPr id="8" name="TextBox 7"/>
          <p:cNvSpPr txBox="1"/>
          <p:nvPr userDrawn="1"/>
        </p:nvSpPr>
        <p:spPr>
          <a:xfrm>
            <a:off x="280444" y="3036759"/>
            <a:ext cx="7735572" cy="1185953"/>
          </a:xfrm>
          <a:prstGeom prst="rect">
            <a:avLst/>
          </a:prstGeom>
          <a:noFill/>
        </p:spPr>
        <p:txBody>
          <a:bodyPr wrap="none" lIns="179285" tIns="143428" rIns="179285" bIns="143428" rtlCol="0">
            <a:spAutoFit/>
          </a:bodyPr>
          <a:lstStyle/>
          <a:p>
            <a:pPr>
              <a:lnSpc>
                <a:spcPct val="90000"/>
              </a:lnSpc>
              <a:spcAft>
                <a:spcPts val="588"/>
              </a:spcAft>
            </a:pPr>
            <a:r>
              <a:rPr lang="en-US" sz="647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Microsoft Data Amp</a:t>
            </a:r>
          </a:p>
        </p:txBody>
      </p:sp>
      <p:sp>
        <p:nvSpPr>
          <p:cNvPr id="10" name="TextBox 9"/>
          <p:cNvSpPr txBox="1"/>
          <p:nvPr userDrawn="1"/>
        </p:nvSpPr>
        <p:spPr>
          <a:xfrm>
            <a:off x="280445" y="3933007"/>
            <a:ext cx="3417051" cy="832882"/>
          </a:xfrm>
          <a:prstGeom prst="rect">
            <a:avLst/>
          </a:prstGeom>
          <a:noFill/>
        </p:spPr>
        <p:txBody>
          <a:bodyPr wrap="none" lIns="179285" tIns="143428" rIns="179285" bIns="143428" rtlCol="0">
            <a:spAutoFit/>
          </a:bodyPr>
          <a:lstStyle/>
          <a:p>
            <a:pPr>
              <a:lnSpc>
                <a:spcPct val="90000"/>
              </a:lnSpc>
              <a:spcAft>
                <a:spcPts val="588"/>
              </a:spcAft>
            </a:pPr>
            <a:r>
              <a:rPr lang="en-US" sz="3921"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April 19, 2017</a:t>
            </a:r>
          </a:p>
        </p:txBody>
      </p:sp>
    </p:spTree>
    <p:extLst>
      <p:ext uri="{BB962C8B-B14F-4D97-AF65-F5344CB8AC3E}">
        <p14:creationId xmlns:p14="http://schemas.microsoft.com/office/powerpoint/2010/main" val="10473952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368873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240" y="1189178"/>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54" indent="0">
              <a:buNone/>
              <a:defRPr sz="1800">
                <a:solidFill>
                  <a:schemeClr val="bg1"/>
                </a:solidFill>
              </a:defRPr>
            </a:lvl3pPr>
            <a:lvl4pPr marL="448107" indent="0">
              <a:buNone/>
              <a:defRPr sz="1600">
                <a:solidFill>
                  <a:schemeClr val="bg1"/>
                </a:solidFill>
              </a:defRPr>
            </a:lvl4pPr>
            <a:lvl5pPr marL="672161"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71197075"/>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only">
    <p:bg>
      <p:bgRef idx="1001">
        <a:schemeClr val="bg2"/>
      </p:bgRef>
    </p:bg>
    <p:spTree>
      <p:nvGrpSpPr>
        <p:cNvPr id="1" name=""/>
        <p:cNvGrpSpPr/>
        <p:nvPr/>
      </p:nvGrpSpPr>
      <p:grpSpPr>
        <a:xfrm>
          <a:off x="0" y="0"/>
          <a:ext cx="0" cy="0"/>
          <a:chOff x="0" y="0"/>
          <a:chExt cx="0" cy="0"/>
        </a:xfrm>
      </p:grpSpPr>
      <p:grpSp>
        <p:nvGrpSpPr>
          <p:cNvPr id="5" name="Group 4"/>
          <p:cNvGrpSpPr/>
          <p:nvPr userDrawn="1"/>
        </p:nvGrpSpPr>
        <p:grpSpPr>
          <a:xfrm>
            <a:off x="-811" y="0"/>
            <a:ext cx="12192811" cy="6858001"/>
            <a:chOff x="-1675" y="-1"/>
            <a:chExt cx="12193676" cy="6858001"/>
          </a:xfrm>
        </p:grpSpPr>
        <p:pic>
          <p:nvPicPr>
            <p:cNvPr id="6" name="Picture 5"/>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flipH="1">
              <a:off x="-1675" y="-1"/>
              <a:ext cx="12193675" cy="6858001"/>
            </a:xfrm>
            <a:prstGeom prst="rect">
              <a:avLst/>
            </a:prstGeom>
          </p:spPr>
        </p:pic>
        <p:sp>
          <p:nvSpPr>
            <p:cNvPr id="7" name="Rectangle 6"/>
            <p:cNvSpPr/>
            <p:nvPr/>
          </p:nvSpPr>
          <p:spPr bwMode="auto">
            <a:xfrm>
              <a:off x="1" y="0"/>
              <a:ext cx="12192000" cy="6858000"/>
            </a:xfrm>
            <a:prstGeom prst="rect">
              <a:avLst/>
            </a:prstGeom>
            <a:solidFill>
              <a:schemeClr val="bg2">
                <a:alpha val="8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30291969"/>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2_Title only_2">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contrast="43000"/>
                    </a14:imgEffect>
                  </a14:imgLayer>
                </a14:imgProps>
              </a:ext>
              <a:ext uri="{28A0092B-C50C-407E-A947-70E740481C1C}">
                <a14:useLocalDpi xmlns:a14="http://schemas.microsoft.com/office/drawing/2010/main" val="0"/>
              </a:ext>
            </a:extLst>
          </a:blip>
          <a:srcRect/>
          <a:stretch/>
        </p:blipFill>
        <p:spPr>
          <a:xfrm flipH="1">
            <a:off x="865" y="0"/>
            <a:ext cx="12191945" cy="6858001"/>
          </a:xfrm>
          <a:prstGeom prst="rect">
            <a:avLst/>
          </a:prstGeom>
        </p:spPr>
      </p:pic>
      <p:sp>
        <p:nvSpPr>
          <p:cNvPr id="7" name="Rectangle 6"/>
          <p:cNvSpPr/>
          <p:nvPr/>
        </p:nvSpPr>
        <p:spPr bwMode="auto">
          <a:xfrm>
            <a:off x="-811" y="1"/>
            <a:ext cx="12192811" cy="6858000"/>
          </a:xfrm>
          <a:prstGeom prst="rect">
            <a:avLst/>
          </a:prstGeom>
          <a:solidFill>
            <a:schemeClr val="accent1">
              <a:alpha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a:xfrm>
            <a:off x="1"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a:solidFill>
                <a:srgbClr val="002050"/>
              </a:solidFill>
            </a:endParaRPr>
          </a:p>
        </p:txBody>
      </p:sp>
      <p:sp>
        <p:nvSpPr>
          <p:cNvPr id="2" name="Title 1"/>
          <p:cNvSpPr>
            <a:spLocks noGrp="1"/>
          </p:cNvSpPr>
          <p:nvPr userDrawn="1">
            <p:ph type="title"/>
          </p:nvPr>
        </p:nvSpPr>
        <p:spPr/>
        <p:txBody>
          <a:bodyPr/>
          <a:lstStyle>
            <a:lvl1pPr>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785959548"/>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_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6902561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1_Title Only_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Rectangle 2"/>
          <p:cNvSpPr/>
          <p:nvPr userDrawn="1"/>
        </p:nvSpPr>
        <p:spPr>
          <a:xfrm>
            <a:off x="1" y="1364343"/>
            <a:ext cx="12191999" cy="5509556"/>
          </a:xfrm>
          <a:prstGeom prst="rect">
            <a:avLst/>
          </a:prstGeom>
          <a:solidFill>
            <a:srgbClr val="E5F1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a:solidFill>
                <a:sysClr val="windowText" lastClr="000000"/>
              </a:solidFill>
            </a:endParaRPr>
          </a:p>
        </p:txBody>
      </p:sp>
    </p:spTree>
    <p:extLst>
      <p:ext uri="{BB962C8B-B14F-4D97-AF65-F5344CB8AC3E}">
        <p14:creationId xmlns:p14="http://schemas.microsoft.com/office/powerpoint/2010/main" val="7011024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itle Only_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464" y="358848"/>
            <a:ext cx="11384209" cy="867874"/>
          </a:xfrm>
        </p:spPr>
        <p:txBody>
          <a:bodyPr anchor="ctr">
            <a:normAutofit/>
          </a:bodyPr>
          <a:lstStyle>
            <a:lvl1pPr>
              <a:defRPr sz="3600">
                <a:solidFill>
                  <a:schemeClr val="tx2"/>
                </a:solidFill>
              </a:defRPr>
            </a:lvl1pPr>
          </a:lstStyle>
          <a:p>
            <a:r>
              <a:rPr lang="en-US" dirty="0"/>
              <a:t>Click to edit Master title style</a:t>
            </a:r>
          </a:p>
        </p:txBody>
      </p:sp>
      <p:sp>
        <p:nvSpPr>
          <p:cNvPr id="3" name="Rectangle 2"/>
          <p:cNvSpPr/>
          <p:nvPr userDrawn="1"/>
        </p:nvSpPr>
        <p:spPr>
          <a:xfrm>
            <a:off x="1" y="1428467"/>
            <a:ext cx="12191999" cy="5445432"/>
          </a:xfrm>
          <a:prstGeom prst="rect">
            <a:avLst/>
          </a:prstGeom>
          <a:solidFill>
            <a:srgbClr val="E5F1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a:solidFill>
                <a:sysClr val="windowText" lastClr="000000"/>
              </a:solidFill>
            </a:endParaRPr>
          </a:p>
        </p:txBody>
      </p:sp>
      <p:sp>
        <p:nvSpPr>
          <p:cNvPr id="4" name="Text Placeholder 6"/>
          <p:cNvSpPr>
            <a:spLocks noGrp="1"/>
          </p:cNvSpPr>
          <p:nvPr>
            <p:ph type="body" sz="quarter" idx="11"/>
          </p:nvPr>
        </p:nvSpPr>
        <p:spPr>
          <a:xfrm>
            <a:off x="1" y="110400"/>
            <a:ext cx="3048001" cy="355158"/>
          </a:xfr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Ins="0" rtlCol="0" anchor="ctr">
            <a:noAutofit/>
          </a:bodyPr>
          <a:lstStyle>
            <a:lvl1pPr>
              <a:defRPr kumimoji="0" lang="en-US" sz="1400" b="0" i="0" u="none" strike="noStrike" cap="none" spc="0" normalizeH="0" baseline="0" dirty="0">
                <a:ln>
                  <a:noFill/>
                </a:ln>
                <a:solidFill>
                  <a:prstClr val="white"/>
                </a:solidFill>
                <a:effectLst/>
                <a:uLnTx/>
                <a:uFillTx/>
                <a:latin typeface="Segoe UI"/>
                <a:cs typeface="+mn-cs"/>
              </a:defRPr>
            </a:lvl1pPr>
          </a:lstStyle>
          <a:p>
            <a:pPr marL="0" marR="0" lvl="0" indent="0" fontAlgn="auto">
              <a:lnSpc>
                <a:spcPct val="100000"/>
              </a:lnSpc>
              <a:spcBef>
                <a:spcPts val="0"/>
              </a:spcBef>
              <a:spcAft>
                <a:spcPts val="0"/>
              </a:spcAft>
              <a:buClrTx/>
              <a:buSzTx/>
              <a:buFontTx/>
              <a:buNone/>
              <a:tabLst/>
            </a:pPr>
            <a:r>
              <a:rPr lang="en-US" dirty="0"/>
              <a:t>Edit Master text styles</a:t>
            </a:r>
          </a:p>
        </p:txBody>
      </p:sp>
    </p:spTree>
    <p:extLst>
      <p:ext uri="{BB962C8B-B14F-4D97-AF65-F5344CB8AC3E}">
        <p14:creationId xmlns:p14="http://schemas.microsoft.com/office/powerpoint/2010/main" val="32859376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Diagram layout">
    <p:bg>
      <p:bgPr>
        <a:solidFill>
          <a:schemeClr val="bg1"/>
        </a:solidFill>
        <a:effectLst/>
      </p:bgPr>
    </p:bg>
    <p:spTree>
      <p:nvGrpSpPr>
        <p:cNvPr id="1" name=""/>
        <p:cNvGrpSpPr/>
        <p:nvPr/>
      </p:nvGrpSpPr>
      <p:grpSpPr>
        <a:xfrm>
          <a:off x="0" y="0"/>
          <a:ext cx="0" cy="0"/>
          <a:chOff x="0" y="0"/>
          <a:chExt cx="0" cy="0"/>
        </a:xfrm>
      </p:grpSpPr>
      <p:sp>
        <p:nvSpPr>
          <p:cNvPr id="8" name="Freeform: Shape 7"/>
          <p:cNvSpPr/>
          <p:nvPr userDrawn="1"/>
        </p:nvSpPr>
        <p:spPr>
          <a:xfrm>
            <a:off x="1" y="1428466"/>
            <a:ext cx="12191999" cy="5429535"/>
          </a:xfrm>
          <a:custGeom>
            <a:avLst/>
            <a:gdLst>
              <a:gd name="connsiteX0" fmla="*/ 0 w 12191999"/>
              <a:gd name="connsiteY0" fmla="*/ 0 h 5316786"/>
              <a:gd name="connsiteX1" fmla="*/ 12191999 w 12191999"/>
              <a:gd name="connsiteY1" fmla="*/ 0 h 5316786"/>
              <a:gd name="connsiteX2" fmla="*/ 12191999 w 12191999"/>
              <a:gd name="connsiteY2" fmla="*/ 119540 h 5316786"/>
              <a:gd name="connsiteX3" fmla="*/ 7315199 w 12191999"/>
              <a:gd name="connsiteY3" fmla="*/ 119540 h 5316786"/>
              <a:gd name="connsiteX4" fmla="*/ 7315199 w 12191999"/>
              <a:gd name="connsiteY4" fmla="*/ 5315056 h 5316786"/>
              <a:gd name="connsiteX5" fmla="*/ 12191999 w 12191999"/>
              <a:gd name="connsiteY5" fmla="*/ 5315056 h 5316786"/>
              <a:gd name="connsiteX6" fmla="*/ 12191999 w 12191999"/>
              <a:gd name="connsiteY6" fmla="*/ 5316786 h 5316786"/>
              <a:gd name="connsiteX7" fmla="*/ 0 w 12191999"/>
              <a:gd name="connsiteY7" fmla="*/ 5316786 h 5316786"/>
              <a:gd name="connsiteX0" fmla="*/ 0 w 12191999"/>
              <a:gd name="connsiteY0" fmla="*/ 0 h 5316786"/>
              <a:gd name="connsiteX1" fmla="*/ 12191999 w 12191999"/>
              <a:gd name="connsiteY1" fmla="*/ 0 h 5316786"/>
              <a:gd name="connsiteX2" fmla="*/ 12191999 w 12191999"/>
              <a:gd name="connsiteY2" fmla="*/ 119540 h 5316786"/>
              <a:gd name="connsiteX3" fmla="*/ 7315199 w 12191999"/>
              <a:gd name="connsiteY3" fmla="*/ 119540 h 5316786"/>
              <a:gd name="connsiteX4" fmla="*/ 7315199 w 12191999"/>
              <a:gd name="connsiteY4" fmla="*/ 5315056 h 5316786"/>
              <a:gd name="connsiteX5" fmla="*/ 12191999 w 12191999"/>
              <a:gd name="connsiteY5" fmla="*/ 5315056 h 5316786"/>
              <a:gd name="connsiteX6" fmla="*/ 0 w 12191999"/>
              <a:gd name="connsiteY6" fmla="*/ 5316786 h 5316786"/>
              <a:gd name="connsiteX7" fmla="*/ 0 w 12191999"/>
              <a:gd name="connsiteY7" fmla="*/ 0 h 5316786"/>
              <a:gd name="connsiteX0" fmla="*/ 0 w 12191999"/>
              <a:gd name="connsiteY0" fmla="*/ 0 h 5316786"/>
              <a:gd name="connsiteX1" fmla="*/ 12191999 w 12191999"/>
              <a:gd name="connsiteY1" fmla="*/ 0 h 5316786"/>
              <a:gd name="connsiteX2" fmla="*/ 12191999 w 12191999"/>
              <a:gd name="connsiteY2" fmla="*/ 119540 h 5316786"/>
              <a:gd name="connsiteX3" fmla="*/ 7315199 w 12191999"/>
              <a:gd name="connsiteY3" fmla="*/ 119540 h 5316786"/>
              <a:gd name="connsiteX4" fmla="*/ 7315199 w 12191999"/>
              <a:gd name="connsiteY4" fmla="*/ 5315056 h 5316786"/>
              <a:gd name="connsiteX5" fmla="*/ 0 w 12191999"/>
              <a:gd name="connsiteY5" fmla="*/ 5316786 h 5316786"/>
              <a:gd name="connsiteX6" fmla="*/ 0 w 12191999"/>
              <a:gd name="connsiteY6" fmla="*/ 0 h 531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5316786">
                <a:moveTo>
                  <a:pt x="0" y="0"/>
                </a:moveTo>
                <a:lnTo>
                  <a:pt x="12191999" y="0"/>
                </a:lnTo>
                <a:lnTo>
                  <a:pt x="12191999" y="119540"/>
                </a:lnTo>
                <a:lnTo>
                  <a:pt x="7315199" y="119540"/>
                </a:lnTo>
                <a:lnTo>
                  <a:pt x="7315199" y="5315056"/>
                </a:lnTo>
                <a:lnTo>
                  <a:pt x="0" y="5316786"/>
                </a:lnTo>
                <a:lnTo>
                  <a:pt x="0" y="0"/>
                </a:lnTo>
                <a:close/>
              </a:path>
            </a:pathLst>
          </a:custGeom>
          <a:solidFill>
            <a:srgbClr val="E5F2FC"/>
          </a:solidFill>
          <a:ln w="12700" cap="flat" cmpd="sng" algn="ctr">
            <a:noFill/>
            <a:prstDash val="solid"/>
            <a:miter lim="800000"/>
          </a:ln>
          <a:effectLst/>
        </p:spPr>
        <p:txBody>
          <a:bodyPr wrap="square" rtlCol="0" anchor="ctr">
            <a:noAutofit/>
          </a:bodyPr>
          <a:lstStyle/>
          <a:p>
            <a:pPr algn="ctr" defTabSz="896386">
              <a:defRPr/>
            </a:pPr>
            <a:endParaRPr lang="en-US" sz="1765" kern="0">
              <a:solidFill>
                <a:prstClr val="white"/>
              </a:solidFill>
            </a:endParaRPr>
          </a:p>
        </p:txBody>
      </p:sp>
      <p:sp>
        <p:nvSpPr>
          <p:cNvPr id="4" name="Text Placeholder 3"/>
          <p:cNvSpPr>
            <a:spLocks noGrp="1"/>
          </p:cNvSpPr>
          <p:nvPr>
            <p:ph type="body" sz="quarter" idx="10"/>
          </p:nvPr>
        </p:nvSpPr>
        <p:spPr>
          <a:xfrm>
            <a:off x="7692554" y="1889196"/>
            <a:ext cx="3977545" cy="4576917"/>
          </a:xfrm>
        </p:spPr>
        <p:txBody>
          <a:bodyPr>
            <a:noAutofit/>
          </a:bodyPr>
          <a:lstStyle>
            <a:lvl1pPr>
              <a:buClr>
                <a:schemeClr val="accent1"/>
              </a:buClr>
              <a:defRPr sz="2000">
                <a:solidFill>
                  <a:schemeClr val="tx2"/>
                </a:solidFill>
                <a:latin typeface="+mj-lt"/>
              </a:defRPr>
            </a:lvl1pPr>
            <a:lvl2pPr>
              <a:buClr>
                <a:schemeClr val="accent1"/>
              </a:buClr>
              <a:defRPr sz="1800">
                <a:solidFill>
                  <a:schemeClr val="tx2"/>
                </a:solidFill>
                <a:latin typeface="+mj-lt"/>
              </a:defRPr>
            </a:lvl2pPr>
            <a:lvl3pPr>
              <a:buClr>
                <a:schemeClr val="accent1"/>
              </a:buClr>
              <a:defRPr sz="1600">
                <a:solidFill>
                  <a:schemeClr val="tx2"/>
                </a:solidFill>
                <a:latin typeface="+mj-lt"/>
              </a:defRPr>
            </a:lvl3pPr>
            <a:lvl4pPr>
              <a:buClr>
                <a:schemeClr val="accent1"/>
              </a:buClr>
              <a:defRPr sz="1400">
                <a:solidFill>
                  <a:schemeClr val="tx2"/>
                </a:solidFill>
                <a:latin typeface="+mj-lt"/>
              </a:defRPr>
            </a:lvl4pPr>
            <a:lvl5pPr>
              <a:buClr>
                <a:schemeClr val="accent1"/>
              </a:buClr>
              <a:defRPr sz="1400">
                <a:solidFill>
                  <a:schemeClr val="tx2"/>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a:xfrm>
            <a:off x="324464" y="358848"/>
            <a:ext cx="11384209" cy="892552"/>
          </a:xfrm>
        </p:spPr>
        <p:txBody>
          <a:bodyPr anchor="ctr">
            <a:normAutofit/>
          </a:bodyPr>
          <a:lstStyle>
            <a:lvl1pPr>
              <a:defRPr sz="3600">
                <a:solidFill>
                  <a:schemeClr val="tx2"/>
                </a:solidFill>
              </a:defRPr>
            </a:lvl1pPr>
          </a:lstStyle>
          <a:p>
            <a:r>
              <a:rPr lang="en-US" dirty="0"/>
              <a:t>Click to edit Master title style</a:t>
            </a:r>
          </a:p>
        </p:txBody>
      </p:sp>
      <p:sp>
        <p:nvSpPr>
          <p:cNvPr id="7" name="Text Placeholder 6"/>
          <p:cNvSpPr>
            <a:spLocks noGrp="1"/>
          </p:cNvSpPr>
          <p:nvPr>
            <p:ph type="body" sz="quarter" idx="11"/>
          </p:nvPr>
        </p:nvSpPr>
        <p:spPr>
          <a:xfrm>
            <a:off x="1" y="110400"/>
            <a:ext cx="3048001" cy="355158"/>
          </a:xfr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Ins="0" rtlCol="0" anchor="ctr">
            <a:noAutofit/>
          </a:bodyPr>
          <a:lstStyle>
            <a:lvl1pPr>
              <a:defRPr kumimoji="0" lang="en-US" sz="1400" b="0" i="0" u="none" strike="noStrike" cap="none" spc="0" normalizeH="0" baseline="0" dirty="0">
                <a:ln>
                  <a:noFill/>
                </a:ln>
                <a:solidFill>
                  <a:prstClr val="white"/>
                </a:solidFill>
                <a:effectLst/>
                <a:uLnTx/>
                <a:uFillTx/>
                <a:latin typeface="Segoe UI"/>
                <a:cs typeface="+mn-cs"/>
              </a:defRPr>
            </a:lvl1pPr>
          </a:lstStyle>
          <a:p>
            <a:pPr marL="0" marR="0" lvl="0" indent="0" fontAlgn="auto">
              <a:lnSpc>
                <a:spcPct val="100000"/>
              </a:lnSpc>
              <a:spcBef>
                <a:spcPts val="0"/>
              </a:spcBef>
              <a:spcAft>
                <a:spcPts val="0"/>
              </a:spcAft>
              <a:buClrTx/>
              <a:buSzTx/>
              <a:buFontTx/>
              <a:buNone/>
              <a:tabLst/>
            </a:pPr>
            <a:r>
              <a:rPr lang="en-US" dirty="0"/>
              <a:t>Edit Master text styles</a:t>
            </a:r>
          </a:p>
        </p:txBody>
      </p:sp>
    </p:spTree>
    <p:extLst>
      <p:ext uri="{BB962C8B-B14F-4D97-AF65-F5344CB8AC3E}">
        <p14:creationId xmlns:p14="http://schemas.microsoft.com/office/powerpoint/2010/main" val="9070386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F770BDB5-9302-4A72-AFF3-5588E374E395}" type="datetimeFigureOut">
              <a:rPr lang="en-US" smtClean="0">
                <a:solidFill>
                  <a:srgbClr val="505050"/>
                </a:solidFill>
              </a:rPr>
              <a:pPr/>
              <a:t>12/11/2017</a:t>
            </a:fld>
            <a:endParaRPr lang="en-US">
              <a:solidFill>
                <a:srgbClr val="505050"/>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solidFill>
                <a:srgbClr val="505050"/>
              </a:solidFill>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58B1C62-6523-40EB-A5E7-63AFE8AC4F95}"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37831303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36720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13506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nk dark">
    <p:spTree>
      <p:nvGrpSpPr>
        <p:cNvPr id="1" name=""/>
        <p:cNvGrpSpPr/>
        <p:nvPr/>
      </p:nvGrpSpPr>
      <p:grpSpPr>
        <a:xfrm>
          <a:off x="0" y="0"/>
          <a:ext cx="0" cy="0"/>
          <a:chOff x="0" y="0"/>
          <a:chExt cx="0" cy="0"/>
        </a:xfrm>
      </p:grpSpPr>
      <p:graphicFrame>
        <p:nvGraphicFramePr>
          <p:cNvPr id="11" name="Object 10"/>
          <p:cNvGraphicFramePr>
            <a:graphicFrameLocks noChangeAspect="1"/>
          </p:cNvGraphicFramePr>
          <p:nvPr userDrawn="1">
            <p:custDataLst>
              <p:tags r:id="rId2"/>
            </p:custDataLst>
            <p:extLst/>
          </p:nvPr>
        </p:nvGraphicFramePr>
        <p:xfrm>
          <a:off x="0" y="2531"/>
          <a:ext cx="1556" cy="1556"/>
        </p:xfrm>
        <a:graphic>
          <a:graphicData uri="http://schemas.openxmlformats.org/presentationml/2006/ole">
            <mc:AlternateContent xmlns:mc="http://schemas.openxmlformats.org/markup-compatibility/2006">
              <mc:Choice xmlns:v="urn:schemas-microsoft-com:vml" Requires="v">
                <p:oleObj spid="_x0000_s5128" name="think-cell Slide" r:id="rId4" imgW="270" imgH="270" progId="TCLayout.ActiveDocument.1">
                  <p:embed/>
                </p:oleObj>
              </mc:Choice>
              <mc:Fallback>
                <p:oleObj name="think-cell Slide" r:id="rId4" imgW="270" imgH="270" progId="TCLayout.ActiveDocument.1">
                  <p:embed/>
                  <p:pic>
                    <p:nvPicPr>
                      <p:cNvPr id="11" name="Object 10"/>
                      <p:cNvPicPr/>
                      <p:nvPr/>
                    </p:nvPicPr>
                    <p:blipFill>
                      <a:blip r:embed="rId5"/>
                      <a:stretch>
                        <a:fillRect/>
                      </a:stretch>
                    </p:blipFill>
                    <p:spPr>
                      <a:xfrm>
                        <a:off x="0" y="2531"/>
                        <a:ext cx="1556" cy="1556"/>
                      </a:xfrm>
                      <a:prstGeom prst="rect">
                        <a:avLst/>
                      </a:prstGeom>
                    </p:spPr>
                  </p:pic>
                </p:oleObj>
              </mc:Fallback>
            </mc:AlternateContent>
          </a:graphicData>
        </a:graphic>
      </p:graphicFrame>
    </p:spTree>
    <p:extLst>
      <p:ext uri="{BB962C8B-B14F-4D97-AF65-F5344CB8AC3E}">
        <p14:creationId xmlns:p14="http://schemas.microsoft.com/office/powerpoint/2010/main" val="736096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00659473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lank - image light">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contrast="43000"/>
                    </a14:imgEffect>
                  </a14:imgLayer>
                </a14:imgProps>
              </a:ext>
              <a:ext uri="{28A0092B-C50C-407E-A947-70E740481C1C}">
                <a14:useLocalDpi xmlns:a14="http://schemas.microsoft.com/office/drawing/2010/main" val="0"/>
              </a:ext>
            </a:extLst>
          </a:blip>
          <a:srcRect/>
          <a:stretch/>
        </p:blipFill>
        <p:spPr>
          <a:xfrm flipH="1">
            <a:off x="865" y="0"/>
            <a:ext cx="12191945" cy="6858001"/>
          </a:xfrm>
          <a:prstGeom prst="rect">
            <a:avLst/>
          </a:prstGeom>
        </p:spPr>
      </p:pic>
      <p:sp>
        <p:nvSpPr>
          <p:cNvPr id="7" name="Rectangle 6"/>
          <p:cNvSpPr/>
          <p:nvPr/>
        </p:nvSpPr>
        <p:spPr bwMode="auto">
          <a:xfrm>
            <a:off x="-811" y="1"/>
            <a:ext cx="12192811" cy="6858000"/>
          </a:xfrm>
          <a:prstGeom prst="rect">
            <a:avLst/>
          </a:prstGeom>
          <a:solidFill>
            <a:schemeClr val="accent1">
              <a:alpha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a:xfrm>
            <a:off x="1"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a:solidFill>
                <a:srgbClr val="002050"/>
              </a:solidFill>
            </a:endParaRPr>
          </a:p>
        </p:txBody>
      </p:sp>
    </p:spTree>
    <p:extLst>
      <p:ext uri="{BB962C8B-B14F-4D97-AF65-F5344CB8AC3E}">
        <p14:creationId xmlns:p14="http://schemas.microsoft.com/office/powerpoint/2010/main" val="2578173717"/>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3_Blank Accent Color 2">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flipH="1">
            <a:off x="865" y="0"/>
            <a:ext cx="12191945" cy="6858001"/>
          </a:xfrm>
          <a:prstGeom prst="rect">
            <a:avLst/>
          </a:prstGeom>
        </p:spPr>
      </p:pic>
      <p:sp>
        <p:nvSpPr>
          <p:cNvPr id="7" name="Rectangle 6"/>
          <p:cNvSpPr/>
          <p:nvPr/>
        </p:nvSpPr>
        <p:spPr bwMode="auto">
          <a:xfrm>
            <a:off x="0" y="0"/>
            <a:ext cx="12192811" cy="6858000"/>
          </a:xfrm>
          <a:prstGeom prst="rect">
            <a:avLst/>
          </a:prstGeom>
          <a:solidFill>
            <a:schemeClr val="accent1">
              <a:alpha val="8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37255190"/>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alphaModFix amt="75000"/>
          </a:blip>
          <a:stretch>
            <a:fillRect/>
          </a:stretch>
        </p:blipFill>
        <p:spPr>
          <a:xfrm>
            <a:off x="3519" y="0"/>
            <a:ext cx="12184962" cy="6858000"/>
          </a:xfrm>
          <a:prstGeom prst="rect">
            <a:avLst/>
          </a:prstGeom>
          <a:blipFill dpi="0" rotWithShape="1">
            <a:blip r:embed="rId3">
              <a:alphaModFix amt="75000"/>
            </a:blip>
            <a:srcRect/>
            <a:stretch>
              <a:fillRect/>
            </a:stretch>
          </a:blipFill>
          <a:ln w="55000" cap="flat" cmpd="thickThin" algn="ctr">
            <a:noFill/>
            <a:prstDash val="solid"/>
            <a:headEnd type="none" w="med" len="med"/>
            <a:tailEnd type="none" w="med" len="med"/>
          </a:ln>
          <a:effectLst/>
        </p:spPr>
      </p:pic>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85001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alphaModFix amt="75000"/>
          </a:blip>
          <a:stretch>
            <a:fillRect/>
          </a:stretch>
        </p:blipFill>
        <p:spPr>
          <a:xfrm>
            <a:off x="3519" y="0"/>
            <a:ext cx="12184962" cy="6858000"/>
          </a:xfrm>
          <a:prstGeom prst="rect">
            <a:avLst/>
          </a:prstGeom>
          <a:blipFill dpi="0" rotWithShape="1">
            <a:blip r:embed="rId3">
              <a:alphaModFix amt="75000"/>
            </a:blip>
            <a:srcRect/>
            <a:stretch>
              <a:fillRect/>
            </a:stretch>
          </a:blipFill>
          <a:ln w="55000" cap="flat" cmpd="thickThin" algn="ctr">
            <a:noFill/>
            <a:prstDash val="solid"/>
            <a:headEnd type="none" w="med" len="med"/>
            <a:tailEnd type="none" w="med" len="med"/>
          </a:ln>
          <a:effectLst/>
        </p:spPr>
      </p:pic>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4"/>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3400451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S end card">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09484770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513653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t="21189" r="15525" b="7567"/>
          <a:stretch/>
        </p:blipFill>
        <p:spPr>
          <a:xfrm>
            <a:off x="0" y="0"/>
            <a:ext cx="12192000" cy="6858973"/>
          </a:xfrm>
          <a:prstGeom prst="rect">
            <a:avLst/>
          </a:prstGeom>
        </p:spPr>
      </p:pic>
      <p:pic>
        <p:nvPicPr>
          <p:cNvPr id="10" name="MS logo gray - EMF"/>
          <p:cNvPicPr>
            <a:picLocks noChangeAspect="1"/>
          </p:cNvPicPr>
          <p:nvPr userDrawn="1"/>
        </p:nvPicPr>
        <p:blipFill>
          <a:blip r:embed="rId3"/>
          <a:stretch>
            <a:fillRect/>
          </a:stretch>
        </p:blipFill>
        <p:spPr bwMode="black">
          <a:xfrm>
            <a:off x="451632" y="470067"/>
            <a:ext cx="1423303" cy="304828"/>
          </a:xfrm>
          <a:prstGeom prst="rect">
            <a:avLst/>
          </a:prstGeom>
        </p:spPr>
      </p:pic>
      <p:sp>
        <p:nvSpPr>
          <p:cNvPr id="4" name="Rectangle 3"/>
          <p:cNvSpPr/>
          <p:nvPr userDrawn="1"/>
        </p:nvSpPr>
        <p:spPr bwMode="auto">
          <a:xfrm>
            <a:off x="269302" y="2077813"/>
            <a:ext cx="6274974" cy="3586208"/>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18471">
                      <a:srgbClr val="353535"/>
                    </a:gs>
                    <a:gs pos="46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651821"/>
          </a:xfrm>
        </p:spPr>
        <p:txBody>
          <a:bodyPr wrap="square" lIns="164592" tIns="109728" rIns="164592" bIns="109728">
            <a:spAutoFit/>
          </a:bodyPr>
          <a:lstStyle>
            <a:lvl1pPr marL="0" indent="0">
              <a:spcBef>
                <a:spcPts val="0"/>
              </a:spcBef>
              <a:buNone/>
              <a:defRPr sz="3137">
                <a:gradFill>
                  <a:gsLst>
                    <a:gs pos="18471">
                      <a:srgbClr val="353535"/>
                    </a:gs>
                    <a:gs pos="46000">
                      <a:srgbClr val="353535"/>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09223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159086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809323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68927" y="286897"/>
            <a:ext cx="11653523" cy="896552"/>
          </a:xfrm>
        </p:spPr>
        <p:txBody>
          <a:bodyPr lIns="146304" tIns="91440" rIns="146304" bIns="91440">
            <a:noAutofit/>
          </a:bodyPr>
          <a:lstStyle>
            <a:lvl1pPr marL="0" indent="0">
              <a:buNone/>
              <a:defRPr lang="en-US" sz="4705"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t>Click to edit Master title style</a:t>
            </a:r>
          </a:p>
        </p:txBody>
      </p:sp>
    </p:spTree>
    <p:extLst>
      <p:ext uri="{BB962C8B-B14F-4D97-AF65-F5344CB8AC3E}">
        <p14:creationId xmlns:p14="http://schemas.microsoft.com/office/powerpoint/2010/main" val="304464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854686"/>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094648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47057" y="1122363"/>
            <a:ext cx="9720943" cy="2387600"/>
          </a:xfrm>
        </p:spPr>
        <p:txBody>
          <a:bodyPr anchor="b"/>
          <a:lstStyle>
            <a:lvl1pPr algn="l">
              <a:defRPr sz="6000"/>
            </a:lvl1pPr>
          </a:lstStyle>
          <a:p>
            <a:r>
              <a:rPr lang="en-US"/>
              <a:t>Click to edit Master title style</a:t>
            </a:r>
          </a:p>
        </p:txBody>
      </p:sp>
      <p:sp>
        <p:nvSpPr>
          <p:cNvPr id="3" name="Subtitle 2"/>
          <p:cNvSpPr>
            <a:spLocks noGrp="1"/>
          </p:cNvSpPr>
          <p:nvPr>
            <p:ph type="subTitle" idx="1"/>
          </p:nvPr>
        </p:nvSpPr>
        <p:spPr>
          <a:xfrm>
            <a:off x="947057" y="3602038"/>
            <a:ext cx="9720943"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37612488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7255F4-7C58-4BBA-A3F5-26B4C4AB0335}" type="datetimeFigureOut">
              <a:rPr lang="en-US" smtClean="0">
                <a:solidFill>
                  <a:srgbClr val="000000">
                    <a:tint val="75000"/>
                  </a:srgbClr>
                </a:solidFill>
              </a:rPr>
              <a:pPr/>
              <a:t>12/11/2017</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A4BE7A9A-2538-4781-A015-FF1A92A0C2AB}"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182087557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67255F4-7C58-4BBA-A3F5-26B4C4AB0335}" type="datetimeFigureOut">
              <a:rPr lang="en-US" smtClean="0">
                <a:solidFill>
                  <a:srgbClr val="000000">
                    <a:tint val="75000"/>
                  </a:srgbClr>
                </a:solidFill>
              </a:rPr>
              <a:pPr/>
              <a:t>12/11/2017</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A4BE7A9A-2538-4781-A015-FF1A92A0C2AB}"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18253312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74639" y="1484811"/>
            <a:ext cx="5745161" cy="46921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484811"/>
            <a:ext cx="5745160" cy="46921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67255F4-7C58-4BBA-A3F5-26B4C4AB0335}" type="datetimeFigureOut">
              <a:rPr lang="en-US" smtClean="0">
                <a:solidFill>
                  <a:srgbClr val="000000">
                    <a:tint val="75000"/>
                  </a:srgbClr>
                </a:solidFill>
              </a:rPr>
              <a:pPr/>
              <a:t>12/11/2017</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A4BE7A9A-2538-4781-A015-FF1A92A0C2AB}"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176184667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Pentagon 684"/>
          <p:cNvSpPr/>
          <p:nvPr userDrawn="1"/>
        </p:nvSpPr>
        <p:spPr>
          <a:xfrm>
            <a:off x="1" y="0"/>
            <a:ext cx="6096000" cy="6858000"/>
          </a:xfrm>
          <a:prstGeom prst="rect">
            <a:avLst/>
          </a:prstGeom>
          <a:solidFill>
            <a:srgbClr val="389A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593989" y="1995715"/>
            <a:ext cx="4908024" cy="2866570"/>
          </a:xfrm>
        </p:spPr>
        <p:txBody>
          <a:bodyPr anchor="ctr">
            <a:normAutofit/>
          </a:bodyPr>
          <a:lstStyle>
            <a:lvl1pP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19468421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Pentagon 684"/>
          <p:cNvSpPr/>
          <p:nvPr userDrawn="1"/>
        </p:nvSpPr>
        <p:spPr>
          <a:xfrm>
            <a:off x="1"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Title 1"/>
          <p:cNvSpPr>
            <a:spLocks noGrp="1"/>
          </p:cNvSpPr>
          <p:nvPr>
            <p:ph type="title"/>
          </p:nvPr>
        </p:nvSpPr>
        <p:spPr>
          <a:xfrm>
            <a:off x="593989" y="1995715"/>
            <a:ext cx="4908024" cy="2866570"/>
          </a:xfrm>
        </p:spPr>
        <p:txBody>
          <a:bodyPr anchor="ctr">
            <a:normAutofit/>
          </a:bodyPr>
          <a:lstStyle>
            <a:lvl1pP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53672389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32334223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2"/>
          <p:cNvSpPr/>
          <p:nvPr userDrawn="1"/>
        </p:nvSpPr>
        <p:spPr>
          <a:xfrm>
            <a:off x="0" y="1984829"/>
            <a:ext cx="12192000" cy="4873171"/>
          </a:xfrm>
          <a:prstGeom prst="rect">
            <a:avLst/>
          </a:prstGeom>
          <a:solidFill>
            <a:srgbClr val="0078D7">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337583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74639" y="355826"/>
            <a:ext cx="11642721" cy="1316945"/>
          </a:xfrm>
        </p:spPr>
        <p:txBody>
          <a:bodyPr/>
          <a:lstStyle/>
          <a:p>
            <a:r>
              <a:rPr lang="en-US" dirty="0"/>
              <a:t>Click to edit Master title style</a:t>
            </a:r>
          </a:p>
        </p:txBody>
      </p:sp>
      <p:sp>
        <p:nvSpPr>
          <p:cNvPr id="3" name="Rectangle 2"/>
          <p:cNvSpPr/>
          <p:nvPr userDrawn="1"/>
        </p:nvSpPr>
        <p:spPr>
          <a:xfrm>
            <a:off x="0" y="1984829"/>
            <a:ext cx="12192000" cy="4873171"/>
          </a:xfrm>
          <a:prstGeom prst="rect">
            <a:avLst/>
          </a:prstGeom>
          <a:solidFill>
            <a:srgbClr val="0078D7">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Rectangle 3">
            <a:extLst>
              <a:ext uri="{FF2B5EF4-FFF2-40B4-BE49-F238E27FC236}">
                <a16:creationId xmlns:a16="http://schemas.microsoft.com/office/drawing/2014/main" id="{3CBAB0C0-1421-4CF2-96C0-B3D867F59D26}"/>
              </a:ext>
            </a:extLst>
          </p:cNvPr>
          <p:cNvSpPr/>
          <p:nvPr userDrawn="1"/>
        </p:nvSpPr>
        <p:spPr>
          <a:xfrm>
            <a:off x="0" y="1984829"/>
            <a:ext cx="4837797" cy="4873171"/>
          </a:xfrm>
          <a:prstGeom prst="rect">
            <a:avLst/>
          </a:prstGeom>
          <a:solidFill>
            <a:srgbClr val="0078D7"/>
          </a:solidFill>
          <a:ln w="12700" cap="flat" cmpd="sng" algn="ctr">
            <a:noFill/>
            <a:prstDash val="solid"/>
            <a:miter lim="800000"/>
          </a:ln>
          <a:effectLst/>
        </p:spPr>
        <p:txBody>
          <a:bodyPr rtlCol="0" anchor="ctr"/>
          <a:lstStyle/>
          <a:p>
            <a:pPr algn="ctr">
              <a:defRPr/>
            </a:pPr>
            <a:endParaRPr lang="en-US" kern="0" dirty="0">
              <a:solidFill>
                <a:srgbClr val="FFFFFF"/>
              </a:solidFill>
              <a:latin typeface="Calibri" panose="020F0502020204030204"/>
            </a:endParaRPr>
          </a:p>
        </p:txBody>
      </p:sp>
      <p:sp>
        <p:nvSpPr>
          <p:cNvPr id="7" name="Text Placeholder 6">
            <a:extLst>
              <a:ext uri="{FF2B5EF4-FFF2-40B4-BE49-F238E27FC236}">
                <a16:creationId xmlns:a16="http://schemas.microsoft.com/office/drawing/2014/main" id="{B41548F6-765D-43DC-A825-2E3FD3751E47}"/>
              </a:ext>
            </a:extLst>
          </p:cNvPr>
          <p:cNvSpPr>
            <a:spLocks noGrp="1"/>
          </p:cNvSpPr>
          <p:nvPr>
            <p:ph type="body" sz="quarter" idx="10"/>
          </p:nvPr>
        </p:nvSpPr>
        <p:spPr>
          <a:xfrm>
            <a:off x="274638" y="2357133"/>
            <a:ext cx="3358577" cy="3434786"/>
          </a:xfrm>
        </p:spPr>
        <p:txBody>
          <a:bodyPr>
            <a:noAutofit/>
          </a:bodyPr>
          <a:lstStyle>
            <a:lvl1pPr marL="0" indent="0">
              <a:spcBef>
                <a:spcPts val="1800"/>
              </a:spcBef>
              <a:buNone/>
              <a:defRPr sz="2000">
                <a:solidFill>
                  <a:schemeClr val="bg1"/>
                </a:solidFill>
                <a:latin typeface="Segoe UI Semilight" panose="020B0402040204020203" pitchFamily="34" charset="0"/>
                <a:cs typeface="Segoe UI Semilight" panose="020B0402040204020203" pitchFamily="34" charset="0"/>
              </a:defRPr>
            </a:lvl1pPr>
            <a:lvl2pPr marL="457200" indent="0">
              <a:buNone/>
              <a:defRPr sz="1800">
                <a:solidFill>
                  <a:schemeClr val="bg1"/>
                </a:solidFill>
                <a:latin typeface="Segoe UI Semilight" panose="020B0402040204020203" pitchFamily="34" charset="0"/>
                <a:cs typeface="Segoe UI Semilight" panose="020B0402040204020203" pitchFamily="34" charset="0"/>
              </a:defRPr>
            </a:lvl2pPr>
            <a:lvl3pPr marL="914400" indent="0">
              <a:buNone/>
              <a:defRPr sz="1600">
                <a:solidFill>
                  <a:schemeClr val="bg1"/>
                </a:solidFill>
                <a:latin typeface="Segoe UI Semilight" panose="020B0402040204020203" pitchFamily="34" charset="0"/>
                <a:cs typeface="Segoe UI Semilight" panose="020B0402040204020203" pitchFamily="34" charset="0"/>
              </a:defRPr>
            </a:lvl3pPr>
            <a:lvl4pPr marL="1371600" indent="0">
              <a:buNone/>
              <a:defRPr sz="1400">
                <a:solidFill>
                  <a:schemeClr val="bg1"/>
                </a:solidFill>
                <a:latin typeface="Segoe UI Semilight" panose="020B0402040204020203" pitchFamily="34" charset="0"/>
                <a:cs typeface="Segoe UI Semilight" panose="020B0402040204020203" pitchFamily="34" charset="0"/>
              </a:defRPr>
            </a:lvl4pPr>
            <a:lvl5pPr marL="1828800" indent="0">
              <a:buNone/>
              <a:defRPr sz="1400">
                <a:solidFill>
                  <a:schemeClr val="bg1"/>
                </a:solidFill>
                <a:latin typeface="Segoe UI Semilight" panose="020B0402040204020203" pitchFamily="34" charset="0"/>
                <a:cs typeface="Segoe UI Semilight" panose="020B04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006075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7691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882718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67255F4-7C58-4BBA-A3F5-26B4C4AB0335}" type="datetimeFigureOut">
              <a:rPr lang="en-US" smtClean="0">
                <a:solidFill>
                  <a:srgbClr val="000000">
                    <a:tint val="75000"/>
                  </a:srgbClr>
                </a:solidFill>
              </a:rPr>
              <a:pPr/>
              <a:t>12/11/2017</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A4BE7A9A-2538-4781-A015-FF1A92A0C2AB}"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197433351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67255F4-7C58-4BBA-A3F5-26B4C4AB0335}" type="datetimeFigureOut">
              <a:rPr lang="en-US" smtClean="0">
                <a:solidFill>
                  <a:srgbClr val="000000">
                    <a:tint val="75000"/>
                  </a:srgbClr>
                </a:solidFill>
              </a:rPr>
              <a:pPr/>
              <a:t>12/11/2017</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A4BE7A9A-2538-4781-A015-FF1A92A0C2AB}"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269002432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Gray diagra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465223" y="1928036"/>
            <a:ext cx="6743528" cy="4601101"/>
          </a:xfrm>
          <a:prstGeom prst="rect">
            <a:avLst/>
          </a:prstGeom>
          <a:solidFill>
            <a:srgbClr val="EBF4FC"/>
          </a:solidFill>
          <a:ln w="635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05" fontAlgn="base">
              <a:spcBef>
                <a:spcPts val="196"/>
              </a:spcBef>
              <a:spcAft>
                <a:spcPts val="784"/>
              </a:spcAft>
              <a:defRPr/>
            </a:pPr>
            <a:endParaRPr lang="en-US" sz="1961" kern="0" dirty="0">
              <a:solidFill>
                <a:srgbClr val="505050"/>
              </a:solidFill>
              <a:latin typeface="Segoe UI Light" panose="020B0502040204020203" pitchFamily="34" charset="0"/>
              <a:ea typeface="MS PGothic" charset="0"/>
              <a:cs typeface="Segoe UI Light" panose="020B0502040204020203" pitchFamily="34" charset="0"/>
            </a:endParaRPr>
          </a:p>
        </p:txBody>
      </p:sp>
      <p:sp>
        <p:nvSpPr>
          <p:cNvPr id="7" name="Text Placeholder 6"/>
          <p:cNvSpPr>
            <a:spLocks noGrp="1"/>
          </p:cNvSpPr>
          <p:nvPr>
            <p:ph type="body" sz="quarter" idx="11"/>
          </p:nvPr>
        </p:nvSpPr>
        <p:spPr>
          <a:xfrm>
            <a:off x="7457932" y="1956555"/>
            <a:ext cx="4045743" cy="4572582"/>
          </a:xfrm>
        </p:spPr>
        <p:txBody>
          <a:bodyPr>
            <a:normAutofit/>
          </a:bodyPr>
          <a:lstStyle>
            <a:lvl1pPr>
              <a:buClr>
                <a:srgbClr val="92D050"/>
              </a:buClr>
              <a:buSzPct val="100000"/>
              <a:defRPr sz="2400"/>
            </a:lvl1pPr>
            <a:lvl2pPr>
              <a:buClr>
                <a:srgbClr val="92D050"/>
              </a:buClr>
              <a:buSzPct val="100000"/>
              <a:defRPr sz="1800"/>
            </a:lvl2pPr>
            <a:lvl3pPr>
              <a:buClr>
                <a:srgbClr val="92D050"/>
              </a:buClr>
              <a:buSzPct val="100000"/>
              <a:defRPr sz="1600"/>
            </a:lvl3pPr>
            <a:lvl4pPr>
              <a:buClr>
                <a:srgbClr val="92D050"/>
              </a:buClr>
              <a:buSzPct val="100000"/>
              <a:defRPr sz="1400"/>
            </a:lvl4pPr>
            <a:lvl5pPr>
              <a:buClr>
                <a:srgbClr val="92D050"/>
              </a:buClr>
              <a:buSzPct val="100000"/>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481269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_Title Only_3">
    <p:spTree>
      <p:nvGrpSpPr>
        <p:cNvPr id="1" name=""/>
        <p:cNvGrpSpPr/>
        <p:nvPr/>
      </p:nvGrpSpPr>
      <p:grpSpPr>
        <a:xfrm>
          <a:off x="0" y="0"/>
          <a:ext cx="0" cy="0"/>
          <a:chOff x="0" y="0"/>
          <a:chExt cx="0" cy="0"/>
        </a:xfrm>
      </p:grpSpPr>
      <p:sp>
        <p:nvSpPr>
          <p:cNvPr id="3" name="Rectangle 2"/>
          <p:cNvSpPr/>
          <p:nvPr userDrawn="1"/>
        </p:nvSpPr>
        <p:spPr>
          <a:xfrm>
            <a:off x="1" y="1428467"/>
            <a:ext cx="12191999" cy="5445432"/>
          </a:xfrm>
          <a:prstGeom prst="rect">
            <a:avLst/>
          </a:prstGeom>
          <a:solidFill>
            <a:srgbClr val="E5F1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a:solidFill>
                <a:sysClr val="windowText" lastClr="000000"/>
              </a:solidFill>
            </a:endParaRP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5649576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bg1"/>
                </a:solidFill>
                <a:latin typeface="Segoe UI Light" panose="020B0502040204020203" pitchFamily="34" charset="0"/>
                <a:cs typeface="Segoe UI Light" panose="020B0502040204020203" pitchFamily="34" charset="0"/>
              </a:defRPr>
            </a:lvl1pPr>
          </a:lstStyle>
          <a:p>
            <a:pPr defTabSz="857124"/>
            <a:endParaRPr lang="en-US" sz="1687" kern="0"/>
          </a:p>
        </p:txBody>
      </p:sp>
      <p:sp>
        <p:nvSpPr>
          <p:cNvPr id="5" name="Footer Placeholder 4"/>
          <p:cNvSpPr>
            <a:spLocks noGrp="1"/>
          </p:cNvSpPr>
          <p:nvPr>
            <p:ph type="ftr" sz="quarter" idx="11"/>
          </p:nvPr>
        </p:nvSpPr>
        <p:spPr/>
        <p:txBody>
          <a:bodyPr/>
          <a:lstStyle>
            <a:lvl1pPr>
              <a:defRPr>
                <a:solidFill>
                  <a:schemeClr val="bg1"/>
                </a:solidFill>
                <a:latin typeface="Segoe UI Light" panose="020B0502040204020203" pitchFamily="34" charset="0"/>
                <a:cs typeface="Segoe UI Light" panose="020B0502040204020203" pitchFamily="34" charset="0"/>
              </a:defRPr>
            </a:lvl1pPr>
          </a:lstStyle>
          <a:p>
            <a:pPr defTabSz="857124"/>
            <a:endParaRPr lang="en-US" sz="1687" kern="0"/>
          </a:p>
        </p:txBody>
      </p:sp>
    </p:spTree>
    <p:extLst>
      <p:ext uri="{BB962C8B-B14F-4D97-AF65-F5344CB8AC3E}">
        <p14:creationId xmlns:p14="http://schemas.microsoft.com/office/powerpoint/2010/main" val="3879159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976678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332656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241" y="964751"/>
            <a:ext cx="11655840" cy="683264"/>
          </a:xfrm>
        </p:spPr>
        <p:txBody>
          <a:bodyPr/>
          <a:lstStyle>
            <a:lvl1pPr marL="0" indent="0" algn="l" defTabSz="914192"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379735096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xml"/><Relationship Id="rId1"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vmlDrawing" Target="../drawings/vmlDrawing1.vml"/><Relationship Id="rId2" Type="http://schemas.openxmlformats.org/officeDocument/2006/relationships/theme" Target="../theme/theme3.xml"/><Relationship Id="rId1" Type="http://schemas.openxmlformats.org/officeDocument/2006/relationships/slideLayout" Target="../slideLayouts/slideLayout27.xml"/><Relationship Id="rId6" Type="http://schemas.openxmlformats.org/officeDocument/2006/relationships/image" Target="../media/image5.emf"/><Relationship Id="rId5" Type="http://schemas.openxmlformats.org/officeDocument/2006/relationships/oleObject" Target="../embeddings/oleObject1.bin"/><Relationship Id="rId4" Type="http://schemas.openxmlformats.org/officeDocument/2006/relationships/tags" Target="../tags/tag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image" Target="../media/image7.png"/><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image" Target="../media/image6.png"/><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8.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image" Target="../media/image15.emf"/><Relationship Id="rId5" Type="http://schemas.openxmlformats.org/officeDocument/2006/relationships/theme" Target="../theme/theme5.xml"/><Relationship Id="rId4" Type="http://schemas.openxmlformats.org/officeDocument/2006/relationships/slideLayout" Target="../slideLayouts/slideLayout4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theme" Target="../theme/theme6.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103032543"/>
      </p:ext>
    </p:extLst>
  </p:cSld>
  <p:clrMap bg1="dk1" tx1="lt1" bg2="dk2" tx2="lt2" accent1="accent1" accent2="accent2" accent3="accent3" accent4="accent4" accent5="accent5" accent6="accent6" hlink="hlink" folHlink="folHlink"/>
  <p:sldLayoutIdLst>
    <p:sldLayoutId id="2147484766" r:id="rId1"/>
    <p:sldLayoutId id="2147484767" r:id="rId2"/>
    <p:sldLayoutId id="2147484768" r:id="rId3"/>
    <p:sldLayoutId id="2147484769" r:id="rId4"/>
    <p:sldLayoutId id="2147484770" r:id="rId5"/>
    <p:sldLayoutId id="2147484771" r:id="rId6"/>
    <p:sldLayoutId id="2147484772" r:id="rId7"/>
    <p:sldLayoutId id="2147484773" r:id="rId8"/>
    <p:sldLayoutId id="2147484774" r:id="rId9"/>
    <p:sldLayoutId id="2147484775" r:id="rId10"/>
    <p:sldLayoutId id="2147484776" r:id="rId11"/>
    <p:sldLayoutId id="2147484777" r:id="rId12"/>
    <p:sldLayoutId id="2147484778" r:id="rId13"/>
    <p:sldLayoutId id="2147484779" r:id="rId14"/>
    <p:sldLayoutId id="2147484780" r:id="rId15"/>
    <p:sldLayoutId id="2147484781" r:id="rId16"/>
    <p:sldLayoutId id="2147484782" r:id="rId17"/>
    <p:sldLayoutId id="2147484783" r:id="rId18"/>
    <p:sldLayoutId id="2147484784" r:id="rId19"/>
    <p:sldLayoutId id="2147484785" r:id="rId20"/>
    <p:sldLayoutId id="2147484786" r:id="rId21"/>
    <p:sldLayoutId id="2147484787" r:id="rId22"/>
    <p:sldLayoutId id="2147484788" r:id="rId23"/>
    <p:sldLayoutId id="2147484817" r:id="rId24"/>
    <p:sldLayoutId id="2147484909" r:id="rId25"/>
  </p:sldLayoutIdLst>
  <p:transition>
    <p:fade/>
  </p:transition>
  <p:txStyles>
    <p:title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0" cy="211733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208748" y="2991032"/>
            <a:ext cx="6858623" cy="876557"/>
          </a:xfrm>
          <a:prstGeom prst="rect">
            <a:avLst/>
          </a:prstGeom>
        </p:spPr>
      </p:pic>
    </p:spTree>
    <p:extLst>
      <p:ext uri="{BB962C8B-B14F-4D97-AF65-F5344CB8AC3E}">
        <p14:creationId xmlns:p14="http://schemas.microsoft.com/office/powerpoint/2010/main" val="1860912042"/>
      </p:ext>
    </p:extLst>
  </p:cSld>
  <p:clrMap bg1="dk1" tx1="lt1" bg2="dk2" tx2="lt2" accent1="accent1" accent2="accent2" accent3="accent3" accent4="accent4" accent5="accent5" accent6="accent6" hlink="hlink" folHlink="folHlink"/>
  <p:sldLayoutIdLst>
    <p:sldLayoutId id="2147484831" r:id="rId1"/>
  </p:sldLayoutIdLst>
  <p:transition>
    <p:fade/>
  </p:transition>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70" marR="0" indent="-336170" algn="l" defTabSz="91443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35" marR="0" indent="-236565" algn="l" defTabSz="91443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99"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512"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627"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4"/>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80" name="think-cell Slide" r:id="rId5" imgW="6350000" imgH="6350000" progId="">
                  <p:embed/>
                </p:oleObj>
              </mc:Choice>
              <mc:Fallback>
                <p:oleObj name="think-cell Slide" r:id="rId5" imgW="6350000" imgH="6350000" progId="">
                  <p:embed/>
                  <p:pic>
                    <p:nvPicPr>
                      <p:cNvPr id="3" name="Object 2"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822238836"/>
      </p:ext>
    </p:extLst>
  </p:cSld>
  <p:clrMap bg1="lt1" tx1="dk1" bg2="lt2" tx2="dk2" accent1="accent1" accent2="accent2" accent3="accent3" accent4="accent4" accent5="accent5" accent6="accent6" hlink="hlink" folHlink="folHlink"/>
  <p:sldLayoutIdLst>
    <p:sldLayoutId id="2147484863" r:id="rId1"/>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4464" y="334170"/>
            <a:ext cx="11384209" cy="892552"/>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324464" y="1794669"/>
            <a:ext cx="11384209" cy="36096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rot="5400000">
            <a:off x="9259288" y="2932713"/>
            <a:ext cx="6724751" cy="859326"/>
          </a:xfrm>
          <a:prstGeom prst="rect">
            <a:avLst/>
          </a:prstGeom>
        </p:spPr>
      </p:pic>
      <p:pic>
        <p:nvPicPr>
          <p:cNvPr id="8" name="Picture 7" descr="https://upload.wikimedia.org/wikipedia/commons/thumb/9/96/Microsoft_logo_(2012).svg/2000px-Microsoft_logo_(2012).svg.png"/>
          <p:cNvPicPr/>
          <p:nvPr userDrawn="1"/>
        </p:nvPicPr>
        <p:blipFill>
          <a:blip r:embed="rId21" cstate="print">
            <a:extLst>
              <a:ext uri="{28A0092B-C50C-407E-A947-70E740481C1C}">
                <a14:useLocalDpi xmlns:a14="http://schemas.microsoft.com/office/drawing/2010/main" val="0"/>
              </a:ext>
            </a:extLst>
          </a:blip>
          <a:srcRect/>
          <a:stretch>
            <a:fillRect/>
          </a:stretch>
        </p:blipFill>
        <p:spPr bwMode="auto">
          <a:xfrm>
            <a:off x="11954982" y="-401216"/>
            <a:ext cx="1143000" cy="246380"/>
          </a:xfrm>
          <a:prstGeom prst="rect">
            <a:avLst/>
          </a:prstGeom>
          <a:noFill/>
          <a:extLst/>
        </p:spPr>
      </p:pic>
    </p:spTree>
    <p:extLst>
      <p:ext uri="{BB962C8B-B14F-4D97-AF65-F5344CB8AC3E}">
        <p14:creationId xmlns:p14="http://schemas.microsoft.com/office/powerpoint/2010/main" val="1130912166"/>
      </p:ext>
    </p:extLst>
  </p:cSld>
  <p:clrMap bg1="lt1" tx1="dk1" bg2="lt2" tx2="dk2" accent1="accent1" accent2="accent2" accent3="accent3" accent4="accent4" accent5="accent5" accent6="accent6" hlink="hlink" folHlink="folHlink"/>
  <p:sldLayoutIdLst>
    <p:sldLayoutId id="2147484869" r:id="rId1"/>
    <p:sldLayoutId id="2147484870" r:id="rId2"/>
    <p:sldLayoutId id="2147484871" r:id="rId3"/>
    <p:sldLayoutId id="2147484872" r:id="rId4"/>
    <p:sldLayoutId id="2147484873" r:id="rId5"/>
    <p:sldLayoutId id="2147484874" r:id="rId6"/>
    <p:sldLayoutId id="2147484875" r:id="rId7"/>
    <p:sldLayoutId id="2147484876" r:id="rId8"/>
    <p:sldLayoutId id="2147484877" r:id="rId9"/>
    <p:sldLayoutId id="2147484878" r:id="rId10"/>
    <p:sldLayoutId id="2147484879" r:id="rId11"/>
    <p:sldLayoutId id="2147484880" r:id="rId12"/>
    <p:sldLayoutId id="2147484881" r:id="rId13"/>
    <p:sldLayoutId id="2147484882" r:id="rId14"/>
    <p:sldLayoutId id="2147484883" r:id="rId15"/>
    <p:sldLayoutId id="2147484884" r:id="rId16"/>
    <p:sldLayoutId id="2147484885" r:id="rId17"/>
    <p:sldLayoutId id="2147484886" r:id="rId18"/>
  </p:sldLayoutIdLst>
  <p:txStyles>
    <p:title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Clr>
          <a:schemeClr val="bg2"/>
        </a:buClr>
        <a:buFont typeface="Arial" panose="020B0604020202020204" pitchFamily="34" charset="0"/>
        <a:buChar char="•"/>
        <a:defRPr sz="2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bg2"/>
        </a:buClr>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bg2"/>
        </a:buClr>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81324840"/>
      </p:ext>
    </p:extLst>
  </p:cSld>
  <p:clrMap bg1="lt1" tx1="dk1" bg2="lt2" tx2="dk2" accent1="accent1" accent2="accent2" accent3="accent3" accent4="accent4" accent5="accent5" accent6="accent6" hlink="hlink" folHlink="folHlink"/>
  <p:sldLayoutIdLst>
    <p:sldLayoutId id="2147484888" r:id="rId1"/>
    <p:sldLayoutId id="2147484889" r:id="rId2"/>
    <p:sldLayoutId id="2147484890" r:id="rId3"/>
    <p:sldLayoutId id="2147484891" r:id="rId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355826"/>
            <a:ext cx="11642721" cy="917575"/>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274639" y="1452788"/>
            <a:ext cx="11642722" cy="47241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7255F4-7C58-4BBA-A3F5-26B4C4AB0335}" type="datetimeFigureOut">
              <a:rPr lang="en-US" smtClean="0">
                <a:solidFill>
                  <a:srgbClr val="000000">
                    <a:tint val="75000"/>
                  </a:srgbClr>
                </a:solidFill>
              </a:rPr>
              <a:pPr/>
              <a:t>12/11/2017</a:t>
            </a:fld>
            <a:endParaRPr lang="en-US">
              <a:solidFill>
                <a:srgbClr val="000000">
                  <a:tint val="75000"/>
                </a:srgb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000000">
                  <a:tint val="75000"/>
                </a:srgb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BE7A9A-2538-4781-A015-FF1A92A0C2AB}"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1928255750"/>
      </p:ext>
    </p:extLst>
  </p:cSld>
  <p:clrMap bg1="lt1" tx1="dk1" bg2="lt2" tx2="dk2" accent1="accent1" accent2="accent2" accent3="accent3" accent4="accent4" accent5="accent5" accent6="accent6" hlink="hlink" folHlink="folHlink"/>
  <p:sldLayoutIdLst>
    <p:sldLayoutId id="2147484893" r:id="rId1"/>
    <p:sldLayoutId id="2147484894" r:id="rId2"/>
    <p:sldLayoutId id="2147484895" r:id="rId3"/>
    <p:sldLayoutId id="2147484896" r:id="rId4"/>
    <p:sldLayoutId id="2147484897" r:id="rId5"/>
    <p:sldLayoutId id="2147484898" r:id="rId6"/>
    <p:sldLayoutId id="2147484899" r:id="rId7"/>
    <p:sldLayoutId id="2147484900" r:id="rId8"/>
    <p:sldLayoutId id="2147484901" r:id="rId9"/>
    <p:sldLayoutId id="2147484902" r:id="rId10"/>
    <p:sldLayoutId id="2147484903" r:id="rId11"/>
    <p:sldLayoutId id="2147484904" r:id="rId12"/>
    <p:sldLayoutId id="2147484905" r:id="rId13"/>
    <p:sldLayoutId id="2147484906" r:id="rId14"/>
  </p:sldLayoutIdLst>
  <p:txStyles>
    <p:titleStyle>
      <a:lvl1pPr algn="l" defTabSz="914400" rtl="0" eaLnBrk="1" latinLnBrk="0" hangingPunct="1">
        <a:lnSpc>
          <a:spcPct val="90000"/>
        </a:lnSpc>
        <a:spcBef>
          <a:spcPct val="0"/>
        </a:spcBef>
        <a:buNone/>
        <a:defRPr sz="5400" b="0" i="0" kern="1200">
          <a:solidFill>
            <a:schemeClr val="tx1"/>
          </a:solidFill>
          <a:latin typeface="Segoe UI Semilight" panose="020B0402040204020203" pitchFamily="34" charset="0"/>
          <a:ea typeface="+mj-ea"/>
          <a:cs typeface="Segoe UI Semilight" panose="020B04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124">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1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124">
                <a:solidFill>
                  <a:schemeClr val="tx1">
                    <a:tint val="75000"/>
                  </a:schemeClr>
                </a:solidFill>
              </a:defRPr>
            </a:lvl1pPr>
          </a:lstStyle>
          <a:p>
            <a:fld id="{F3451B78-826D-4FE9-99FE-428C8E62A634}" type="slidenum">
              <a:rPr lang="en-US" smtClean="0"/>
              <a:t>‹#›</a:t>
            </a:fld>
            <a:endParaRPr lang="en-US"/>
          </a:p>
        </p:txBody>
      </p:sp>
    </p:spTree>
    <p:extLst>
      <p:ext uri="{BB962C8B-B14F-4D97-AF65-F5344CB8AC3E}">
        <p14:creationId xmlns:p14="http://schemas.microsoft.com/office/powerpoint/2010/main" val="1526820980"/>
      </p:ext>
    </p:extLst>
  </p:cSld>
  <p:clrMap bg1="lt1" tx1="dk1" bg2="lt2" tx2="dk2" accent1="accent1" accent2="accent2" accent3="accent3" accent4="accent4" accent5="accent5" accent6="accent6" hlink="hlink" folHlink="folHlink"/>
  <p:sldLayoutIdLst>
    <p:sldLayoutId id="2147484908" r:id="rId1"/>
  </p:sldLayoutIdLst>
  <p:hf hdr="0" ftr="0" dt="0"/>
  <p:txStyles>
    <p:titleStyle>
      <a:lvl1pPr algn="l" defTabSz="857124" rtl="0" eaLnBrk="1" latinLnBrk="0" hangingPunct="1">
        <a:lnSpc>
          <a:spcPct val="90000"/>
        </a:lnSpc>
        <a:spcBef>
          <a:spcPct val="0"/>
        </a:spcBef>
        <a:buNone/>
        <a:defRPr sz="4124" kern="1200">
          <a:solidFill>
            <a:schemeClr val="tx1"/>
          </a:solidFill>
          <a:latin typeface="+mj-lt"/>
          <a:ea typeface="+mj-ea"/>
          <a:cs typeface="+mj-cs"/>
        </a:defRPr>
      </a:lvl1pPr>
    </p:titleStyle>
    <p:bodyStyle>
      <a:lvl1pPr marL="214281" indent="-214281" algn="l" defTabSz="857124" rtl="0" eaLnBrk="1" latinLnBrk="0" hangingPunct="1">
        <a:lnSpc>
          <a:spcPct val="90000"/>
        </a:lnSpc>
        <a:spcBef>
          <a:spcPts val="937"/>
        </a:spcBef>
        <a:buFont typeface="Arial" panose="020B0604020202020204" pitchFamily="34" charset="0"/>
        <a:buChar char="•"/>
        <a:defRPr sz="2624" kern="1200">
          <a:solidFill>
            <a:schemeClr val="tx1"/>
          </a:solidFill>
          <a:latin typeface="+mn-lt"/>
          <a:ea typeface="+mn-ea"/>
          <a:cs typeface="+mn-cs"/>
        </a:defRPr>
      </a:lvl1pPr>
      <a:lvl2pPr marL="642843" indent="-214281" algn="l" defTabSz="857124" rtl="0" eaLnBrk="1" latinLnBrk="0" hangingPunct="1">
        <a:lnSpc>
          <a:spcPct val="90000"/>
        </a:lnSpc>
        <a:spcBef>
          <a:spcPts val="469"/>
        </a:spcBef>
        <a:buFont typeface="Arial" panose="020B0604020202020204" pitchFamily="34" charset="0"/>
        <a:buChar char="•"/>
        <a:defRPr sz="2250" kern="1200">
          <a:solidFill>
            <a:schemeClr val="tx1"/>
          </a:solidFill>
          <a:latin typeface="+mn-lt"/>
          <a:ea typeface="+mn-ea"/>
          <a:cs typeface="+mn-cs"/>
        </a:defRPr>
      </a:lvl2pPr>
      <a:lvl3pPr marL="1071406" indent="-214281" algn="l" defTabSz="857124" rtl="0" eaLnBrk="1" latinLnBrk="0" hangingPunct="1">
        <a:lnSpc>
          <a:spcPct val="90000"/>
        </a:lnSpc>
        <a:spcBef>
          <a:spcPts val="469"/>
        </a:spcBef>
        <a:buFont typeface="Arial" panose="020B0604020202020204" pitchFamily="34" charset="0"/>
        <a:buChar char="•"/>
        <a:defRPr sz="1874" kern="1200">
          <a:solidFill>
            <a:schemeClr val="tx1"/>
          </a:solidFill>
          <a:latin typeface="+mn-lt"/>
          <a:ea typeface="+mn-ea"/>
          <a:cs typeface="+mn-cs"/>
        </a:defRPr>
      </a:lvl3pPr>
      <a:lvl4pPr marL="1499968" indent="-214281" algn="l" defTabSz="857124" rtl="0" eaLnBrk="1" latinLnBrk="0" hangingPunct="1">
        <a:lnSpc>
          <a:spcPct val="90000"/>
        </a:lnSpc>
        <a:spcBef>
          <a:spcPts val="469"/>
        </a:spcBef>
        <a:buFont typeface="Arial" panose="020B0604020202020204" pitchFamily="34" charset="0"/>
        <a:buChar char="•"/>
        <a:defRPr sz="1687" kern="1200">
          <a:solidFill>
            <a:schemeClr val="tx1"/>
          </a:solidFill>
          <a:latin typeface="+mn-lt"/>
          <a:ea typeface="+mn-ea"/>
          <a:cs typeface="+mn-cs"/>
        </a:defRPr>
      </a:lvl4pPr>
      <a:lvl5pPr marL="1928530" indent="-214281" algn="l" defTabSz="857124" rtl="0" eaLnBrk="1" latinLnBrk="0" hangingPunct="1">
        <a:lnSpc>
          <a:spcPct val="90000"/>
        </a:lnSpc>
        <a:spcBef>
          <a:spcPts val="469"/>
        </a:spcBef>
        <a:buFont typeface="Arial" panose="020B0604020202020204" pitchFamily="34" charset="0"/>
        <a:buChar char="•"/>
        <a:defRPr sz="1687" kern="1200">
          <a:solidFill>
            <a:schemeClr val="tx1"/>
          </a:solidFill>
          <a:latin typeface="+mn-lt"/>
          <a:ea typeface="+mn-ea"/>
          <a:cs typeface="+mn-cs"/>
        </a:defRPr>
      </a:lvl5pPr>
      <a:lvl6pPr marL="2357093" indent="-214281" algn="l" defTabSz="857124" rtl="0" eaLnBrk="1" latinLnBrk="0" hangingPunct="1">
        <a:lnSpc>
          <a:spcPct val="90000"/>
        </a:lnSpc>
        <a:spcBef>
          <a:spcPts val="469"/>
        </a:spcBef>
        <a:buFont typeface="Arial" panose="020B0604020202020204" pitchFamily="34" charset="0"/>
        <a:buChar char="•"/>
        <a:defRPr sz="1687" kern="1200">
          <a:solidFill>
            <a:schemeClr val="tx1"/>
          </a:solidFill>
          <a:latin typeface="+mn-lt"/>
          <a:ea typeface="+mn-ea"/>
          <a:cs typeface="+mn-cs"/>
        </a:defRPr>
      </a:lvl6pPr>
      <a:lvl7pPr marL="2785655" indent="-214281" algn="l" defTabSz="857124" rtl="0" eaLnBrk="1" latinLnBrk="0" hangingPunct="1">
        <a:lnSpc>
          <a:spcPct val="90000"/>
        </a:lnSpc>
        <a:spcBef>
          <a:spcPts val="469"/>
        </a:spcBef>
        <a:buFont typeface="Arial" panose="020B0604020202020204" pitchFamily="34" charset="0"/>
        <a:buChar char="•"/>
        <a:defRPr sz="1687" kern="1200">
          <a:solidFill>
            <a:schemeClr val="tx1"/>
          </a:solidFill>
          <a:latin typeface="+mn-lt"/>
          <a:ea typeface="+mn-ea"/>
          <a:cs typeface="+mn-cs"/>
        </a:defRPr>
      </a:lvl7pPr>
      <a:lvl8pPr marL="3214217" indent="-214281" algn="l" defTabSz="857124" rtl="0" eaLnBrk="1" latinLnBrk="0" hangingPunct="1">
        <a:lnSpc>
          <a:spcPct val="90000"/>
        </a:lnSpc>
        <a:spcBef>
          <a:spcPts val="469"/>
        </a:spcBef>
        <a:buFont typeface="Arial" panose="020B0604020202020204" pitchFamily="34" charset="0"/>
        <a:buChar char="•"/>
        <a:defRPr sz="1687" kern="1200">
          <a:solidFill>
            <a:schemeClr val="tx1"/>
          </a:solidFill>
          <a:latin typeface="+mn-lt"/>
          <a:ea typeface="+mn-ea"/>
          <a:cs typeface="+mn-cs"/>
        </a:defRPr>
      </a:lvl8pPr>
      <a:lvl9pPr marL="3642779" indent="-214281" algn="l" defTabSz="857124" rtl="0" eaLnBrk="1" latinLnBrk="0" hangingPunct="1">
        <a:lnSpc>
          <a:spcPct val="90000"/>
        </a:lnSpc>
        <a:spcBef>
          <a:spcPts val="469"/>
        </a:spcBef>
        <a:buFont typeface="Arial" panose="020B0604020202020204" pitchFamily="34" charset="0"/>
        <a:buChar char="•"/>
        <a:defRPr sz="1687" kern="1200">
          <a:solidFill>
            <a:schemeClr val="tx1"/>
          </a:solidFill>
          <a:latin typeface="+mn-lt"/>
          <a:ea typeface="+mn-ea"/>
          <a:cs typeface="+mn-cs"/>
        </a:defRPr>
      </a:lvl9pPr>
    </p:bodyStyle>
    <p:otherStyle>
      <a:defPPr>
        <a:defRPr lang="en-US"/>
      </a:defPPr>
      <a:lvl1pPr marL="0" algn="l" defTabSz="857124" rtl="0" eaLnBrk="1" latinLnBrk="0" hangingPunct="1">
        <a:defRPr sz="1687" kern="1200">
          <a:solidFill>
            <a:schemeClr val="tx1"/>
          </a:solidFill>
          <a:latin typeface="+mn-lt"/>
          <a:ea typeface="+mn-ea"/>
          <a:cs typeface="+mn-cs"/>
        </a:defRPr>
      </a:lvl1pPr>
      <a:lvl2pPr marL="428563" algn="l" defTabSz="857124" rtl="0" eaLnBrk="1" latinLnBrk="0" hangingPunct="1">
        <a:defRPr sz="1687" kern="1200">
          <a:solidFill>
            <a:schemeClr val="tx1"/>
          </a:solidFill>
          <a:latin typeface="+mn-lt"/>
          <a:ea typeface="+mn-ea"/>
          <a:cs typeface="+mn-cs"/>
        </a:defRPr>
      </a:lvl2pPr>
      <a:lvl3pPr marL="857124" algn="l" defTabSz="857124" rtl="0" eaLnBrk="1" latinLnBrk="0" hangingPunct="1">
        <a:defRPr sz="1687" kern="1200">
          <a:solidFill>
            <a:schemeClr val="tx1"/>
          </a:solidFill>
          <a:latin typeface="+mn-lt"/>
          <a:ea typeface="+mn-ea"/>
          <a:cs typeface="+mn-cs"/>
        </a:defRPr>
      </a:lvl3pPr>
      <a:lvl4pPr marL="1285687" algn="l" defTabSz="857124" rtl="0" eaLnBrk="1" latinLnBrk="0" hangingPunct="1">
        <a:defRPr sz="1687" kern="1200">
          <a:solidFill>
            <a:schemeClr val="tx1"/>
          </a:solidFill>
          <a:latin typeface="+mn-lt"/>
          <a:ea typeface="+mn-ea"/>
          <a:cs typeface="+mn-cs"/>
        </a:defRPr>
      </a:lvl4pPr>
      <a:lvl5pPr marL="1714250" algn="l" defTabSz="857124" rtl="0" eaLnBrk="1" latinLnBrk="0" hangingPunct="1">
        <a:defRPr sz="1687" kern="1200">
          <a:solidFill>
            <a:schemeClr val="tx1"/>
          </a:solidFill>
          <a:latin typeface="+mn-lt"/>
          <a:ea typeface="+mn-ea"/>
          <a:cs typeface="+mn-cs"/>
        </a:defRPr>
      </a:lvl5pPr>
      <a:lvl6pPr marL="2142811" algn="l" defTabSz="857124" rtl="0" eaLnBrk="1" latinLnBrk="0" hangingPunct="1">
        <a:defRPr sz="1687" kern="1200">
          <a:solidFill>
            <a:schemeClr val="tx1"/>
          </a:solidFill>
          <a:latin typeface="+mn-lt"/>
          <a:ea typeface="+mn-ea"/>
          <a:cs typeface="+mn-cs"/>
        </a:defRPr>
      </a:lvl6pPr>
      <a:lvl7pPr marL="2571374" algn="l" defTabSz="857124" rtl="0" eaLnBrk="1" latinLnBrk="0" hangingPunct="1">
        <a:defRPr sz="1687" kern="1200">
          <a:solidFill>
            <a:schemeClr val="tx1"/>
          </a:solidFill>
          <a:latin typeface="+mn-lt"/>
          <a:ea typeface="+mn-ea"/>
          <a:cs typeface="+mn-cs"/>
        </a:defRPr>
      </a:lvl7pPr>
      <a:lvl8pPr marL="2999936" algn="l" defTabSz="857124" rtl="0" eaLnBrk="1" latinLnBrk="0" hangingPunct="1">
        <a:defRPr sz="1687" kern="1200">
          <a:solidFill>
            <a:schemeClr val="tx1"/>
          </a:solidFill>
          <a:latin typeface="+mn-lt"/>
          <a:ea typeface="+mn-ea"/>
          <a:cs typeface="+mn-cs"/>
        </a:defRPr>
      </a:lvl8pPr>
      <a:lvl9pPr marL="3428498" algn="l" defTabSz="857124" rtl="0" eaLnBrk="1" latinLnBrk="0" hangingPunct="1">
        <a:defRPr sz="168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1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image98.png"/><Relationship Id="rId5" Type="http://schemas.openxmlformats.org/officeDocument/2006/relationships/image" Target="../media/image101.png"/><Relationship Id="rId4" Type="http://schemas.openxmlformats.org/officeDocument/2006/relationships/image" Target="../media/image100.png"/></Relationships>
</file>

<file path=ppt/slides/_rels/slide1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xml"/><Relationship Id="rId1" Type="http://schemas.openxmlformats.org/officeDocument/2006/relationships/slideLayout" Target="../slideLayouts/slideLayout23.xml"/><Relationship Id="rId4" Type="http://schemas.microsoft.com/office/2007/relationships/hdphoto" Target="../media/hdphoto10.wdp"/></Relationships>
</file>

<file path=ppt/slides/_rels/slide1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microsoft.com/office/2007/relationships/hdphoto" Target="../media/hdphoto10.wdp"/><Relationship Id="rId5" Type="http://schemas.openxmlformats.org/officeDocument/2006/relationships/image" Target="../media/image102.png"/><Relationship Id="rId4" Type="http://schemas.openxmlformats.org/officeDocument/2006/relationships/image" Target="../media/image104.png"/></Relationships>
</file>

<file path=ppt/slides/_rels/slide14.xml.rels><?xml version="1.0" encoding="UTF-8" standalone="yes"?>
<Relationships xmlns="http://schemas.openxmlformats.org/package/2006/relationships"><Relationship Id="rId3" Type="http://schemas.openxmlformats.org/officeDocument/2006/relationships/image" Target="../media/image99.png"/><Relationship Id="rId7" Type="http://schemas.microsoft.com/office/2007/relationships/hdphoto" Target="../media/hdphoto10.wdp"/><Relationship Id="rId2" Type="http://schemas.openxmlformats.org/officeDocument/2006/relationships/notesSlide" Target="../notesSlides/notesSlide14.xml"/><Relationship Id="rId1" Type="http://schemas.openxmlformats.org/officeDocument/2006/relationships/slideLayout" Target="../slideLayouts/slideLayout23.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5.png"/></Relationships>
</file>

<file path=ppt/slides/_rels/slide15.xml.rels><?xml version="1.0" encoding="UTF-8" standalone="yes"?>
<Relationships xmlns="http://schemas.openxmlformats.org/package/2006/relationships"><Relationship Id="rId3" Type="http://schemas.openxmlformats.org/officeDocument/2006/relationships/image" Target="../media/image105.png"/><Relationship Id="rId7" Type="http://schemas.microsoft.com/office/2007/relationships/hdphoto" Target="../media/hdphoto11.wdp"/><Relationship Id="rId2" Type="http://schemas.openxmlformats.org/officeDocument/2006/relationships/notesSlide" Target="../notesSlides/notesSlide15.xml"/><Relationship Id="rId1" Type="http://schemas.openxmlformats.org/officeDocument/2006/relationships/slideLayout" Target="../slideLayouts/slideLayout23.xml"/><Relationship Id="rId6" Type="http://schemas.openxmlformats.org/officeDocument/2006/relationships/image" Target="../media/image107.png"/><Relationship Id="rId5" Type="http://schemas.microsoft.com/office/2007/relationships/hdphoto" Target="../media/hdphoto10.wdp"/><Relationship Id="rId4" Type="http://schemas.openxmlformats.org/officeDocument/2006/relationships/image" Target="../media/image106.png"/></Relationships>
</file>

<file path=ppt/slides/_rels/slide16.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23.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17.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image" Target="../media/image110.png"/><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image" Target="../media/image109.jpe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image" Target="../media/image108.png"/><Relationship Id="rId5" Type="http://schemas.openxmlformats.org/officeDocument/2006/relationships/tags" Target="../tags/tag9.xml"/><Relationship Id="rId15" Type="http://schemas.openxmlformats.org/officeDocument/2006/relationships/image" Target="../media/image55.png"/><Relationship Id="rId10" Type="http://schemas.openxmlformats.org/officeDocument/2006/relationships/notesSlide" Target="../notesSlides/notesSlide17.xml"/><Relationship Id="rId4" Type="http://schemas.openxmlformats.org/officeDocument/2006/relationships/tags" Target="../tags/tag8.xml"/><Relationship Id="rId9" Type="http://schemas.openxmlformats.org/officeDocument/2006/relationships/slideLayout" Target="../slideLayouts/slideLayout23.xml"/><Relationship Id="rId14" Type="http://schemas.microsoft.com/office/2007/relationships/hdphoto" Target="../media/hdphoto12.wdp"/></Relationships>
</file>

<file path=ppt/slides/_rels/slide18.xml.rels><?xml version="1.0" encoding="UTF-8" standalone="yes"?>
<Relationships xmlns="http://schemas.openxmlformats.org/package/2006/relationships"><Relationship Id="rId13" Type="http://schemas.openxmlformats.org/officeDocument/2006/relationships/slide" Target="slide46.xml"/><Relationship Id="rId18" Type="http://schemas.openxmlformats.org/officeDocument/2006/relationships/image" Target="../media/image116.png"/><Relationship Id="rId26" Type="http://schemas.openxmlformats.org/officeDocument/2006/relationships/image" Target="../media/image118.png"/><Relationship Id="rId3" Type="http://schemas.openxmlformats.org/officeDocument/2006/relationships/image" Target="../media/image111.png"/><Relationship Id="rId21" Type="http://schemas.openxmlformats.org/officeDocument/2006/relationships/image" Target="../media/image117.png"/><Relationship Id="rId7" Type="http://schemas.openxmlformats.org/officeDocument/2006/relationships/slide" Target="slide43.xml"/><Relationship Id="rId12" Type="http://schemas.openxmlformats.org/officeDocument/2006/relationships/image" Target="../media/image114.png"/><Relationship Id="rId17" Type="http://schemas.openxmlformats.org/officeDocument/2006/relationships/image" Target="../media/image115.png"/><Relationship Id="rId25" Type="http://schemas.openxmlformats.org/officeDocument/2006/relationships/slide" Target="slide50.xml"/><Relationship Id="rId33" Type="http://schemas.openxmlformats.org/officeDocument/2006/relationships/image" Target="../media/image55.png"/><Relationship Id="rId2" Type="http://schemas.openxmlformats.org/officeDocument/2006/relationships/notesSlide" Target="../notesSlides/notesSlide18.xml"/><Relationship Id="rId16" Type="http://schemas.openxmlformats.org/officeDocument/2006/relationships/slide" Target="slide47.xml"/><Relationship Id="rId20" Type="http://schemas.openxmlformats.org/officeDocument/2006/relationships/image" Target="../media/image116.png"/><Relationship Id="rId29" Type="http://schemas.openxmlformats.org/officeDocument/2006/relationships/image" Target="../media/image119.png"/><Relationship Id="rId1" Type="http://schemas.openxmlformats.org/officeDocument/2006/relationships/slideLayout" Target="../slideLayouts/slideLayout63.xml"/><Relationship Id="rId6" Type="http://schemas.openxmlformats.org/officeDocument/2006/relationships/image" Target="../media/image112.png"/><Relationship Id="rId11" Type="http://schemas.openxmlformats.org/officeDocument/2006/relationships/image" Target="../media/image113.png"/><Relationship Id="rId24" Type="http://schemas.openxmlformats.org/officeDocument/2006/relationships/image" Target="../media/image118.png"/><Relationship Id="rId32" Type="http://schemas.openxmlformats.org/officeDocument/2006/relationships/image" Target="../media/image120.png"/><Relationship Id="rId5" Type="http://schemas.openxmlformats.org/officeDocument/2006/relationships/image" Target="../media/image111.png"/><Relationship Id="rId15" Type="http://schemas.openxmlformats.org/officeDocument/2006/relationships/image" Target="../media/image115.png"/><Relationship Id="rId23" Type="http://schemas.openxmlformats.org/officeDocument/2006/relationships/image" Target="../media/image117.png"/><Relationship Id="rId28" Type="http://schemas.openxmlformats.org/officeDocument/2006/relationships/slide" Target="slide51.xml"/><Relationship Id="rId10" Type="http://schemas.openxmlformats.org/officeDocument/2006/relationships/slide" Target="slide44.xml"/><Relationship Id="rId19" Type="http://schemas.openxmlformats.org/officeDocument/2006/relationships/slide" Target="slide48.xml"/><Relationship Id="rId31" Type="http://schemas.openxmlformats.org/officeDocument/2006/relationships/slide" Target="slide45.xml"/><Relationship Id="rId4" Type="http://schemas.openxmlformats.org/officeDocument/2006/relationships/slide" Target="slide42.xml"/><Relationship Id="rId9" Type="http://schemas.openxmlformats.org/officeDocument/2006/relationships/image" Target="../media/image113.png"/><Relationship Id="rId14" Type="http://schemas.openxmlformats.org/officeDocument/2006/relationships/image" Target="../media/image114.png"/><Relationship Id="rId22" Type="http://schemas.openxmlformats.org/officeDocument/2006/relationships/slide" Target="slide49.xml"/><Relationship Id="rId27" Type="http://schemas.openxmlformats.org/officeDocument/2006/relationships/image" Target="../media/image119.png"/><Relationship Id="rId30" Type="http://schemas.openxmlformats.org/officeDocument/2006/relationships/image" Target="../media/image120.png"/><Relationship Id="rId8" Type="http://schemas.openxmlformats.org/officeDocument/2006/relationships/image" Target="../media/image112.png"/></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122.png"/><Relationship Id="rId2" Type="http://schemas.openxmlformats.org/officeDocument/2006/relationships/notesSlide" Target="../notesSlides/notesSlide19.xml"/><Relationship Id="rId1" Type="http://schemas.openxmlformats.org/officeDocument/2006/relationships/slideLayout" Target="../slideLayouts/slideLayout32.xml"/><Relationship Id="rId6" Type="http://schemas.openxmlformats.org/officeDocument/2006/relationships/hyperlink" Target="http://www.tpc.org/tpch/results/tpch_perf_results.asp?resulttype=noncluster" TargetMode="External"/><Relationship Id="rId5" Type="http://schemas.openxmlformats.org/officeDocument/2006/relationships/image" Target="../media/image121.png"/><Relationship Id="rId4" Type="http://schemas.openxmlformats.org/officeDocument/2006/relationships/hyperlink" Target="http://www.apache.or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jp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hyperlink" Target="https://www.youtube.com/watch?time_continue=5&amp;v=bGVRH1Lfqe8" TargetMode="External"/><Relationship Id="rId5" Type="http://schemas.openxmlformats.org/officeDocument/2006/relationships/image" Target="../media/image21.png"/><Relationship Id="rId4" Type="http://schemas.openxmlformats.org/officeDocument/2006/relationships/hyperlink" Target="https://1drv.ms/v/s!Ap-55VpEjMMjhZZuayccho4j86dWHQ"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notesSlide" Target="../notesSlides/notesSlide22.xml"/><Relationship Id="rId1" Type="http://schemas.openxmlformats.org/officeDocument/2006/relationships/slideLayout" Target="../slideLayouts/slideLayout23.xm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8" Type="http://schemas.openxmlformats.org/officeDocument/2006/relationships/image" Target="../media/image130.jpeg"/><Relationship Id="rId13" Type="http://schemas.openxmlformats.org/officeDocument/2006/relationships/image" Target="../media/image135.png"/><Relationship Id="rId3" Type="http://schemas.openxmlformats.org/officeDocument/2006/relationships/image" Target="../media/image125.jpg"/><Relationship Id="rId7" Type="http://schemas.openxmlformats.org/officeDocument/2006/relationships/image" Target="../media/image129.png"/><Relationship Id="rId12" Type="http://schemas.openxmlformats.org/officeDocument/2006/relationships/image" Target="../media/image134.png"/><Relationship Id="rId2" Type="http://schemas.openxmlformats.org/officeDocument/2006/relationships/notesSlide" Target="../notesSlides/notesSlide25.xml"/><Relationship Id="rId16" Type="http://schemas.openxmlformats.org/officeDocument/2006/relationships/image" Target="../media/image55.png"/><Relationship Id="rId1" Type="http://schemas.openxmlformats.org/officeDocument/2006/relationships/slideLayout" Target="../slideLayouts/slideLayout64.xml"/><Relationship Id="rId6" Type="http://schemas.openxmlformats.org/officeDocument/2006/relationships/image" Target="../media/image128.png"/><Relationship Id="rId11" Type="http://schemas.openxmlformats.org/officeDocument/2006/relationships/image" Target="../media/image133.png"/><Relationship Id="rId5" Type="http://schemas.openxmlformats.org/officeDocument/2006/relationships/image" Target="../media/image127.jpeg"/><Relationship Id="rId15" Type="http://schemas.openxmlformats.org/officeDocument/2006/relationships/image" Target="../media/image137.png"/><Relationship Id="rId10" Type="http://schemas.openxmlformats.org/officeDocument/2006/relationships/image" Target="../media/image132.png"/><Relationship Id="rId4" Type="http://schemas.openxmlformats.org/officeDocument/2006/relationships/image" Target="../media/image126.jpeg"/><Relationship Id="rId9" Type="http://schemas.openxmlformats.org/officeDocument/2006/relationships/image" Target="../media/image131.jpeg"/><Relationship Id="rId14" Type="http://schemas.openxmlformats.org/officeDocument/2006/relationships/image" Target="../media/image136.png"/></Relationships>
</file>

<file path=ppt/slides/_rels/slide26.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23.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2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7.xml"/><Relationship Id="rId1" Type="http://schemas.openxmlformats.org/officeDocument/2006/relationships/slideLayout" Target="../slideLayouts/slideLayout23.xml"/><Relationship Id="rId6" Type="http://schemas.openxmlformats.org/officeDocument/2006/relationships/image" Target="../media/image141.emf"/><Relationship Id="rId5" Type="http://schemas.openxmlformats.org/officeDocument/2006/relationships/image" Target="../media/image140.emf"/><Relationship Id="rId4" Type="http://schemas.openxmlformats.org/officeDocument/2006/relationships/image" Target="../media/image139.emf"/></Relationships>
</file>

<file path=ppt/slides/_rels/slide2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slideLayout" Target="../slideLayouts/slideLayout27.xml"/><Relationship Id="rId7" Type="http://schemas.openxmlformats.org/officeDocument/2006/relationships/image" Target="../media/image5.emf"/><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image" Target="../media/image23.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0.xml"/><Relationship Id="rId1" Type="http://schemas.openxmlformats.org/officeDocument/2006/relationships/slideLayout" Target="../slideLayouts/slideLayout23.xml"/><Relationship Id="rId5" Type="http://schemas.openxmlformats.org/officeDocument/2006/relationships/image" Target="../media/image54.png"/><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23.xml"/><Relationship Id="rId5" Type="http://schemas.openxmlformats.org/officeDocument/2006/relationships/image" Target="../media/image98.png"/><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32.xml"/><Relationship Id="rId1" Type="http://schemas.openxmlformats.org/officeDocument/2006/relationships/slideLayout" Target="../slideLayouts/slideLayout47.xml"/></Relationships>
</file>

<file path=ppt/slides/_rels/slide33.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23.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openxmlformats.org/officeDocument/2006/relationships/image" Target="../media/image145.png"/><Relationship Id="rId7" Type="http://schemas.microsoft.com/office/2007/relationships/hdphoto" Target="../media/hdphoto13.wdp"/><Relationship Id="rId2" Type="http://schemas.openxmlformats.org/officeDocument/2006/relationships/notesSlide" Target="../notesSlides/notesSlide34.xml"/><Relationship Id="rId1" Type="http://schemas.openxmlformats.org/officeDocument/2006/relationships/slideLayout" Target="../slideLayouts/slideLayout23.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3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6.xml"/><Relationship Id="rId1" Type="http://schemas.openxmlformats.org/officeDocument/2006/relationships/slideLayout" Target="../slideLayouts/slideLayout23.xml"/><Relationship Id="rId4" Type="http://schemas.microsoft.com/office/2007/relationships/hdphoto" Target="../media/hdphoto14.wdp"/></Relationships>
</file>

<file path=ppt/slides/_rels/slide37.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23.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38.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23.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4.xml.rels><?xml version="1.0" encoding="UTF-8" standalone="yes"?>
<Relationships xmlns="http://schemas.openxmlformats.org/package/2006/relationships"><Relationship Id="rId13" Type="http://schemas.openxmlformats.org/officeDocument/2006/relationships/image" Target="../media/image35.png"/><Relationship Id="rId18" Type="http://schemas.openxmlformats.org/officeDocument/2006/relationships/image" Target="../media/image40.png"/><Relationship Id="rId26" Type="http://schemas.openxmlformats.org/officeDocument/2006/relationships/image" Target="../media/image48.png"/><Relationship Id="rId39" Type="http://schemas.openxmlformats.org/officeDocument/2006/relationships/image" Target="../media/image61.png"/><Relationship Id="rId21" Type="http://schemas.openxmlformats.org/officeDocument/2006/relationships/image" Target="../media/image43.png"/><Relationship Id="rId34" Type="http://schemas.openxmlformats.org/officeDocument/2006/relationships/image" Target="../media/image56.png"/><Relationship Id="rId42" Type="http://schemas.openxmlformats.org/officeDocument/2006/relationships/image" Target="../media/image64.png"/><Relationship Id="rId47" Type="http://schemas.openxmlformats.org/officeDocument/2006/relationships/image" Target="../media/image69.png"/><Relationship Id="rId50" Type="http://schemas.openxmlformats.org/officeDocument/2006/relationships/image" Target="../media/image72.png"/><Relationship Id="rId7" Type="http://schemas.openxmlformats.org/officeDocument/2006/relationships/image" Target="../media/image29.png"/><Relationship Id="rId2" Type="http://schemas.openxmlformats.org/officeDocument/2006/relationships/notesSlide" Target="../notesSlides/notesSlide4.xml"/><Relationship Id="rId16" Type="http://schemas.openxmlformats.org/officeDocument/2006/relationships/image" Target="../media/image38.png"/><Relationship Id="rId29" Type="http://schemas.openxmlformats.org/officeDocument/2006/relationships/image" Target="../media/image51.png"/><Relationship Id="rId11" Type="http://schemas.openxmlformats.org/officeDocument/2006/relationships/image" Target="../media/image33.png"/><Relationship Id="rId24" Type="http://schemas.openxmlformats.org/officeDocument/2006/relationships/image" Target="../media/image46.png"/><Relationship Id="rId32" Type="http://schemas.openxmlformats.org/officeDocument/2006/relationships/image" Target="../media/image54.png"/><Relationship Id="rId37" Type="http://schemas.openxmlformats.org/officeDocument/2006/relationships/image" Target="../media/image59.png"/><Relationship Id="rId40" Type="http://schemas.openxmlformats.org/officeDocument/2006/relationships/image" Target="../media/image62.png"/><Relationship Id="rId45" Type="http://schemas.openxmlformats.org/officeDocument/2006/relationships/image" Target="../media/image67.png"/><Relationship Id="rId53" Type="http://schemas.openxmlformats.org/officeDocument/2006/relationships/image" Target="../media/image75.png"/><Relationship Id="rId5" Type="http://schemas.openxmlformats.org/officeDocument/2006/relationships/image" Target="../media/image27.png"/><Relationship Id="rId10" Type="http://schemas.openxmlformats.org/officeDocument/2006/relationships/image" Target="../media/image32.png"/><Relationship Id="rId19" Type="http://schemas.openxmlformats.org/officeDocument/2006/relationships/image" Target="../media/image41.png"/><Relationship Id="rId31" Type="http://schemas.openxmlformats.org/officeDocument/2006/relationships/image" Target="../media/image53.png"/><Relationship Id="rId44" Type="http://schemas.openxmlformats.org/officeDocument/2006/relationships/image" Target="../media/image66.png"/><Relationship Id="rId52" Type="http://schemas.openxmlformats.org/officeDocument/2006/relationships/image" Target="../media/image74.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png"/><Relationship Id="rId27" Type="http://schemas.openxmlformats.org/officeDocument/2006/relationships/image" Target="../media/image49.png"/><Relationship Id="rId30" Type="http://schemas.openxmlformats.org/officeDocument/2006/relationships/image" Target="../media/image52.png"/><Relationship Id="rId35" Type="http://schemas.openxmlformats.org/officeDocument/2006/relationships/image" Target="../media/image57.png"/><Relationship Id="rId43" Type="http://schemas.openxmlformats.org/officeDocument/2006/relationships/image" Target="../media/image65.png"/><Relationship Id="rId48" Type="http://schemas.openxmlformats.org/officeDocument/2006/relationships/image" Target="../media/image70.png"/><Relationship Id="rId8" Type="http://schemas.openxmlformats.org/officeDocument/2006/relationships/image" Target="../media/image30.png"/><Relationship Id="rId51" Type="http://schemas.openxmlformats.org/officeDocument/2006/relationships/image" Target="../media/image73.png"/><Relationship Id="rId3" Type="http://schemas.openxmlformats.org/officeDocument/2006/relationships/image" Target="../media/image25.png"/><Relationship Id="rId12" Type="http://schemas.openxmlformats.org/officeDocument/2006/relationships/image" Target="../media/image34.png"/><Relationship Id="rId17" Type="http://schemas.openxmlformats.org/officeDocument/2006/relationships/image" Target="../media/image39.png"/><Relationship Id="rId25" Type="http://schemas.openxmlformats.org/officeDocument/2006/relationships/image" Target="../media/image47.png"/><Relationship Id="rId33" Type="http://schemas.openxmlformats.org/officeDocument/2006/relationships/image" Target="../media/image55.png"/><Relationship Id="rId38" Type="http://schemas.openxmlformats.org/officeDocument/2006/relationships/image" Target="../media/image60.png"/><Relationship Id="rId46" Type="http://schemas.openxmlformats.org/officeDocument/2006/relationships/image" Target="../media/image68.png"/><Relationship Id="rId20" Type="http://schemas.openxmlformats.org/officeDocument/2006/relationships/image" Target="../media/image42.png"/><Relationship Id="rId41" Type="http://schemas.openxmlformats.org/officeDocument/2006/relationships/image" Target="../media/image63.png"/><Relationship Id="rId54" Type="http://schemas.openxmlformats.org/officeDocument/2006/relationships/image" Target="../media/image76.png"/><Relationship Id="rId1" Type="http://schemas.openxmlformats.org/officeDocument/2006/relationships/slideLayout" Target="../slideLayouts/slideLayout8.xml"/><Relationship Id="rId6" Type="http://schemas.openxmlformats.org/officeDocument/2006/relationships/image" Target="../media/image28.png"/><Relationship Id="rId15" Type="http://schemas.openxmlformats.org/officeDocument/2006/relationships/image" Target="../media/image37.png"/><Relationship Id="rId23" Type="http://schemas.openxmlformats.org/officeDocument/2006/relationships/image" Target="../media/image45.png"/><Relationship Id="rId28" Type="http://schemas.openxmlformats.org/officeDocument/2006/relationships/image" Target="../media/image50.png"/><Relationship Id="rId36" Type="http://schemas.openxmlformats.org/officeDocument/2006/relationships/image" Target="../media/image58.png"/><Relationship Id="rId49" Type="http://schemas.openxmlformats.org/officeDocument/2006/relationships/image" Target="../media/image71.png"/></Relationships>
</file>

<file path=ppt/slides/_rels/slide40.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8.xml"/></Relationships>
</file>

<file path=ppt/slides/_rels/slide46.xml.rels><?xml version="1.0" encoding="UTF-8" standalone="yes"?>
<Relationships xmlns="http://schemas.openxmlformats.org/package/2006/relationships"><Relationship Id="rId3" Type="http://schemas.openxmlformats.org/officeDocument/2006/relationships/image" Target="../media/image154.emf"/><Relationship Id="rId2" Type="http://schemas.openxmlformats.org/officeDocument/2006/relationships/notesSlide" Target="../notesSlides/notesSlide46.xml"/><Relationship Id="rId1" Type="http://schemas.openxmlformats.org/officeDocument/2006/relationships/slideLayout" Target="../slideLayouts/slideLayout58.xml"/></Relationships>
</file>

<file path=ppt/slides/_rels/slide47.xml.rels><?xml version="1.0" encoding="UTF-8" standalone="yes"?>
<Relationships xmlns="http://schemas.openxmlformats.org/package/2006/relationships"><Relationship Id="rId8" Type="http://schemas.openxmlformats.org/officeDocument/2006/relationships/image" Target="../media/image160.emf"/><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notesSlide" Target="../notesSlides/notesSlide47.xml"/><Relationship Id="rId1" Type="http://schemas.openxmlformats.org/officeDocument/2006/relationships/slideLayout" Target="../slideLayouts/slideLayout58.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26" Type="http://schemas.openxmlformats.org/officeDocument/2006/relationships/image" Target="../media/image48.png"/><Relationship Id="rId21" Type="http://schemas.openxmlformats.org/officeDocument/2006/relationships/image" Target="../media/image43.png"/><Relationship Id="rId42" Type="http://schemas.openxmlformats.org/officeDocument/2006/relationships/image" Target="../media/image64.png"/><Relationship Id="rId47" Type="http://schemas.openxmlformats.org/officeDocument/2006/relationships/image" Target="../media/image69.png"/><Relationship Id="rId63" Type="http://schemas.openxmlformats.org/officeDocument/2006/relationships/image" Target="../media/image81.emf"/><Relationship Id="rId68" Type="http://schemas.openxmlformats.org/officeDocument/2006/relationships/image" Target="../media/image84.png"/><Relationship Id="rId16" Type="http://schemas.openxmlformats.org/officeDocument/2006/relationships/image" Target="../media/image38.png"/><Relationship Id="rId11" Type="http://schemas.openxmlformats.org/officeDocument/2006/relationships/image" Target="../media/image33.png"/><Relationship Id="rId24" Type="http://schemas.openxmlformats.org/officeDocument/2006/relationships/image" Target="../media/image46.png"/><Relationship Id="rId32" Type="http://schemas.openxmlformats.org/officeDocument/2006/relationships/image" Target="../media/image54.png"/><Relationship Id="rId37" Type="http://schemas.openxmlformats.org/officeDocument/2006/relationships/image" Target="../media/image59.png"/><Relationship Id="rId40" Type="http://schemas.openxmlformats.org/officeDocument/2006/relationships/image" Target="../media/image62.png"/><Relationship Id="rId45" Type="http://schemas.openxmlformats.org/officeDocument/2006/relationships/image" Target="../media/image67.png"/><Relationship Id="rId53" Type="http://schemas.openxmlformats.org/officeDocument/2006/relationships/image" Target="../media/image75.png"/><Relationship Id="rId58" Type="http://schemas.microsoft.com/office/2007/relationships/hdphoto" Target="../media/hdphoto3.wdp"/><Relationship Id="rId66" Type="http://schemas.openxmlformats.org/officeDocument/2006/relationships/image" Target="../media/image83.png"/><Relationship Id="rId74" Type="http://schemas.openxmlformats.org/officeDocument/2006/relationships/image" Target="../media/image88.png"/><Relationship Id="rId5" Type="http://schemas.openxmlformats.org/officeDocument/2006/relationships/image" Target="../media/image27.png"/><Relationship Id="rId61" Type="http://schemas.openxmlformats.org/officeDocument/2006/relationships/image" Target="../media/image80.png"/><Relationship Id="rId19" Type="http://schemas.openxmlformats.org/officeDocument/2006/relationships/image" Target="../media/image41.png"/><Relationship Id="rId14" Type="http://schemas.openxmlformats.org/officeDocument/2006/relationships/image" Target="../media/image36.png"/><Relationship Id="rId22" Type="http://schemas.openxmlformats.org/officeDocument/2006/relationships/image" Target="../media/image44.png"/><Relationship Id="rId27" Type="http://schemas.openxmlformats.org/officeDocument/2006/relationships/image" Target="../media/image49.png"/><Relationship Id="rId30" Type="http://schemas.openxmlformats.org/officeDocument/2006/relationships/image" Target="../media/image52.png"/><Relationship Id="rId35" Type="http://schemas.openxmlformats.org/officeDocument/2006/relationships/image" Target="../media/image57.png"/><Relationship Id="rId43" Type="http://schemas.openxmlformats.org/officeDocument/2006/relationships/image" Target="../media/image65.png"/><Relationship Id="rId48" Type="http://schemas.openxmlformats.org/officeDocument/2006/relationships/image" Target="../media/image70.png"/><Relationship Id="rId56" Type="http://schemas.microsoft.com/office/2007/relationships/hdphoto" Target="../media/hdphoto2.wdp"/><Relationship Id="rId64" Type="http://schemas.openxmlformats.org/officeDocument/2006/relationships/image" Target="../media/image82.png"/><Relationship Id="rId69" Type="http://schemas.microsoft.com/office/2007/relationships/hdphoto" Target="../media/hdphoto8.wdp"/><Relationship Id="rId77" Type="http://schemas.openxmlformats.org/officeDocument/2006/relationships/image" Target="../media/image91.jpeg"/><Relationship Id="rId8" Type="http://schemas.openxmlformats.org/officeDocument/2006/relationships/image" Target="../media/image30.png"/><Relationship Id="rId51" Type="http://schemas.openxmlformats.org/officeDocument/2006/relationships/image" Target="../media/image73.png"/><Relationship Id="rId72" Type="http://schemas.openxmlformats.org/officeDocument/2006/relationships/image" Target="../media/image86.png"/><Relationship Id="rId3" Type="http://schemas.openxmlformats.org/officeDocument/2006/relationships/image" Target="../media/image25.png"/><Relationship Id="rId12" Type="http://schemas.openxmlformats.org/officeDocument/2006/relationships/image" Target="../media/image34.png"/><Relationship Id="rId17" Type="http://schemas.openxmlformats.org/officeDocument/2006/relationships/image" Target="../media/image39.png"/><Relationship Id="rId25" Type="http://schemas.openxmlformats.org/officeDocument/2006/relationships/image" Target="../media/image47.png"/><Relationship Id="rId33" Type="http://schemas.openxmlformats.org/officeDocument/2006/relationships/image" Target="../media/image55.png"/><Relationship Id="rId38" Type="http://schemas.openxmlformats.org/officeDocument/2006/relationships/image" Target="../media/image60.png"/><Relationship Id="rId46" Type="http://schemas.openxmlformats.org/officeDocument/2006/relationships/image" Target="../media/image68.png"/><Relationship Id="rId59" Type="http://schemas.openxmlformats.org/officeDocument/2006/relationships/image" Target="../media/image79.png"/><Relationship Id="rId67" Type="http://schemas.microsoft.com/office/2007/relationships/hdphoto" Target="../media/hdphoto7.wdp"/><Relationship Id="rId20" Type="http://schemas.openxmlformats.org/officeDocument/2006/relationships/image" Target="../media/image42.png"/><Relationship Id="rId41" Type="http://schemas.openxmlformats.org/officeDocument/2006/relationships/image" Target="../media/image63.png"/><Relationship Id="rId54" Type="http://schemas.openxmlformats.org/officeDocument/2006/relationships/image" Target="../media/image76.png"/><Relationship Id="rId62" Type="http://schemas.microsoft.com/office/2007/relationships/hdphoto" Target="../media/hdphoto5.wdp"/><Relationship Id="rId70" Type="http://schemas.openxmlformats.org/officeDocument/2006/relationships/image" Target="../media/image85.png"/><Relationship Id="rId75" Type="http://schemas.openxmlformats.org/officeDocument/2006/relationships/image" Target="../media/image89.png"/><Relationship Id="rId1" Type="http://schemas.openxmlformats.org/officeDocument/2006/relationships/slideLayout" Target="../slideLayouts/slideLayout8.xml"/><Relationship Id="rId6" Type="http://schemas.openxmlformats.org/officeDocument/2006/relationships/image" Target="../media/image28.png"/><Relationship Id="rId15" Type="http://schemas.openxmlformats.org/officeDocument/2006/relationships/image" Target="../media/image37.png"/><Relationship Id="rId23" Type="http://schemas.openxmlformats.org/officeDocument/2006/relationships/image" Target="../media/image45.png"/><Relationship Id="rId28" Type="http://schemas.openxmlformats.org/officeDocument/2006/relationships/image" Target="../media/image50.png"/><Relationship Id="rId36" Type="http://schemas.openxmlformats.org/officeDocument/2006/relationships/image" Target="../media/image58.png"/><Relationship Id="rId49" Type="http://schemas.openxmlformats.org/officeDocument/2006/relationships/image" Target="../media/image71.png"/><Relationship Id="rId57" Type="http://schemas.openxmlformats.org/officeDocument/2006/relationships/image" Target="../media/image78.png"/><Relationship Id="rId10" Type="http://schemas.openxmlformats.org/officeDocument/2006/relationships/image" Target="../media/image32.png"/><Relationship Id="rId31" Type="http://schemas.openxmlformats.org/officeDocument/2006/relationships/image" Target="../media/image53.png"/><Relationship Id="rId44" Type="http://schemas.openxmlformats.org/officeDocument/2006/relationships/image" Target="../media/image66.png"/><Relationship Id="rId52" Type="http://schemas.openxmlformats.org/officeDocument/2006/relationships/image" Target="../media/image74.png"/><Relationship Id="rId60" Type="http://schemas.microsoft.com/office/2007/relationships/hdphoto" Target="../media/hdphoto4.wdp"/><Relationship Id="rId65" Type="http://schemas.microsoft.com/office/2007/relationships/hdphoto" Target="../media/hdphoto6.wdp"/><Relationship Id="rId73" Type="http://schemas.openxmlformats.org/officeDocument/2006/relationships/image" Target="../media/image87.png"/><Relationship Id="rId4" Type="http://schemas.openxmlformats.org/officeDocument/2006/relationships/image" Target="../media/image26.png"/><Relationship Id="rId9" Type="http://schemas.openxmlformats.org/officeDocument/2006/relationships/image" Target="../media/image31.png"/><Relationship Id="rId13" Type="http://schemas.openxmlformats.org/officeDocument/2006/relationships/image" Target="../media/image35.png"/><Relationship Id="rId18" Type="http://schemas.openxmlformats.org/officeDocument/2006/relationships/image" Target="../media/image40.png"/><Relationship Id="rId39" Type="http://schemas.openxmlformats.org/officeDocument/2006/relationships/image" Target="../media/image61.png"/><Relationship Id="rId34" Type="http://schemas.openxmlformats.org/officeDocument/2006/relationships/image" Target="../media/image56.png"/><Relationship Id="rId50" Type="http://schemas.openxmlformats.org/officeDocument/2006/relationships/image" Target="../media/image72.png"/><Relationship Id="rId55" Type="http://schemas.openxmlformats.org/officeDocument/2006/relationships/image" Target="../media/image77.png"/><Relationship Id="rId76" Type="http://schemas.openxmlformats.org/officeDocument/2006/relationships/image" Target="../media/image90.emf"/><Relationship Id="rId7" Type="http://schemas.openxmlformats.org/officeDocument/2006/relationships/image" Target="../media/image29.png"/><Relationship Id="rId71" Type="http://schemas.microsoft.com/office/2007/relationships/hdphoto" Target="../media/hdphoto9.wdp"/><Relationship Id="rId2" Type="http://schemas.openxmlformats.org/officeDocument/2006/relationships/notesSlide" Target="../notesSlides/notesSlide5.xml"/><Relationship Id="rId29" Type="http://schemas.openxmlformats.org/officeDocument/2006/relationships/image" Target="../media/image51.png"/></Relationships>
</file>

<file path=ppt/slides/_rels/slide5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50.xml"/><Relationship Id="rId1" Type="http://schemas.openxmlformats.org/officeDocument/2006/relationships/slideLayout" Target="../slideLayouts/slideLayout5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8.xml"/></Relationships>
</file>

<file path=ppt/slides/_rels/slide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xml"/><Relationship Id="rId1" Type="http://schemas.openxmlformats.org/officeDocument/2006/relationships/slideLayout" Target="../slideLayouts/slideLayout23.xml"/><Relationship Id="rId5" Type="http://schemas.openxmlformats.org/officeDocument/2006/relationships/image" Target="../media/image97.png"/><Relationship Id="rId4" Type="http://schemas.openxmlformats.org/officeDocument/2006/relationships/image" Target="../media/image9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61481" y="-159445"/>
            <a:ext cx="2047965" cy="1135783"/>
            <a:chOff x="160638" y="-159954"/>
            <a:chExt cx="2048256" cy="1135944"/>
          </a:xfrm>
        </p:grpSpPr>
        <p:sp>
          <p:nvSpPr>
            <p:cNvPr id="6" name="Explosion 2 5"/>
            <p:cNvSpPr/>
            <p:nvPr/>
          </p:nvSpPr>
          <p:spPr bwMode="auto">
            <a:xfrm>
              <a:off x="160638" y="-121290"/>
              <a:ext cx="2048256" cy="1097280"/>
            </a:xfrm>
            <a:prstGeom prst="irregularSeal2">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Explosion 2 3"/>
            <p:cNvSpPr/>
            <p:nvPr/>
          </p:nvSpPr>
          <p:spPr bwMode="auto">
            <a:xfrm>
              <a:off x="160638" y="-159954"/>
              <a:ext cx="2038864" cy="1049639"/>
            </a:xfrm>
            <a:prstGeom prst="irregularSeal2">
              <a:avLst/>
            </a:prstGeom>
            <a:gradFill flip="none" rotWithShape="1">
              <a:gsLst>
                <a:gs pos="0">
                  <a:srgbClr val="EBC14B">
                    <a:tint val="66000"/>
                    <a:satMod val="160000"/>
                  </a:srgbClr>
                </a:gs>
                <a:gs pos="50000">
                  <a:srgbClr val="EBC14B">
                    <a:tint val="44500"/>
                    <a:satMod val="160000"/>
                  </a:srgbClr>
                </a:gs>
                <a:gs pos="100000">
                  <a:srgbClr val="EBC14B">
                    <a:tint val="23500"/>
                    <a:satMod val="160000"/>
                  </a:srgb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543697" y="222420"/>
              <a:ext cx="1013254" cy="370703"/>
            </a:xfrm>
            <a:prstGeom prst="rect">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3" name="Picture 2"/>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66" y="-46654"/>
            <a:ext cx="12297731" cy="6903683"/>
          </a:xfrm>
          <a:prstGeom prst="rect">
            <a:avLst/>
          </a:prstGeom>
        </p:spPr>
      </p:pic>
      <p:sp>
        <p:nvSpPr>
          <p:cNvPr id="9" name="Rectangle 8"/>
          <p:cNvSpPr/>
          <p:nvPr/>
        </p:nvSpPr>
        <p:spPr bwMode="auto">
          <a:xfrm>
            <a:off x="4689446" y="709165"/>
            <a:ext cx="7373553" cy="5439672"/>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7" tIns="143364" rIns="179207" bIns="143364" numCol="1" spcCol="0" rtlCol="0" fromWordArt="0" anchor="t" anchorCtr="0" forceAA="0" compatLnSpc="1">
            <a:prstTxWarp prst="textNoShape">
              <a:avLst/>
            </a:prstTxWarp>
            <a:noAutofit/>
          </a:bodyPr>
          <a:lstStyle/>
          <a:p>
            <a:pPr algn="ctr" defTabSz="913659"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11351" y="925584"/>
            <a:ext cx="2423299" cy="531000"/>
          </a:xfrm>
          <a:prstGeom prst="rect">
            <a:avLst/>
          </a:prstGeom>
        </p:spPr>
      </p:pic>
      <p:sp>
        <p:nvSpPr>
          <p:cNvPr id="11" name="Title 3"/>
          <p:cNvSpPr txBox="1">
            <a:spLocks/>
          </p:cNvSpPr>
          <p:nvPr/>
        </p:nvSpPr>
        <p:spPr>
          <a:xfrm>
            <a:off x="4846638" y="1673003"/>
            <a:ext cx="7102078" cy="4286568"/>
          </a:xfrm>
          <a:prstGeom prst="rect">
            <a:avLst/>
          </a:prstGeom>
          <a:solidFill>
            <a:schemeClr val="bg2">
              <a:lumMod val="90000"/>
              <a:lumOff val="10000"/>
            </a:schemeClr>
          </a:solidFill>
        </p:spPr>
        <p:txBody>
          <a:bodyPr lIns="0" tIns="0" rIns="0" bIns="0"/>
          <a:lstStyle>
            <a:lvl1pPr algn="l" defTabSz="914132" rtl="0" eaLnBrk="1" latinLnBrk="0" hangingPunct="1">
              <a:spcBef>
                <a:spcPct val="0"/>
              </a:spcBef>
              <a:buNone/>
              <a:defRPr sz="5200" kern="1200">
                <a:solidFill>
                  <a:schemeClr val="tx2"/>
                </a:solidFill>
                <a:latin typeface="+mj-lt"/>
                <a:ea typeface="+mj-ea"/>
                <a:cs typeface="+mj-cs"/>
              </a:defRPr>
            </a:lvl1pPr>
          </a:lstStyle>
          <a:p>
            <a:pPr defTabSz="896124"/>
            <a:endParaRPr lang="en-US" sz="4000" b="1" dirty="0">
              <a:solidFill>
                <a:srgbClr val="FFFFFF"/>
              </a:solidFill>
              <a:effectLst>
                <a:outerShdw blurRad="38100" dist="38100" dir="2700000" algn="tl">
                  <a:srgbClr val="000000">
                    <a:alpha val="43137"/>
                  </a:srgbClr>
                </a:outerShdw>
              </a:effectLst>
            </a:endParaRPr>
          </a:p>
          <a:p>
            <a:pPr defTabSz="896124"/>
            <a:r>
              <a:rPr lang="en-US" sz="3600" b="1" dirty="0">
                <a:solidFill>
                  <a:srgbClr val="FFFFFF"/>
                </a:solidFill>
                <a:effectLst>
                  <a:outerShdw blurRad="38100" dist="38100" dir="2700000" algn="tl">
                    <a:srgbClr val="000000">
                      <a:alpha val="43137"/>
                    </a:srgbClr>
                  </a:outerShdw>
                </a:effectLst>
              </a:rPr>
              <a:t>Overview of the Azure Data Platform</a:t>
            </a:r>
          </a:p>
          <a:p>
            <a:pPr defTabSz="896124"/>
            <a:endParaRPr lang="en-US" sz="4000" b="1" dirty="0">
              <a:solidFill>
                <a:srgbClr val="FFFFFF"/>
              </a:solidFill>
              <a:effectLst>
                <a:outerShdw blurRad="38100" dist="38100" dir="2700000" algn="tl">
                  <a:srgbClr val="000000">
                    <a:alpha val="43137"/>
                  </a:srgbClr>
                </a:outerShdw>
              </a:effectLst>
            </a:endParaRPr>
          </a:p>
          <a:p>
            <a:pPr defTabSz="896124"/>
            <a:r>
              <a:rPr lang="en-US" sz="2600" dirty="0">
                <a:solidFill>
                  <a:srgbClr val="FFFFFF"/>
                </a:solidFill>
                <a:effectLst>
                  <a:outerShdw blurRad="38100" dist="38100" dir="2700000" algn="tl">
                    <a:srgbClr val="000000">
                      <a:alpha val="43137"/>
                    </a:srgbClr>
                  </a:outerShdw>
                </a:effectLst>
              </a:rPr>
              <a:t>Sana Khan</a:t>
            </a:r>
          </a:p>
          <a:p>
            <a:pPr defTabSz="896124"/>
            <a:r>
              <a:rPr lang="en-US" sz="2600" dirty="0">
                <a:solidFill>
                  <a:srgbClr val="FFFFFF"/>
                </a:solidFill>
                <a:effectLst>
                  <a:outerShdw blurRad="38100" dist="38100" dir="2700000" algn="tl">
                    <a:srgbClr val="000000">
                      <a:alpha val="43137"/>
                    </a:srgbClr>
                  </a:outerShdw>
                </a:effectLst>
              </a:rPr>
              <a:t>Data, Advanced Analytics and AI</a:t>
            </a:r>
          </a:p>
          <a:p>
            <a:pPr defTabSz="896124"/>
            <a:r>
              <a:rPr lang="en-US" sz="2600" dirty="0">
                <a:solidFill>
                  <a:srgbClr val="FFFFFF"/>
                </a:solidFill>
                <a:effectLst>
                  <a:outerShdw blurRad="38100" dist="38100" dir="2700000" algn="tl">
                    <a:srgbClr val="000000">
                      <a:alpha val="43137"/>
                    </a:srgbClr>
                  </a:outerShdw>
                </a:effectLst>
              </a:rPr>
              <a:t>Microsoft</a:t>
            </a:r>
          </a:p>
          <a:p>
            <a:pPr defTabSz="896124"/>
            <a:r>
              <a:rPr lang="en-US" sz="2600" dirty="0">
                <a:solidFill>
                  <a:srgbClr val="FFFFFF"/>
                </a:solidFill>
                <a:effectLst>
                  <a:outerShdw blurRad="38100" dist="38100" dir="2700000" algn="tl">
                    <a:srgbClr val="000000">
                      <a:alpha val="43137"/>
                    </a:srgbClr>
                  </a:outerShdw>
                </a:effectLst>
              </a:rPr>
              <a:t>sana.khan@microsoft.com</a:t>
            </a:r>
          </a:p>
          <a:p>
            <a:pPr defTabSz="896124"/>
            <a:endParaRPr lang="en-US" sz="2800" dirty="0">
              <a:solidFill>
                <a:srgbClr val="FFFFFF"/>
              </a:solidFill>
              <a:effectLst>
                <a:outerShdw blurRad="38100" dist="38100" dir="2700000" algn="tl">
                  <a:srgbClr val="000000">
                    <a:alpha val="43137"/>
                  </a:srgbClr>
                </a:outerShdw>
              </a:effectLst>
            </a:endParaRPr>
          </a:p>
          <a:p>
            <a:pPr defTabSz="896124"/>
            <a:endParaRPr lang="en-US" sz="2800" dirty="0">
              <a:solidFill>
                <a:srgbClr val="FFFFFF"/>
              </a:solidFill>
              <a:effectLst>
                <a:outerShdw blurRad="38100" dist="38100" dir="2700000" algn="tl">
                  <a:srgbClr val="000000">
                    <a:alpha val="43137"/>
                  </a:srgbClr>
                </a:outerShdw>
              </a:effectLst>
            </a:endParaRPr>
          </a:p>
          <a:p>
            <a:pPr defTabSz="896124"/>
            <a:endParaRPr lang="en-US" sz="2800" dirty="0">
              <a:solidFill>
                <a:srgbClr val="FFFFFF"/>
              </a:solidFill>
              <a:effectLst>
                <a:outerShdw blurRad="38100" dist="38100" dir="2700000" algn="tl">
                  <a:srgbClr val="000000">
                    <a:alpha val="43137"/>
                  </a:srgbClr>
                </a:outerShdw>
              </a:effectLst>
            </a:endParaRPr>
          </a:p>
          <a:p>
            <a:pPr defTabSz="896124"/>
            <a:endParaRPr lang="en-US" sz="2800" b="1" dirty="0">
              <a:solidFill>
                <a:srgbClr val="FFFFFF"/>
              </a:solidFill>
              <a:effectLst>
                <a:outerShdw blurRad="38100" dist="38100" dir="2700000" algn="tl">
                  <a:srgbClr val="000000">
                    <a:alpha val="43137"/>
                  </a:srgbClr>
                </a:outerShdw>
              </a:effectLst>
            </a:endParaRPr>
          </a:p>
          <a:p>
            <a:pPr defTabSz="896124"/>
            <a:endParaRPr lang="en-US" sz="2800" b="1" dirty="0">
              <a:solidFill>
                <a:srgbClr val="FFFFFF"/>
              </a:solidFill>
              <a:effectLst>
                <a:outerShdw blurRad="38100" dist="38100" dir="2700000" algn="tl">
                  <a:srgbClr val="000000">
                    <a:alpha val="43137"/>
                  </a:srgbClr>
                </a:outerShdw>
              </a:effectLst>
            </a:endParaRPr>
          </a:p>
          <a:p>
            <a:pPr algn="r" defTabSz="896124"/>
            <a:endParaRPr lang="en-US" sz="1800" i="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929451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p:txBody>
          <a:bodyPr/>
          <a:lstStyle/>
          <a:p>
            <a:r>
              <a:rPr lang="en-US" dirty="0"/>
              <a:t>Transform data into intelligent action</a:t>
            </a:r>
          </a:p>
        </p:txBody>
      </p:sp>
      <p:sp>
        <p:nvSpPr>
          <p:cNvPr id="131" name="Rectangle 130"/>
          <p:cNvSpPr/>
          <p:nvPr/>
        </p:nvSpPr>
        <p:spPr bwMode="auto">
          <a:xfrm>
            <a:off x="2626936" y="1189494"/>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132" name="Rectangle 131"/>
          <p:cNvSpPr/>
          <p:nvPr/>
        </p:nvSpPr>
        <p:spPr bwMode="auto">
          <a:xfrm>
            <a:off x="4367479" y="1189495"/>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Data Stores</a:t>
            </a:r>
          </a:p>
        </p:txBody>
      </p:sp>
      <p:sp>
        <p:nvSpPr>
          <p:cNvPr id="133" name="Rectangle 132"/>
          <p:cNvSpPr/>
          <p:nvPr/>
        </p:nvSpPr>
        <p:spPr bwMode="auto">
          <a:xfrm>
            <a:off x="6108020" y="1189495"/>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Machine Learning and Analytics</a:t>
            </a:r>
          </a:p>
        </p:txBody>
      </p:sp>
      <p:sp>
        <p:nvSpPr>
          <p:cNvPr id="141" name="Rectangle 140"/>
          <p:cNvSpPr/>
          <p:nvPr/>
        </p:nvSpPr>
        <p:spPr>
          <a:xfrm>
            <a:off x="3111105" y="3751729"/>
            <a:ext cx="1190817" cy="259799"/>
          </a:xfrm>
          <a:prstGeom prst="rect">
            <a:avLst/>
          </a:prstGeom>
        </p:spPr>
        <p:txBody>
          <a:bodyPr wrap="square">
            <a:spAutoFit/>
          </a:bodyPr>
          <a:lstStyle/>
          <a:p>
            <a:pPr defTabSz="896386"/>
            <a:r>
              <a:rPr lang="en-US" sz="1100" kern="0" dirty="0">
                <a:cs typeface="Segoe UI Semilight" panose="020B0402040204020203" pitchFamily="34" charset="0"/>
              </a:rPr>
              <a:t>Event Hubs</a:t>
            </a:r>
            <a:endParaRPr lang="en-US" sz="1100" kern="0" dirty="0"/>
          </a:p>
        </p:txBody>
      </p:sp>
      <p:sp>
        <p:nvSpPr>
          <p:cNvPr id="143" name="Rectangle 142"/>
          <p:cNvSpPr/>
          <p:nvPr/>
        </p:nvSpPr>
        <p:spPr>
          <a:xfrm>
            <a:off x="6697340" y="3372999"/>
            <a:ext cx="1188805" cy="600164"/>
          </a:xfrm>
          <a:prstGeom prst="rect">
            <a:avLst/>
          </a:prstGeom>
        </p:spPr>
        <p:txBody>
          <a:bodyPr wrap="square">
            <a:spAutoFit/>
          </a:bodyPr>
          <a:lstStyle/>
          <a:p>
            <a:pPr defTabSz="896386"/>
            <a:r>
              <a:rPr lang="en-US" sz="1100" kern="0" dirty="0">
                <a:cs typeface="Segoe UI Semilight" panose="020B0402040204020203" pitchFamily="34" charset="0"/>
              </a:rPr>
              <a:t>HDInsight </a:t>
            </a:r>
          </a:p>
          <a:p>
            <a:pPr defTabSz="896386"/>
            <a:r>
              <a:rPr lang="en-US" sz="1100" kern="0" dirty="0">
                <a:cs typeface="Segoe UI Semilight" panose="020B0402040204020203" pitchFamily="34" charset="0"/>
              </a:rPr>
              <a:t>(Hadoop and Spark)</a:t>
            </a:r>
          </a:p>
        </p:txBody>
      </p:sp>
      <p:sp>
        <p:nvSpPr>
          <p:cNvPr id="140" name="Rectangle 139"/>
          <p:cNvSpPr/>
          <p:nvPr/>
        </p:nvSpPr>
        <p:spPr>
          <a:xfrm>
            <a:off x="6697340" y="4308623"/>
            <a:ext cx="849799" cy="430887"/>
          </a:xfrm>
          <a:prstGeom prst="rect">
            <a:avLst/>
          </a:prstGeom>
        </p:spPr>
        <p:txBody>
          <a:bodyPr wrap="square">
            <a:spAutoFit/>
          </a:bodyPr>
          <a:lstStyle/>
          <a:p>
            <a:pPr defTabSz="896386"/>
            <a:r>
              <a:rPr lang="en-US" sz="1100" kern="0" dirty="0">
                <a:cs typeface="Segoe UI Semilight" panose="020B0402040204020203" pitchFamily="34" charset="0"/>
              </a:rPr>
              <a:t>Stream Analytics</a:t>
            </a:r>
          </a:p>
        </p:txBody>
      </p:sp>
      <p:sp>
        <p:nvSpPr>
          <p:cNvPr id="189" name="Rectangle 188"/>
          <p:cNvSpPr/>
          <p:nvPr/>
        </p:nvSpPr>
        <p:spPr>
          <a:xfrm>
            <a:off x="2126699" y="5729402"/>
            <a:ext cx="874688" cy="300880"/>
          </a:xfrm>
          <a:prstGeom prst="rect">
            <a:avLst/>
          </a:prstGeom>
        </p:spPr>
        <p:txBody>
          <a:bodyPr wrap="none" lIns="0" tIns="0" rIns="0" bIns="0" anchor="ctr">
            <a:noAutofit/>
          </a:bodyPr>
          <a:lstStyle/>
          <a:p>
            <a:pPr defTabSz="896386">
              <a:lnSpc>
                <a:spcPct val="90000"/>
              </a:lnSpc>
            </a:pPr>
            <a:r>
              <a:rPr lang="en-US" sz="2400" kern="0" dirty="0">
                <a:solidFill>
                  <a:schemeClr val="bg2"/>
                </a:solidFill>
                <a:latin typeface="+mj-lt"/>
              </a:rPr>
              <a:t>Data</a:t>
            </a:r>
          </a:p>
        </p:txBody>
      </p:sp>
      <p:sp>
        <p:nvSpPr>
          <p:cNvPr id="190" name="Rectangle 189"/>
          <p:cNvSpPr/>
          <p:nvPr/>
        </p:nvSpPr>
        <p:spPr>
          <a:xfrm>
            <a:off x="5332740" y="5695176"/>
            <a:ext cx="1455528" cy="369332"/>
          </a:xfrm>
          <a:prstGeom prst="rect">
            <a:avLst/>
          </a:prstGeom>
        </p:spPr>
        <p:txBody>
          <a:bodyPr wrap="none" lIns="0" tIns="0" rIns="0" bIns="0" anchor="ctr">
            <a:spAutoFit/>
          </a:bodyPr>
          <a:lstStyle/>
          <a:p>
            <a:pPr algn="ctr" defTabSz="724873">
              <a:spcBef>
                <a:spcPct val="0"/>
              </a:spcBef>
              <a:spcAft>
                <a:spcPct val="35000"/>
              </a:spcAft>
            </a:pPr>
            <a:r>
              <a:rPr lang="en-US" sz="2400" kern="0" dirty="0">
                <a:solidFill>
                  <a:schemeClr val="bg2"/>
                </a:solidFill>
                <a:latin typeface="+mj-lt"/>
              </a:rPr>
              <a:t>Intelligence</a:t>
            </a:r>
            <a:endParaRPr lang="en-US" b="1" kern="0" spc="-30" dirty="0">
              <a:solidFill>
                <a:schemeClr val="bg2"/>
              </a:solidFill>
              <a:latin typeface="Segoe UI Semilight" panose="020B0402040204020203" pitchFamily="34" charset="0"/>
              <a:cs typeface="Segoe UI Semilight" panose="020B0402040204020203" pitchFamily="34" charset="0"/>
            </a:endParaRPr>
          </a:p>
        </p:txBody>
      </p:sp>
      <p:cxnSp>
        <p:nvCxnSpPr>
          <p:cNvPr id="192" name="Straight Connector 191"/>
          <p:cNvCxnSpPr/>
          <p:nvPr/>
        </p:nvCxnSpPr>
        <p:spPr>
          <a:xfrm>
            <a:off x="3437991" y="5880415"/>
            <a:ext cx="1271086" cy="0"/>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3" name="Group 192"/>
          <p:cNvGrpSpPr/>
          <p:nvPr/>
        </p:nvGrpSpPr>
        <p:grpSpPr>
          <a:xfrm rot="13500000">
            <a:off x="4511642" y="5796090"/>
            <a:ext cx="170045" cy="167504"/>
            <a:chOff x="402446" y="5872915"/>
            <a:chExt cx="292608" cy="288235"/>
          </a:xfrm>
          <a:solidFill>
            <a:schemeClr val="tx1">
              <a:lumMod val="85000"/>
            </a:schemeClr>
          </a:solidFill>
        </p:grpSpPr>
        <p:cxnSp>
          <p:nvCxnSpPr>
            <p:cNvPr id="194" name="Straight Connector 193"/>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97" name="Straight Connector 196"/>
          <p:cNvCxnSpPr/>
          <p:nvPr/>
        </p:nvCxnSpPr>
        <p:spPr>
          <a:xfrm>
            <a:off x="7576708" y="5880415"/>
            <a:ext cx="1271086" cy="0"/>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8" name="Group 197"/>
          <p:cNvGrpSpPr/>
          <p:nvPr/>
        </p:nvGrpSpPr>
        <p:grpSpPr>
          <a:xfrm rot="13500000">
            <a:off x="8650359" y="5796090"/>
            <a:ext cx="170045" cy="167504"/>
            <a:chOff x="402446" y="5872915"/>
            <a:chExt cx="292608" cy="288235"/>
          </a:xfrm>
          <a:solidFill>
            <a:schemeClr val="tx1">
              <a:lumMod val="85000"/>
            </a:schemeClr>
          </a:solidFill>
        </p:grpSpPr>
        <p:cxnSp>
          <p:nvCxnSpPr>
            <p:cNvPr id="199" name="Straight Connector 198"/>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01" name="Rectangle 200"/>
          <p:cNvSpPr/>
          <p:nvPr/>
        </p:nvSpPr>
        <p:spPr>
          <a:xfrm>
            <a:off x="9583111" y="5726231"/>
            <a:ext cx="1405919" cy="307222"/>
          </a:xfrm>
          <a:prstGeom prst="rect">
            <a:avLst/>
          </a:prstGeom>
        </p:spPr>
        <p:txBody>
          <a:bodyPr wrap="none" lIns="0" tIns="0" rIns="0" bIns="0" anchor="ctr">
            <a:noAutofit/>
          </a:bodyPr>
          <a:lstStyle/>
          <a:p>
            <a:pPr defTabSz="896386">
              <a:lnSpc>
                <a:spcPct val="90000"/>
              </a:lnSpc>
            </a:pPr>
            <a:r>
              <a:rPr lang="en-US" sz="2400" kern="0" dirty="0">
                <a:solidFill>
                  <a:schemeClr val="bg2"/>
                </a:solidFill>
                <a:latin typeface="+mj-lt"/>
              </a:rPr>
              <a:t>Action</a:t>
            </a:r>
          </a:p>
        </p:txBody>
      </p:sp>
      <p:sp>
        <p:nvSpPr>
          <p:cNvPr id="203" name="Freeform 202"/>
          <p:cNvSpPr/>
          <p:nvPr/>
        </p:nvSpPr>
        <p:spPr bwMode="auto">
          <a:xfrm>
            <a:off x="2427956" y="1198063"/>
            <a:ext cx="116042" cy="4274940"/>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kern="0">
              <a:solidFill>
                <a:sysClr val="windowText" lastClr="000000"/>
              </a:solidFill>
            </a:endParaRPr>
          </a:p>
        </p:txBody>
      </p:sp>
      <p:sp>
        <p:nvSpPr>
          <p:cNvPr id="206" name="Freeform 205"/>
          <p:cNvSpPr/>
          <p:nvPr/>
        </p:nvSpPr>
        <p:spPr bwMode="auto">
          <a:xfrm flipH="1">
            <a:off x="9562528" y="1198063"/>
            <a:ext cx="116042" cy="4274940"/>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kern="0">
              <a:solidFill>
                <a:sysClr val="windowText" lastClr="000000"/>
              </a:solidFill>
            </a:endParaRPr>
          </a:p>
        </p:txBody>
      </p:sp>
      <p:cxnSp>
        <p:nvCxnSpPr>
          <p:cNvPr id="207" name="Straight Connector 206"/>
          <p:cNvCxnSpPr/>
          <p:nvPr/>
        </p:nvCxnSpPr>
        <p:spPr>
          <a:xfrm flipH="1">
            <a:off x="9562528" y="3335531"/>
            <a:ext cx="289008"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8" name="TextBox 207"/>
          <p:cNvSpPr txBox="1"/>
          <p:nvPr/>
        </p:nvSpPr>
        <p:spPr>
          <a:xfrm>
            <a:off x="10305429" y="1490924"/>
            <a:ext cx="1021276" cy="458313"/>
          </a:xfrm>
          <a:prstGeom prst="rect">
            <a:avLst/>
          </a:prstGeom>
          <a:noFill/>
        </p:spPr>
        <p:txBody>
          <a:bodyPr wrap="square" lIns="182828" tIns="146262" rIns="182828" bIns="146262" rtlCol="0">
            <a:spAutoFit/>
          </a:bodyPr>
          <a:lstStyle/>
          <a:p>
            <a:pPr defTabSz="932384">
              <a:lnSpc>
                <a:spcPct val="90000"/>
              </a:lnSpc>
              <a:spcBef>
                <a:spcPct val="0"/>
              </a:spcBef>
              <a:spcAft>
                <a:spcPts val="600"/>
              </a:spcAft>
            </a:pPr>
            <a:r>
              <a:rPr lang="en-US" sz="1200" kern="0" spc="-30" dirty="0">
                <a:solidFill>
                  <a:schemeClr val="bg2"/>
                </a:solidFill>
                <a:latin typeface="Segoe UI Semilight" panose="020B0402040204020203" pitchFamily="34" charset="0"/>
                <a:cs typeface="Segoe UI Semilight" panose="020B0402040204020203" pitchFamily="34" charset="0"/>
              </a:rPr>
              <a:t>People</a:t>
            </a:r>
          </a:p>
        </p:txBody>
      </p:sp>
      <p:sp>
        <p:nvSpPr>
          <p:cNvPr id="209" name="TextBox 208"/>
          <p:cNvSpPr txBox="1"/>
          <p:nvPr/>
        </p:nvSpPr>
        <p:spPr>
          <a:xfrm>
            <a:off x="10557259" y="4592621"/>
            <a:ext cx="813484" cy="332399"/>
          </a:xfrm>
          <a:prstGeom prst="rect">
            <a:avLst/>
          </a:prstGeom>
          <a:noFill/>
        </p:spPr>
        <p:txBody>
          <a:bodyPr wrap="square" lIns="0" tIns="0" rIns="0" bIns="0" rtlCol="0">
            <a:spAutoFit/>
          </a:bodyPr>
          <a:lstStyle/>
          <a:p>
            <a:pPr defTabSz="932384">
              <a:lnSpc>
                <a:spcPct val="90000"/>
              </a:lnSpc>
              <a:spcBef>
                <a:spcPct val="0"/>
              </a:spcBef>
              <a:spcAft>
                <a:spcPts val="600"/>
              </a:spcAft>
            </a:pPr>
            <a:r>
              <a:rPr lang="en-US" sz="1200" kern="0" spc="-30" dirty="0">
                <a:solidFill>
                  <a:schemeClr val="bg2"/>
                </a:solidFill>
                <a:latin typeface="Segoe UI Semilight" panose="020B0402040204020203" pitchFamily="34" charset="0"/>
                <a:cs typeface="Segoe UI Semilight" panose="020B0402040204020203" pitchFamily="34" charset="0"/>
              </a:rPr>
              <a:t>Automated </a:t>
            </a:r>
            <a:br>
              <a:rPr lang="en-US" sz="1200" kern="0" spc="-30" dirty="0">
                <a:solidFill>
                  <a:schemeClr val="bg2"/>
                </a:solidFill>
                <a:latin typeface="Segoe UI Semilight" panose="020B0402040204020203" pitchFamily="34" charset="0"/>
                <a:cs typeface="Segoe UI Semilight" panose="020B0402040204020203" pitchFamily="34" charset="0"/>
              </a:rPr>
            </a:br>
            <a:r>
              <a:rPr lang="en-US" sz="1200" kern="0" spc="-30" dirty="0">
                <a:solidFill>
                  <a:schemeClr val="bg2"/>
                </a:solidFill>
                <a:latin typeface="Segoe UI Semilight" panose="020B0402040204020203" pitchFamily="34" charset="0"/>
                <a:cs typeface="Segoe UI Semilight" panose="020B0402040204020203" pitchFamily="34" charset="0"/>
              </a:rPr>
              <a:t>Systems</a:t>
            </a:r>
          </a:p>
        </p:txBody>
      </p:sp>
      <p:grpSp>
        <p:nvGrpSpPr>
          <p:cNvPr id="210" name="Group 209"/>
          <p:cNvGrpSpPr/>
          <p:nvPr/>
        </p:nvGrpSpPr>
        <p:grpSpPr>
          <a:xfrm>
            <a:off x="9932983" y="1526658"/>
            <a:ext cx="353425" cy="361026"/>
            <a:chOff x="6112510" y="6954657"/>
            <a:chExt cx="1181100" cy="1206500"/>
          </a:xfrm>
          <a:solidFill>
            <a:schemeClr val="accent2"/>
          </a:solidFill>
        </p:grpSpPr>
        <p:sp>
          <p:nvSpPr>
            <p:cNvPr id="211"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12"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13"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14"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215" name="Group 214"/>
          <p:cNvGrpSpPr/>
          <p:nvPr/>
        </p:nvGrpSpPr>
        <p:grpSpPr>
          <a:xfrm>
            <a:off x="9979993" y="4522453"/>
            <a:ext cx="361410" cy="451762"/>
            <a:chOff x="2954338" y="6831013"/>
            <a:chExt cx="1041400" cy="1301750"/>
          </a:xfrm>
          <a:solidFill>
            <a:schemeClr val="accent2"/>
          </a:solidFill>
        </p:grpSpPr>
        <p:sp>
          <p:nvSpPr>
            <p:cNvPr id="216"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17"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10" name="Group 9"/>
          <p:cNvGrpSpPr/>
          <p:nvPr/>
        </p:nvGrpSpPr>
        <p:grpSpPr>
          <a:xfrm>
            <a:off x="9828594" y="2674556"/>
            <a:ext cx="1760336" cy="1445432"/>
            <a:chOff x="9910801" y="2434267"/>
            <a:chExt cx="1878892" cy="1542780"/>
          </a:xfrm>
          <a:solidFill>
            <a:schemeClr val="accent2"/>
          </a:solidFill>
        </p:grpSpPr>
        <p:sp>
          <p:nvSpPr>
            <p:cNvPr id="218" name="TextBox 217"/>
            <p:cNvSpPr txBox="1"/>
            <p:nvPr/>
          </p:nvSpPr>
          <p:spPr>
            <a:xfrm>
              <a:off x="9910801" y="3234749"/>
              <a:ext cx="1090058" cy="489180"/>
            </a:xfrm>
            <a:prstGeom prst="rect">
              <a:avLst/>
            </a:prstGeom>
            <a:noFill/>
          </p:spPr>
          <p:txBody>
            <a:bodyPr wrap="square" lIns="182828" tIns="146262" rIns="182828" bIns="146262" rtlCol="0">
              <a:spAutoFit/>
            </a:bodyPr>
            <a:lstStyle/>
            <a:p>
              <a:pPr defTabSz="932384">
                <a:lnSpc>
                  <a:spcPct val="90000"/>
                </a:lnSpc>
                <a:spcBef>
                  <a:spcPct val="0"/>
                </a:spcBef>
                <a:spcAft>
                  <a:spcPts val="600"/>
                </a:spcAft>
              </a:pPr>
              <a:r>
                <a:rPr lang="en-US" sz="1200" kern="0" spc="-30" dirty="0">
                  <a:solidFill>
                    <a:schemeClr val="bg2"/>
                  </a:solidFill>
                  <a:latin typeface="Segoe UI Semilight" panose="020B0402040204020203" pitchFamily="34" charset="0"/>
                  <a:cs typeface="Segoe UI Semilight" panose="020B0402040204020203" pitchFamily="34" charset="0"/>
                </a:rPr>
                <a:t>Apps</a:t>
              </a:r>
            </a:p>
          </p:txBody>
        </p:sp>
        <p:grpSp>
          <p:nvGrpSpPr>
            <p:cNvPr id="219" name="Group 218"/>
            <p:cNvGrpSpPr/>
            <p:nvPr/>
          </p:nvGrpSpPr>
          <p:grpSpPr>
            <a:xfrm>
              <a:off x="10012430" y="2917883"/>
              <a:ext cx="462396" cy="357669"/>
              <a:chOff x="5007615" y="2323753"/>
              <a:chExt cx="649029" cy="502032"/>
            </a:xfrm>
            <a:grpFill/>
          </p:grpSpPr>
          <p:sp>
            <p:nvSpPr>
              <p:cNvPr id="220" name="Freeform 219"/>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27" tIns="45713" rIns="91427" bIns="45713" numCol="1" anchor="t" anchorCtr="0" compatLnSpc="1">
                <a:prstTxWarp prst="textNoShape">
                  <a:avLst/>
                </a:prstTxWarp>
                <a:noAutofit/>
              </a:bodyPr>
              <a:lstStyle/>
              <a:p>
                <a:pPr defTabSz="896386"/>
                <a:endParaRPr lang="en-US" kern="0" dirty="0">
                  <a:solidFill>
                    <a:sysClr val="windowText" lastClr="000000"/>
                  </a:solidFill>
                </a:endParaRPr>
              </a:p>
            </p:txBody>
          </p:sp>
          <p:sp>
            <p:nvSpPr>
              <p:cNvPr id="221" name="Freeform 220"/>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noAutofit/>
              </a:bodyPr>
              <a:lstStyle/>
              <a:p>
                <a:pPr defTabSz="896386"/>
                <a:endParaRPr lang="en-US" kern="0" dirty="0">
                  <a:solidFill>
                    <a:sysClr val="windowText" lastClr="000000"/>
                  </a:solidFill>
                </a:endParaRPr>
              </a:p>
            </p:txBody>
          </p:sp>
        </p:grpSp>
        <p:grpSp>
          <p:nvGrpSpPr>
            <p:cNvPr id="222" name="Group 221"/>
            <p:cNvGrpSpPr/>
            <p:nvPr/>
          </p:nvGrpSpPr>
          <p:grpSpPr>
            <a:xfrm>
              <a:off x="10486805" y="2434267"/>
              <a:ext cx="1302888" cy="1542780"/>
              <a:chOff x="10486805" y="2923046"/>
              <a:chExt cx="1302888" cy="1542780"/>
            </a:xfrm>
            <a:grpFill/>
          </p:grpSpPr>
          <p:sp>
            <p:nvSpPr>
              <p:cNvPr id="223" name="Rectangle 222"/>
              <p:cNvSpPr/>
              <p:nvPr/>
            </p:nvSpPr>
            <p:spPr bwMode="auto">
              <a:xfrm>
                <a:off x="10802824" y="2923046"/>
                <a:ext cx="986869" cy="1542780"/>
              </a:xfrm>
              <a:prstGeom prst="rect">
                <a:avLst/>
              </a:prstGeom>
              <a:noFill/>
              <a:ln>
                <a:solidFill>
                  <a:schemeClr val="tx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4" name="TextBox 223"/>
              <p:cNvSpPr txBox="1"/>
              <p:nvPr/>
            </p:nvSpPr>
            <p:spPr>
              <a:xfrm>
                <a:off x="11212738" y="3022354"/>
                <a:ext cx="473389" cy="172465"/>
              </a:xfrm>
              <a:prstGeom prst="rect">
                <a:avLst/>
              </a:prstGeom>
              <a:noFill/>
            </p:spPr>
            <p:txBody>
              <a:bodyPr wrap="square" lIns="0" tIns="0" rIns="0" bIns="0" rtlCol="0">
                <a:spAutoFit/>
              </a:bodyPr>
              <a:lstStyle/>
              <a:p>
                <a:pPr defTabSz="932384">
                  <a:spcBef>
                    <a:spcPct val="0"/>
                  </a:spcBef>
                  <a:spcAft>
                    <a:spcPts val="600"/>
                  </a:spcAft>
                </a:pPr>
                <a:r>
                  <a:rPr lang="en-US" sz="1050" kern="0" dirty="0">
                    <a:solidFill>
                      <a:schemeClr val="accent2"/>
                    </a:solidFill>
                    <a:cs typeface="Segoe UI Semilight" panose="020B0402040204020203" pitchFamily="34" charset="0"/>
                  </a:rPr>
                  <a:t>Web</a:t>
                </a:r>
              </a:p>
            </p:txBody>
          </p:sp>
          <p:sp>
            <p:nvSpPr>
              <p:cNvPr id="225" name="TextBox 224"/>
              <p:cNvSpPr txBox="1"/>
              <p:nvPr/>
            </p:nvSpPr>
            <p:spPr>
              <a:xfrm>
                <a:off x="11212738" y="3571985"/>
                <a:ext cx="473389" cy="172465"/>
              </a:xfrm>
              <a:prstGeom prst="rect">
                <a:avLst/>
              </a:prstGeom>
              <a:noFill/>
            </p:spPr>
            <p:txBody>
              <a:bodyPr wrap="square" lIns="0" tIns="0" rIns="0" bIns="0" rtlCol="0">
                <a:spAutoFit/>
              </a:bodyPr>
              <a:lstStyle/>
              <a:p>
                <a:pPr defTabSz="932384">
                  <a:spcBef>
                    <a:spcPct val="0"/>
                  </a:spcBef>
                  <a:spcAft>
                    <a:spcPts val="600"/>
                  </a:spcAft>
                </a:pPr>
                <a:r>
                  <a:rPr lang="en-US" sz="1050" kern="0" dirty="0">
                    <a:solidFill>
                      <a:schemeClr val="accent2"/>
                    </a:solidFill>
                    <a:cs typeface="Segoe UI Semilight" panose="020B0402040204020203" pitchFamily="34" charset="0"/>
                  </a:rPr>
                  <a:t>Mobile</a:t>
                </a:r>
              </a:p>
            </p:txBody>
          </p:sp>
          <p:sp>
            <p:nvSpPr>
              <p:cNvPr id="226" name="TextBox 225"/>
              <p:cNvSpPr txBox="1"/>
              <p:nvPr/>
            </p:nvSpPr>
            <p:spPr>
              <a:xfrm>
                <a:off x="11212738" y="4160204"/>
                <a:ext cx="473389" cy="172465"/>
              </a:xfrm>
              <a:prstGeom prst="rect">
                <a:avLst/>
              </a:prstGeom>
              <a:noFill/>
            </p:spPr>
            <p:txBody>
              <a:bodyPr wrap="square" lIns="0" tIns="0" rIns="0" bIns="0" rtlCol="0">
                <a:spAutoFit/>
              </a:bodyPr>
              <a:lstStyle/>
              <a:p>
                <a:pPr defTabSz="932384">
                  <a:spcBef>
                    <a:spcPct val="0"/>
                  </a:spcBef>
                  <a:spcAft>
                    <a:spcPts val="600"/>
                  </a:spcAft>
                </a:pPr>
                <a:r>
                  <a:rPr lang="en-US" sz="1050" kern="0" dirty="0">
                    <a:solidFill>
                      <a:schemeClr val="accent2"/>
                    </a:solidFill>
                    <a:cs typeface="Segoe UI Semilight" panose="020B0402040204020203" pitchFamily="34" charset="0"/>
                  </a:rPr>
                  <a:t>Bots</a:t>
                </a:r>
              </a:p>
            </p:txBody>
          </p:sp>
          <p:sp>
            <p:nvSpPr>
              <p:cNvPr id="227" name="Freeform 226"/>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grpFill/>
              <a:ln>
                <a:noFill/>
              </a:ln>
            </p:spPr>
            <p:txBody>
              <a:bodyPr vert="horz" wrap="square" lIns="91427" tIns="45713" rIns="91427" bIns="45713" numCol="1" anchor="t" anchorCtr="0" compatLnSpc="1">
                <a:prstTxWarp prst="textNoShape">
                  <a:avLst/>
                </a:prstTxWarp>
                <a:noAutofit/>
              </a:bodyPr>
              <a:lstStyle/>
              <a:p>
                <a:pPr defTabSz="896386"/>
                <a:endParaRPr lang="en-US" kern="0" dirty="0">
                  <a:solidFill>
                    <a:sysClr val="windowText" lastClr="000000"/>
                  </a:solidFill>
                </a:endParaRPr>
              </a:p>
            </p:txBody>
          </p:sp>
          <p:sp>
            <p:nvSpPr>
              <p:cNvPr id="228" name="Freeform 227"/>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grpFill/>
              <a:ln>
                <a:noFill/>
              </a:ln>
            </p:spPr>
            <p:txBody>
              <a:bodyPr vert="horz" wrap="square" lIns="91427" tIns="45713" rIns="91427" bIns="45713" numCol="1" anchor="t" anchorCtr="0" compatLnSpc="1">
                <a:prstTxWarp prst="textNoShape">
                  <a:avLst/>
                </a:prstTxWarp>
                <a:noAutofit/>
              </a:bodyPr>
              <a:lstStyle/>
              <a:p>
                <a:pPr defTabSz="896386"/>
                <a:endParaRPr lang="en-US" kern="0">
                  <a:solidFill>
                    <a:sysClr val="windowText" lastClr="000000"/>
                  </a:solidFill>
                </a:endParaRPr>
              </a:p>
            </p:txBody>
          </p:sp>
          <p:sp>
            <p:nvSpPr>
              <p:cNvPr id="229" name="Freeform 228"/>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no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solidFill>
                    <a:schemeClr val="accent2"/>
                  </a:solidFill>
                  <a:ea typeface="Segoe UI" pitchFamily="34" charset="0"/>
                  <a:cs typeface="Segoe UI" pitchFamily="34" charset="0"/>
                </a:endParaRPr>
              </a:p>
            </p:txBody>
          </p:sp>
          <p:cxnSp>
            <p:nvCxnSpPr>
              <p:cNvPr id="230" name="Straight Connector 229"/>
              <p:cNvCxnSpPr/>
              <p:nvPr/>
            </p:nvCxnSpPr>
            <p:spPr>
              <a:xfrm flipH="1">
                <a:off x="10486805" y="3605293"/>
                <a:ext cx="308472" cy="0"/>
              </a:xfrm>
              <a:prstGeom prst="line">
                <a:avLst/>
              </a:prstGeom>
              <a:grpFill/>
              <a:ln>
                <a:solidFill>
                  <a:schemeClr val="tx1">
                    <a:lumMod val="6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sp>
        <p:nvSpPr>
          <p:cNvPr id="145" name="Rectangle 144"/>
          <p:cNvSpPr/>
          <p:nvPr/>
        </p:nvSpPr>
        <p:spPr>
          <a:xfrm>
            <a:off x="4890410" y="2731612"/>
            <a:ext cx="1190817" cy="600164"/>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cs typeface="Segoe UI Semilight" panose="020B0402040204020203" pitchFamily="34" charset="0"/>
              </a:rPr>
              <a:t>SQL Data Warehouse</a:t>
            </a:r>
          </a:p>
          <a:p>
            <a:pPr marL="171450" indent="-171450" defTabSz="896386">
              <a:buFont typeface="Arial" panose="020B0604020202020204" pitchFamily="34" charset="0"/>
              <a:buChar char="•"/>
            </a:pPr>
            <a:r>
              <a:rPr lang="en-US" sz="1100" kern="0" dirty="0">
                <a:cs typeface="Segoe UI Semilight" panose="020B0402040204020203" pitchFamily="34" charset="0"/>
              </a:rPr>
              <a:t>APS</a:t>
            </a:r>
          </a:p>
        </p:txBody>
      </p:sp>
      <p:sp>
        <p:nvSpPr>
          <p:cNvPr id="144" name="Rectangle 143"/>
          <p:cNvSpPr/>
          <p:nvPr/>
        </p:nvSpPr>
        <p:spPr>
          <a:xfrm>
            <a:off x="3111105" y="2824832"/>
            <a:ext cx="1190817" cy="600164"/>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cs typeface="Segoe UI Semilight" panose="020B0402040204020203" pitchFamily="34" charset="0"/>
              </a:rPr>
              <a:t>Data Catalog</a:t>
            </a:r>
          </a:p>
          <a:p>
            <a:pPr marL="171450" indent="-171450" defTabSz="896386">
              <a:buFont typeface="Arial" panose="020B0604020202020204" pitchFamily="34" charset="0"/>
              <a:buChar char="•"/>
            </a:pPr>
            <a:r>
              <a:rPr lang="en-US" sz="1100" kern="0" dirty="0">
                <a:cs typeface="Segoe UI Semilight" panose="020B0402040204020203" pitchFamily="34" charset="0"/>
              </a:rPr>
              <a:t>DQS</a:t>
            </a:r>
          </a:p>
          <a:p>
            <a:pPr marL="171450" indent="-171450" defTabSz="896386">
              <a:buFont typeface="Arial" panose="020B0604020202020204" pitchFamily="34" charset="0"/>
              <a:buChar char="•"/>
            </a:pPr>
            <a:r>
              <a:rPr lang="en-US" sz="1100" kern="0" dirty="0">
                <a:cs typeface="Segoe UI Semilight" panose="020B0402040204020203" pitchFamily="34" charset="0"/>
              </a:rPr>
              <a:t>MDM</a:t>
            </a:r>
          </a:p>
        </p:txBody>
      </p:sp>
      <p:grpSp>
        <p:nvGrpSpPr>
          <p:cNvPr id="231" name="Group 230"/>
          <p:cNvGrpSpPr/>
          <p:nvPr/>
        </p:nvGrpSpPr>
        <p:grpSpPr>
          <a:xfrm>
            <a:off x="2796259" y="2968887"/>
            <a:ext cx="257645" cy="274068"/>
            <a:chOff x="3232150" y="382588"/>
            <a:chExt cx="5727700" cy="6092825"/>
          </a:xfrm>
          <a:solidFill>
            <a:schemeClr val="tx1"/>
          </a:solidFill>
        </p:grpSpPr>
        <p:sp>
          <p:nvSpPr>
            <p:cNvPr id="232"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33"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34"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50" name="Rectangle 149"/>
          <p:cNvSpPr/>
          <p:nvPr/>
        </p:nvSpPr>
        <p:spPr>
          <a:xfrm>
            <a:off x="6697340" y="2689337"/>
            <a:ext cx="1188805" cy="430887"/>
          </a:xfrm>
          <a:prstGeom prst="rect">
            <a:avLst/>
          </a:prstGeom>
        </p:spPr>
        <p:txBody>
          <a:bodyPr wrap="square">
            <a:spAutoFit/>
          </a:bodyPr>
          <a:lstStyle/>
          <a:p>
            <a:pPr defTabSz="896386"/>
            <a:r>
              <a:rPr lang="en-US" sz="1100" kern="0" dirty="0">
                <a:cs typeface="Segoe UI Semilight" panose="020B0402040204020203" pitchFamily="34" charset="0"/>
              </a:rPr>
              <a:t>Data Lake Analytics</a:t>
            </a:r>
          </a:p>
        </p:txBody>
      </p:sp>
      <p:grpSp>
        <p:nvGrpSpPr>
          <p:cNvPr id="235" name="Group 234"/>
          <p:cNvGrpSpPr/>
          <p:nvPr/>
        </p:nvGrpSpPr>
        <p:grpSpPr>
          <a:xfrm>
            <a:off x="6349902" y="2767145"/>
            <a:ext cx="206719" cy="270413"/>
            <a:chOff x="3473450" y="4579938"/>
            <a:chExt cx="1741488" cy="2278062"/>
          </a:xfrm>
          <a:solidFill>
            <a:schemeClr val="tx1"/>
          </a:solidFill>
        </p:grpSpPr>
        <p:sp>
          <p:nvSpPr>
            <p:cNvPr id="236"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37"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38"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49" name="Rectangle 148"/>
          <p:cNvSpPr/>
          <p:nvPr/>
        </p:nvSpPr>
        <p:spPr>
          <a:xfrm>
            <a:off x="6697340" y="1926405"/>
            <a:ext cx="1188805" cy="430887"/>
          </a:xfrm>
          <a:prstGeom prst="rect">
            <a:avLst/>
          </a:prstGeom>
        </p:spPr>
        <p:txBody>
          <a:bodyPr wrap="square">
            <a:spAutoFit/>
          </a:bodyPr>
          <a:lstStyle/>
          <a:p>
            <a:pPr defTabSz="896386"/>
            <a:r>
              <a:rPr lang="en-US" sz="1100" kern="0" dirty="0">
                <a:cs typeface="Segoe UI Semilight" panose="020B0402040204020203" pitchFamily="34" charset="0"/>
              </a:rPr>
              <a:t>Machine Learning</a:t>
            </a:r>
          </a:p>
        </p:txBody>
      </p:sp>
      <p:sp>
        <p:nvSpPr>
          <p:cNvPr id="147" name="Rectangle 146"/>
          <p:cNvSpPr/>
          <p:nvPr/>
        </p:nvSpPr>
        <p:spPr>
          <a:xfrm>
            <a:off x="4834447" y="2005702"/>
            <a:ext cx="1190817" cy="261610"/>
          </a:xfrm>
          <a:prstGeom prst="rect">
            <a:avLst/>
          </a:prstGeom>
        </p:spPr>
        <p:txBody>
          <a:bodyPr wrap="square">
            <a:spAutoFit/>
          </a:bodyPr>
          <a:lstStyle/>
          <a:p>
            <a:pPr defTabSz="896386"/>
            <a:r>
              <a:rPr lang="en-US" sz="1100" kern="0" dirty="0">
                <a:cs typeface="Segoe UI Semilight" panose="020B0402040204020203" pitchFamily="34" charset="0"/>
              </a:rPr>
              <a:t>Data Lake Store</a:t>
            </a:r>
          </a:p>
        </p:txBody>
      </p:sp>
      <p:grpSp>
        <p:nvGrpSpPr>
          <p:cNvPr id="239" name="Group 238"/>
          <p:cNvGrpSpPr/>
          <p:nvPr/>
        </p:nvGrpSpPr>
        <p:grpSpPr>
          <a:xfrm>
            <a:off x="4545383" y="2010583"/>
            <a:ext cx="235342" cy="235342"/>
            <a:chOff x="4068192" y="3363795"/>
            <a:chExt cx="324957" cy="324957"/>
          </a:xfrm>
        </p:grpSpPr>
        <p:sp>
          <p:nvSpPr>
            <p:cNvPr id="240" name="Rounded Rectangle 239"/>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Rectangle 240"/>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Oval 242"/>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Oval 243"/>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Rectangle 244"/>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Oval 246"/>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Oval 247"/>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Rectangle 248"/>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0" name="Rectangle 249"/>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1" name="Oval 250"/>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2" name="Oval 251"/>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Rectangle 253"/>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Oval 254"/>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Oval 255"/>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59" name="Group 258"/>
          <p:cNvGrpSpPr/>
          <p:nvPr/>
        </p:nvGrpSpPr>
        <p:grpSpPr>
          <a:xfrm>
            <a:off x="6290200" y="4310796"/>
            <a:ext cx="330403" cy="253812"/>
            <a:chOff x="1260022" y="5196402"/>
            <a:chExt cx="3273425" cy="2514600"/>
          </a:xfrm>
          <a:solidFill>
            <a:schemeClr val="tx1"/>
          </a:solidFill>
        </p:grpSpPr>
        <p:sp>
          <p:nvSpPr>
            <p:cNvPr id="260" name="Freeform 259"/>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261" name="Freeform 260"/>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262" name="Freeform 261"/>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270" name="Freeform 269"/>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grpSp>
      <p:sp>
        <p:nvSpPr>
          <p:cNvPr id="271" name="Freeform 270"/>
          <p:cNvSpPr>
            <a:spLocks/>
          </p:cNvSpPr>
          <p:nvPr/>
        </p:nvSpPr>
        <p:spPr bwMode="auto">
          <a:xfrm>
            <a:off x="6291433" y="3524369"/>
            <a:ext cx="343262" cy="259763"/>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1427" tIns="45713" rIns="91427" bIns="45713" numCol="1" anchor="t" anchorCtr="0" compatLnSpc="1">
            <a:prstTxWarp prst="textNoShape">
              <a:avLst/>
            </a:prstTxWarp>
          </a:bodyPr>
          <a:lstStyle/>
          <a:p>
            <a:pPr defTabSz="896386"/>
            <a:endParaRPr lang="en-US" sz="1600" kern="0" dirty="0">
              <a:solidFill>
                <a:sysClr val="windowText" lastClr="000000"/>
              </a:solidFill>
            </a:endParaRPr>
          </a:p>
        </p:txBody>
      </p:sp>
      <p:grpSp>
        <p:nvGrpSpPr>
          <p:cNvPr id="2" name="Group 1"/>
          <p:cNvGrpSpPr/>
          <p:nvPr/>
        </p:nvGrpSpPr>
        <p:grpSpPr>
          <a:xfrm>
            <a:off x="2796259" y="2116784"/>
            <a:ext cx="1448979" cy="430887"/>
            <a:chOff x="2846319" y="1896650"/>
            <a:chExt cx="1448979" cy="430887"/>
          </a:xfrm>
        </p:grpSpPr>
        <p:sp>
          <p:nvSpPr>
            <p:cNvPr id="146" name="Rectangle 145"/>
            <p:cNvSpPr/>
            <p:nvPr/>
          </p:nvSpPr>
          <p:spPr>
            <a:xfrm>
              <a:off x="3104481" y="1896650"/>
              <a:ext cx="1190817" cy="430887"/>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cs typeface="Segoe UI Semilight" panose="020B0402040204020203" pitchFamily="34" charset="0"/>
                </a:rPr>
                <a:t>Data Factory</a:t>
              </a:r>
            </a:p>
            <a:p>
              <a:pPr marL="171450" indent="-171450" defTabSz="896386">
                <a:buFont typeface="Arial" panose="020B0604020202020204" pitchFamily="34" charset="0"/>
                <a:buChar char="•"/>
              </a:pPr>
              <a:r>
                <a:rPr lang="en-US" sz="1100" kern="0" dirty="0">
                  <a:cs typeface="Segoe UI Semilight" panose="020B0402040204020203" pitchFamily="34" charset="0"/>
                </a:rPr>
                <a:t>SSIS </a:t>
              </a:r>
              <a:endParaRPr lang="en-US" sz="1100" kern="0" dirty="0"/>
            </a:p>
          </p:txBody>
        </p:sp>
        <p:sp>
          <p:nvSpPr>
            <p:cNvPr id="301" name="Freeform 300"/>
            <p:cNvSpPr/>
            <p:nvPr/>
          </p:nvSpPr>
          <p:spPr bwMode="auto">
            <a:xfrm>
              <a:off x="2846319" y="1948304"/>
              <a:ext cx="268385" cy="282036"/>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a:solidFill>
                  <a:schemeClr val="tx1"/>
                </a:solidFill>
                <a:ea typeface="Segoe UI" pitchFamily="34" charset="0"/>
                <a:cs typeface="Segoe UI" pitchFamily="34" charset="0"/>
              </a:endParaRPr>
            </a:p>
          </p:txBody>
        </p:sp>
      </p:grpSp>
      <p:sp>
        <p:nvSpPr>
          <p:cNvPr id="302" name="Freeform 301"/>
          <p:cNvSpPr/>
          <p:nvPr/>
        </p:nvSpPr>
        <p:spPr bwMode="auto">
          <a:xfrm>
            <a:off x="2796259" y="3756344"/>
            <a:ext cx="216961" cy="227043"/>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dirty="0">
              <a:solidFill>
                <a:schemeClr val="tx1"/>
              </a:solidFill>
              <a:ea typeface="Segoe UI" pitchFamily="34" charset="0"/>
              <a:cs typeface="Segoe UI" pitchFamily="34" charset="0"/>
            </a:endParaRPr>
          </a:p>
        </p:txBody>
      </p:sp>
      <p:sp>
        <p:nvSpPr>
          <p:cNvPr id="303" name="Freeform 302"/>
          <p:cNvSpPr/>
          <p:nvPr/>
        </p:nvSpPr>
        <p:spPr bwMode="auto">
          <a:xfrm flipH="1">
            <a:off x="6331953" y="1999702"/>
            <a:ext cx="250388" cy="264973"/>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a:solidFill>
                <a:schemeClr val="tx1"/>
              </a:solidFill>
              <a:ea typeface="Segoe UI" pitchFamily="34" charset="0"/>
              <a:cs typeface="Segoe UI" pitchFamily="34" charset="0"/>
            </a:endParaRPr>
          </a:p>
        </p:txBody>
      </p:sp>
      <p:grpSp>
        <p:nvGrpSpPr>
          <p:cNvPr id="351" name="Group 350"/>
          <p:cNvGrpSpPr/>
          <p:nvPr/>
        </p:nvGrpSpPr>
        <p:grpSpPr>
          <a:xfrm>
            <a:off x="4486735" y="3531627"/>
            <a:ext cx="367366" cy="466810"/>
            <a:chOff x="-3084513" y="3390510"/>
            <a:chExt cx="2716213" cy="3363913"/>
          </a:xfrm>
          <a:solidFill>
            <a:schemeClr val="tx1"/>
          </a:solidFill>
        </p:grpSpPr>
        <p:sp>
          <p:nvSpPr>
            <p:cNvPr id="348"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349"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77" name="TextBox 176"/>
          <p:cNvSpPr txBox="1"/>
          <p:nvPr/>
        </p:nvSpPr>
        <p:spPr>
          <a:xfrm>
            <a:off x="1647495" y="1704123"/>
            <a:ext cx="485720" cy="316753"/>
          </a:xfrm>
          <a:prstGeom prst="rect">
            <a:avLst/>
          </a:prstGeom>
          <a:noFill/>
        </p:spPr>
        <p:txBody>
          <a:bodyPr wrap="square" lIns="0" tIns="0" rIns="0" bIns="0" rtlCol="0" anchor="ctr" anchorCtr="0">
            <a:spAutoFit/>
          </a:bodyPr>
          <a:lstStyle/>
          <a:p>
            <a:pPr defTabSz="914192">
              <a:spcAft>
                <a:spcPts val="588"/>
              </a:spcAft>
            </a:pPr>
            <a:r>
              <a:rPr lang="en-US" sz="1029" kern="0" dirty="0">
                <a:solidFill>
                  <a:schemeClr val="bg2"/>
                </a:solidFill>
                <a:cs typeface="Segoe UI Semilight" panose="020B0402040204020203" pitchFamily="34" charset="0"/>
              </a:rPr>
              <a:t>Data Sources</a:t>
            </a:r>
          </a:p>
        </p:txBody>
      </p:sp>
      <p:sp>
        <p:nvSpPr>
          <p:cNvPr id="179" name="TextBox 178"/>
          <p:cNvSpPr txBox="1"/>
          <p:nvPr/>
        </p:nvSpPr>
        <p:spPr>
          <a:xfrm>
            <a:off x="1647495" y="2988417"/>
            <a:ext cx="485720" cy="158377"/>
          </a:xfrm>
          <a:prstGeom prst="rect">
            <a:avLst/>
          </a:prstGeom>
          <a:noFill/>
        </p:spPr>
        <p:txBody>
          <a:bodyPr wrap="square" lIns="0" tIns="0" rIns="0" bIns="0" rtlCol="0" anchor="ctr" anchorCtr="0">
            <a:spAutoFit/>
          </a:bodyPr>
          <a:lstStyle/>
          <a:p>
            <a:pPr defTabSz="914192">
              <a:spcBef>
                <a:spcPct val="0"/>
              </a:spcBef>
              <a:spcAft>
                <a:spcPts val="588"/>
              </a:spcAft>
            </a:pPr>
            <a:r>
              <a:rPr lang="en-US" sz="1029" kern="0" dirty="0">
                <a:solidFill>
                  <a:schemeClr val="bg2"/>
                </a:solidFill>
                <a:cs typeface="Segoe UI Semilight" panose="020B0402040204020203" pitchFamily="34" charset="0"/>
              </a:rPr>
              <a:t>Apps</a:t>
            </a:r>
          </a:p>
        </p:txBody>
      </p:sp>
      <p:sp>
        <p:nvSpPr>
          <p:cNvPr id="181" name="TextBox 180"/>
          <p:cNvSpPr txBox="1"/>
          <p:nvPr/>
        </p:nvSpPr>
        <p:spPr>
          <a:xfrm>
            <a:off x="1647495" y="4206575"/>
            <a:ext cx="675850" cy="475130"/>
          </a:xfrm>
          <a:prstGeom prst="rect">
            <a:avLst/>
          </a:prstGeom>
          <a:noFill/>
        </p:spPr>
        <p:txBody>
          <a:bodyPr wrap="square" lIns="0" tIns="0" rIns="0" bIns="0" rtlCol="0" anchor="ctr" anchorCtr="0">
            <a:spAutoFit/>
          </a:bodyPr>
          <a:lstStyle/>
          <a:p>
            <a:pPr defTabSz="914192">
              <a:spcBef>
                <a:spcPct val="0"/>
              </a:spcBef>
              <a:spcAft>
                <a:spcPts val="588"/>
              </a:spcAft>
            </a:pPr>
            <a:r>
              <a:rPr lang="en-US" sz="1029" kern="0" dirty="0">
                <a:solidFill>
                  <a:schemeClr val="bg2"/>
                </a:solidFill>
                <a:cs typeface="Segoe UI Semilight" panose="020B0402040204020203" pitchFamily="34" charset="0"/>
              </a:rPr>
              <a:t>Sensors </a:t>
            </a:r>
            <a:br>
              <a:rPr lang="en-US" sz="1029" kern="0" dirty="0">
                <a:solidFill>
                  <a:schemeClr val="bg2"/>
                </a:solidFill>
                <a:cs typeface="Segoe UI Semilight" panose="020B0402040204020203" pitchFamily="34" charset="0"/>
              </a:rPr>
            </a:br>
            <a:r>
              <a:rPr lang="en-US" sz="1029" kern="0" dirty="0">
                <a:solidFill>
                  <a:schemeClr val="bg2"/>
                </a:solidFill>
                <a:cs typeface="Segoe UI Semilight" panose="020B0402040204020203" pitchFamily="34" charset="0"/>
              </a:rPr>
              <a:t>and devices</a:t>
            </a:r>
          </a:p>
        </p:txBody>
      </p:sp>
      <p:sp>
        <p:nvSpPr>
          <p:cNvPr id="182" name="TextBox 181"/>
          <p:cNvSpPr txBox="1"/>
          <p:nvPr/>
        </p:nvSpPr>
        <p:spPr>
          <a:xfrm>
            <a:off x="1303183" y="5110609"/>
            <a:ext cx="466474" cy="271613"/>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pPr defTabSz="914192">
              <a:spcAft>
                <a:spcPts val="588"/>
              </a:spcAft>
            </a:pPr>
            <a:r>
              <a:rPr lang="en-US" sz="1765" kern="0" dirty="0">
                <a:solidFill>
                  <a:schemeClr val="bg2"/>
                </a:solidFill>
                <a:latin typeface="+mn-lt"/>
              </a:rPr>
              <a:t>Data</a:t>
            </a:r>
          </a:p>
        </p:txBody>
      </p:sp>
      <p:cxnSp>
        <p:nvCxnSpPr>
          <p:cNvPr id="202" name="Straight Connector 201"/>
          <p:cNvCxnSpPr/>
          <p:nvPr/>
        </p:nvCxnSpPr>
        <p:spPr>
          <a:xfrm>
            <a:off x="2209794" y="3083869"/>
            <a:ext cx="283367" cy="0"/>
          </a:xfrm>
          <a:prstGeom prst="line">
            <a:avLst/>
          </a:prstGeom>
          <a:solidFill>
            <a:srgbClr val="0078D7"/>
          </a:solidFill>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89" name="Picture 28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7152" y="2710524"/>
            <a:ext cx="713008" cy="834266"/>
          </a:xfrm>
          <a:prstGeom prst="rect">
            <a:avLst/>
          </a:prstGeom>
        </p:spPr>
      </p:pic>
      <p:pic>
        <p:nvPicPr>
          <p:cNvPr id="290" name="Picture 28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83779" y="4039475"/>
            <a:ext cx="691694" cy="809329"/>
          </a:xfrm>
          <a:prstGeom prst="rect">
            <a:avLst/>
          </a:prstGeom>
        </p:spPr>
      </p:pic>
      <p:pic>
        <p:nvPicPr>
          <p:cNvPr id="291" name="Picture 29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83913" y="1472590"/>
            <a:ext cx="629979" cy="737118"/>
          </a:xfrm>
          <a:prstGeom prst="rect">
            <a:avLst/>
          </a:prstGeom>
        </p:spPr>
      </p:pic>
      <p:pic>
        <p:nvPicPr>
          <p:cNvPr id="119" name="Picture 118"/>
          <p:cNvPicPr>
            <a:picLocks noChangeAspect="1"/>
          </p:cNvPicPr>
          <p:nvPr/>
        </p:nvPicPr>
        <p:blipFill>
          <a:blip r:embed="rId6" cstate="email">
            <a:biLevel thresh="25000"/>
            <a:extLst>
              <a:ext uri="{28A0092B-C50C-407E-A947-70E740481C1C}">
                <a14:useLocalDpi xmlns:a14="http://schemas.microsoft.com/office/drawing/2010/main"/>
              </a:ext>
            </a:extLst>
          </a:blip>
          <a:stretch>
            <a:fillRect/>
          </a:stretch>
        </p:blipFill>
        <p:spPr>
          <a:xfrm>
            <a:off x="2796259" y="4404449"/>
            <a:ext cx="297193" cy="297193"/>
          </a:xfrm>
          <a:prstGeom prst="rect">
            <a:avLst/>
          </a:prstGeom>
        </p:spPr>
      </p:pic>
      <p:sp>
        <p:nvSpPr>
          <p:cNvPr id="120" name="Rectangle 119"/>
          <p:cNvSpPr/>
          <p:nvPr/>
        </p:nvSpPr>
        <p:spPr>
          <a:xfrm>
            <a:off x="3111105" y="4408636"/>
            <a:ext cx="1190817" cy="259799"/>
          </a:xfrm>
          <a:prstGeom prst="rect">
            <a:avLst/>
          </a:prstGeom>
        </p:spPr>
        <p:txBody>
          <a:bodyPr wrap="square">
            <a:spAutoFit/>
          </a:bodyPr>
          <a:lstStyle/>
          <a:p>
            <a:pPr defTabSz="896386"/>
            <a:r>
              <a:rPr lang="en-US" sz="1100" kern="0" dirty="0" err="1">
                <a:cs typeface="Segoe UI Semilight" panose="020B0402040204020203" pitchFamily="34" charset="0"/>
              </a:rPr>
              <a:t>IoT</a:t>
            </a:r>
            <a:r>
              <a:rPr lang="en-US" sz="1100" kern="0" dirty="0">
                <a:cs typeface="Segoe UI Semilight" panose="020B0402040204020203" pitchFamily="34" charset="0"/>
              </a:rPr>
              <a:t> Hub</a:t>
            </a:r>
            <a:endParaRPr lang="en-US" sz="1100" kern="0" dirty="0"/>
          </a:p>
        </p:txBody>
      </p:sp>
      <p:sp>
        <p:nvSpPr>
          <p:cNvPr id="123" name="Rectangle 122"/>
          <p:cNvSpPr/>
          <p:nvPr/>
        </p:nvSpPr>
        <p:spPr>
          <a:xfrm>
            <a:off x="4841019" y="3451197"/>
            <a:ext cx="1190817" cy="677108"/>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cs typeface="Segoe UI Semilight" panose="020B0402040204020203" pitchFamily="34" charset="0"/>
              </a:rPr>
              <a:t>Azure SQL Database </a:t>
            </a:r>
          </a:p>
          <a:p>
            <a:pPr defTabSz="896386">
              <a:lnSpc>
                <a:spcPts val="500"/>
              </a:lnSpc>
            </a:pPr>
            <a:endParaRPr lang="en-US" sz="1100" kern="0" dirty="0">
              <a:cs typeface="Segoe UI Semilight" panose="020B0402040204020203" pitchFamily="34" charset="0"/>
            </a:endParaRPr>
          </a:p>
          <a:p>
            <a:pPr marL="171450" indent="-171450" defTabSz="896386">
              <a:buFont typeface="Arial" panose="020B0604020202020204" pitchFamily="34" charset="0"/>
              <a:buChar char="•"/>
            </a:pPr>
            <a:r>
              <a:rPr lang="en-US" sz="1100" kern="0" dirty="0">
                <a:cs typeface="Segoe UI Semilight" panose="020B0402040204020203" pitchFamily="34" charset="0"/>
              </a:rPr>
              <a:t>SQL Server</a:t>
            </a:r>
          </a:p>
        </p:txBody>
      </p:sp>
      <p:sp>
        <p:nvSpPr>
          <p:cNvPr id="124" name="TextBox 123"/>
          <p:cNvSpPr txBox="1"/>
          <p:nvPr/>
        </p:nvSpPr>
        <p:spPr>
          <a:xfrm>
            <a:off x="4923182" y="4444139"/>
            <a:ext cx="846079" cy="201522"/>
          </a:xfrm>
          <a:prstGeom prst="rect">
            <a:avLst/>
          </a:prstGeom>
          <a:noFill/>
          <a:ln>
            <a:noFill/>
          </a:ln>
        </p:spPr>
        <p:txBody>
          <a:bodyPr wrap="none" lIns="0" tIns="26882" rIns="0" bIns="0" rtlCol="0" anchor="ctr">
            <a:noAutofit/>
          </a:bodyPr>
          <a:lstStyle/>
          <a:p>
            <a:pPr defTabSz="895945" eaLnBrk="0" fontAlgn="base" hangingPunct="0">
              <a:lnSpc>
                <a:spcPts val="784"/>
              </a:lnSpc>
              <a:spcBef>
                <a:spcPct val="0"/>
              </a:spcBef>
              <a:spcAft>
                <a:spcPct val="0"/>
              </a:spcAft>
            </a:pPr>
            <a:r>
              <a:rPr lang="en-US" sz="1100" kern="0" dirty="0">
                <a:cs typeface="Segoe UI Semilight" panose="020B0402040204020203" pitchFamily="34" charset="0"/>
              </a:rPr>
              <a:t>Cosmos DB</a:t>
            </a:r>
          </a:p>
        </p:txBody>
      </p:sp>
      <p:pic>
        <p:nvPicPr>
          <p:cNvPr id="125" name="Picture 124"/>
          <p:cNvPicPr>
            <a:picLocks noChangeAspect="1"/>
          </p:cNvPicPr>
          <p:nvPr/>
        </p:nvPicPr>
        <p:blipFill>
          <a:blip r:embed="rId7" cstate="email">
            <a:biLevel thresh="25000"/>
            <a:extLst>
              <a:ext uri="{28A0092B-C50C-407E-A947-70E740481C1C}">
                <a14:useLocalDpi xmlns:a14="http://schemas.microsoft.com/office/drawing/2010/main"/>
              </a:ext>
            </a:extLst>
          </a:blip>
          <a:stretch>
            <a:fillRect/>
          </a:stretch>
        </p:blipFill>
        <p:spPr>
          <a:xfrm>
            <a:off x="4510178" y="4377614"/>
            <a:ext cx="323388" cy="323387"/>
          </a:xfrm>
          <a:prstGeom prst="rect">
            <a:avLst/>
          </a:prstGeom>
        </p:spPr>
      </p:pic>
      <p:sp>
        <p:nvSpPr>
          <p:cNvPr id="281" name="Rectangle 280"/>
          <p:cNvSpPr/>
          <p:nvPr/>
        </p:nvSpPr>
        <p:spPr bwMode="auto">
          <a:xfrm>
            <a:off x="7837251" y="1189177"/>
            <a:ext cx="1660373" cy="2928083"/>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Intelligence</a:t>
            </a:r>
          </a:p>
        </p:txBody>
      </p:sp>
      <p:sp>
        <p:nvSpPr>
          <p:cNvPr id="282" name="Rectangle 281"/>
          <p:cNvSpPr/>
          <p:nvPr/>
        </p:nvSpPr>
        <p:spPr bwMode="auto">
          <a:xfrm>
            <a:off x="7837251" y="4244051"/>
            <a:ext cx="1660373" cy="1207855"/>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Dashboards &amp; Visualizations</a:t>
            </a:r>
          </a:p>
        </p:txBody>
      </p:sp>
      <p:sp>
        <p:nvSpPr>
          <p:cNvPr id="283" name="Rectangle 282"/>
          <p:cNvSpPr/>
          <p:nvPr/>
        </p:nvSpPr>
        <p:spPr>
          <a:xfrm>
            <a:off x="8478743" y="3578242"/>
            <a:ext cx="1212643" cy="253266"/>
          </a:xfrm>
          <a:prstGeom prst="rect">
            <a:avLst/>
          </a:prstGeom>
        </p:spPr>
        <p:txBody>
          <a:bodyPr wrap="square">
            <a:spAutoFit/>
          </a:bodyPr>
          <a:lstStyle/>
          <a:p>
            <a:r>
              <a:rPr lang="en-US" sz="1122" dirty="0">
                <a:cs typeface="Segoe UI Semilight" panose="020B0402040204020203" pitchFamily="34" charset="0"/>
              </a:rPr>
              <a:t>Cortana</a:t>
            </a:r>
          </a:p>
        </p:txBody>
      </p:sp>
      <p:grpSp>
        <p:nvGrpSpPr>
          <p:cNvPr id="284" name="Group 283"/>
          <p:cNvGrpSpPr/>
          <p:nvPr/>
        </p:nvGrpSpPr>
        <p:grpSpPr>
          <a:xfrm>
            <a:off x="8100313" y="3550598"/>
            <a:ext cx="301767" cy="301767"/>
            <a:chOff x="3236100" y="589298"/>
            <a:chExt cx="5641200" cy="5641200"/>
          </a:xfrm>
        </p:grpSpPr>
        <p:sp>
          <p:nvSpPr>
            <p:cNvPr id="285" name="Freeform 136"/>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sp>
          <p:nvSpPr>
            <p:cNvPr id="286" name="Freeform 137"/>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grpSp>
      <p:sp>
        <p:nvSpPr>
          <p:cNvPr id="287" name="Rectangle 286"/>
          <p:cNvSpPr/>
          <p:nvPr/>
        </p:nvSpPr>
        <p:spPr>
          <a:xfrm>
            <a:off x="8478743" y="2715848"/>
            <a:ext cx="1212643" cy="418289"/>
          </a:xfrm>
          <a:prstGeom prst="rect">
            <a:avLst/>
          </a:prstGeom>
        </p:spPr>
        <p:txBody>
          <a:bodyPr wrap="square" anchor="ctr">
            <a:spAutoFit/>
          </a:bodyPr>
          <a:lstStyle/>
          <a:p>
            <a:r>
              <a:rPr lang="en-US" sz="1122" dirty="0">
                <a:cs typeface="Segoe UI Semilight" panose="020B0402040204020203" pitchFamily="34" charset="0"/>
              </a:rPr>
              <a:t>Bot </a:t>
            </a:r>
            <a:br>
              <a:rPr lang="en-US" sz="1122" dirty="0">
                <a:cs typeface="Segoe UI Semilight" panose="020B0402040204020203" pitchFamily="34" charset="0"/>
              </a:rPr>
            </a:br>
            <a:r>
              <a:rPr lang="en-US" sz="1122" dirty="0">
                <a:cs typeface="Segoe UI Semilight" panose="020B0402040204020203" pitchFamily="34" charset="0"/>
              </a:rPr>
              <a:t>Framework</a:t>
            </a:r>
          </a:p>
        </p:txBody>
      </p:sp>
      <p:sp>
        <p:nvSpPr>
          <p:cNvPr id="288" name="Rectangle 287"/>
          <p:cNvSpPr/>
          <p:nvPr/>
        </p:nvSpPr>
        <p:spPr>
          <a:xfrm>
            <a:off x="8478743" y="1940865"/>
            <a:ext cx="1212643" cy="418289"/>
          </a:xfrm>
          <a:prstGeom prst="rect">
            <a:avLst/>
          </a:prstGeom>
        </p:spPr>
        <p:txBody>
          <a:bodyPr wrap="square">
            <a:spAutoFit/>
          </a:bodyPr>
          <a:lstStyle/>
          <a:p>
            <a:r>
              <a:rPr lang="en-US" sz="1122" dirty="0">
                <a:cs typeface="Segoe UI Semilight" panose="020B0402040204020203" pitchFamily="34" charset="0"/>
              </a:rPr>
              <a:t>Cognitive Services</a:t>
            </a:r>
          </a:p>
        </p:txBody>
      </p:sp>
      <p:grpSp>
        <p:nvGrpSpPr>
          <p:cNvPr id="292" name="Group 291"/>
          <p:cNvGrpSpPr/>
          <p:nvPr/>
        </p:nvGrpSpPr>
        <p:grpSpPr>
          <a:xfrm>
            <a:off x="8046951" y="2015795"/>
            <a:ext cx="408490" cy="261932"/>
            <a:chOff x="7822816" y="2717080"/>
            <a:chExt cx="427431" cy="274077"/>
          </a:xfrm>
        </p:grpSpPr>
        <p:sp>
          <p:nvSpPr>
            <p:cNvPr id="293" name="Freeform 256"/>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3260" tIns="46630" rIns="93260" bIns="46630" numCol="1" anchor="t" anchorCtr="0" compatLnSpc="1">
              <a:prstTxWarp prst="textNoShape">
                <a:avLst/>
              </a:prstTxWarp>
              <a:noAutofit/>
            </a:bodyPr>
            <a:lstStyle/>
            <a:p>
              <a:endParaRPr lang="en-US" sz="1836"/>
            </a:p>
          </p:txBody>
        </p:sp>
        <p:sp>
          <p:nvSpPr>
            <p:cNvPr id="294"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endParaRPr lang="en-US" sz="1836"/>
            </a:p>
          </p:txBody>
        </p:sp>
      </p:grpSp>
      <p:sp>
        <p:nvSpPr>
          <p:cNvPr id="295" name="Rectangle 294"/>
          <p:cNvSpPr/>
          <p:nvPr/>
        </p:nvSpPr>
        <p:spPr>
          <a:xfrm>
            <a:off x="8290906" y="4805429"/>
            <a:ext cx="1214695" cy="610360"/>
          </a:xfrm>
          <a:prstGeom prst="rect">
            <a:avLst/>
          </a:prstGeom>
        </p:spPr>
        <p:txBody>
          <a:bodyPr wrap="square">
            <a:spAutoFit/>
          </a:bodyPr>
          <a:lstStyle/>
          <a:p>
            <a:pPr marL="171450" indent="-171450">
              <a:buFont typeface="Arial" panose="020B0604020202020204" pitchFamily="34" charset="0"/>
              <a:buChar char="•"/>
            </a:pPr>
            <a:r>
              <a:rPr lang="en-US" sz="1122" dirty="0">
                <a:cs typeface="Segoe UI Semilight" panose="020B0402040204020203" pitchFamily="34" charset="0"/>
              </a:rPr>
              <a:t>Power BI</a:t>
            </a:r>
          </a:p>
          <a:p>
            <a:pPr marL="171450" indent="-171450">
              <a:buFont typeface="Arial" panose="020B0604020202020204" pitchFamily="34" charset="0"/>
              <a:buChar char="•"/>
            </a:pPr>
            <a:r>
              <a:rPr lang="en-US" sz="1122" dirty="0">
                <a:cs typeface="Segoe UI Semilight" panose="020B0402040204020203" pitchFamily="34" charset="0"/>
              </a:rPr>
              <a:t>Reporting Services</a:t>
            </a:r>
          </a:p>
        </p:txBody>
      </p:sp>
      <p:grpSp>
        <p:nvGrpSpPr>
          <p:cNvPr id="296" name="Group 295"/>
          <p:cNvGrpSpPr/>
          <p:nvPr/>
        </p:nvGrpSpPr>
        <p:grpSpPr>
          <a:xfrm>
            <a:off x="7956466" y="5019819"/>
            <a:ext cx="310508" cy="198461"/>
            <a:chOff x="7884058" y="5368509"/>
            <a:chExt cx="324905" cy="207663"/>
          </a:xfrm>
        </p:grpSpPr>
        <p:sp>
          <p:nvSpPr>
            <p:cNvPr id="297"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298"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299"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300"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304"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grpSp>
      <p:sp>
        <p:nvSpPr>
          <p:cNvPr id="305" name="Freeform 155"/>
          <p:cNvSpPr/>
          <p:nvPr/>
        </p:nvSpPr>
        <p:spPr bwMode="auto">
          <a:xfrm>
            <a:off x="8072789" y="2799740"/>
            <a:ext cx="356814" cy="242549"/>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grpSp>
        <p:nvGrpSpPr>
          <p:cNvPr id="308" name="Group 307"/>
          <p:cNvGrpSpPr/>
          <p:nvPr/>
        </p:nvGrpSpPr>
        <p:grpSpPr>
          <a:xfrm>
            <a:off x="4445262" y="2691690"/>
            <a:ext cx="197968" cy="266911"/>
            <a:chOff x="-3084513" y="3390510"/>
            <a:chExt cx="2716213" cy="3363913"/>
          </a:xfrm>
          <a:solidFill>
            <a:schemeClr val="tx1"/>
          </a:solidFill>
        </p:grpSpPr>
        <p:sp>
          <p:nvSpPr>
            <p:cNvPr id="309"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310"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311" name="Group 310"/>
          <p:cNvGrpSpPr/>
          <p:nvPr/>
        </p:nvGrpSpPr>
        <p:grpSpPr>
          <a:xfrm>
            <a:off x="4707888" y="2686023"/>
            <a:ext cx="197968" cy="266911"/>
            <a:chOff x="-3084513" y="3390510"/>
            <a:chExt cx="2716213" cy="3363913"/>
          </a:xfrm>
          <a:solidFill>
            <a:schemeClr val="tx1"/>
          </a:solidFill>
        </p:grpSpPr>
        <p:sp>
          <p:nvSpPr>
            <p:cNvPr id="312"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313"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314" name="Group 313"/>
          <p:cNvGrpSpPr/>
          <p:nvPr/>
        </p:nvGrpSpPr>
        <p:grpSpPr>
          <a:xfrm>
            <a:off x="4452291" y="2986674"/>
            <a:ext cx="197968" cy="266911"/>
            <a:chOff x="-3084513" y="3390510"/>
            <a:chExt cx="2716213" cy="3363913"/>
          </a:xfrm>
          <a:solidFill>
            <a:schemeClr val="tx1"/>
          </a:solidFill>
        </p:grpSpPr>
        <p:sp>
          <p:nvSpPr>
            <p:cNvPr id="315"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316"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317" name="Group 316"/>
          <p:cNvGrpSpPr/>
          <p:nvPr/>
        </p:nvGrpSpPr>
        <p:grpSpPr>
          <a:xfrm>
            <a:off x="4717444" y="2995117"/>
            <a:ext cx="197968" cy="266911"/>
            <a:chOff x="-3084513" y="3390510"/>
            <a:chExt cx="2716213" cy="3363913"/>
          </a:xfrm>
          <a:solidFill>
            <a:schemeClr val="tx1"/>
          </a:solidFill>
        </p:grpSpPr>
        <p:sp>
          <p:nvSpPr>
            <p:cNvPr id="318"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319"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Tree>
    <p:extLst>
      <p:ext uri="{BB962C8B-B14F-4D97-AF65-F5344CB8AC3E}">
        <p14:creationId xmlns:p14="http://schemas.microsoft.com/office/powerpoint/2010/main" val="42814734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solidFill>
                  <a:schemeClr val="bg1"/>
                </a:solidFill>
              </a:rPr>
              <a:t>Information Management</a:t>
            </a:r>
          </a:p>
        </p:txBody>
      </p:sp>
      <p:grpSp>
        <p:nvGrpSpPr>
          <p:cNvPr id="4" name="Group 3"/>
          <p:cNvGrpSpPr/>
          <p:nvPr/>
        </p:nvGrpSpPr>
        <p:grpSpPr>
          <a:xfrm>
            <a:off x="269240" y="1189177"/>
            <a:ext cx="3804119" cy="4513000"/>
            <a:chOff x="244505" y="1336321"/>
            <a:chExt cx="3804119" cy="4513000"/>
          </a:xfrm>
        </p:grpSpPr>
        <p:grpSp>
          <p:nvGrpSpPr>
            <p:cNvPr id="7" name="Group 6"/>
            <p:cNvGrpSpPr/>
            <p:nvPr/>
          </p:nvGrpSpPr>
          <p:grpSpPr>
            <a:xfrm>
              <a:off x="244505" y="1659632"/>
              <a:ext cx="3804119" cy="4189689"/>
              <a:chOff x="249407" y="1692414"/>
              <a:chExt cx="3880400" cy="4273701"/>
            </a:xfrm>
          </p:grpSpPr>
          <p:grpSp>
            <p:nvGrpSpPr>
              <p:cNvPr id="2" name="Group 1"/>
              <p:cNvGrpSpPr/>
              <p:nvPr/>
            </p:nvGrpSpPr>
            <p:grpSpPr>
              <a:xfrm>
                <a:off x="249407" y="1692414"/>
                <a:ext cx="3880400" cy="4273701"/>
                <a:chOff x="249407" y="1668481"/>
                <a:chExt cx="3880400" cy="4273701"/>
              </a:xfrm>
            </p:grpSpPr>
            <p:sp>
              <p:nvSpPr>
                <p:cNvPr id="130" name="TextBox 129"/>
                <p:cNvSpPr txBox="1"/>
                <p:nvPr/>
              </p:nvSpPr>
              <p:spPr>
                <a:xfrm>
                  <a:off x="1164202" y="1958379"/>
                  <a:ext cx="528754" cy="323165"/>
                </a:xfrm>
                <a:prstGeom prst="rect">
                  <a:avLst/>
                </a:prstGeom>
                <a:noFill/>
              </p:spPr>
              <p:txBody>
                <a:bodyPr wrap="square" lIns="0" tIns="0" rIns="0" bIns="0" rtlCol="0" anchor="ctr" anchorCtr="0">
                  <a:spAutoFit/>
                </a:bodyPr>
                <a:lstStyle/>
                <a:p>
                  <a:pPr defTabSz="914192">
                    <a:spcAft>
                      <a:spcPts val="588"/>
                    </a:spcAft>
                  </a:pPr>
                  <a:r>
                    <a:rPr lang="en-US" sz="1029" dirty="0">
                      <a:solidFill>
                        <a:schemeClr val="bg2"/>
                      </a:solidFill>
                      <a:cs typeface="Segoe UI Semilight" panose="020B0402040204020203" pitchFamily="34" charset="0"/>
                    </a:rPr>
                    <a:t>Data Sources</a:t>
                  </a:r>
                </a:p>
              </p:txBody>
            </p:sp>
            <p:sp>
              <p:nvSpPr>
                <p:cNvPr id="143" name="TextBox 142"/>
                <p:cNvSpPr txBox="1"/>
                <p:nvPr/>
              </p:nvSpPr>
              <p:spPr>
                <a:xfrm>
                  <a:off x="1164202" y="3351045"/>
                  <a:ext cx="528754" cy="161583"/>
                </a:xfrm>
                <a:prstGeom prst="rect">
                  <a:avLst/>
                </a:prstGeom>
                <a:noFill/>
              </p:spPr>
              <p:txBody>
                <a:bodyPr wrap="square" lIns="0" tIns="0" rIns="0" bIns="0" rtlCol="0" anchor="ctr" anchorCtr="0">
                  <a:spAutoFit/>
                </a:bodyPr>
                <a:lstStyle/>
                <a:p>
                  <a:pPr defTabSz="914192">
                    <a:spcBef>
                      <a:spcPct val="0"/>
                    </a:spcBef>
                    <a:spcAft>
                      <a:spcPts val="588"/>
                    </a:spcAft>
                  </a:pPr>
                  <a:r>
                    <a:rPr lang="en-US" sz="1029" dirty="0">
                      <a:solidFill>
                        <a:schemeClr val="bg2"/>
                      </a:solidFill>
                      <a:cs typeface="Segoe UI Semilight" panose="020B0402040204020203" pitchFamily="34" charset="0"/>
                    </a:rPr>
                    <a:t>Apps</a:t>
                  </a:r>
                </a:p>
              </p:txBody>
            </p:sp>
            <p:sp>
              <p:nvSpPr>
                <p:cNvPr id="150" name="TextBox 149"/>
                <p:cNvSpPr txBox="1"/>
                <p:nvPr/>
              </p:nvSpPr>
              <p:spPr>
                <a:xfrm>
                  <a:off x="1164202" y="4768746"/>
                  <a:ext cx="735728" cy="323165"/>
                </a:xfrm>
                <a:prstGeom prst="rect">
                  <a:avLst/>
                </a:prstGeom>
                <a:noFill/>
              </p:spPr>
              <p:txBody>
                <a:bodyPr wrap="square" lIns="0" tIns="0" rIns="0" bIns="0" rtlCol="0" anchor="ctr" anchorCtr="0">
                  <a:spAutoFit/>
                </a:bodyPr>
                <a:lstStyle/>
                <a:p>
                  <a:pPr defTabSz="914192">
                    <a:spcBef>
                      <a:spcPct val="0"/>
                    </a:spcBef>
                    <a:spcAft>
                      <a:spcPts val="588"/>
                    </a:spcAft>
                  </a:pPr>
                  <a:r>
                    <a:rPr lang="en-US" sz="1029" dirty="0">
                      <a:solidFill>
                        <a:schemeClr val="bg2"/>
                      </a:solidFill>
                      <a:cs typeface="Segoe UI Semilight" panose="020B0402040204020203" pitchFamily="34" charset="0"/>
                    </a:rPr>
                    <a:t>Sensors </a:t>
                  </a:r>
                  <a:br>
                    <a:rPr lang="en-US" sz="1029" dirty="0">
                      <a:solidFill>
                        <a:schemeClr val="bg2"/>
                      </a:solidFill>
                      <a:cs typeface="Segoe UI Semilight" panose="020B0402040204020203" pitchFamily="34" charset="0"/>
                    </a:rPr>
                  </a:br>
                  <a:r>
                    <a:rPr lang="en-US" sz="1029" dirty="0">
                      <a:solidFill>
                        <a:schemeClr val="bg2"/>
                      </a:solidFill>
                      <a:cs typeface="Segoe UI Semilight" panose="020B0402040204020203" pitchFamily="34" charset="0"/>
                    </a:rPr>
                    <a:t>and devices</a:t>
                  </a:r>
                </a:p>
              </p:txBody>
            </p:sp>
            <p:sp>
              <p:nvSpPr>
                <p:cNvPr id="151" name="TextBox 150"/>
                <p:cNvSpPr txBox="1"/>
                <p:nvPr/>
              </p:nvSpPr>
              <p:spPr>
                <a:xfrm>
                  <a:off x="806041" y="5665183"/>
                  <a:ext cx="474490" cy="276999"/>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r>
                    <a:rPr lang="en-US" sz="1765" dirty="0">
                      <a:solidFill>
                        <a:schemeClr val="bg2"/>
                      </a:solidFill>
                      <a:latin typeface="+mn-lt"/>
                    </a:rPr>
                    <a:t>Data</a:t>
                  </a:r>
                </a:p>
              </p:txBody>
            </p:sp>
            <p:grpSp>
              <p:nvGrpSpPr>
                <p:cNvPr id="152" name="Group 151"/>
                <p:cNvGrpSpPr/>
                <p:nvPr/>
              </p:nvGrpSpPr>
              <p:grpSpPr>
                <a:xfrm>
                  <a:off x="1776319" y="1668481"/>
                  <a:ext cx="308472" cy="3830198"/>
                  <a:chOff x="1810439" y="1858178"/>
                  <a:chExt cx="308472" cy="3830198"/>
                </a:xfrm>
                <a:solidFill>
                  <a:srgbClr val="0078D7"/>
                </a:solidFill>
              </p:grpSpPr>
              <p:sp>
                <p:nvSpPr>
                  <p:cNvPr id="153" name="Freeform 152"/>
                  <p:cNvSpPr/>
                  <p:nvPr/>
                </p:nvSpPr>
                <p:spPr bwMode="auto">
                  <a:xfrm>
                    <a:off x="1995054" y="1858178"/>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dirty="0"/>
                  </a:p>
                </p:txBody>
              </p:sp>
              <p:cxnSp>
                <p:nvCxnSpPr>
                  <p:cNvPr id="154" name="Straight Connector 153"/>
                  <p:cNvCxnSpPr/>
                  <p:nvPr/>
                </p:nvCxnSpPr>
                <p:spPr>
                  <a:xfrm>
                    <a:off x="1810439" y="3639239"/>
                    <a:ext cx="308472"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9" name="Rectangle 68"/>
                <p:cNvSpPr/>
                <p:nvPr/>
              </p:nvSpPr>
              <p:spPr>
                <a:xfrm>
                  <a:off x="2833488" y="4199155"/>
                  <a:ext cx="1296319" cy="270285"/>
                </a:xfrm>
                <a:prstGeom prst="rect">
                  <a:avLst/>
                </a:prstGeom>
              </p:spPr>
              <p:txBody>
                <a:bodyPr wrap="square">
                  <a:spAutoFit/>
                </a:bodyPr>
                <a:lstStyle/>
                <a:p>
                  <a:r>
                    <a:rPr lang="en-US" sz="1100" dirty="0">
                      <a:cs typeface="Segoe UI Semilight" panose="020B0402040204020203" pitchFamily="34" charset="0"/>
                    </a:rPr>
                    <a:t>Event Hubs</a:t>
                  </a:r>
                  <a:endParaRPr lang="en-US" sz="1100" dirty="0"/>
                </a:p>
              </p:txBody>
            </p:sp>
            <p:sp>
              <p:nvSpPr>
                <p:cNvPr id="70" name="Rectangle 69"/>
                <p:cNvSpPr/>
                <p:nvPr/>
              </p:nvSpPr>
              <p:spPr>
                <a:xfrm>
                  <a:off x="2833488" y="3390244"/>
                  <a:ext cx="1296319" cy="270285"/>
                </a:xfrm>
                <a:prstGeom prst="rect">
                  <a:avLst/>
                </a:prstGeom>
              </p:spPr>
              <p:txBody>
                <a:bodyPr wrap="square">
                  <a:spAutoFit/>
                </a:bodyPr>
                <a:lstStyle/>
                <a:p>
                  <a:r>
                    <a:rPr lang="en-US" sz="1100" dirty="0">
                      <a:cs typeface="Segoe UI Semilight" panose="020B0402040204020203" pitchFamily="34" charset="0"/>
                    </a:rPr>
                    <a:t>Data Catalog</a:t>
                  </a:r>
                </a:p>
              </p:txBody>
            </p:sp>
            <p:grpSp>
              <p:nvGrpSpPr>
                <p:cNvPr id="71" name="Group 70"/>
                <p:cNvGrpSpPr/>
                <p:nvPr/>
              </p:nvGrpSpPr>
              <p:grpSpPr>
                <a:xfrm>
                  <a:off x="2512312" y="3346955"/>
                  <a:ext cx="280471" cy="298350"/>
                  <a:chOff x="3232150" y="382588"/>
                  <a:chExt cx="5727700" cy="6092825"/>
                </a:xfrm>
                <a:solidFill>
                  <a:schemeClr val="tx1"/>
                </a:solidFill>
              </p:grpSpPr>
              <p:sp>
                <p:nvSpPr>
                  <p:cNvPr id="72"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3"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4"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sp>
              <p:nvSpPr>
                <p:cNvPr id="75" name="Rectangle 74"/>
                <p:cNvSpPr/>
                <p:nvPr/>
              </p:nvSpPr>
              <p:spPr>
                <a:xfrm>
                  <a:off x="2833488" y="2538073"/>
                  <a:ext cx="1296319" cy="270285"/>
                </a:xfrm>
                <a:prstGeom prst="rect">
                  <a:avLst/>
                </a:prstGeom>
              </p:spPr>
              <p:txBody>
                <a:bodyPr wrap="square">
                  <a:spAutoFit/>
                </a:bodyPr>
                <a:lstStyle/>
                <a:p>
                  <a:r>
                    <a:rPr lang="en-US" sz="1100" dirty="0">
                      <a:cs typeface="Segoe UI Semilight" panose="020B0402040204020203" pitchFamily="34" charset="0"/>
                    </a:rPr>
                    <a:t>Data Factory </a:t>
                  </a:r>
                  <a:endParaRPr lang="en-US" sz="1100" dirty="0"/>
                </a:p>
              </p:txBody>
            </p:sp>
            <p:sp>
              <p:nvSpPr>
                <p:cNvPr id="76" name="Freeform 75"/>
                <p:cNvSpPr/>
                <p:nvPr/>
              </p:nvSpPr>
              <p:spPr bwMode="auto">
                <a:xfrm>
                  <a:off x="2508225" y="2475589"/>
                  <a:ext cx="292163" cy="307023"/>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77" name="Freeform 76"/>
                <p:cNvSpPr/>
                <p:nvPr/>
              </p:nvSpPr>
              <p:spPr bwMode="auto">
                <a:xfrm>
                  <a:off x="2528952" y="4204179"/>
                  <a:ext cx="236184" cy="247159"/>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dirty="0">
                    <a:solidFill>
                      <a:schemeClr val="tx1"/>
                    </a:solidFill>
                    <a:ea typeface="Segoe UI" pitchFamily="34" charset="0"/>
                    <a:cs typeface="Segoe UI" pitchFamily="34" charset="0"/>
                  </a:endParaRPr>
                </a:p>
              </p:txBody>
            </p:sp>
            <p:pic>
              <p:nvPicPr>
                <p:cNvPr id="46" name="Picture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9407" y="3043119"/>
                  <a:ext cx="776178" cy="908180"/>
                </a:xfrm>
                <a:prstGeom prst="rect">
                  <a:avLst/>
                </a:prstGeom>
              </p:spPr>
            </p:pic>
            <p:pic>
              <p:nvPicPr>
                <p:cNvPr id="47" name="Picture 4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2823" y="4489811"/>
                  <a:ext cx="752976" cy="881033"/>
                </a:xfrm>
                <a:prstGeom prst="rect">
                  <a:avLst/>
                </a:prstGeom>
              </p:spPr>
            </p:pic>
            <p:pic>
              <p:nvPicPr>
                <p:cNvPr id="48" name="Picture 4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2969" y="1695508"/>
                  <a:ext cx="685793" cy="802425"/>
                </a:xfrm>
                <a:prstGeom prst="rect">
                  <a:avLst/>
                </a:prstGeom>
              </p:spPr>
            </p:pic>
          </p:grpSp>
          <p:grpSp>
            <p:nvGrpSpPr>
              <p:cNvPr id="3" name="Group 2"/>
              <p:cNvGrpSpPr/>
              <p:nvPr/>
            </p:nvGrpSpPr>
            <p:grpSpPr>
              <a:xfrm>
                <a:off x="2460585" y="4868847"/>
                <a:ext cx="1563116" cy="303152"/>
                <a:chOff x="2460585" y="4868847"/>
                <a:chExt cx="1563116" cy="303152"/>
              </a:xfrm>
            </p:grpSpPr>
            <p:pic>
              <p:nvPicPr>
                <p:cNvPr id="24" name="Picture 23"/>
                <p:cNvPicPr>
                  <a:picLocks noChangeAspect="1"/>
                </p:cNvPicPr>
                <p:nvPr/>
              </p:nvPicPr>
              <p:blipFill>
                <a:blip r:embed="rId6" cstate="email">
                  <a:biLevel thresh="25000"/>
                  <a:extLst>
                    <a:ext uri="{28A0092B-C50C-407E-A947-70E740481C1C}">
                      <a14:useLocalDpi xmlns:a14="http://schemas.microsoft.com/office/drawing/2010/main"/>
                    </a:ext>
                  </a:extLst>
                </a:blip>
                <a:stretch>
                  <a:fillRect/>
                </a:stretch>
              </p:blipFill>
              <p:spPr>
                <a:xfrm>
                  <a:off x="2460585" y="4868847"/>
                  <a:ext cx="303152" cy="303152"/>
                </a:xfrm>
                <a:prstGeom prst="rect">
                  <a:avLst/>
                </a:prstGeom>
              </p:spPr>
            </p:pic>
            <p:sp>
              <p:nvSpPr>
                <p:cNvPr id="25" name="Rectangle 24"/>
                <p:cNvSpPr/>
                <p:nvPr/>
              </p:nvSpPr>
              <p:spPr>
                <a:xfrm>
                  <a:off x="2809006" y="4873117"/>
                  <a:ext cx="1214695" cy="265009"/>
                </a:xfrm>
                <a:prstGeom prst="rect">
                  <a:avLst/>
                </a:prstGeom>
              </p:spPr>
              <p:txBody>
                <a:bodyPr wrap="square">
                  <a:spAutoFit/>
                </a:bodyPr>
                <a:lstStyle/>
                <a:p>
                  <a:r>
                    <a:rPr lang="en-US" sz="1100" dirty="0" err="1">
                      <a:cs typeface="Segoe UI Semilight" panose="020B0402040204020203" pitchFamily="34" charset="0"/>
                    </a:rPr>
                    <a:t>IoT</a:t>
                  </a:r>
                  <a:r>
                    <a:rPr lang="en-US" sz="1100" dirty="0">
                      <a:cs typeface="Segoe UI Semilight" panose="020B0402040204020203" pitchFamily="34" charset="0"/>
                    </a:rPr>
                    <a:t> Hub</a:t>
                  </a:r>
                  <a:endParaRPr lang="en-US" sz="1100" dirty="0"/>
                </a:p>
              </p:txBody>
            </p:sp>
          </p:grpSp>
        </p:grpSp>
        <p:sp>
          <p:nvSpPr>
            <p:cNvPr id="28" name="Rectangle 27"/>
            <p:cNvSpPr/>
            <p:nvPr/>
          </p:nvSpPr>
          <p:spPr bwMode="auto">
            <a:xfrm>
              <a:off x="2224795" y="1336321"/>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29" name="Rectangle 28"/>
            <p:cNvSpPr/>
            <p:nvPr/>
          </p:nvSpPr>
          <p:spPr>
            <a:xfrm>
              <a:off x="2708964" y="3898556"/>
              <a:ext cx="1190817" cy="259799"/>
            </a:xfrm>
            <a:prstGeom prst="rect">
              <a:avLst/>
            </a:prstGeom>
          </p:spPr>
          <p:txBody>
            <a:bodyPr wrap="square">
              <a:spAutoFit/>
            </a:bodyPr>
            <a:lstStyle/>
            <a:p>
              <a:pPr defTabSz="896386"/>
              <a:r>
                <a:rPr lang="en-US" sz="1100" kern="0" dirty="0">
                  <a:cs typeface="Segoe UI Semilight" panose="020B0402040204020203" pitchFamily="34" charset="0"/>
                </a:rPr>
                <a:t>Event Hubs</a:t>
              </a:r>
              <a:endParaRPr lang="en-US" sz="1100" kern="0" dirty="0"/>
            </a:p>
          </p:txBody>
        </p:sp>
        <p:sp>
          <p:nvSpPr>
            <p:cNvPr id="30" name="Rectangle 29"/>
            <p:cNvSpPr/>
            <p:nvPr/>
          </p:nvSpPr>
          <p:spPr>
            <a:xfrm>
              <a:off x="2708964" y="2971659"/>
              <a:ext cx="1190817" cy="600164"/>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cs typeface="Segoe UI Semilight" panose="020B0402040204020203" pitchFamily="34" charset="0"/>
                </a:rPr>
                <a:t>Data Catalog</a:t>
              </a:r>
            </a:p>
            <a:p>
              <a:pPr marL="171450" indent="-171450" defTabSz="896386">
                <a:buFont typeface="Arial" panose="020B0604020202020204" pitchFamily="34" charset="0"/>
                <a:buChar char="•"/>
              </a:pPr>
              <a:r>
                <a:rPr lang="en-US" sz="1100" kern="0" dirty="0">
                  <a:cs typeface="Segoe UI Semilight" panose="020B0402040204020203" pitchFamily="34" charset="0"/>
                </a:rPr>
                <a:t>DQS</a:t>
              </a:r>
            </a:p>
            <a:p>
              <a:pPr marL="171450" indent="-171450" defTabSz="896386">
                <a:buFont typeface="Arial" panose="020B0604020202020204" pitchFamily="34" charset="0"/>
                <a:buChar char="•"/>
              </a:pPr>
              <a:r>
                <a:rPr lang="en-US" sz="1100" kern="0" dirty="0">
                  <a:cs typeface="Segoe UI Semilight" panose="020B0402040204020203" pitchFamily="34" charset="0"/>
                </a:rPr>
                <a:t>MDM</a:t>
              </a:r>
            </a:p>
          </p:txBody>
        </p:sp>
        <p:grpSp>
          <p:nvGrpSpPr>
            <p:cNvPr id="31" name="Group 30"/>
            <p:cNvGrpSpPr/>
            <p:nvPr/>
          </p:nvGrpSpPr>
          <p:grpSpPr>
            <a:xfrm>
              <a:off x="2394118" y="3115714"/>
              <a:ext cx="257645" cy="274068"/>
              <a:chOff x="3232150" y="382588"/>
              <a:chExt cx="5727700" cy="6092825"/>
            </a:xfrm>
            <a:solidFill>
              <a:schemeClr val="tx1"/>
            </a:solidFill>
          </p:grpSpPr>
          <p:sp>
            <p:nvSpPr>
              <p:cNvPr id="32"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33"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34"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35" name="Group 34"/>
            <p:cNvGrpSpPr/>
            <p:nvPr/>
          </p:nvGrpSpPr>
          <p:grpSpPr>
            <a:xfrm>
              <a:off x="2394118" y="2263611"/>
              <a:ext cx="1448979" cy="430887"/>
              <a:chOff x="2846319" y="1896650"/>
              <a:chExt cx="1448979" cy="430887"/>
            </a:xfrm>
          </p:grpSpPr>
          <p:sp>
            <p:nvSpPr>
              <p:cNvPr id="36" name="Rectangle 35"/>
              <p:cNvSpPr/>
              <p:nvPr/>
            </p:nvSpPr>
            <p:spPr>
              <a:xfrm>
                <a:off x="3104481" y="1896650"/>
                <a:ext cx="1190817" cy="430887"/>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cs typeface="Segoe UI Semilight" panose="020B0402040204020203" pitchFamily="34" charset="0"/>
                  </a:rPr>
                  <a:t>Data Factory</a:t>
                </a:r>
              </a:p>
              <a:p>
                <a:pPr marL="171450" indent="-171450" defTabSz="896386">
                  <a:buFont typeface="Arial" panose="020B0604020202020204" pitchFamily="34" charset="0"/>
                  <a:buChar char="•"/>
                </a:pPr>
                <a:r>
                  <a:rPr lang="en-US" sz="1100" kern="0" dirty="0">
                    <a:cs typeface="Segoe UI Semilight" panose="020B0402040204020203" pitchFamily="34" charset="0"/>
                  </a:rPr>
                  <a:t>SSIS </a:t>
                </a:r>
                <a:endParaRPr lang="en-US" sz="1100" kern="0" dirty="0"/>
              </a:p>
            </p:txBody>
          </p:sp>
          <p:sp>
            <p:nvSpPr>
              <p:cNvPr id="37" name="Freeform 300"/>
              <p:cNvSpPr/>
              <p:nvPr/>
            </p:nvSpPr>
            <p:spPr bwMode="auto">
              <a:xfrm>
                <a:off x="2846319" y="1948304"/>
                <a:ext cx="268385" cy="282036"/>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a:solidFill>
                    <a:schemeClr val="tx1"/>
                  </a:solidFill>
                  <a:ea typeface="Segoe UI" pitchFamily="34" charset="0"/>
                  <a:cs typeface="Segoe UI" pitchFamily="34" charset="0"/>
                </a:endParaRPr>
              </a:p>
            </p:txBody>
          </p:sp>
        </p:grpSp>
        <p:sp>
          <p:nvSpPr>
            <p:cNvPr id="38" name="Freeform 301"/>
            <p:cNvSpPr/>
            <p:nvPr/>
          </p:nvSpPr>
          <p:spPr bwMode="auto">
            <a:xfrm>
              <a:off x="2394118" y="3903171"/>
              <a:ext cx="216961" cy="227043"/>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dirty="0">
                <a:solidFill>
                  <a:schemeClr val="tx1"/>
                </a:solidFill>
                <a:ea typeface="Segoe UI" pitchFamily="34" charset="0"/>
                <a:cs typeface="Segoe UI" pitchFamily="34" charset="0"/>
              </a:endParaRPr>
            </a:p>
          </p:txBody>
        </p:sp>
        <p:pic>
          <p:nvPicPr>
            <p:cNvPr id="39" name="Picture 38"/>
            <p:cNvPicPr>
              <a:picLocks noChangeAspect="1"/>
            </p:cNvPicPr>
            <p:nvPr/>
          </p:nvPicPr>
          <p:blipFill>
            <a:blip r:embed="rId6" cstate="email">
              <a:biLevel thresh="25000"/>
              <a:extLst>
                <a:ext uri="{28A0092B-C50C-407E-A947-70E740481C1C}">
                  <a14:useLocalDpi xmlns:a14="http://schemas.microsoft.com/office/drawing/2010/main"/>
                </a:ext>
              </a:extLst>
            </a:blip>
            <a:stretch>
              <a:fillRect/>
            </a:stretch>
          </p:blipFill>
          <p:spPr>
            <a:xfrm>
              <a:off x="2394118" y="4551276"/>
              <a:ext cx="297193" cy="297193"/>
            </a:xfrm>
            <a:prstGeom prst="rect">
              <a:avLst/>
            </a:prstGeom>
          </p:spPr>
        </p:pic>
        <p:sp>
          <p:nvSpPr>
            <p:cNvPr id="40" name="Rectangle 39"/>
            <p:cNvSpPr/>
            <p:nvPr/>
          </p:nvSpPr>
          <p:spPr>
            <a:xfrm>
              <a:off x="2708964" y="4555463"/>
              <a:ext cx="1190817" cy="259799"/>
            </a:xfrm>
            <a:prstGeom prst="rect">
              <a:avLst/>
            </a:prstGeom>
          </p:spPr>
          <p:txBody>
            <a:bodyPr wrap="square">
              <a:spAutoFit/>
            </a:bodyPr>
            <a:lstStyle/>
            <a:p>
              <a:pPr defTabSz="896386"/>
              <a:r>
                <a:rPr lang="en-US" sz="1100" kern="0" dirty="0" err="1">
                  <a:cs typeface="Segoe UI Semilight" panose="020B0402040204020203" pitchFamily="34" charset="0"/>
                </a:rPr>
                <a:t>IoT</a:t>
              </a:r>
              <a:r>
                <a:rPr lang="en-US" sz="1100" kern="0" dirty="0">
                  <a:cs typeface="Segoe UI Semilight" panose="020B0402040204020203" pitchFamily="34" charset="0"/>
                </a:rPr>
                <a:t> Hub</a:t>
              </a:r>
              <a:endParaRPr lang="en-US" sz="1100" kern="0" dirty="0"/>
            </a:p>
          </p:txBody>
        </p:sp>
      </p:grpSp>
    </p:spTree>
    <p:extLst>
      <p:ext uri="{BB962C8B-B14F-4D97-AF65-F5344CB8AC3E}">
        <p14:creationId xmlns:p14="http://schemas.microsoft.com/office/powerpoint/2010/main" val="3128842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4.81481E-6 L -0.1823 -0.00555 " pathEditMode="relative" rAng="0" ptsTypes="AA">
                                      <p:cBhvr>
                                        <p:cTn id="6" dur="2000" fill="hold"/>
                                        <p:tgtEl>
                                          <p:spTgt spid="4"/>
                                        </p:tgtEl>
                                        <p:attrNameLst>
                                          <p:attrName>ppt_x</p:attrName>
                                          <p:attrName>ppt_y</p:attrName>
                                        </p:attrNameLst>
                                      </p:cBhvr>
                                      <p:rCtr x="-9115" y="-2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Rectangle 305"/>
          <p:cNvSpPr/>
          <p:nvPr/>
        </p:nvSpPr>
        <p:spPr bwMode="auto">
          <a:xfrm>
            <a:off x="1" y="5172226"/>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defTabSz="896386">
              <a:spcBef>
                <a:spcPts val="0"/>
              </a:spcBef>
              <a:spcAft>
                <a:spcPts val="588"/>
              </a:spcAft>
              <a:defRPr/>
            </a:pPr>
            <a:r>
              <a:rPr lang="en-US" kern="0" spc="0" dirty="0">
                <a:ln>
                  <a:noFill/>
                </a:ln>
              </a:rPr>
              <a:t>Compose and orchestrate data services at scale</a:t>
            </a:r>
          </a:p>
        </p:txBody>
      </p:sp>
      <p:grpSp>
        <p:nvGrpSpPr>
          <p:cNvPr id="3" name="Group 2"/>
          <p:cNvGrpSpPr/>
          <p:nvPr/>
        </p:nvGrpSpPr>
        <p:grpSpPr>
          <a:xfrm>
            <a:off x="10924614" y="1526268"/>
            <a:ext cx="7228461" cy="2806168"/>
            <a:chOff x="8333265" y="1782586"/>
            <a:chExt cx="7373407" cy="2862438"/>
          </a:xfrm>
          <a:solidFill>
            <a:srgbClr val="0078D7"/>
          </a:solidFill>
        </p:grpSpPr>
        <p:cxnSp>
          <p:nvCxnSpPr>
            <p:cNvPr id="571" name="Straight Connector 570"/>
            <p:cNvCxnSpPr>
              <a:stCxn id="715" idx="6"/>
              <a:endCxn id="574" idx="2"/>
            </p:cNvCxnSpPr>
            <p:nvPr/>
          </p:nvCxnSpPr>
          <p:spPr>
            <a:xfrm>
              <a:off x="9662441" y="3393670"/>
              <a:ext cx="168632" cy="0"/>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72" name="Straight Connector 571"/>
            <p:cNvCxnSpPr>
              <a:stCxn id="588" idx="6"/>
              <a:endCxn id="630" idx="2"/>
            </p:cNvCxnSpPr>
            <p:nvPr/>
          </p:nvCxnSpPr>
          <p:spPr>
            <a:xfrm>
              <a:off x="12658057" y="3393670"/>
              <a:ext cx="168631" cy="0"/>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73" name="Group 572"/>
            <p:cNvGrpSpPr/>
            <p:nvPr/>
          </p:nvGrpSpPr>
          <p:grpSpPr>
            <a:xfrm>
              <a:off x="9831073" y="2729082"/>
              <a:ext cx="1329176" cy="1329176"/>
              <a:chOff x="6330582" y="2729082"/>
              <a:chExt cx="1329176" cy="1329176"/>
            </a:xfrm>
            <a:grpFill/>
          </p:grpSpPr>
          <p:sp>
            <p:nvSpPr>
              <p:cNvPr id="574" name="Oval 573"/>
              <p:cNvSpPr/>
              <p:nvPr/>
            </p:nvSpPr>
            <p:spPr bwMode="auto">
              <a:xfrm>
                <a:off x="6330582" y="2729082"/>
                <a:ext cx="1329176" cy="1329176"/>
              </a:xfrm>
              <a:prstGeom prst="ellipse">
                <a:avLst/>
              </a:prstGeom>
              <a:noFill/>
              <a:ln w="1905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986067" numCol="1" rtlCol="0" anchor="t" anchorCtr="0" compatLnSpc="1">
                <a:prstTxWarp prst="textNoShape">
                  <a:avLst/>
                </a:prstTxWarp>
              </a:bodyPr>
              <a:lstStyle/>
              <a:p>
                <a:pPr algn="ctr" defTabSz="914102" fontAlgn="base">
                  <a:spcBef>
                    <a:spcPct val="0"/>
                  </a:spcBef>
                  <a:spcAft>
                    <a:spcPct val="0"/>
                  </a:spcAft>
                  <a:defRPr/>
                </a:pPr>
                <a:r>
                  <a:rPr lang="en-US" sz="1176" kern="0" dirty="0">
                    <a:solidFill>
                      <a:schemeClr val="accent2">
                        <a:lumMod val="75000"/>
                      </a:schemeClr>
                    </a:solidFill>
                  </a:rPr>
                  <a:t>PREPARE</a:t>
                </a:r>
              </a:p>
            </p:txBody>
          </p:sp>
          <p:sp>
            <p:nvSpPr>
              <p:cNvPr id="575" name="Freeform 574"/>
              <p:cNvSpPr>
                <a:spLocks/>
              </p:cNvSpPr>
              <p:nvPr/>
            </p:nvSpPr>
            <p:spPr bwMode="auto">
              <a:xfrm>
                <a:off x="6539636" y="3209358"/>
                <a:ext cx="268592" cy="346642"/>
              </a:xfrm>
              <a:custGeom>
                <a:avLst/>
                <a:gdLst>
                  <a:gd name="connsiteX0" fmla="*/ 134296 w 268592"/>
                  <a:gd name="connsiteY0" fmla="*/ 12674 h 346642"/>
                  <a:gd name="connsiteX1" fmla="*/ 10863 w 268592"/>
                  <a:gd name="connsiteY1" fmla="*/ 61971 h 346642"/>
                  <a:gd name="connsiteX2" fmla="*/ 134296 w 268592"/>
                  <a:gd name="connsiteY2" fmla="*/ 111268 h 346642"/>
                  <a:gd name="connsiteX3" fmla="*/ 257730 w 268592"/>
                  <a:gd name="connsiteY3" fmla="*/ 61971 h 346642"/>
                  <a:gd name="connsiteX4" fmla="*/ 134296 w 268592"/>
                  <a:gd name="connsiteY4" fmla="*/ 12674 h 346642"/>
                  <a:gd name="connsiteX5" fmla="*/ 134296 w 268592"/>
                  <a:gd name="connsiteY5" fmla="*/ 0 h 346642"/>
                  <a:gd name="connsiteX6" fmla="*/ 227250 w 268592"/>
                  <a:gd name="connsiteY6" fmla="*/ 16693 h 346642"/>
                  <a:gd name="connsiteX7" fmla="*/ 268592 w 268592"/>
                  <a:gd name="connsiteY7" fmla="*/ 61731 h 346642"/>
                  <a:gd name="connsiteX8" fmla="*/ 268199 w 268592"/>
                  <a:gd name="connsiteY8" fmla="*/ 65510 h 346642"/>
                  <a:gd name="connsiteX9" fmla="*/ 268592 w 268592"/>
                  <a:gd name="connsiteY9" fmla="*/ 65510 h 346642"/>
                  <a:gd name="connsiteX10" fmla="*/ 268592 w 268592"/>
                  <a:gd name="connsiteY10" fmla="*/ 221257 h 346642"/>
                  <a:gd name="connsiteX11" fmla="*/ 258196 w 268592"/>
                  <a:gd name="connsiteY11" fmla="*/ 221257 h 346642"/>
                  <a:gd name="connsiteX12" fmla="*/ 258196 w 268592"/>
                  <a:gd name="connsiteY12" fmla="*/ 129929 h 346642"/>
                  <a:gd name="connsiteX13" fmla="*/ 257730 w 268592"/>
                  <a:gd name="connsiteY13" fmla="*/ 129929 h 346642"/>
                  <a:gd name="connsiteX14" fmla="*/ 257730 w 268592"/>
                  <a:gd name="connsiteY14" fmla="*/ 86865 h 346642"/>
                  <a:gd name="connsiteX15" fmla="*/ 252087 w 268592"/>
                  <a:gd name="connsiteY15" fmla="*/ 92264 h 346642"/>
                  <a:gd name="connsiteX16" fmla="*/ 227250 w 268592"/>
                  <a:gd name="connsiteY16" fmla="*/ 107085 h 346642"/>
                  <a:gd name="connsiteX17" fmla="*/ 134296 w 268592"/>
                  <a:gd name="connsiteY17" fmla="*/ 123777 h 346642"/>
                  <a:gd name="connsiteX18" fmla="*/ 41343 w 268592"/>
                  <a:gd name="connsiteY18" fmla="*/ 107085 h 346642"/>
                  <a:gd name="connsiteX19" fmla="*/ 16506 w 268592"/>
                  <a:gd name="connsiteY19" fmla="*/ 92264 h 346642"/>
                  <a:gd name="connsiteX20" fmla="*/ 10863 w 268592"/>
                  <a:gd name="connsiteY20" fmla="*/ 86865 h 346642"/>
                  <a:gd name="connsiteX21" fmla="*/ 10863 w 268592"/>
                  <a:gd name="connsiteY21" fmla="*/ 129929 h 346642"/>
                  <a:gd name="connsiteX22" fmla="*/ 10632 w 268592"/>
                  <a:gd name="connsiteY22" fmla="*/ 129929 h 346642"/>
                  <a:gd name="connsiteX23" fmla="*/ 10632 w 268592"/>
                  <a:gd name="connsiteY23" fmla="*/ 280560 h 346642"/>
                  <a:gd name="connsiteX24" fmla="*/ 10863 w 268592"/>
                  <a:gd name="connsiteY24" fmla="*/ 280560 h 346642"/>
                  <a:gd name="connsiteX25" fmla="*/ 10863 w 268592"/>
                  <a:gd name="connsiteY25" fmla="*/ 284918 h 346642"/>
                  <a:gd name="connsiteX26" fmla="*/ 10809 w 268592"/>
                  <a:gd name="connsiteY26" fmla="*/ 284918 h 346642"/>
                  <a:gd name="connsiteX27" fmla="*/ 134296 w 268592"/>
                  <a:gd name="connsiteY27" fmla="*/ 334045 h 346642"/>
                  <a:gd name="connsiteX28" fmla="*/ 248711 w 268592"/>
                  <a:gd name="connsiteY28" fmla="*/ 302426 h 346642"/>
                  <a:gd name="connsiteX29" fmla="*/ 249655 w 268592"/>
                  <a:gd name="connsiteY29" fmla="*/ 300604 h 346642"/>
                  <a:gd name="connsiteX30" fmla="*/ 261884 w 268592"/>
                  <a:gd name="connsiteY30" fmla="*/ 300604 h 346642"/>
                  <a:gd name="connsiteX31" fmla="*/ 257953 w 268592"/>
                  <a:gd name="connsiteY31" fmla="*/ 309797 h 346642"/>
                  <a:gd name="connsiteX32" fmla="*/ 227250 w 268592"/>
                  <a:gd name="connsiteY32" fmla="*/ 329952 h 346642"/>
                  <a:gd name="connsiteX33" fmla="*/ 134296 w 268592"/>
                  <a:gd name="connsiteY33" fmla="*/ 346642 h 346642"/>
                  <a:gd name="connsiteX34" fmla="*/ 41343 w 268592"/>
                  <a:gd name="connsiteY34" fmla="*/ 329952 h 346642"/>
                  <a:gd name="connsiteX35" fmla="*/ 0 w 268592"/>
                  <a:gd name="connsiteY35" fmla="*/ 284918 h 346642"/>
                  <a:gd name="connsiteX36" fmla="*/ 0 w 268592"/>
                  <a:gd name="connsiteY36" fmla="*/ 212166 h 346642"/>
                  <a:gd name="connsiteX37" fmla="*/ 0 w 268592"/>
                  <a:gd name="connsiteY37" fmla="*/ 132995 h 346642"/>
                  <a:gd name="connsiteX38" fmla="*/ 0 w 268592"/>
                  <a:gd name="connsiteY38" fmla="*/ 65510 h 346642"/>
                  <a:gd name="connsiteX39" fmla="*/ 393 w 268592"/>
                  <a:gd name="connsiteY39" fmla="*/ 65510 h 346642"/>
                  <a:gd name="connsiteX40" fmla="*/ 0 w 268592"/>
                  <a:gd name="connsiteY40" fmla="*/ 61731 h 346642"/>
                  <a:gd name="connsiteX41" fmla="*/ 41343 w 268592"/>
                  <a:gd name="connsiteY41" fmla="*/ 16693 h 346642"/>
                  <a:gd name="connsiteX42" fmla="*/ 134296 w 268592"/>
                  <a:gd name="connsiteY42" fmla="*/ 0 h 346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68592" h="346642">
                    <a:moveTo>
                      <a:pt x="134296" y="12674"/>
                    </a:moveTo>
                    <a:cubicBezTo>
                      <a:pt x="66126" y="12674"/>
                      <a:pt x="10863" y="34745"/>
                      <a:pt x="10863" y="61971"/>
                    </a:cubicBezTo>
                    <a:cubicBezTo>
                      <a:pt x="10863" y="89197"/>
                      <a:pt x="66126" y="111268"/>
                      <a:pt x="134296" y="111268"/>
                    </a:cubicBezTo>
                    <a:cubicBezTo>
                      <a:pt x="202467" y="111268"/>
                      <a:pt x="257730" y="89197"/>
                      <a:pt x="257730" y="61971"/>
                    </a:cubicBezTo>
                    <a:cubicBezTo>
                      <a:pt x="257730" y="34745"/>
                      <a:pt x="202467" y="12674"/>
                      <a:pt x="134296" y="12674"/>
                    </a:cubicBezTo>
                    <a:close/>
                    <a:moveTo>
                      <a:pt x="134296" y="0"/>
                    </a:moveTo>
                    <a:cubicBezTo>
                      <a:pt x="169424" y="0"/>
                      <a:pt x="202390" y="5984"/>
                      <a:pt x="227250" y="16693"/>
                    </a:cubicBezTo>
                    <a:cubicBezTo>
                      <a:pt x="254001" y="28031"/>
                      <a:pt x="268592" y="44094"/>
                      <a:pt x="268592" y="61731"/>
                    </a:cubicBezTo>
                    <a:lnTo>
                      <a:pt x="268199" y="65510"/>
                    </a:lnTo>
                    <a:lnTo>
                      <a:pt x="268592" y="65510"/>
                    </a:lnTo>
                    <a:lnTo>
                      <a:pt x="268592" y="221257"/>
                    </a:lnTo>
                    <a:lnTo>
                      <a:pt x="258196" y="221257"/>
                    </a:lnTo>
                    <a:lnTo>
                      <a:pt x="258196" y="129929"/>
                    </a:lnTo>
                    <a:lnTo>
                      <a:pt x="257730" y="129929"/>
                    </a:lnTo>
                    <a:lnTo>
                      <a:pt x="257730" y="86865"/>
                    </a:lnTo>
                    <a:lnTo>
                      <a:pt x="252087" y="92264"/>
                    </a:lnTo>
                    <a:cubicBezTo>
                      <a:pt x="245603" y="97725"/>
                      <a:pt x="237281" y="102715"/>
                      <a:pt x="227250" y="107085"/>
                    </a:cubicBezTo>
                    <a:cubicBezTo>
                      <a:pt x="202390" y="117793"/>
                      <a:pt x="169424" y="123777"/>
                      <a:pt x="134296" y="123777"/>
                    </a:cubicBezTo>
                    <a:cubicBezTo>
                      <a:pt x="99168" y="123777"/>
                      <a:pt x="66203" y="117793"/>
                      <a:pt x="41343" y="107085"/>
                    </a:cubicBezTo>
                    <a:cubicBezTo>
                      <a:pt x="31311" y="102715"/>
                      <a:pt x="22990" y="97725"/>
                      <a:pt x="16506" y="92264"/>
                    </a:cubicBezTo>
                    <a:lnTo>
                      <a:pt x="10863" y="86865"/>
                    </a:lnTo>
                    <a:lnTo>
                      <a:pt x="10863" y="129929"/>
                    </a:lnTo>
                    <a:lnTo>
                      <a:pt x="10632" y="129929"/>
                    </a:lnTo>
                    <a:lnTo>
                      <a:pt x="10632" y="280560"/>
                    </a:lnTo>
                    <a:lnTo>
                      <a:pt x="10863" y="280560"/>
                    </a:lnTo>
                    <a:lnTo>
                      <a:pt x="10863" y="284918"/>
                    </a:lnTo>
                    <a:lnTo>
                      <a:pt x="10809" y="284918"/>
                    </a:lnTo>
                    <a:cubicBezTo>
                      <a:pt x="10809" y="308222"/>
                      <a:pt x="61609" y="334045"/>
                      <a:pt x="134296" y="334045"/>
                    </a:cubicBezTo>
                    <a:cubicBezTo>
                      <a:pt x="188812" y="334045"/>
                      <a:pt x="231016" y="319520"/>
                      <a:pt x="248711" y="302426"/>
                    </a:cubicBezTo>
                    <a:lnTo>
                      <a:pt x="249655" y="300604"/>
                    </a:lnTo>
                    <a:lnTo>
                      <a:pt x="261884" y="300604"/>
                    </a:lnTo>
                    <a:lnTo>
                      <a:pt x="257953" y="309797"/>
                    </a:lnTo>
                    <a:cubicBezTo>
                      <a:pt x="250961" y="317434"/>
                      <a:pt x="240625" y="324283"/>
                      <a:pt x="227250" y="329952"/>
                    </a:cubicBezTo>
                    <a:cubicBezTo>
                      <a:pt x="202390" y="340659"/>
                      <a:pt x="169424" y="346642"/>
                      <a:pt x="134296" y="346642"/>
                    </a:cubicBezTo>
                    <a:cubicBezTo>
                      <a:pt x="99168" y="346642"/>
                      <a:pt x="66203" y="340659"/>
                      <a:pt x="41343" y="329952"/>
                    </a:cubicBezTo>
                    <a:cubicBezTo>
                      <a:pt x="14592" y="318615"/>
                      <a:pt x="0" y="302554"/>
                      <a:pt x="0" y="284918"/>
                    </a:cubicBezTo>
                    <a:lnTo>
                      <a:pt x="0" y="212166"/>
                    </a:lnTo>
                    <a:lnTo>
                      <a:pt x="0" y="132995"/>
                    </a:lnTo>
                    <a:lnTo>
                      <a:pt x="0" y="65510"/>
                    </a:lnTo>
                    <a:lnTo>
                      <a:pt x="393" y="65510"/>
                    </a:lnTo>
                    <a:lnTo>
                      <a:pt x="0" y="61731"/>
                    </a:lnTo>
                    <a:cubicBezTo>
                      <a:pt x="0" y="44094"/>
                      <a:pt x="14592" y="28031"/>
                      <a:pt x="41343" y="16693"/>
                    </a:cubicBezTo>
                    <a:cubicBezTo>
                      <a:pt x="66203" y="5984"/>
                      <a:pt x="99168" y="0"/>
                      <a:pt x="134296" y="0"/>
                    </a:cubicBezTo>
                    <a:close/>
                  </a:path>
                </a:pathLst>
              </a:custGeom>
              <a:grpFill/>
              <a:ln>
                <a:noFill/>
              </a:ln>
            </p:spPr>
            <p:txBody>
              <a:bodyPr vert="horz" wrap="square" lIns="0" tIns="134464" rIns="0" bIns="0" numCol="1" anchor="t" anchorCtr="0" compatLnSpc="1">
                <a:prstTxWarp prst="textNoShape">
                  <a:avLst/>
                </a:prstTxWarp>
                <a:noAutofit/>
              </a:bodyPr>
              <a:lstStyle/>
              <a:p>
                <a:pPr algn="ctr" defTabSz="896386">
                  <a:defRPr/>
                </a:pPr>
                <a:endParaRPr lang="en-US" sz="686" kern="0" dirty="0">
                  <a:solidFill>
                    <a:schemeClr val="accent2">
                      <a:lumMod val="75000"/>
                    </a:schemeClr>
                  </a:solidFill>
                </a:endParaRPr>
              </a:p>
            </p:txBody>
          </p:sp>
          <p:sp>
            <p:nvSpPr>
              <p:cNvPr id="576" name="Freeform 575"/>
              <p:cNvSpPr>
                <a:spLocks noChangeArrowheads="1"/>
              </p:cNvSpPr>
              <p:nvPr/>
            </p:nvSpPr>
            <p:spPr bwMode="auto">
              <a:xfrm flipH="1">
                <a:off x="7083210" y="3221555"/>
                <a:ext cx="359782" cy="302695"/>
              </a:xfrm>
              <a:custGeom>
                <a:avLst/>
                <a:gdLst>
                  <a:gd name="connsiteX0" fmla="*/ 179965 w 359782"/>
                  <a:gd name="connsiteY0" fmla="*/ 201781 h 302695"/>
                  <a:gd name="connsiteX1" fmla="*/ 144234 w 359782"/>
                  <a:gd name="connsiteY1" fmla="*/ 216559 h 302695"/>
                  <a:gd name="connsiteX2" fmla="*/ 140431 w 359782"/>
                  <a:gd name="connsiteY2" fmla="*/ 225728 h 302695"/>
                  <a:gd name="connsiteX3" fmla="*/ 151884 w 359782"/>
                  <a:gd name="connsiteY3" fmla="*/ 225728 h 302695"/>
                  <a:gd name="connsiteX4" fmla="*/ 152336 w 359782"/>
                  <a:gd name="connsiteY4" fmla="*/ 224640 h 302695"/>
                  <a:gd name="connsiteX5" fmla="*/ 180040 w 359782"/>
                  <a:gd name="connsiteY5" fmla="*/ 213208 h 302695"/>
                  <a:gd name="connsiteX6" fmla="*/ 219218 w 359782"/>
                  <a:gd name="connsiteY6" fmla="*/ 252238 h 302695"/>
                  <a:gd name="connsiteX7" fmla="*/ 180040 w 359782"/>
                  <a:gd name="connsiteY7" fmla="*/ 291268 h 302695"/>
                  <a:gd name="connsiteX8" fmla="*/ 179736 w 359782"/>
                  <a:gd name="connsiteY8" fmla="*/ 291143 h 302695"/>
                  <a:gd name="connsiteX9" fmla="*/ 179736 w 359782"/>
                  <a:gd name="connsiteY9" fmla="*/ 302649 h 302695"/>
                  <a:gd name="connsiteX10" fmla="*/ 179965 w 359782"/>
                  <a:gd name="connsiteY10" fmla="*/ 302695 h 302695"/>
                  <a:gd name="connsiteX11" fmla="*/ 230497 w 359782"/>
                  <a:gd name="connsiteY11" fmla="*/ 252238 h 302695"/>
                  <a:gd name="connsiteX12" fmla="*/ 179965 w 359782"/>
                  <a:gd name="connsiteY12" fmla="*/ 201781 h 302695"/>
                  <a:gd name="connsiteX13" fmla="*/ 179933 w 359782"/>
                  <a:gd name="connsiteY13" fmla="*/ 134440 h 302695"/>
                  <a:gd name="connsiteX14" fmla="*/ 96831 w 359782"/>
                  <a:gd name="connsiteY14" fmla="*/ 168824 h 302695"/>
                  <a:gd name="connsiteX15" fmla="*/ 96831 w 359782"/>
                  <a:gd name="connsiteY15" fmla="*/ 177082 h 302695"/>
                  <a:gd name="connsiteX16" fmla="*/ 100807 w 359782"/>
                  <a:gd name="connsiteY16" fmla="*/ 178506 h 302695"/>
                  <a:gd name="connsiteX17" fmla="*/ 104783 w 359782"/>
                  <a:gd name="connsiteY17" fmla="*/ 177082 h 302695"/>
                  <a:gd name="connsiteX18" fmla="*/ 255013 w 359782"/>
                  <a:gd name="connsiteY18" fmla="*/ 177082 h 302695"/>
                  <a:gd name="connsiteX19" fmla="*/ 263248 w 359782"/>
                  <a:gd name="connsiteY19" fmla="*/ 177082 h 302695"/>
                  <a:gd name="connsiteX20" fmla="*/ 263248 w 359782"/>
                  <a:gd name="connsiteY20" fmla="*/ 168824 h 302695"/>
                  <a:gd name="connsiteX21" fmla="*/ 179933 w 359782"/>
                  <a:gd name="connsiteY21" fmla="*/ 134440 h 302695"/>
                  <a:gd name="connsiteX22" fmla="*/ 179966 w 359782"/>
                  <a:gd name="connsiteY22" fmla="*/ 67031 h 302695"/>
                  <a:gd name="connsiteX23" fmla="*/ 49342 w 359782"/>
                  <a:gd name="connsiteY23" fmla="*/ 121348 h 302695"/>
                  <a:gd name="connsiteX24" fmla="*/ 49342 w 359782"/>
                  <a:gd name="connsiteY24" fmla="*/ 129311 h 302695"/>
                  <a:gd name="connsiteX25" fmla="*/ 53317 w 359782"/>
                  <a:gd name="connsiteY25" fmla="*/ 131017 h 302695"/>
                  <a:gd name="connsiteX26" fmla="*/ 57293 w 359782"/>
                  <a:gd name="connsiteY26" fmla="*/ 129311 h 302695"/>
                  <a:gd name="connsiteX27" fmla="*/ 179966 w 359782"/>
                  <a:gd name="connsiteY27" fmla="*/ 78406 h 302695"/>
                  <a:gd name="connsiteX28" fmla="*/ 302638 w 359782"/>
                  <a:gd name="connsiteY28" fmla="*/ 129311 h 302695"/>
                  <a:gd name="connsiteX29" fmla="*/ 310589 w 359782"/>
                  <a:gd name="connsiteY29" fmla="*/ 129311 h 302695"/>
                  <a:gd name="connsiteX30" fmla="*/ 310589 w 359782"/>
                  <a:gd name="connsiteY30" fmla="*/ 121348 h 302695"/>
                  <a:gd name="connsiteX31" fmla="*/ 179966 w 359782"/>
                  <a:gd name="connsiteY31" fmla="*/ 67031 h 302695"/>
                  <a:gd name="connsiteX32" fmla="*/ 180033 w 359782"/>
                  <a:gd name="connsiteY32" fmla="*/ 0 h 302695"/>
                  <a:gd name="connsiteX33" fmla="*/ 1704 w 359782"/>
                  <a:gd name="connsiteY33" fmla="*/ 73869 h 302695"/>
                  <a:gd name="connsiteX34" fmla="*/ 1704 w 359782"/>
                  <a:gd name="connsiteY34" fmla="*/ 81824 h 302695"/>
                  <a:gd name="connsiteX35" fmla="*/ 9655 w 359782"/>
                  <a:gd name="connsiteY35" fmla="*/ 81824 h 302695"/>
                  <a:gd name="connsiteX36" fmla="*/ 350128 w 359782"/>
                  <a:gd name="connsiteY36" fmla="*/ 81824 h 302695"/>
                  <a:gd name="connsiteX37" fmla="*/ 354103 w 359782"/>
                  <a:gd name="connsiteY37" fmla="*/ 83529 h 302695"/>
                  <a:gd name="connsiteX38" fmla="*/ 358079 w 359782"/>
                  <a:gd name="connsiteY38" fmla="*/ 81824 h 302695"/>
                  <a:gd name="connsiteX39" fmla="*/ 358079 w 359782"/>
                  <a:gd name="connsiteY39" fmla="*/ 73869 h 302695"/>
                  <a:gd name="connsiteX40" fmla="*/ 180033 w 359782"/>
                  <a:gd name="connsiteY40" fmla="*/ 0 h 30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9782" h="302695">
                    <a:moveTo>
                      <a:pt x="179965" y="201781"/>
                    </a:moveTo>
                    <a:cubicBezTo>
                      <a:pt x="166011" y="201781"/>
                      <a:pt x="153379" y="207428"/>
                      <a:pt x="144234" y="216559"/>
                    </a:cubicBezTo>
                    <a:lnTo>
                      <a:pt x="140431" y="225728"/>
                    </a:lnTo>
                    <a:lnTo>
                      <a:pt x="151884" y="225728"/>
                    </a:lnTo>
                    <a:lnTo>
                      <a:pt x="152336" y="224640"/>
                    </a:lnTo>
                    <a:cubicBezTo>
                      <a:pt x="159426" y="217576"/>
                      <a:pt x="169221" y="213208"/>
                      <a:pt x="180040" y="213208"/>
                    </a:cubicBezTo>
                    <a:cubicBezTo>
                      <a:pt x="201677" y="213208"/>
                      <a:pt x="219218" y="230682"/>
                      <a:pt x="219218" y="252238"/>
                    </a:cubicBezTo>
                    <a:cubicBezTo>
                      <a:pt x="219218" y="273794"/>
                      <a:pt x="201677" y="291268"/>
                      <a:pt x="180040" y="291268"/>
                    </a:cubicBezTo>
                    <a:lnTo>
                      <a:pt x="179736" y="291143"/>
                    </a:lnTo>
                    <a:lnTo>
                      <a:pt x="179736" y="302649"/>
                    </a:lnTo>
                    <a:lnTo>
                      <a:pt x="179965" y="302695"/>
                    </a:lnTo>
                    <a:cubicBezTo>
                      <a:pt x="207873" y="302695"/>
                      <a:pt x="230497" y="280105"/>
                      <a:pt x="230497" y="252238"/>
                    </a:cubicBezTo>
                    <a:cubicBezTo>
                      <a:pt x="230497" y="224371"/>
                      <a:pt x="207873" y="201781"/>
                      <a:pt x="179965" y="201781"/>
                    </a:cubicBezTo>
                    <a:close/>
                    <a:moveTo>
                      <a:pt x="179933" y="134440"/>
                    </a:moveTo>
                    <a:cubicBezTo>
                      <a:pt x="149795" y="134440"/>
                      <a:pt x="119692" y="145901"/>
                      <a:pt x="96831" y="168824"/>
                    </a:cubicBezTo>
                    <a:cubicBezTo>
                      <a:pt x="94559" y="171102"/>
                      <a:pt x="94559" y="174804"/>
                      <a:pt x="96831" y="177082"/>
                    </a:cubicBezTo>
                    <a:cubicBezTo>
                      <a:pt x="97967" y="177936"/>
                      <a:pt x="99387" y="178506"/>
                      <a:pt x="100807" y="178506"/>
                    </a:cubicBezTo>
                    <a:cubicBezTo>
                      <a:pt x="102227" y="178506"/>
                      <a:pt x="103647" y="177936"/>
                      <a:pt x="104783" y="177082"/>
                    </a:cubicBezTo>
                    <a:cubicBezTo>
                      <a:pt x="146245" y="135508"/>
                      <a:pt x="213834" y="135508"/>
                      <a:pt x="255013" y="177082"/>
                    </a:cubicBezTo>
                    <a:cubicBezTo>
                      <a:pt x="257285" y="179075"/>
                      <a:pt x="260976" y="179075"/>
                      <a:pt x="263248" y="177082"/>
                    </a:cubicBezTo>
                    <a:cubicBezTo>
                      <a:pt x="265520" y="174804"/>
                      <a:pt x="265520" y="171102"/>
                      <a:pt x="263248" y="168824"/>
                    </a:cubicBezTo>
                    <a:cubicBezTo>
                      <a:pt x="240245" y="145901"/>
                      <a:pt x="210071" y="134440"/>
                      <a:pt x="179933" y="134440"/>
                    </a:cubicBezTo>
                    <a:close/>
                    <a:moveTo>
                      <a:pt x="179966" y="67031"/>
                    </a:moveTo>
                    <a:cubicBezTo>
                      <a:pt x="130556" y="67031"/>
                      <a:pt x="83985" y="86369"/>
                      <a:pt x="49342" y="121348"/>
                    </a:cubicBezTo>
                    <a:cubicBezTo>
                      <a:pt x="47070" y="123623"/>
                      <a:pt x="47070" y="127036"/>
                      <a:pt x="49342" y="129311"/>
                    </a:cubicBezTo>
                    <a:cubicBezTo>
                      <a:pt x="50194" y="130449"/>
                      <a:pt x="51897" y="131017"/>
                      <a:pt x="53317" y="131017"/>
                    </a:cubicBezTo>
                    <a:cubicBezTo>
                      <a:pt x="54737" y="131017"/>
                      <a:pt x="56157" y="130449"/>
                      <a:pt x="57293" y="129311"/>
                    </a:cubicBezTo>
                    <a:cubicBezTo>
                      <a:pt x="89949" y="96607"/>
                      <a:pt x="133679" y="78406"/>
                      <a:pt x="179966" y="78406"/>
                    </a:cubicBezTo>
                    <a:cubicBezTo>
                      <a:pt x="226252" y="78406"/>
                      <a:pt x="269698" y="96607"/>
                      <a:pt x="302638" y="129311"/>
                    </a:cubicBezTo>
                    <a:cubicBezTo>
                      <a:pt x="304910" y="131586"/>
                      <a:pt x="308318" y="131586"/>
                      <a:pt x="310589" y="129311"/>
                    </a:cubicBezTo>
                    <a:cubicBezTo>
                      <a:pt x="312861" y="127036"/>
                      <a:pt x="312861" y="123623"/>
                      <a:pt x="310589" y="121348"/>
                    </a:cubicBezTo>
                    <a:cubicBezTo>
                      <a:pt x="275662" y="86369"/>
                      <a:pt x="229375" y="67031"/>
                      <a:pt x="179966" y="67031"/>
                    </a:cubicBezTo>
                    <a:close/>
                    <a:moveTo>
                      <a:pt x="180033" y="0"/>
                    </a:moveTo>
                    <a:cubicBezTo>
                      <a:pt x="112734" y="0"/>
                      <a:pt x="49410" y="26138"/>
                      <a:pt x="1704" y="73869"/>
                    </a:cubicBezTo>
                    <a:cubicBezTo>
                      <a:pt x="-568" y="75858"/>
                      <a:pt x="-568" y="79551"/>
                      <a:pt x="1704" y="81824"/>
                    </a:cubicBezTo>
                    <a:cubicBezTo>
                      <a:pt x="3976" y="84097"/>
                      <a:pt x="7667" y="84097"/>
                      <a:pt x="9655" y="81824"/>
                    </a:cubicBezTo>
                    <a:cubicBezTo>
                      <a:pt x="103647" y="-12217"/>
                      <a:pt x="256420" y="-11933"/>
                      <a:pt x="350128" y="81824"/>
                    </a:cubicBezTo>
                    <a:cubicBezTo>
                      <a:pt x="351263" y="82961"/>
                      <a:pt x="352683" y="83529"/>
                      <a:pt x="354103" y="83529"/>
                    </a:cubicBezTo>
                    <a:cubicBezTo>
                      <a:pt x="355523" y="83529"/>
                      <a:pt x="356943" y="82961"/>
                      <a:pt x="358079" y="81824"/>
                    </a:cubicBezTo>
                    <a:cubicBezTo>
                      <a:pt x="360350" y="79551"/>
                      <a:pt x="360350" y="76142"/>
                      <a:pt x="358079" y="73869"/>
                    </a:cubicBezTo>
                    <a:cubicBezTo>
                      <a:pt x="310657" y="26138"/>
                      <a:pt x="247333" y="0"/>
                      <a:pt x="180033" y="0"/>
                    </a:cubicBezTo>
                    <a:close/>
                  </a:path>
                </a:pathLst>
              </a:custGeom>
              <a:grp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dirty="0">
                  <a:solidFill>
                    <a:schemeClr val="accent2">
                      <a:lumMod val="75000"/>
                    </a:schemeClr>
                  </a:solidFill>
                </a:endParaRPr>
              </a:p>
            </p:txBody>
          </p:sp>
          <p:sp>
            <p:nvSpPr>
              <p:cNvPr id="577" name="Freeform 576"/>
              <p:cNvSpPr>
                <a:spLocks/>
              </p:cNvSpPr>
              <p:nvPr/>
            </p:nvSpPr>
            <p:spPr bwMode="auto">
              <a:xfrm>
                <a:off x="6763784" y="3678867"/>
                <a:ext cx="325481" cy="190824"/>
              </a:xfrm>
              <a:custGeom>
                <a:avLst/>
                <a:gdLst>
                  <a:gd name="connsiteX0" fmla="*/ 141535 w 325481"/>
                  <a:gd name="connsiteY0" fmla="*/ 0 h 190824"/>
                  <a:gd name="connsiteX1" fmla="*/ 217726 w 325481"/>
                  <a:gd name="connsiteY1" fmla="*/ 50621 h 190824"/>
                  <a:gd name="connsiteX2" fmla="*/ 217726 w 325481"/>
                  <a:gd name="connsiteY2" fmla="*/ 51152 h 190824"/>
                  <a:gd name="connsiteX3" fmla="*/ 219048 w 325481"/>
                  <a:gd name="connsiteY3" fmla="*/ 54597 h 190824"/>
                  <a:gd name="connsiteX4" fmla="*/ 237038 w 325481"/>
                  <a:gd name="connsiteY4" fmla="*/ 51947 h 190824"/>
                  <a:gd name="connsiteX5" fmla="*/ 277646 w 325481"/>
                  <a:gd name="connsiteY5" fmla="*/ 66523 h 190824"/>
                  <a:gd name="connsiteX6" fmla="*/ 294713 w 325481"/>
                  <a:gd name="connsiteY6" fmla="*/ 94648 h 190824"/>
                  <a:gd name="connsiteX7" fmla="*/ 283124 w 325481"/>
                  <a:gd name="connsiteY7" fmla="*/ 94648 h 190824"/>
                  <a:gd name="connsiteX8" fmla="*/ 270834 w 325481"/>
                  <a:gd name="connsiteY8" fmla="*/ 74651 h 190824"/>
                  <a:gd name="connsiteX9" fmla="*/ 236970 w 325481"/>
                  <a:gd name="connsiteY9" fmla="*/ 62566 h 190824"/>
                  <a:gd name="connsiteX10" fmla="*/ 221097 w 325481"/>
                  <a:gd name="connsiteY10" fmla="*/ 64950 h 190824"/>
                  <a:gd name="connsiteX11" fmla="*/ 217393 w 325481"/>
                  <a:gd name="connsiteY11" fmla="*/ 66274 h 190824"/>
                  <a:gd name="connsiteX12" fmla="*/ 213160 w 325481"/>
                  <a:gd name="connsiteY12" fmla="*/ 66274 h 190824"/>
                  <a:gd name="connsiteX13" fmla="*/ 210515 w 325481"/>
                  <a:gd name="connsiteY13" fmla="*/ 63096 h 190824"/>
                  <a:gd name="connsiteX14" fmla="*/ 207869 w 325481"/>
                  <a:gd name="connsiteY14" fmla="*/ 54354 h 190824"/>
                  <a:gd name="connsiteX15" fmla="*/ 141465 w 325481"/>
                  <a:gd name="connsiteY15" fmla="*/ 10648 h 190824"/>
                  <a:gd name="connsiteX16" fmla="*/ 75061 w 325481"/>
                  <a:gd name="connsiteY16" fmla="*/ 54354 h 190824"/>
                  <a:gd name="connsiteX17" fmla="*/ 71093 w 325481"/>
                  <a:gd name="connsiteY17" fmla="*/ 67069 h 190824"/>
                  <a:gd name="connsiteX18" fmla="*/ 65802 w 325481"/>
                  <a:gd name="connsiteY18" fmla="*/ 70778 h 190824"/>
                  <a:gd name="connsiteX19" fmla="*/ 65273 w 325481"/>
                  <a:gd name="connsiteY19" fmla="*/ 70778 h 190824"/>
                  <a:gd name="connsiteX20" fmla="*/ 10509 w 325481"/>
                  <a:gd name="connsiteY20" fmla="*/ 125610 h 190824"/>
                  <a:gd name="connsiteX21" fmla="*/ 59717 w 325481"/>
                  <a:gd name="connsiteY21" fmla="*/ 179912 h 190824"/>
                  <a:gd name="connsiteX22" fmla="*/ 64479 w 325481"/>
                  <a:gd name="connsiteY22" fmla="*/ 180177 h 190824"/>
                  <a:gd name="connsiteX23" fmla="*/ 65008 w 325481"/>
                  <a:gd name="connsiteY23" fmla="*/ 180177 h 190824"/>
                  <a:gd name="connsiteX24" fmla="*/ 291205 w 325481"/>
                  <a:gd name="connsiteY24" fmla="*/ 180177 h 190824"/>
                  <a:gd name="connsiteX25" fmla="*/ 291734 w 325481"/>
                  <a:gd name="connsiteY25" fmla="*/ 180177 h 190824"/>
                  <a:gd name="connsiteX26" fmla="*/ 298083 w 325481"/>
                  <a:gd name="connsiteY26" fmla="*/ 179647 h 190824"/>
                  <a:gd name="connsiteX27" fmla="*/ 307210 w 325481"/>
                  <a:gd name="connsiteY27" fmla="*/ 173995 h 190824"/>
                  <a:gd name="connsiteX28" fmla="*/ 325481 w 325481"/>
                  <a:gd name="connsiteY28" fmla="*/ 173995 h 190824"/>
                  <a:gd name="connsiteX29" fmla="*/ 325233 w 325481"/>
                  <a:gd name="connsiteY29" fmla="*/ 174690 h 190824"/>
                  <a:gd name="connsiteX30" fmla="*/ 300001 w 325481"/>
                  <a:gd name="connsiteY30" fmla="*/ 190029 h 190824"/>
                  <a:gd name="connsiteX31" fmla="*/ 299472 w 325481"/>
                  <a:gd name="connsiteY31" fmla="*/ 190029 h 190824"/>
                  <a:gd name="connsiteX32" fmla="*/ 293916 w 325481"/>
                  <a:gd name="connsiteY32" fmla="*/ 190559 h 190824"/>
                  <a:gd name="connsiteX33" fmla="*/ 292329 w 325481"/>
                  <a:gd name="connsiteY33" fmla="*/ 190824 h 190824"/>
                  <a:gd name="connsiteX34" fmla="*/ 64286 w 325481"/>
                  <a:gd name="connsiteY34" fmla="*/ 190824 h 190824"/>
                  <a:gd name="connsiteX35" fmla="*/ 62963 w 325481"/>
                  <a:gd name="connsiteY35" fmla="*/ 190824 h 190824"/>
                  <a:gd name="connsiteX36" fmla="*/ 58995 w 325481"/>
                  <a:gd name="connsiteY36" fmla="*/ 190559 h 190824"/>
                  <a:gd name="connsiteX37" fmla="*/ 58731 w 325481"/>
                  <a:gd name="connsiteY37" fmla="*/ 190559 h 190824"/>
                  <a:gd name="connsiteX38" fmla="*/ 0 w 325481"/>
                  <a:gd name="connsiteY38" fmla="*/ 125626 h 190824"/>
                  <a:gd name="connsiteX39" fmla="*/ 62434 w 325481"/>
                  <a:gd name="connsiteY39" fmla="*/ 60163 h 190824"/>
                  <a:gd name="connsiteX40" fmla="*/ 65080 w 325481"/>
                  <a:gd name="connsiteY40" fmla="*/ 51152 h 190824"/>
                  <a:gd name="connsiteX41" fmla="*/ 65344 w 325481"/>
                  <a:gd name="connsiteY41" fmla="*/ 50621 h 190824"/>
                  <a:gd name="connsiteX42" fmla="*/ 141535 w 325481"/>
                  <a:gd name="connsiteY42" fmla="*/ 0 h 19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5481" h="190824">
                    <a:moveTo>
                      <a:pt x="141535" y="0"/>
                    </a:moveTo>
                    <a:cubicBezTo>
                      <a:pt x="174868" y="0"/>
                      <a:pt x="204763" y="19878"/>
                      <a:pt x="217726" y="50621"/>
                    </a:cubicBezTo>
                    <a:cubicBezTo>
                      <a:pt x="217726" y="50621"/>
                      <a:pt x="217726" y="50887"/>
                      <a:pt x="217726" y="51152"/>
                    </a:cubicBezTo>
                    <a:cubicBezTo>
                      <a:pt x="219048" y="54597"/>
                      <a:pt x="219048" y="54597"/>
                      <a:pt x="219048" y="54597"/>
                    </a:cubicBezTo>
                    <a:cubicBezTo>
                      <a:pt x="224868" y="52742"/>
                      <a:pt x="230953" y="51947"/>
                      <a:pt x="237038" y="51947"/>
                    </a:cubicBezTo>
                    <a:cubicBezTo>
                      <a:pt x="252249" y="51947"/>
                      <a:pt x="266469" y="57380"/>
                      <a:pt x="277646" y="66523"/>
                    </a:cubicBezTo>
                    <a:lnTo>
                      <a:pt x="294713" y="94648"/>
                    </a:lnTo>
                    <a:lnTo>
                      <a:pt x="283124" y="94648"/>
                    </a:lnTo>
                    <a:lnTo>
                      <a:pt x="270834" y="74651"/>
                    </a:lnTo>
                    <a:cubicBezTo>
                      <a:pt x="261508" y="67069"/>
                      <a:pt x="249669" y="62566"/>
                      <a:pt x="236970" y="62566"/>
                    </a:cubicBezTo>
                    <a:cubicBezTo>
                      <a:pt x="231679" y="62566"/>
                      <a:pt x="226124" y="63361"/>
                      <a:pt x="221097" y="64950"/>
                    </a:cubicBezTo>
                    <a:cubicBezTo>
                      <a:pt x="217393" y="66274"/>
                      <a:pt x="217393" y="66274"/>
                      <a:pt x="217393" y="66274"/>
                    </a:cubicBezTo>
                    <a:cubicBezTo>
                      <a:pt x="215806" y="66804"/>
                      <a:pt x="214483" y="66804"/>
                      <a:pt x="213160" y="66274"/>
                    </a:cubicBezTo>
                    <a:cubicBezTo>
                      <a:pt x="211838" y="65480"/>
                      <a:pt x="210779" y="64420"/>
                      <a:pt x="210515" y="63096"/>
                    </a:cubicBezTo>
                    <a:cubicBezTo>
                      <a:pt x="207869" y="54354"/>
                      <a:pt x="207869" y="54354"/>
                      <a:pt x="207869" y="54354"/>
                    </a:cubicBezTo>
                    <a:cubicBezTo>
                      <a:pt x="196493" y="27865"/>
                      <a:pt x="170302" y="10648"/>
                      <a:pt x="141465" y="10648"/>
                    </a:cubicBezTo>
                    <a:cubicBezTo>
                      <a:pt x="112629" y="10648"/>
                      <a:pt x="86437" y="27865"/>
                      <a:pt x="75061" y="54354"/>
                    </a:cubicBezTo>
                    <a:cubicBezTo>
                      <a:pt x="71093" y="67069"/>
                      <a:pt x="71093" y="67069"/>
                      <a:pt x="71093" y="67069"/>
                    </a:cubicBezTo>
                    <a:cubicBezTo>
                      <a:pt x="70564" y="69453"/>
                      <a:pt x="68183" y="71042"/>
                      <a:pt x="65802" y="70778"/>
                    </a:cubicBezTo>
                    <a:cubicBezTo>
                      <a:pt x="65273" y="70778"/>
                      <a:pt x="65273" y="70778"/>
                      <a:pt x="65273" y="70778"/>
                    </a:cubicBezTo>
                    <a:cubicBezTo>
                      <a:pt x="35113" y="70778"/>
                      <a:pt x="10509" y="95412"/>
                      <a:pt x="10509" y="125610"/>
                    </a:cubicBezTo>
                    <a:cubicBezTo>
                      <a:pt x="10509" y="153688"/>
                      <a:pt x="31674" y="176998"/>
                      <a:pt x="59717" y="179912"/>
                    </a:cubicBezTo>
                    <a:cubicBezTo>
                      <a:pt x="64479" y="180177"/>
                      <a:pt x="64479" y="180177"/>
                      <a:pt x="64479" y="180177"/>
                    </a:cubicBezTo>
                    <a:cubicBezTo>
                      <a:pt x="64479" y="180177"/>
                      <a:pt x="64744" y="180177"/>
                      <a:pt x="65008" y="180177"/>
                    </a:cubicBezTo>
                    <a:cubicBezTo>
                      <a:pt x="291205" y="180177"/>
                      <a:pt x="291205" y="180177"/>
                      <a:pt x="291205" y="180177"/>
                    </a:cubicBezTo>
                    <a:cubicBezTo>
                      <a:pt x="291469" y="180177"/>
                      <a:pt x="291469" y="180177"/>
                      <a:pt x="291734" y="180177"/>
                    </a:cubicBezTo>
                    <a:cubicBezTo>
                      <a:pt x="298083" y="179647"/>
                      <a:pt x="298083" y="179647"/>
                      <a:pt x="298083" y="179647"/>
                    </a:cubicBezTo>
                    <a:lnTo>
                      <a:pt x="307210" y="173995"/>
                    </a:lnTo>
                    <a:lnTo>
                      <a:pt x="325481" y="173995"/>
                    </a:lnTo>
                    <a:lnTo>
                      <a:pt x="325233" y="174690"/>
                    </a:lnTo>
                    <a:cubicBezTo>
                      <a:pt x="318983" y="182343"/>
                      <a:pt x="310186" y="187909"/>
                      <a:pt x="300001" y="190029"/>
                    </a:cubicBezTo>
                    <a:cubicBezTo>
                      <a:pt x="300001" y="190029"/>
                      <a:pt x="299736" y="190029"/>
                      <a:pt x="299472" y="190029"/>
                    </a:cubicBezTo>
                    <a:cubicBezTo>
                      <a:pt x="293916" y="190559"/>
                      <a:pt x="293916" y="190559"/>
                      <a:pt x="293916" y="190559"/>
                    </a:cubicBezTo>
                    <a:cubicBezTo>
                      <a:pt x="293387" y="190824"/>
                      <a:pt x="292858" y="190824"/>
                      <a:pt x="292329" y="190824"/>
                    </a:cubicBezTo>
                    <a:cubicBezTo>
                      <a:pt x="64286" y="190824"/>
                      <a:pt x="64286" y="190824"/>
                      <a:pt x="64286" y="190824"/>
                    </a:cubicBezTo>
                    <a:cubicBezTo>
                      <a:pt x="63757" y="190824"/>
                      <a:pt x="63492" y="190824"/>
                      <a:pt x="62963" y="190824"/>
                    </a:cubicBezTo>
                    <a:cubicBezTo>
                      <a:pt x="58995" y="190559"/>
                      <a:pt x="58995" y="190559"/>
                      <a:pt x="58995" y="190559"/>
                    </a:cubicBezTo>
                    <a:cubicBezTo>
                      <a:pt x="58995" y="190559"/>
                      <a:pt x="58995" y="190559"/>
                      <a:pt x="58731" y="190559"/>
                    </a:cubicBezTo>
                    <a:cubicBezTo>
                      <a:pt x="25397" y="187114"/>
                      <a:pt x="0" y="159285"/>
                      <a:pt x="0" y="125626"/>
                    </a:cubicBezTo>
                    <a:cubicBezTo>
                      <a:pt x="0" y="90642"/>
                      <a:pt x="27778" y="62018"/>
                      <a:pt x="62434" y="60163"/>
                    </a:cubicBezTo>
                    <a:cubicBezTo>
                      <a:pt x="65080" y="51152"/>
                      <a:pt x="65080" y="51152"/>
                      <a:pt x="65080" y="51152"/>
                    </a:cubicBezTo>
                    <a:cubicBezTo>
                      <a:pt x="65344" y="50887"/>
                      <a:pt x="65344" y="50621"/>
                      <a:pt x="65344" y="50621"/>
                    </a:cubicBezTo>
                    <a:cubicBezTo>
                      <a:pt x="78307" y="19878"/>
                      <a:pt x="108202" y="0"/>
                      <a:pt x="141535" y="0"/>
                    </a:cubicBezTo>
                    <a:close/>
                  </a:path>
                </a:pathLst>
              </a:custGeom>
              <a:grp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dirty="0">
                  <a:solidFill>
                    <a:schemeClr val="accent2">
                      <a:lumMod val="75000"/>
                    </a:schemeClr>
                  </a:solidFill>
                </a:endParaRPr>
              </a:p>
            </p:txBody>
          </p:sp>
          <p:grpSp>
            <p:nvGrpSpPr>
              <p:cNvPr id="578" name="Group 577"/>
              <p:cNvGrpSpPr/>
              <p:nvPr/>
            </p:nvGrpSpPr>
            <p:grpSpPr>
              <a:xfrm>
                <a:off x="6770791" y="3423638"/>
                <a:ext cx="166584" cy="78932"/>
                <a:chOff x="6265966" y="3966563"/>
                <a:chExt cx="937472" cy="444202"/>
              </a:xfrm>
              <a:grpFill/>
            </p:grpSpPr>
            <p:sp>
              <p:nvSpPr>
                <p:cNvPr id="585" name="Rectangle 584"/>
                <p:cNvSpPr/>
                <p:nvPr/>
              </p:nvSpPr>
              <p:spPr bwMode="auto">
                <a:xfrm rot="2990979">
                  <a:off x="6084049" y="4148480"/>
                  <a:ext cx="444202"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586" name="Rectangle 585"/>
                <p:cNvSpPr/>
                <p:nvPr/>
              </p:nvSpPr>
              <p:spPr bwMode="auto">
                <a:xfrm rot="19191831">
                  <a:off x="6289038" y="4019160"/>
                  <a:ext cx="914400"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grpSp>
          <p:grpSp>
            <p:nvGrpSpPr>
              <p:cNvPr id="579" name="Group 578"/>
              <p:cNvGrpSpPr/>
              <p:nvPr/>
            </p:nvGrpSpPr>
            <p:grpSpPr>
              <a:xfrm>
                <a:off x="7039873" y="3766538"/>
                <a:ext cx="166584" cy="78932"/>
                <a:chOff x="6265966" y="3966563"/>
                <a:chExt cx="937472" cy="444202"/>
              </a:xfrm>
              <a:grpFill/>
            </p:grpSpPr>
            <p:sp>
              <p:nvSpPr>
                <p:cNvPr id="583" name="Rectangle 582"/>
                <p:cNvSpPr/>
                <p:nvPr/>
              </p:nvSpPr>
              <p:spPr bwMode="auto">
                <a:xfrm rot="2990979">
                  <a:off x="6084049" y="4148480"/>
                  <a:ext cx="444202"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584" name="Rectangle 583"/>
                <p:cNvSpPr/>
                <p:nvPr/>
              </p:nvSpPr>
              <p:spPr bwMode="auto">
                <a:xfrm rot="19191831">
                  <a:off x="6289038" y="4019160"/>
                  <a:ext cx="914400"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grpSp>
          <p:grpSp>
            <p:nvGrpSpPr>
              <p:cNvPr id="580" name="Group 579"/>
              <p:cNvGrpSpPr/>
              <p:nvPr/>
            </p:nvGrpSpPr>
            <p:grpSpPr>
              <a:xfrm>
                <a:off x="7277998" y="3440306"/>
                <a:ext cx="166584" cy="78932"/>
                <a:chOff x="6265966" y="3966563"/>
                <a:chExt cx="937472" cy="444202"/>
              </a:xfrm>
              <a:grpFill/>
            </p:grpSpPr>
            <p:sp>
              <p:nvSpPr>
                <p:cNvPr id="581" name="Rectangle 580"/>
                <p:cNvSpPr/>
                <p:nvPr/>
              </p:nvSpPr>
              <p:spPr bwMode="auto">
                <a:xfrm rot="2990979">
                  <a:off x="6084049" y="4148480"/>
                  <a:ext cx="444202"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582" name="Rectangle 581"/>
                <p:cNvSpPr/>
                <p:nvPr/>
              </p:nvSpPr>
              <p:spPr bwMode="auto">
                <a:xfrm rot="19191831">
                  <a:off x="6289038" y="4019160"/>
                  <a:ext cx="914400"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grpSp>
        </p:grpSp>
        <p:grpSp>
          <p:nvGrpSpPr>
            <p:cNvPr id="587" name="Group 586"/>
            <p:cNvGrpSpPr/>
            <p:nvPr/>
          </p:nvGrpSpPr>
          <p:grpSpPr>
            <a:xfrm>
              <a:off x="11328881" y="2729082"/>
              <a:ext cx="1329176" cy="1329176"/>
              <a:chOff x="7853491" y="2729082"/>
              <a:chExt cx="1329176" cy="1329176"/>
            </a:xfrm>
            <a:grpFill/>
          </p:grpSpPr>
          <p:sp>
            <p:nvSpPr>
              <p:cNvPr id="588" name="Oval 587"/>
              <p:cNvSpPr/>
              <p:nvPr/>
            </p:nvSpPr>
            <p:spPr bwMode="auto">
              <a:xfrm>
                <a:off x="7853491" y="2729082"/>
                <a:ext cx="1329176" cy="1329176"/>
              </a:xfrm>
              <a:prstGeom prst="ellipse">
                <a:avLst/>
              </a:prstGeom>
              <a:noFill/>
              <a:ln w="1905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89642" rIns="0" bIns="986067" numCol="1" rtlCol="0" anchor="t" anchorCtr="0" compatLnSpc="1">
                <a:prstTxWarp prst="textNoShape">
                  <a:avLst/>
                </a:prstTxWarp>
              </a:bodyPr>
              <a:lstStyle/>
              <a:p>
                <a:pPr algn="ctr" defTabSz="914102" fontAlgn="base">
                  <a:spcBef>
                    <a:spcPct val="0"/>
                  </a:spcBef>
                  <a:spcAft>
                    <a:spcPct val="0"/>
                  </a:spcAft>
                  <a:defRPr/>
                </a:pPr>
                <a:r>
                  <a:rPr lang="en-US" sz="1176" kern="0" dirty="0">
                    <a:solidFill>
                      <a:schemeClr val="accent2">
                        <a:lumMod val="75000"/>
                      </a:schemeClr>
                    </a:solidFill>
                  </a:rPr>
                  <a:t>TRANSFORM &amp; ANALYZE</a:t>
                </a:r>
              </a:p>
            </p:txBody>
          </p:sp>
          <p:sp>
            <p:nvSpPr>
              <p:cNvPr id="589" name="Freeform 588"/>
              <p:cNvSpPr/>
              <p:nvPr/>
            </p:nvSpPr>
            <p:spPr bwMode="auto">
              <a:xfrm>
                <a:off x="8237254" y="3735127"/>
                <a:ext cx="194753" cy="216927"/>
              </a:xfrm>
              <a:custGeom>
                <a:avLst/>
                <a:gdLst>
                  <a:gd name="connsiteX0" fmla="*/ 840105 w 2099417"/>
                  <a:gd name="connsiteY0" fmla="*/ 193365 h 2338449"/>
                  <a:gd name="connsiteX1" fmla="*/ 840105 w 2099417"/>
                  <a:gd name="connsiteY1" fmla="*/ 637578 h 2338449"/>
                  <a:gd name="connsiteX2" fmla="*/ 706532 w 2099417"/>
                  <a:gd name="connsiteY2" fmla="*/ 898901 h 2338449"/>
                  <a:gd name="connsiteX3" fmla="*/ 170288 w 2099417"/>
                  <a:gd name="connsiteY3" fmla="*/ 1975105 h 2338449"/>
                  <a:gd name="connsiteX4" fmla="*/ 322383 w 2099417"/>
                  <a:gd name="connsiteY4" fmla="*/ 2220285 h 2338449"/>
                  <a:gd name="connsiteX5" fmla="*/ 1777036 w 2099417"/>
                  <a:gd name="connsiteY5" fmla="*/ 2220285 h 2338449"/>
                  <a:gd name="connsiteX6" fmla="*/ 1929130 w 2099417"/>
                  <a:gd name="connsiteY6" fmla="*/ 1975105 h 2338449"/>
                  <a:gd name="connsiteX7" fmla="*/ 1395989 w 2099417"/>
                  <a:gd name="connsiteY7" fmla="*/ 905127 h 2338449"/>
                  <a:gd name="connsiteX8" fmla="*/ 1261586 w 2099417"/>
                  <a:gd name="connsiteY8" fmla="*/ 642306 h 2338449"/>
                  <a:gd name="connsiteX9" fmla="*/ 1261586 w 2099417"/>
                  <a:gd name="connsiteY9" fmla="*/ 193365 h 2338449"/>
                  <a:gd name="connsiteX10" fmla="*/ 510540 w 2099417"/>
                  <a:gd name="connsiteY10" fmla="*/ 0 h 2338449"/>
                  <a:gd name="connsiteX11" fmla="*/ 1592580 w 2099417"/>
                  <a:gd name="connsiteY11" fmla="*/ 0 h 2338449"/>
                  <a:gd name="connsiteX12" fmla="*/ 1592580 w 2099417"/>
                  <a:gd name="connsiteY12" fmla="*/ 193365 h 2338449"/>
                  <a:gd name="connsiteX13" fmla="*/ 1463040 w 2099417"/>
                  <a:gd name="connsiteY13" fmla="*/ 193365 h 2338449"/>
                  <a:gd name="connsiteX14" fmla="*/ 1463040 w 2099417"/>
                  <a:gd name="connsiteY14" fmla="*/ 620444 h 2338449"/>
                  <a:gd name="connsiteX15" fmla="*/ 2099417 w 2099417"/>
                  <a:gd name="connsiteY15" fmla="*/ 1991685 h 2338449"/>
                  <a:gd name="connsiteX16" fmla="*/ 1901297 w 2099417"/>
                  <a:gd name="connsiteY16" fmla="*/ 2334585 h 2338449"/>
                  <a:gd name="connsiteX17" fmla="*/ 1463040 w 2099417"/>
                  <a:gd name="connsiteY17" fmla="*/ 2338417 h 2338449"/>
                  <a:gd name="connsiteX18" fmla="*/ 1463040 w 2099417"/>
                  <a:gd name="connsiteY18" fmla="*/ 2338449 h 2338449"/>
                  <a:gd name="connsiteX19" fmla="*/ 1459337 w 2099417"/>
                  <a:gd name="connsiteY19" fmla="*/ 2338449 h 2338449"/>
                  <a:gd name="connsiteX20" fmla="*/ 640080 w 2099417"/>
                  <a:gd name="connsiteY20" fmla="*/ 2338449 h 2338449"/>
                  <a:gd name="connsiteX21" fmla="*/ 198120 w 2099417"/>
                  <a:gd name="connsiteY21" fmla="*/ 2334585 h 2338449"/>
                  <a:gd name="connsiteX22" fmla="*/ 0 w 2099417"/>
                  <a:gd name="connsiteY22" fmla="*/ 1991685 h 2338449"/>
                  <a:gd name="connsiteX23" fmla="*/ 640080 w 2099417"/>
                  <a:gd name="connsiteY23" fmla="*/ 612465 h 2338449"/>
                  <a:gd name="connsiteX24" fmla="*/ 640080 w 2099417"/>
                  <a:gd name="connsiteY24" fmla="*/ 193365 h 2338449"/>
                  <a:gd name="connsiteX25" fmla="*/ 510540 w 2099417"/>
                  <a:gd name="connsiteY25" fmla="*/ 193365 h 23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99417" h="2338449">
                    <a:moveTo>
                      <a:pt x="840105" y="193365"/>
                    </a:moveTo>
                    <a:lnTo>
                      <a:pt x="840105" y="637578"/>
                    </a:lnTo>
                    <a:lnTo>
                      <a:pt x="706532" y="898901"/>
                    </a:lnTo>
                    <a:lnTo>
                      <a:pt x="170288" y="1975105"/>
                    </a:lnTo>
                    <a:lnTo>
                      <a:pt x="322383" y="2220285"/>
                    </a:lnTo>
                    <a:lnTo>
                      <a:pt x="1777036" y="2220285"/>
                    </a:lnTo>
                    <a:lnTo>
                      <a:pt x="1929130" y="1975105"/>
                    </a:lnTo>
                    <a:lnTo>
                      <a:pt x="1395989" y="905127"/>
                    </a:lnTo>
                    <a:lnTo>
                      <a:pt x="1261586" y="642306"/>
                    </a:lnTo>
                    <a:lnTo>
                      <a:pt x="1261586" y="193365"/>
                    </a:lnTo>
                    <a:close/>
                    <a:moveTo>
                      <a:pt x="510540" y="0"/>
                    </a:moveTo>
                    <a:lnTo>
                      <a:pt x="1592580" y="0"/>
                    </a:lnTo>
                    <a:lnTo>
                      <a:pt x="1592580" y="193365"/>
                    </a:lnTo>
                    <a:lnTo>
                      <a:pt x="1463040" y="193365"/>
                    </a:lnTo>
                    <a:lnTo>
                      <a:pt x="1463040" y="620444"/>
                    </a:lnTo>
                    <a:lnTo>
                      <a:pt x="2099417" y="1991685"/>
                    </a:lnTo>
                    <a:lnTo>
                      <a:pt x="1901297" y="2334585"/>
                    </a:lnTo>
                    <a:lnTo>
                      <a:pt x="1463040" y="2338417"/>
                    </a:lnTo>
                    <a:lnTo>
                      <a:pt x="1463040" y="2338449"/>
                    </a:lnTo>
                    <a:lnTo>
                      <a:pt x="1459337" y="2338449"/>
                    </a:lnTo>
                    <a:lnTo>
                      <a:pt x="640080" y="2338449"/>
                    </a:lnTo>
                    <a:lnTo>
                      <a:pt x="198120" y="2334585"/>
                    </a:lnTo>
                    <a:lnTo>
                      <a:pt x="0" y="1991685"/>
                    </a:lnTo>
                    <a:lnTo>
                      <a:pt x="640080" y="612465"/>
                    </a:lnTo>
                    <a:lnTo>
                      <a:pt x="640080" y="193365"/>
                    </a:lnTo>
                    <a:lnTo>
                      <a:pt x="510540" y="19336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1961" kern="0" dirty="0" err="1">
                  <a:solidFill>
                    <a:schemeClr val="accent2">
                      <a:lumMod val="75000"/>
                    </a:schemeClr>
                  </a:solidFill>
                  <a:ea typeface="Segoe UI" pitchFamily="34" charset="0"/>
                  <a:cs typeface="Segoe UI" pitchFamily="34" charset="0"/>
                </a:endParaRPr>
              </a:p>
            </p:txBody>
          </p:sp>
          <p:grpSp>
            <p:nvGrpSpPr>
              <p:cNvPr id="590" name="Group 589"/>
              <p:cNvGrpSpPr/>
              <p:nvPr/>
            </p:nvGrpSpPr>
            <p:grpSpPr>
              <a:xfrm>
                <a:off x="7985542" y="3325887"/>
                <a:ext cx="1065075" cy="341257"/>
                <a:chOff x="8007488" y="3207777"/>
                <a:chExt cx="1065075" cy="341257"/>
              </a:xfrm>
              <a:grpFill/>
            </p:grpSpPr>
            <p:sp>
              <p:nvSpPr>
                <p:cNvPr id="607" name="Freeform 606"/>
                <p:cNvSpPr/>
                <p:nvPr/>
              </p:nvSpPr>
              <p:spPr bwMode="auto">
                <a:xfrm>
                  <a:off x="8166808" y="3207777"/>
                  <a:ext cx="91927" cy="91927"/>
                </a:xfrm>
                <a:custGeom>
                  <a:avLst/>
                  <a:gdLst>
                    <a:gd name="connsiteX0" fmla="*/ 61913 w 914400"/>
                    <a:gd name="connsiteY0" fmla="*/ 61913 h 914400"/>
                    <a:gd name="connsiteX1" fmla="*/ 61913 w 914400"/>
                    <a:gd name="connsiteY1" fmla="*/ 852488 h 914400"/>
                    <a:gd name="connsiteX2" fmla="*/ 852488 w 914400"/>
                    <a:gd name="connsiteY2" fmla="*/ 852488 h 914400"/>
                    <a:gd name="connsiteX3" fmla="*/ 852488 w 914400"/>
                    <a:gd name="connsiteY3" fmla="*/ 61913 h 914400"/>
                    <a:gd name="connsiteX4" fmla="*/ 0 w 914400"/>
                    <a:gd name="connsiteY4" fmla="*/ 0 h 914400"/>
                    <a:gd name="connsiteX5" fmla="*/ 914400 w 914400"/>
                    <a:gd name="connsiteY5" fmla="*/ 0 h 914400"/>
                    <a:gd name="connsiteX6" fmla="*/ 914400 w 914400"/>
                    <a:gd name="connsiteY6" fmla="*/ 914400 h 914400"/>
                    <a:gd name="connsiteX7" fmla="*/ 0 w 914400"/>
                    <a:gd name="connsiteY7"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 h="914400">
                      <a:moveTo>
                        <a:pt x="61913" y="61913"/>
                      </a:moveTo>
                      <a:lnTo>
                        <a:pt x="61913" y="852488"/>
                      </a:lnTo>
                      <a:lnTo>
                        <a:pt x="852488" y="852488"/>
                      </a:lnTo>
                      <a:lnTo>
                        <a:pt x="852488" y="61913"/>
                      </a:lnTo>
                      <a:close/>
                      <a:moveTo>
                        <a:pt x="0" y="0"/>
                      </a:moveTo>
                      <a:lnTo>
                        <a:pt x="914400" y="0"/>
                      </a:lnTo>
                      <a:lnTo>
                        <a:pt x="914400" y="914400"/>
                      </a:lnTo>
                      <a:lnTo>
                        <a:pt x="0" y="91440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08" name="Freeform 607"/>
                <p:cNvSpPr/>
                <p:nvPr/>
              </p:nvSpPr>
              <p:spPr bwMode="auto">
                <a:xfrm>
                  <a:off x="8007488" y="3292650"/>
                  <a:ext cx="96013" cy="96013"/>
                </a:xfrm>
                <a:custGeom>
                  <a:avLst/>
                  <a:gdLst>
                    <a:gd name="connsiteX0" fmla="*/ 457200 w 914400"/>
                    <a:gd name="connsiteY0" fmla="*/ 45244 h 914400"/>
                    <a:gd name="connsiteX1" fmla="*/ 45244 w 914400"/>
                    <a:gd name="connsiteY1" fmla="*/ 457200 h 914400"/>
                    <a:gd name="connsiteX2" fmla="*/ 457200 w 914400"/>
                    <a:gd name="connsiteY2" fmla="*/ 869156 h 914400"/>
                    <a:gd name="connsiteX3" fmla="*/ 869156 w 914400"/>
                    <a:gd name="connsiteY3" fmla="*/ 457200 h 914400"/>
                    <a:gd name="connsiteX4" fmla="*/ 457200 w 914400"/>
                    <a:gd name="connsiteY4" fmla="*/ 45244 h 914400"/>
                    <a:gd name="connsiteX5" fmla="*/ 457200 w 914400"/>
                    <a:gd name="connsiteY5" fmla="*/ 0 h 914400"/>
                    <a:gd name="connsiteX6" fmla="*/ 914400 w 914400"/>
                    <a:gd name="connsiteY6" fmla="*/ 457200 h 914400"/>
                    <a:gd name="connsiteX7" fmla="*/ 457200 w 914400"/>
                    <a:gd name="connsiteY7" fmla="*/ 914400 h 914400"/>
                    <a:gd name="connsiteX8" fmla="*/ 0 w 914400"/>
                    <a:gd name="connsiteY8" fmla="*/ 457200 h 914400"/>
                    <a:gd name="connsiteX9" fmla="*/ 457200 w 914400"/>
                    <a:gd name="connsiteY9"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 h="914400">
                      <a:moveTo>
                        <a:pt x="457200" y="45244"/>
                      </a:moveTo>
                      <a:cubicBezTo>
                        <a:pt x="229683" y="45244"/>
                        <a:pt x="45244" y="229683"/>
                        <a:pt x="45244" y="457200"/>
                      </a:cubicBezTo>
                      <a:cubicBezTo>
                        <a:pt x="45244" y="684717"/>
                        <a:pt x="229683" y="869156"/>
                        <a:pt x="457200" y="869156"/>
                      </a:cubicBezTo>
                      <a:cubicBezTo>
                        <a:pt x="684717" y="869156"/>
                        <a:pt x="869156" y="684717"/>
                        <a:pt x="869156" y="457200"/>
                      </a:cubicBezTo>
                      <a:cubicBezTo>
                        <a:pt x="869156" y="229683"/>
                        <a:pt x="684717" y="45244"/>
                        <a:pt x="457200" y="45244"/>
                      </a:cubicBezTo>
                      <a:close/>
                      <a:moveTo>
                        <a:pt x="457200" y="0"/>
                      </a:moveTo>
                      <a:cubicBezTo>
                        <a:pt x="709705" y="0"/>
                        <a:pt x="914400" y="204695"/>
                        <a:pt x="914400" y="457200"/>
                      </a:cubicBezTo>
                      <a:cubicBezTo>
                        <a:pt x="914400" y="709705"/>
                        <a:pt x="709705" y="914400"/>
                        <a:pt x="457200" y="914400"/>
                      </a:cubicBezTo>
                      <a:cubicBezTo>
                        <a:pt x="204695" y="914400"/>
                        <a:pt x="0" y="709705"/>
                        <a:pt x="0" y="457200"/>
                      </a:cubicBezTo>
                      <a:cubicBezTo>
                        <a:pt x="0" y="204695"/>
                        <a:pt x="204695" y="0"/>
                        <a:pt x="457200" y="0"/>
                      </a:cubicBez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09" name="Freeform 608"/>
                <p:cNvSpPr/>
                <p:nvPr/>
              </p:nvSpPr>
              <p:spPr bwMode="auto">
                <a:xfrm rot="2897313">
                  <a:off x="8162046" y="3386372"/>
                  <a:ext cx="91927" cy="91927"/>
                </a:xfrm>
                <a:custGeom>
                  <a:avLst/>
                  <a:gdLst>
                    <a:gd name="connsiteX0" fmla="*/ 61913 w 914400"/>
                    <a:gd name="connsiteY0" fmla="*/ 61913 h 914400"/>
                    <a:gd name="connsiteX1" fmla="*/ 61913 w 914400"/>
                    <a:gd name="connsiteY1" fmla="*/ 852488 h 914400"/>
                    <a:gd name="connsiteX2" fmla="*/ 852488 w 914400"/>
                    <a:gd name="connsiteY2" fmla="*/ 852488 h 914400"/>
                    <a:gd name="connsiteX3" fmla="*/ 852488 w 914400"/>
                    <a:gd name="connsiteY3" fmla="*/ 61913 h 914400"/>
                    <a:gd name="connsiteX4" fmla="*/ 0 w 914400"/>
                    <a:gd name="connsiteY4" fmla="*/ 0 h 914400"/>
                    <a:gd name="connsiteX5" fmla="*/ 914400 w 914400"/>
                    <a:gd name="connsiteY5" fmla="*/ 0 h 914400"/>
                    <a:gd name="connsiteX6" fmla="*/ 914400 w 914400"/>
                    <a:gd name="connsiteY6" fmla="*/ 914400 h 914400"/>
                    <a:gd name="connsiteX7" fmla="*/ 0 w 914400"/>
                    <a:gd name="connsiteY7"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 h="914400">
                      <a:moveTo>
                        <a:pt x="61913" y="61913"/>
                      </a:moveTo>
                      <a:lnTo>
                        <a:pt x="61913" y="852488"/>
                      </a:lnTo>
                      <a:lnTo>
                        <a:pt x="852488" y="852488"/>
                      </a:lnTo>
                      <a:lnTo>
                        <a:pt x="852488" y="61913"/>
                      </a:lnTo>
                      <a:close/>
                      <a:moveTo>
                        <a:pt x="0" y="0"/>
                      </a:moveTo>
                      <a:lnTo>
                        <a:pt x="914400" y="0"/>
                      </a:lnTo>
                      <a:lnTo>
                        <a:pt x="914400" y="914400"/>
                      </a:lnTo>
                      <a:lnTo>
                        <a:pt x="0" y="91440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grpSp>
              <p:nvGrpSpPr>
                <p:cNvPr id="610" name="Group 609"/>
                <p:cNvGrpSpPr/>
                <p:nvPr/>
              </p:nvGrpSpPr>
              <p:grpSpPr>
                <a:xfrm>
                  <a:off x="8099516" y="3245644"/>
                  <a:ext cx="594427" cy="188119"/>
                  <a:chOff x="8099517" y="3245644"/>
                  <a:chExt cx="668721" cy="188119"/>
                </a:xfrm>
                <a:grpFill/>
              </p:grpSpPr>
              <p:cxnSp>
                <p:nvCxnSpPr>
                  <p:cNvPr id="623" name="Straight Connector 622"/>
                  <p:cNvCxnSpPr/>
                  <p:nvPr/>
                </p:nvCxnSpPr>
                <p:spPr>
                  <a:xfrm>
                    <a:off x="8099517" y="3338901"/>
                    <a:ext cx="623002" cy="0"/>
                  </a:xfrm>
                  <a:prstGeom prst="line">
                    <a:avLst/>
                  </a:prstGeom>
                  <a:grpFill/>
                  <a:ln w="3175">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24" name="Freeform 623"/>
                  <p:cNvSpPr/>
                  <p:nvPr/>
                </p:nvSpPr>
                <p:spPr bwMode="auto">
                  <a:xfrm>
                    <a:off x="8279607" y="3245644"/>
                    <a:ext cx="442912" cy="52387"/>
                  </a:xfrm>
                  <a:custGeom>
                    <a:avLst/>
                    <a:gdLst>
                      <a:gd name="connsiteX0" fmla="*/ 0 w 521494"/>
                      <a:gd name="connsiteY0" fmla="*/ 0 h 76200"/>
                      <a:gd name="connsiteX1" fmla="*/ 285750 w 521494"/>
                      <a:gd name="connsiteY1" fmla="*/ 0 h 76200"/>
                      <a:gd name="connsiteX2" fmla="*/ 285750 w 521494"/>
                      <a:gd name="connsiteY2" fmla="*/ 76200 h 76200"/>
                      <a:gd name="connsiteX3" fmla="*/ 521494 w 521494"/>
                      <a:gd name="connsiteY3" fmla="*/ 76200 h 76200"/>
                    </a:gdLst>
                    <a:ahLst/>
                    <a:cxnLst>
                      <a:cxn ang="0">
                        <a:pos x="connsiteX0" y="connsiteY0"/>
                      </a:cxn>
                      <a:cxn ang="0">
                        <a:pos x="connsiteX1" y="connsiteY1"/>
                      </a:cxn>
                      <a:cxn ang="0">
                        <a:pos x="connsiteX2" y="connsiteY2"/>
                      </a:cxn>
                      <a:cxn ang="0">
                        <a:pos x="connsiteX3" y="connsiteY3"/>
                      </a:cxn>
                    </a:cxnLst>
                    <a:rect l="l" t="t" r="r" b="b"/>
                    <a:pathLst>
                      <a:path w="521494" h="76200">
                        <a:moveTo>
                          <a:pt x="0" y="0"/>
                        </a:moveTo>
                        <a:lnTo>
                          <a:pt x="285750" y="0"/>
                        </a:lnTo>
                        <a:lnTo>
                          <a:pt x="285750" y="76200"/>
                        </a:lnTo>
                        <a:lnTo>
                          <a:pt x="521494" y="76200"/>
                        </a:lnTo>
                      </a:path>
                    </a:pathLst>
                  </a:custGeom>
                  <a:noFill/>
                  <a:ln w="3175">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defRPr/>
                    </a:pPr>
                    <a:endParaRPr lang="en-US" sz="1765" kern="0">
                      <a:solidFill>
                        <a:schemeClr val="accent2">
                          <a:lumMod val="75000"/>
                        </a:schemeClr>
                      </a:solidFill>
                    </a:endParaRPr>
                  </a:p>
                </p:txBody>
              </p:sp>
              <p:sp>
                <p:nvSpPr>
                  <p:cNvPr id="625" name="Freeform 624"/>
                  <p:cNvSpPr/>
                  <p:nvPr/>
                </p:nvSpPr>
                <p:spPr bwMode="auto">
                  <a:xfrm flipV="1">
                    <a:off x="8279607" y="3388044"/>
                    <a:ext cx="442912" cy="45719"/>
                  </a:xfrm>
                  <a:custGeom>
                    <a:avLst/>
                    <a:gdLst>
                      <a:gd name="connsiteX0" fmla="*/ 0 w 521494"/>
                      <a:gd name="connsiteY0" fmla="*/ 0 h 76200"/>
                      <a:gd name="connsiteX1" fmla="*/ 285750 w 521494"/>
                      <a:gd name="connsiteY1" fmla="*/ 0 h 76200"/>
                      <a:gd name="connsiteX2" fmla="*/ 285750 w 521494"/>
                      <a:gd name="connsiteY2" fmla="*/ 76200 h 76200"/>
                      <a:gd name="connsiteX3" fmla="*/ 521494 w 521494"/>
                      <a:gd name="connsiteY3" fmla="*/ 76200 h 76200"/>
                    </a:gdLst>
                    <a:ahLst/>
                    <a:cxnLst>
                      <a:cxn ang="0">
                        <a:pos x="connsiteX0" y="connsiteY0"/>
                      </a:cxn>
                      <a:cxn ang="0">
                        <a:pos x="connsiteX1" y="connsiteY1"/>
                      </a:cxn>
                      <a:cxn ang="0">
                        <a:pos x="connsiteX2" y="connsiteY2"/>
                      </a:cxn>
                      <a:cxn ang="0">
                        <a:pos x="connsiteX3" y="connsiteY3"/>
                      </a:cxn>
                    </a:cxnLst>
                    <a:rect l="l" t="t" r="r" b="b"/>
                    <a:pathLst>
                      <a:path w="521494" h="76200">
                        <a:moveTo>
                          <a:pt x="0" y="0"/>
                        </a:moveTo>
                        <a:lnTo>
                          <a:pt x="285750" y="0"/>
                        </a:lnTo>
                        <a:lnTo>
                          <a:pt x="285750" y="76200"/>
                        </a:lnTo>
                        <a:lnTo>
                          <a:pt x="521494" y="76200"/>
                        </a:lnTo>
                      </a:path>
                    </a:pathLst>
                  </a:custGeom>
                  <a:noFill/>
                  <a:ln w="3175">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defRPr/>
                    </a:pPr>
                    <a:endParaRPr lang="en-US" sz="1765" kern="0">
                      <a:solidFill>
                        <a:schemeClr val="accent2">
                          <a:lumMod val="75000"/>
                        </a:schemeClr>
                      </a:solidFill>
                    </a:endParaRPr>
                  </a:p>
                </p:txBody>
              </p:sp>
              <p:sp>
                <p:nvSpPr>
                  <p:cNvPr id="626" name="Isosceles Triangle 625"/>
                  <p:cNvSpPr/>
                  <p:nvPr/>
                </p:nvSpPr>
                <p:spPr bwMode="auto">
                  <a:xfrm rot="5400000">
                    <a:off x="8722519" y="3271470"/>
                    <a:ext cx="45719" cy="45719"/>
                  </a:xfrm>
                  <a:prstGeom prst="triangl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27" name="Isosceles Triangle 626"/>
                  <p:cNvSpPr/>
                  <p:nvPr/>
                </p:nvSpPr>
                <p:spPr bwMode="auto">
                  <a:xfrm rot="5400000">
                    <a:off x="8722519" y="3319095"/>
                    <a:ext cx="45719" cy="45719"/>
                  </a:xfrm>
                  <a:prstGeom prst="triangl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28" name="Isosceles Triangle 627"/>
                  <p:cNvSpPr/>
                  <p:nvPr/>
                </p:nvSpPr>
                <p:spPr bwMode="auto">
                  <a:xfrm rot="5400000">
                    <a:off x="8722519" y="3366720"/>
                    <a:ext cx="45719" cy="45719"/>
                  </a:xfrm>
                  <a:prstGeom prst="triangl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grpSp>
            <p:grpSp>
              <p:nvGrpSpPr>
                <p:cNvPr id="611" name="Group 610"/>
                <p:cNvGrpSpPr/>
                <p:nvPr/>
              </p:nvGrpSpPr>
              <p:grpSpPr>
                <a:xfrm>
                  <a:off x="8705850" y="3246154"/>
                  <a:ext cx="188119" cy="181932"/>
                  <a:chOff x="6107906" y="3893854"/>
                  <a:chExt cx="260177" cy="181932"/>
                </a:xfrm>
                <a:grpFill/>
              </p:grpSpPr>
              <p:sp>
                <p:nvSpPr>
                  <p:cNvPr id="617" name="Freeform 616"/>
                  <p:cNvSpPr/>
                  <p:nvPr/>
                </p:nvSpPr>
                <p:spPr bwMode="auto">
                  <a:xfrm>
                    <a:off x="6107906" y="3893854"/>
                    <a:ext cx="260177" cy="181932"/>
                  </a:xfrm>
                  <a:custGeom>
                    <a:avLst/>
                    <a:gdLst>
                      <a:gd name="connsiteX0" fmla="*/ 115224 w 5006109"/>
                      <a:gd name="connsiteY0" fmla="*/ 113026 h 3500582"/>
                      <a:gd name="connsiteX1" fmla="*/ 115224 w 5006109"/>
                      <a:gd name="connsiteY1" fmla="*/ 3387556 h 3500582"/>
                      <a:gd name="connsiteX2" fmla="*/ 4890886 w 5006109"/>
                      <a:gd name="connsiteY2" fmla="*/ 3387556 h 3500582"/>
                      <a:gd name="connsiteX3" fmla="*/ 4890886 w 5006109"/>
                      <a:gd name="connsiteY3" fmla="*/ 113026 h 3500582"/>
                      <a:gd name="connsiteX4" fmla="*/ 0 w 5006109"/>
                      <a:gd name="connsiteY4" fmla="*/ 0 h 3500582"/>
                      <a:gd name="connsiteX5" fmla="*/ 5006109 w 5006109"/>
                      <a:gd name="connsiteY5" fmla="*/ 0 h 3500582"/>
                      <a:gd name="connsiteX6" fmla="*/ 5006109 w 5006109"/>
                      <a:gd name="connsiteY6" fmla="*/ 3500582 h 3500582"/>
                      <a:gd name="connsiteX7" fmla="*/ 0 w 5006109"/>
                      <a:gd name="connsiteY7" fmla="*/ 3500582 h 35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109" h="3500582">
                        <a:moveTo>
                          <a:pt x="115224" y="113026"/>
                        </a:moveTo>
                        <a:lnTo>
                          <a:pt x="115224" y="3387556"/>
                        </a:lnTo>
                        <a:lnTo>
                          <a:pt x="4890886" y="3387556"/>
                        </a:lnTo>
                        <a:lnTo>
                          <a:pt x="4890886" y="113026"/>
                        </a:lnTo>
                        <a:close/>
                        <a:moveTo>
                          <a:pt x="0" y="0"/>
                        </a:moveTo>
                        <a:lnTo>
                          <a:pt x="5006109" y="0"/>
                        </a:lnTo>
                        <a:lnTo>
                          <a:pt x="5006109" y="3500582"/>
                        </a:lnTo>
                        <a:lnTo>
                          <a:pt x="0" y="35005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grpSp>
                <p:nvGrpSpPr>
                  <p:cNvPr id="618" name="Group 617"/>
                  <p:cNvGrpSpPr/>
                  <p:nvPr/>
                </p:nvGrpSpPr>
                <p:grpSpPr>
                  <a:xfrm>
                    <a:off x="6132036" y="3939103"/>
                    <a:ext cx="215584" cy="123793"/>
                    <a:chOff x="6417785" y="4091503"/>
                    <a:chExt cx="1997553" cy="1147034"/>
                  </a:xfrm>
                  <a:grpFill/>
                </p:grpSpPr>
                <p:sp>
                  <p:nvSpPr>
                    <p:cNvPr id="619" name="Freeform 618"/>
                    <p:cNvSpPr/>
                    <p:nvPr/>
                  </p:nvSpPr>
                  <p:spPr bwMode="auto">
                    <a:xfrm>
                      <a:off x="6417785" y="4091503"/>
                      <a:ext cx="1997553" cy="265972"/>
                    </a:xfrm>
                    <a:custGeom>
                      <a:avLst/>
                      <a:gdLst>
                        <a:gd name="connsiteX0" fmla="*/ 107464 w 1997553"/>
                        <a:gd name="connsiteY0" fmla="*/ 22625 h 265972"/>
                        <a:gd name="connsiteX1" fmla="*/ 107464 w 1997553"/>
                        <a:gd name="connsiteY1" fmla="*/ 23297 h 265972"/>
                        <a:gd name="connsiteX2" fmla="*/ 30641 w 1997553"/>
                        <a:gd name="connsiteY2" fmla="*/ 23297 h 265972"/>
                        <a:gd name="connsiteX3" fmla="*/ 30641 w 1997553"/>
                        <a:gd name="connsiteY3" fmla="*/ 244753 h 265972"/>
                        <a:gd name="connsiteX4" fmla="*/ 329241 w 1997553"/>
                        <a:gd name="connsiteY4" fmla="*/ 244753 h 265972"/>
                        <a:gd name="connsiteX5" fmla="*/ 329241 w 1997553"/>
                        <a:gd name="connsiteY5" fmla="*/ 243347 h 265972"/>
                        <a:gd name="connsiteX6" fmla="*/ 1673703 w 1997553"/>
                        <a:gd name="connsiteY6" fmla="*/ 243347 h 265972"/>
                        <a:gd name="connsiteX7" fmla="*/ 1673703 w 1997553"/>
                        <a:gd name="connsiteY7" fmla="*/ 244753 h 265972"/>
                        <a:gd name="connsiteX8" fmla="*/ 1972303 w 1997553"/>
                        <a:gd name="connsiteY8" fmla="*/ 244753 h 265972"/>
                        <a:gd name="connsiteX9" fmla="*/ 1972303 w 1997553"/>
                        <a:gd name="connsiteY9" fmla="*/ 23297 h 265972"/>
                        <a:gd name="connsiteX10" fmla="*/ 1890090 w 1997553"/>
                        <a:gd name="connsiteY10" fmla="*/ 23297 h 265972"/>
                        <a:gd name="connsiteX11" fmla="*/ 1890090 w 1997553"/>
                        <a:gd name="connsiteY11" fmla="*/ 22625 h 265972"/>
                        <a:gd name="connsiteX12" fmla="*/ 0 w 1997553"/>
                        <a:gd name="connsiteY12" fmla="*/ 0 h 265972"/>
                        <a:gd name="connsiteX13" fmla="*/ 1997553 w 1997553"/>
                        <a:gd name="connsiteY13" fmla="*/ 0 h 265972"/>
                        <a:gd name="connsiteX14" fmla="*/ 1997553 w 1997553"/>
                        <a:gd name="connsiteY14" fmla="*/ 265972 h 265972"/>
                        <a:gd name="connsiteX15" fmla="*/ 0 w 1997553"/>
                        <a:gd name="connsiteY15" fmla="*/ 265972 h 26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97553" h="265972">
                          <a:moveTo>
                            <a:pt x="107464" y="22625"/>
                          </a:moveTo>
                          <a:lnTo>
                            <a:pt x="107464" y="23297"/>
                          </a:lnTo>
                          <a:lnTo>
                            <a:pt x="30641" y="23297"/>
                          </a:lnTo>
                          <a:lnTo>
                            <a:pt x="30641" y="244753"/>
                          </a:lnTo>
                          <a:lnTo>
                            <a:pt x="329241" y="244753"/>
                          </a:lnTo>
                          <a:lnTo>
                            <a:pt x="329241" y="243347"/>
                          </a:lnTo>
                          <a:lnTo>
                            <a:pt x="1673703" y="243347"/>
                          </a:lnTo>
                          <a:lnTo>
                            <a:pt x="1673703" y="244753"/>
                          </a:lnTo>
                          <a:lnTo>
                            <a:pt x="1972303" y="244753"/>
                          </a:lnTo>
                          <a:lnTo>
                            <a:pt x="1972303" y="23297"/>
                          </a:lnTo>
                          <a:lnTo>
                            <a:pt x="1890090" y="23297"/>
                          </a:lnTo>
                          <a:lnTo>
                            <a:pt x="1890090" y="22625"/>
                          </a:lnTo>
                          <a:close/>
                          <a:moveTo>
                            <a:pt x="0" y="0"/>
                          </a:moveTo>
                          <a:lnTo>
                            <a:pt x="1997553" y="0"/>
                          </a:lnTo>
                          <a:lnTo>
                            <a:pt x="1997553" y="265972"/>
                          </a:lnTo>
                          <a:lnTo>
                            <a:pt x="0" y="26597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20" name="Freeform 619"/>
                    <p:cNvSpPr/>
                    <p:nvPr/>
                  </p:nvSpPr>
                  <p:spPr bwMode="auto">
                    <a:xfrm>
                      <a:off x="6417785" y="4386778"/>
                      <a:ext cx="1997553" cy="265972"/>
                    </a:xfrm>
                    <a:custGeom>
                      <a:avLst/>
                      <a:gdLst>
                        <a:gd name="connsiteX0" fmla="*/ 107464 w 1997553"/>
                        <a:gd name="connsiteY0" fmla="*/ 22625 h 265972"/>
                        <a:gd name="connsiteX1" fmla="*/ 107464 w 1997553"/>
                        <a:gd name="connsiteY1" fmla="*/ 23297 h 265972"/>
                        <a:gd name="connsiteX2" fmla="*/ 30641 w 1997553"/>
                        <a:gd name="connsiteY2" fmla="*/ 23297 h 265972"/>
                        <a:gd name="connsiteX3" fmla="*/ 30641 w 1997553"/>
                        <a:gd name="connsiteY3" fmla="*/ 244753 h 265972"/>
                        <a:gd name="connsiteX4" fmla="*/ 329241 w 1997553"/>
                        <a:gd name="connsiteY4" fmla="*/ 244753 h 265972"/>
                        <a:gd name="connsiteX5" fmla="*/ 329241 w 1997553"/>
                        <a:gd name="connsiteY5" fmla="*/ 243347 h 265972"/>
                        <a:gd name="connsiteX6" fmla="*/ 1673703 w 1997553"/>
                        <a:gd name="connsiteY6" fmla="*/ 243347 h 265972"/>
                        <a:gd name="connsiteX7" fmla="*/ 1673703 w 1997553"/>
                        <a:gd name="connsiteY7" fmla="*/ 244753 h 265972"/>
                        <a:gd name="connsiteX8" fmla="*/ 1972303 w 1997553"/>
                        <a:gd name="connsiteY8" fmla="*/ 244753 h 265972"/>
                        <a:gd name="connsiteX9" fmla="*/ 1972303 w 1997553"/>
                        <a:gd name="connsiteY9" fmla="*/ 23297 h 265972"/>
                        <a:gd name="connsiteX10" fmla="*/ 1890090 w 1997553"/>
                        <a:gd name="connsiteY10" fmla="*/ 23297 h 265972"/>
                        <a:gd name="connsiteX11" fmla="*/ 1890090 w 1997553"/>
                        <a:gd name="connsiteY11" fmla="*/ 22625 h 265972"/>
                        <a:gd name="connsiteX12" fmla="*/ 0 w 1997553"/>
                        <a:gd name="connsiteY12" fmla="*/ 0 h 265972"/>
                        <a:gd name="connsiteX13" fmla="*/ 1997553 w 1997553"/>
                        <a:gd name="connsiteY13" fmla="*/ 0 h 265972"/>
                        <a:gd name="connsiteX14" fmla="*/ 1997553 w 1997553"/>
                        <a:gd name="connsiteY14" fmla="*/ 265972 h 265972"/>
                        <a:gd name="connsiteX15" fmla="*/ 0 w 1997553"/>
                        <a:gd name="connsiteY15" fmla="*/ 265972 h 26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97553" h="265972">
                          <a:moveTo>
                            <a:pt x="107464" y="22625"/>
                          </a:moveTo>
                          <a:lnTo>
                            <a:pt x="107464" y="23297"/>
                          </a:lnTo>
                          <a:lnTo>
                            <a:pt x="30641" y="23297"/>
                          </a:lnTo>
                          <a:lnTo>
                            <a:pt x="30641" y="244753"/>
                          </a:lnTo>
                          <a:lnTo>
                            <a:pt x="329241" y="244753"/>
                          </a:lnTo>
                          <a:lnTo>
                            <a:pt x="329241" y="243347"/>
                          </a:lnTo>
                          <a:lnTo>
                            <a:pt x="1673703" y="243347"/>
                          </a:lnTo>
                          <a:lnTo>
                            <a:pt x="1673703" y="244753"/>
                          </a:lnTo>
                          <a:lnTo>
                            <a:pt x="1972303" y="244753"/>
                          </a:lnTo>
                          <a:lnTo>
                            <a:pt x="1972303" y="23297"/>
                          </a:lnTo>
                          <a:lnTo>
                            <a:pt x="1890090" y="23297"/>
                          </a:lnTo>
                          <a:lnTo>
                            <a:pt x="1890090" y="22625"/>
                          </a:lnTo>
                          <a:close/>
                          <a:moveTo>
                            <a:pt x="0" y="0"/>
                          </a:moveTo>
                          <a:lnTo>
                            <a:pt x="1997553" y="0"/>
                          </a:lnTo>
                          <a:lnTo>
                            <a:pt x="1997553" y="265972"/>
                          </a:lnTo>
                          <a:lnTo>
                            <a:pt x="0" y="26597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21" name="Freeform 620"/>
                    <p:cNvSpPr/>
                    <p:nvPr/>
                  </p:nvSpPr>
                  <p:spPr bwMode="auto">
                    <a:xfrm>
                      <a:off x="6417785" y="4679671"/>
                      <a:ext cx="1997553" cy="265972"/>
                    </a:xfrm>
                    <a:custGeom>
                      <a:avLst/>
                      <a:gdLst>
                        <a:gd name="connsiteX0" fmla="*/ 107464 w 1997553"/>
                        <a:gd name="connsiteY0" fmla="*/ 22625 h 265972"/>
                        <a:gd name="connsiteX1" fmla="*/ 107464 w 1997553"/>
                        <a:gd name="connsiteY1" fmla="*/ 23297 h 265972"/>
                        <a:gd name="connsiteX2" fmla="*/ 30641 w 1997553"/>
                        <a:gd name="connsiteY2" fmla="*/ 23297 h 265972"/>
                        <a:gd name="connsiteX3" fmla="*/ 30641 w 1997553"/>
                        <a:gd name="connsiteY3" fmla="*/ 244753 h 265972"/>
                        <a:gd name="connsiteX4" fmla="*/ 329241 w 1997553"/>
                        <a:gd name="connsiteY4" fmla="*/ 244753 h 265972"/>
                        <a:gd name="connsiteX5" fmla="*/ 329241 w 1997553"/>
                        <a:gd name="connsiteY5" fmla="*/ 243347 h 265972"/>
                        <a:gd name="connsiteX6" fmla="*/ 1673703 w 1997553"/>
                        <a:gd name="connsiteY6" fmla="*/ 243347 h 265972"/>
                        <a:gd name="connsiteX7" fmla="*/ 1673703 w 1997553"/>
                        <a:gd name="connsiteY7" fmla="*/ 244753 h 265972"/>
                        <a:gd name="connsiteX8" fmla="*/ 1972303 w 1997553"/>
                        <a:gd name="connsiteY8" fmla="*/ 244753 h 265972"/>
                        <a:gd name="connsiteX9" fmla="*/ 1972303 w 1997553"/>
                        <a:gd name="connsiteY9" fmla="*/ 23297 h 265972"/>
                        <a:gd name="connsiteX10" fmla="*/ 1890090 w 1997553"/>
                        <a:gd name="connsiteY10" fmla="*/ 23297 h 265972"/>
                        <a:gd name="connsiteX11" fmla="*/ 1890090 w 1997553"/>
                        <a:gd name="connsiteY11" fmla="*/ 22625 h 265972"/>
                        <a:gd name="connsiteX12" fmla="*/ 0 w 1997553"/>
                        <a:gd name="connsiteY12" fmla="*/ 0 h 265972"/>
                        <a:gd name="connsiteX13" fmla="*/ 1997553 w 1997553"/>
                        <a:gd name="connsiteY13" fmla="*/ 0 h 265972"/>
                        <a:gd name="connsiteX14" fmla="*/ 1997553 w 1997553"/>
                        <a:gd name="connsiteY14" fmla="*/ 265972 h 265972"/>
                        <a:gd name="connsiteX15" fmla="*/ 0 w 1997553"/>
                        <a:gd name="connsiteY15" fmla="*/ 265972 h 26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97553" h="265972">
                          <a:moveTo>
                            <a:pt x="107464" y="22625"/>
                          </a:moveTo>
                          <a:lnTo>
                            <a:pt x="107464" y="23297"/>
                          </a:lnTo>
                          <a:lnTo>
                            <a:pt x="30641" y="23297"/>
                          </a:lnTo>
                          <a:lnTo>
                            <a:pt x="30641" y="244753"/>
                          </a:lnTo>
                          <a:lnTo>
                            <a:pt x="329241" y="244753"/>
                          </a:lnTo>
                          <a:lnTo>
                            <a:pt x="329241" y="243347"/>
                          </a:lnTo>
                          <a:lnTo>
                            <a:pt x="1673703" y="243347"/>
                          </a:lnTo>
                          <a:lnTo>
                            <a:pt x="1673703" y="244753"/>
                          </a:lnTo>
                          <a:lnTo>
                            <a:pt x="1972303" y="244753"/>
                          </a:lnTo>
                          <a:lnTo>
                            <a:pt x="1972303" y="23297"/>
                          </a:lnTo>
                          <a:lnTo>
                            <a:pt x="1890090" y="23297"/>
                          </a:lnTo>
                          <a:lnTo>
                            <a:pt x="1890090" y="22625"/>
                          </a:lnTo>
                          <a:close/>
                          <a:moveTo>
                            <a:pt x="0" y="0"/>
                          </a:moveTo>
                          <a:lnTo>
                            <a:pt x="1997553" y="0"/>
                          </a:lnTo>
                          <a:lnTo>
                            <a:pt x="1997553" y="265972"/>
                          </a:lnTo>
                          <a:lnTo>
                            <a:pt x="0" y="26597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22" name="Freeform 621"/>
                    <p:cNvSpPr/>
                    <p:nvPr/>
                  </p:nvSpPr>
                  <p:spPr bwMode="auto">
                    <a:xfrm>
                      <a:off x="6417785" y="4972565"/>
                      <a:ext cx="1997553" cy="265972"/>
                    </a:xfrm>
                    <a:custGeom>
                      <a:avLst/>
                      <a:gdLst>
                        <a:gd name="connsiteX0" fmla="*/ 107464 w 1997553"/>
                        <a:gd name="connsiteY0" fmla="*/ 22625 h 265972"/>
                        <a:gd name="connsiteX1" fmla="*/ 107464 w 1997553"/>
                        <a:gd name="connsiteY1" fmla="*/ 23297 h 265972"/>
                        <a:gd name="connsiteX2" fmla="*/ 30641 w 1997553"/>
                        <a:gd name="connsiteY2" fmla="*/ 23297 h 265972"/>
                        <a:gd name="connsiteX3" fmla="*/ 30641 w 1997553"/>
                        <a:gd name="connsiteY3" fmla="*/ 244753 h 265972"/>
                        <a:gd name="connsiteX4" fmla="*/ 329241 w 1997553"/>
                        <a:gd name="connsiteY4" fmla="*/ 244753 h 265972"/>
                        <a:gd name="connsiteX5" fmla="*/ 329241 w 1997553"/>
                        <a:gd name="connsiteY5" fmla="*/ 243347 h 265972"/>
                        <a:gd name="connsiteX6" fmla="*/ 1673703 w 1997553"/>
                        <a:gd name="connsiteY6" fmla="*/ 243347 h 265972"/>
                        <a:gd name="connsiteX7" fmla="*/ 1673703 w 1997553"/>
                        <a:gd name="connsiteY7" fmla="*/ 244753 h 265972"/>
                        <a:gd name="connsiteX8" fmla="*/ 1972303 w 1997553"/>
                        <a:gd name="connsiteY8" fmla="*/ 244753 h 265972"/>
                        <a:gd name="connsiteX9" fmla="*/ 1972303 w 1997553"/>
                        <a:gd name="connsiteY9" fmla="*/ 23297 h 265972"/>
                        <a:gd name="connsiteX10" fmla="*/ 1890090 w 1997553"/>
                        <a:gd name="connsiteY10" fmla="*/ 23297 h 265972"/>
                        <a:gd name="connsiteX11" fmla="*/ 1890090 w 1997553"/>
                        <a:gd name="connsiteY11" fmla="*/ 22625 h 265972"/>
                        <a:gd name="connsiteX12" fmla="*/ 0 w 1997553"/>
                        <a:gd name="connsiteY12" fmla="*/ 0 h 265972"/>
                        <a:gd name="connsiteX13" fmla="*/ 1997553 w 1997553"/>
                        <a:gd name="connsiteY13" fmla="*/ 0 h 265972"/>
                        <a:gd name="connsiteX14" fmla="*/ 1997553 w 1997553"/>
                        <a:gd name="connsiteY14" fmla="*/ 265972 h 265972"/>
                        <a:gd name="connsiteX15" fmla="*/ 0 w 1997553"/>
                        <a:gd name="connsiteY15" fmla="*/ 265972 h 26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97553" h="265972">
                          <a:moveTo>
                            <a:pt x="107464" y="22625"/>
                          </a:moveTo>
                          <a:lnTo>
                            <a:pt x="107464" y="23297"/>
                          </a:lnTo>
                          <a:lnTo>
                            <a:pt x="30641" y="23297"/>
                          </a:lnTo>
                          <a:lnTo>
                            <a:pt x="30641" y="244753"/>
                          </a:lnTo>
                          <a:lnTo>
                            <a:pt x="329241" y="244753"/>
                          </a:lnTo>
                          <a:lnTo>
                            <a:pt x="329241" y="243347"/>
                          </a:lnTo>
                          <a:lnTo>
                            <a:pt x="1673703" y="243347"/>
                          </a:lnTo>
                          <a:lnTo>
                            <a:pt x="1673703" y="244753"/>
                          </a:lnTo>
                          <a:lnTo>
                            <a:pt x="1972303" y="244753"/>
                          </a:lnTo>
                          <a:lnTo>
                            <a:pt x="1972303" y="23297"/>
                          </a:lnTo>
                          <a:lnTo>
                            <a:pt x="1890090" y="23297"/>
                          </a:lnTo>
                          <a:lnTo>
                            <a:pt x="1890090" y="22625"/>
                          </a:lnTo>
                          <a:close/>
                          <a:moveTo>
                            <a:pt x="0" y="0"/>
                          </a:moveTo>
                          <a:lnTo>
                            <a:pt x="1997553" y="0"/>
                          </a:lnTo>
                          <a:lnTo>
                            <a:pt x="1997553" y="265972"/>
                          </a:lnTo>
                          <a:lnTo>
                            <a:pt x="0" y="26597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grpSp>
            </p:grpSp>
            <p:grpSp>
              <p:nvGrpSpPr>
                <p:cNvPr id="612" name="Group 611"/>
                <p:cNvGrpSpPr/>
                <p:nvPr/>
              </p:nvGrpSpPr>
              <p:grpSpPr>
                <a:xfrm>
                  <a:off x="8942871" y="3419465"/>
                  <a:ext cx="129692" cy="129569"/>
                  <a:chOff x="4432300" y="1766888"/>
                  <a:chExt cx="3324225" cy="3321050"/>
                </a:xfrm>
                <a:grpFill/>
              </p:grpSpPr>
              <p:sp>
                <p:nvSpPr>
                  <p:cNvPr id="615" name="Freeform 614"/>
                  <p:cNvSpPr>
                    <a:spLocks/>
                  </p:cNvSpPr>
                  <p:nvPr/>
                </p:nvSpPr>
                <p:spPr bwMode="auto">
                  <a:xfrm>
                    <a:off x="4432300" y="2167270"/>
                    <a:ext cx="2257425" cy="2920668"/>
                  </a:xfrm>
                  <a:custGeom>
                    <a:avLst/>
                    <a:gdLst>
                      <a:gd name="connsiteX0" fmla="*/ 194437 w 2257425"/>
                      <a:gd name="connsiteY0" fmla="*/ 122771 h 2920668"/>
                      <a:gd name="connsiteX1" fmla="*/ 121523 w 2257425"/>
                      <a:gd name="connsiteY1" fmla="*/ 195680 h 2920668"/>
                      <a:gd name="connsiteX2" fmla="*/ 121523 w 2257425"/>
                      <a:gd name="connsiteY2" fmla="*/ 2726243 h 2920668"/>
                      <a:gd name="connsiteX3" fmla="*/ 194437 w 2257425"/>
                      <a:gd name="connsiteY3" fmla="*/ 2799152 h 2920668"/>
                      <a:gd name="connsiteX4" fmla="*/ 2059814 w 2257425"/>
                      <a:gd name="connsiteY4" fmla="*/ 2799152 h 2920668"/>
                      <a:gd name="connsiteX5" fmla="*/ 2132727 w 2257425"/>
                      <a:gd name="connsiteY5" fmla="*/ 2726243 h 2920668"/>
                      <a:gd name="connsiteX6" fmla="*/ 2132727 w 2257425"/>
                      <a:gd name="connsiteY6" fmla="*/ 1078413 h 2920668"/>
                      <a:gd name="connsiteX7" fmla="*/ 2132727 w 2257425"/>
                      <a:gd name="connsiteY7" fmla="*/ 1054761 h 2920668"/>
                      <a:gd name="connsiteX8" fmla="*/ 2129823 w 2257425"/>
                      <a:gd name="connsiteY8" fmla="*/ 1055355 h 2920668"/>
                      <a:gd name="connsiteX9" fmla="*/ 2126785 w 2257425"/>
                      <a:gd name="connsiteY9" fmla="*/ 1055355 h 2920668"/>
                      <a:gd name="connsiteX10" fmla="*/ 2123747 w 2257425"/>
                      <a:gd name="connsiteY10" fmla="*/ 1055355 h 2920668"/>
                      <a:gd name="connsiteX11" fmla="*/ 1327752 w 2257425"/>
                      <a:gd name="connsiteY11" fmla="*/ 1055355 h 2920668"/>
                      <a:gd name="connsiteX12" fmla="*/ 1200150 w 2257425"/>
                      <a:gd name="connsiteY12" fmla="*/ 927704 h 2920668"/>
                      <a:gd name="connsiteX13" fmla="*/ 1200150 w 2257425"/>
                      <a:gd name="connsiteY13" fmla="*/ 128364 h 2920668"/>
                      <a:gd name="connsiteX14" fmla="*/ 1200966 w 2257425"/>
                      <a:gd name="connsiteY14" fmla="*/ 122771 h 2920668"/>
                      <a:gd name="connsiteX15" fmla="*/ 1128166 w 2257425"/>
                      <a:gd name="connsiteY15" fmla="*/ 122771 h 2920668"/>
                      <a:gd name="connsiteX16" fmla="*/ 194437 w 2257425"/>
                      <a:gd name="connsiteY16" fmla="*/ 122771 h 2920668"/>
                      <a:gd name="connsiteX17" fmla="*/ 1331572 w 2257425"/>
                      <a:gd name="connsiteY17" fmla="*/ 121972 h 2920668"/>
                      <a:gd name="connsiteX18" fmla="*/ 1327638 w 2257425"/>
                      <a:gd name="connsiteY18" fmla="*/ 122771 h 2920668"/>
                      <a:gd name="connsiteX19" fmla="*/ 1324994 w 2257425"/>
                      <a:gd name="connsiteY19" fmla="*/ 122771 h 2920668"/>
                      <a:gd name="connsiteX20" fmla="*/ 1322388 w 2257425"/>
                      <a:gd name="connsiteY20" fmla="*/ 127982 h 2920668"/>
                      <a:gd name="connsiteX21" fmla="*/ 1322388 w 2257425"/>
                      <a:gd name="connsiteY21" fmla="*/ 927042 h 2920668"/>
                      <a:gd name="connsiteX22" fmla="*/ 1328466 w 2257425"/>
                      <a:gd name="connsiteY22" fmla="*/ 933118 h 2920668"/>
                      <a:gd name="connsiteX23" fmla="*/ 2130699 w 2257425"/>
                      <a:gd name="connsiteY23" fmla="*/ 933118 h 2920668"/>
                      <a:gd name="connsiteX24" fmla="*/ 2132727 w 2257425"/>
                      <a:gd name="connsiteY24" fmla="*/ 931091 h 2920668"/>
                      <a:gd name="connsiteX25" fmla="*/ 2132727 w 2257425"/>
                      <a:gd name="connsiteY25" fmla="*/ 927812 h 2920668"/>
                      <a:gd name="connsiteX26" fmla="*/ 2134009 w 2257425"/>
                      <a:gd name="connsiteY26" fmla="*/ 921508 h 2920668"/>
                      <a:gd name="connsiteX27" fmla="*/ 2133737 w 2257425"/>
                      <a:gd name="connsiteY27" fmla="*/ 920965 h 2920668"/>
                      <a:gd name="connsiteX28" fmla="*/ 2127660 w 2257425"/>
                      <a:gd name="connsiteY28" fmla="*/ 917927 h 2920668"/>
                      <a:gd name="connsiteX29" fmla="*/ 1333060 w 2257425"/>
                      <a:gd name="connsiteY29" fmla="*/ 123460 h 2920668"/>
                      <a:gd name="connsiteX30" fmla="*/ 1315932 w 2257425"/>
                      <a:gd name="connsiteY30" fmla="*/ 0 h 2920668"/>
                      <a:gd name="connsiteX31" fmla="*/ 1325803 w 2257425"/>
                      <a:gd name="connsiteY31" fmla="*/ 1255 h 2920668"/>
                      <a:gd name="connsiteX32" fmla="*/ 1327638 w 2257425"/>
                      <a:gd name="connsiteY32" fmla="*/ 1255 h 2920668"/>
                      <a:gd name="connsiteX33" fmla="*/ 1330705 w 2257425"/>
                      <a:gd name="connsiteY33" fmla="*/ 1878 h 2920668"/>
                      <a:gd name="connsiteX34" fmla="*/ 1370138 w 2257425"/>
                      <a:gd name="connsiteY34" fmla="*/ 6892 h 2920668"/>
                      <a:gd name="connsiteX35" fmla="*/ 1418897 w 2257425"/>
                      <a:gd name="connsiteY35" fmla="*/ 37184 h 2920668"/>
                      <a:gd name="connsiteX36" fmla="*/ 2205777 w 2257425"/>
                      <a:gd name="connsiteY36" fmla="*/ 827406 h 2920668"/>
                      <a:gd name="connsiteX37" fmla="*/ 2257425 w 2257425"/>
                      <a:gd name="connsiteY37" fmla="*/ 927704 h 2920668"/>
                      <a:gd name="connsiteX38" fmla="*/ 2254250 w 2257425"/>
                      <a:gd name="connsiteY38" fmla="*/ 943227 h 2920668"/>
                      <a:gd name="connsiteX39" fmla="*/ 2254250 w 2257425"/>
                      <a:gd name="connsiteY39" fmla="*/ 1091201 h 2920668"/>
                      <a:gd name="connsiteX40" fmla="*/ 2254250 w 2257425"/>
                      <a:gd name="connsiteY40" fmla="*/ 2726243 h 2920668"/>
                      <a:gd name="connsiteX41" fmla="*/ 2059814 w 2257425"/>
                      <a:gd name="connsiteY41" fmla="*/ 2920668 h 2920668"/>
                      <a:gd name="connsiteX42" fmla="*/ 194437 w 2257425"/>
                      <a:gd name="connsiteY42" fmla="*/ 2920668 h 2920668"/>
                      <a:gd name="connsiteX43" fmla="*/ 0 w 2257425"/>
                      <a:gd name="connsiteY43" fmla="*/ 2726243 h 2920668"/>
                      <a:gd name="connsiteX44" fmla="*/ 0 w 2257425"/>
                      <a:gd name="connsiteY44" fmla="*/ 195680 h 2920668"/>
                      <a:gd name="connsiteX45" fmla="*/ 194437 w 2257425"/>
                      <a:gd name="connsiteY45" fmla="*/ 1255 h 2920668"/>
                      <a:gd name="connsiteX46" fmla="*/ 1309932 w 2257425"/>
                      <a:gd name="connsiteY46" fmla="*/ 1255 h 2920668"/>
                      <a:gd name="connsiteX47" fmla="*/ 1311235 w 2257425"/>
                      <a:gd name="connsiteY47" fmla="*/ 1255 h 292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57425" h="2920668">
                        <a:moveTo>
                          <a:pt x="194437" y="122771"/>
                        </a:moveTo>
                        <a:cubicBezTo>
                          <a:pt x="154942" y="122771"/>
                          <a:pt x="121523" y="153150"/>
                          <a:pt x="121523" y="195680"/>
                        </a:cubicBezTo>
                        <a:cubicBezTo>
                          <a:pt x="121523" y="2726243"/>
                          <a:pt x="121523" y="2726243"/>
                          <a:pt x="121523" y="2726243"/>
                        </a:cubicBezTo>
                        <a:cubicBezTo>
                          <a:pt x="121523" y="2768774"/>
                          <a:pt x="154942" y="2799152"/>
                          <a:pt x="194437" y="2799152"/>
                        </a:cubicBezTo>
                        <a:cubicBezTo>
                          <a:pt x="2059814" y="2799152"/>
                          <a:pt x="2059814" y="2799152"/>
                          <a:pt x="2059814" y="2799152"/>
                        </a:cubicBezTo>
                        <a:cubicBezTo>
                          <a:pt x="2099308" y="2799152"/>
                          <a:pt x="2132727" y="2768774"/>
                          <a:pt x="2132727" y="2726243"/>
                        </a:cubicBezTo>
                        <a:cubicBezTo>
                          <a:pt x="2132727" y="1714626"/>
                          <a:pt x="2132727" y="1272043"/>
                          <a:pt x="2132727" y="1078413"/>
                        </a:cubicBezTo>
                        <a:lnTo>
                          <a:pt x="2132727" y="1054761"/>
                        </a:lnTo>
                        <a:lnTo>
                          <a:pt x="2129823" y="1055355"/>
                        </a:lnTo>
                        <a:lnTo>
                          <a:pt x="2126785" y="1055355"/>
                        </a:lnTo>
                        <a:cubicBezTo>
                          <a:pt x="2123747" y="1055355"/>
                          <a:pt x="2123747" y="1055355"/>
                          <a:pt x="2123747" y="1055355"/>
                        </a:cubicBezTo>
                        <a:cubicBezTo>
                          <a:pt x="1327752" y="1055355"/>
                          <a:pt x="1327752" y="1055355"/>
                          <a:pt x="1327752" y="1055355"/>
                        </a:cubicBezTo>
                        <a:cubicBezTo>
                          <a:pt x="1257875" y="1055355"/>
                          <a:pt x="1200150" y="997608"/>
                          <a:pt x="1200150" y="927704"/>
                        </a:cubicBezTo>
                        <a:cubicBezTo>
                          <a:pt x="1200150" y="128364"/>
                          <a:pt x="1200150" y="128364"/>
                          <a:pt x="1200150" y="128364"/>
                        </a:cubicBezTo>
                        <a:lnTo>
                          <a:pt x="1200966" y="122771"/>
                        </a:lnTo>
                        <a:lnTo>
                          <a:pt x="1128166" y="122771"/>
                        </a:lnTo>
                        <a:cubicBezTo>
                          <a:pt x="194437" y="122771"/>
                          <a:pt x="194437" y="122771"/>
                          <a:pt x="194437" y="122771"/>
                        </a:cubicBezTo>
                        <a:close/>
                        <a:moveTo>
                          <a:pt x="1331572" y="121972"/>
                        </a:moveTo>
                        <a:lnTo>
                          <a:pt x="1327638" y="122771"/>
                        </a:lnTo>
                        <a:lnTo>
                          <a:pt x="1324994" y="122771"/>
                        </a:lnTo>
                        <a:lnTo>
                          <a:pt x="1322388" y="127982"/>
                        </a:lnTo>
                        <a:cubicBezTo>
                          <a:pt x="1322388" y="927042"/>
                          <a:pt x="1322388" y="927042"/>
                          <a:pt x="1322388" y="927042"/>
                        </a:cubicBezTo>
                        <a:cubicBezTo>
                          <a:pt x="1322388" y="930080"/>
                          <a:pt x="1325427" y="933118"/>
                          <a:pt x="1328466" y="933118"/>
                        </a:cubicBezTo>
                        <a:cubicBezTo>
                          <a:pt x="2130699" y="933118"/>
                          <a:pt x="2130699" y="933118"/>
                          <a:pt x="2130699" y="933118"/>
                        </a:cubicBezTo>
                        <a:lnTo>
                          <a:pt x="2132727" y="931091"/>
                        </a:lnTo>
                        <a:lnTo>
                          <a:pt x="2132727" y="927812"/>
                        </a:lnTo>
                        <a:lnTo>
                          <a:pt x="2134009" y="921508"/>
                        </a:lnTo>
                        <a:lnTo>
                          <a:pt x="2133737" y="920965"/>
                        </a:lnTo>
                        <a:cubicBezTo>
                          <a:pt x="2127660" y="917927"/>
                          <a:pt x="2127660" y="917927"/>
                          <a:pt x="2127660" y="917927"/>
                        </a:cubicBezTo>
                        <a:cubicBezTo>
                          <a:pt x="1431025" y="221408"/>
                          <a:pt x="1343945" y="134343"/>
                          <a:pt x="1333060" y="123460"/>
                        </a:cubicBezTo>
                        <a:close/>
                        <a:moveTo>
                          <a:pt x="1315932" y="0"/>
                        </a:moveTo>
                        <a:lnTo>
                          <a:pt x="1325803" y="1255"/>
                        </a:lnTo>
                        <a:lnTo>
                          <a:pt x="1327638" y="1255"/>
                        </a:lnTo>
                        <a:lnTo>
                          <a:pt x="1330705" y="1878"/>
                        </a:lnTo>
                        <a:lnTo>
                          <a:pt x="1370138" y="6892"/>
                        </a:lnTo>
                        <a:cubicBezTo>
                          <a:pt x="1387566" y="13249"/>
                          <a:pt x="1404086" y="23507"/>
                          <a:pt x="1418897" y="37184"/>
                        </a:cubicBezTo>
                        <a:cubicBezTo>
                          <a:pt x="2205777" y="827406"/>
                          <a:pt x="2205777" y="827406"/>
                          <a:pt x="2205777" y="827406"/>
                        </a:cubicBezTo>
                        <a:cubicBezTo>
                          <a:pt x="2239196" y="851721"/>
                          <a:pt x="2257425" y="888193"/>
                          <a:pt x="2257425" y="927704"/>
                        </a:cubicBezTo>
                        <a:lnTo>
                          <a:pt x="2254250" y="943227"/>
                        </a:lnTo>
                        <a:lnTo>
                          <a:pt x="2254250" y="1091201"/>
                        </a:lnTo>
                        <a:cubicBezTo>
                          <a:pt x="2254250" y="2726243"/>
                          <a:pt x="2254250" y="2726243"/>
                          <a:pt x="2254250" y="2726243"/>
                        </a:cubicBezTo>
                        <a:cubicBezTo>
                          <a:pt x="2254250" y="2835607"/>
                          <a:pt x="2166146" y="2920668"/>
                          <a:pt x="2059814" y="2920668"/>
                        </a:cubicBezTo>
                        <a:cubicBezTo>
                          <a:pt x="194437" y="2920668"/>
                          <a:pt x="194437" y="2920668"/>
                          <a:pt x="194437" y="2920668"/>
                        </a:cubicBezTo>
                        <a:cubicBezTo>
                          <a:pt x="88104" y="2920668"/>
                          <a:pt x="0" y="2835607"/>
                          <a:pt x="0" y="2726243"/>
                        </a:cubicBezTo>
                        <a:cubicBezTo>
                          <a:pt x="0" y="195680"/>
                          <a:pt x="0" y="195680"/>
                          <a:pt x="0" y="195680"/>
                        </a:cubicBezTo>
                        <a:cubicBezTo>
                          <a:pt x="0" y="86316"/>
                          <a:pt x="88104" y="1255"/>
                          <a:pt x="194437" y="1255"/>
                        </a:cubicBezTo>
                        <a:cubicBezTo>
                          <a:pt x="1044338" y="1255"/>
                          <a:pt x="1256813" y="1255"/>
                          <a:pt x="1309932" y="1255"/>
                        </a:cubicBezTo>
                        <a:lnTo>
                          <a:pt x="1311235" y="1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chemeClr val="accent2">
                          <a:lumMod val="75000"/>
                        </a:schemeClr>
                      </a:solidFill>
                    </a:endParaRPr>
                  </a:p>
                </p:txBody>
              </p:sp>
              <p:sp>
                <p:nvSpPr>
                  <p:cNvPr id="616" name="Freeform 615"/>
                  <p:cNvSpPr>
                    <a:spLocks/>
                  </p:cNvSpPr>
                  <p:nvPr/>
                </p:nvSpPr>
                <p:spPr bwMode="auto">
                  <a:xfrm>
                    <a:off x="5499100" y="1766888"/>
                    <a:ext cx="2257425" cy="2922588"/>
                  </a:xfrm>
                  <a:custGeom>
                    <a:avLst/>
                    <a:gdLst>
                      <a:gd name="connsiteX0" fmla="*/ 1323839 w 2257425"/>
                      <a:gd name="connsiteY0" fmla="*/ 122238 h 2922588"/>
                      <a:gd name="connsiteX1" fmla="*/ 1320800 w 2257425"/>
                      <a:gd name="connsiteY1" fmla="*/ 128315 h 2922588"/>
                      <a:gd name="connsiteX2" fmla="*/ 1320800 w 2257425"/>
                      <a:gd name="connsiteY2" fmla="*/ 927375 h 2922588"/>
                      <a:gd name="connsiteX3" fmla="*/ 1326878 w 2257425"/>
                      <a:gd name="connsiteY3" fmla="*/ 933451 h 2922588"/>
                      <a:gd name="connsiteX4" fmla="*/ 2129111 w 2257425"/>
                      <a:gd name="connsiteY4" fmla="*/ 933451 h 2922588"/>
                      <a:gd name="connsiteX5" fmla="*/ 2132699 w 2257425"/>
                      <a:gd name="connsiteY5" fmla="*/ 929864 h 2922588"/>
                      <a:gd name="connsiteX6" fmla="*/ 2132699 w 2257425"/>
                      <a:gd name="connsiteY6" fmla="*/ 927508 h 2922588"/>
                      <a:gd name="connsiteX7" fmla="*/ 2133142 w 2257425"/>
                      <a:gd name="connsiteY7" fmla="*/ 925329 h 2922588"/>
                      <a:gd name="connsiteX8" fmla="*/ 2132149 w 2257425"/>
                      <a:gd name="connsiteY8" fmla="*/ 924336 h 2922588"/>
                      <a:gd name="connsiteX9" fmla="*/ 2126072 w 2257425"/>
                      <a:gd name="connsiteY9" fmla="*/ 921298 h 2922588"/>
                      <a:gd name="connsiteX10" fmla="*/ 1329917 w 2257425"/>
                      <a:gd name="connsiteY10" fmla="*/ 125276 h 2922588"/>
                      <a:gd name="connsiteX11" fmla="*/ 1326878 w 2257425"/>
                      <a:gd name="connsiteY11" fmla="*/ 122238 h 2922588"/>
                      <a:gd name="connsiteX12" fmla="*/ 1323839 w 2257425"/>
                      <a:gd name="connsiteY12" fmla="*/ 122238 h 2922588"/>
                      <a:gd name="connsiteX13" fmla="*/ 194307 w 2257425"/>
                      <a:gd name="connsiteY13" fmla="*/ 0 h 2922588"/>
                      <a:gd name="connsiteX14" fmla="*/ 1326754 w 2257425"/>
                      <a:gd name="connsiteY14" fmla="*/ 0 h 2922588"/>
                      <a:gd name="connsiteX15" fmla="*/ 1342448 w 2257425"/>
                      <a:gd name="connsiteY15" fmla="*/ 3196 h 2922588"/>
                      <a:gd name="connsiteX16" fmla="*/ 1371473 w 2257425"/>
                      <a:gd name="connsiteY16" fmla="*/ 6572 h 2922588"/>
                      <a:gd name="connsiteX17" fmla="*/ 1418897 w 2257425"/>
                      <a:gd name="connsiteY17" fmla="*/ 36059 h 2922588"/>
                      <a:gd name="connsiteX18" fmla="*/ 2208815 w 2257425"/>
                      <a:gd name="connsiteY18" fmla="*/ 826181 h 2922588"/>
                      <a:gd name="connsiteX19" fmla="*/ 2257425 w 2257425"/>
                      <a:gd name="connsiteY19" fmla="*/ 926465 h 2922588"/>
                      <a:gd name="connsiteX20" fmla="*/ 2254250 w 2257425"/>
                      <a:gd name="connsiteY20" fmla="*/ 942060 h 2922588"/>
                      <a:gd name="connsiteX21" fmla="*/ 2254250 w 2257425"/>
                      <a:gd name="connsiteY21" fmla="*/ 1091106 h 2922588"/>
                      <a:gd name="connsiteX22" fmla="*/ 2254250 w 2257425"/>
                      <a:gd name="connsiteY22" fmla="*/ 2728242 h 2922588"/>
                      <a:gd name="connsiteX23" fmla="*/ 2059768 w 2257425"/>
                      <a:gd name="connsiteY23" fmla="*/ 2922588 h 2922588"/>
                      <a:gd name="connsiteX24" fmla="*/ 1394276 w 2257425"/>
                      <a:gd name="connsiteY24" fmla="*/ 2922588 h 2922588"/>
                      <a:gd name="connsiteX25" fmla="*/ 1333500 w 2257425"/>
                      <a:gd name="connsiteY25" fmla="*/ 2861855 h 2922588"/>
                      <a:gd name="connsiteX26" fmla="*/ 1394276 w 2257425"/>
                      <a:gd name="connsiteY26" fmla="*/ 2801122 h 2922588"/>
                      <a:gd name="connsiteX27" fmla="*/ 2059768 w 2257425"/>
                      <a:gd name="connsiteY27" fmla="*/ 2801122 h 2922588"/>
                      <a:gd name="connsiteX28" fmla="*/ 2132699 w 2257425"/>
                      <a:gd name="connsiteY28" fmla="*/ 2728242 h 2922588"/>
                      <a:gd name="connsiteX29" fmla="*/ 2132699 w 2257425"/>
                      <a:gd name="connsiteY29" fmla="*/ 1078302 h 2922588"/>
                      <a:gd name="connsiteX30" fmla="*/ 2132699 w 2257425"/>
                      <a:gd name="connsiteY30" fmla="*/ 1054100 h 2922588"/>
                      <a:gd name="connsiteX31" fmla="*/ 2129823 w 2257425"/>
                      <a:gd name="connsiteY31" fmla="*/ 1054100 h 2922588"/>
                      <a:gd name="connsiteX32" fmla="*/ 2126785 w 2257425"/>
                      <a:gd name="connsiteY32" fmla="*/ 1054100 h 2922588"/>
                      <a:gd name="connsiteX33" fmla="*/ 1327752 w 2257425"/>
                      <a:gd name="connsiteY33" fmla="*/ 1054100 h 2922588"/>
                      <a:gd name="connsiteX34" fmla="*/ 1200150 w 2257425"/>
                      <a:gd name="connsiteY34" fmla="*/ 926465 h 2922588"/>
                      <a:gd name="connsiteX35" fmla="*/ 1200150 w 2257425"/>
                      <a:gd name="connsiteY35" fmla="*/ 127227 h 2922588"/>
                      <a:gd name="connsiteX36" fmla="*/ 1201811 w 2257425"/>
                      <a:gd name="connsiteY36" fmla="*/ 121709 h 2922588"/>
                      <a:gd name="connsiteX37" fmla="*/ 1127415 w 2257425"/>
                      <a:gd name="connsiteY37" fmla="*/ 121709 h 2922588"/>
                      <a:gd name="connsiteX38" fmla="*/ 194307 w 2257425"/>
                      <a:gd name="connsiteY38" fmla="*/ 121709 h 2922588"/>
                      <a:gd name="connsiteX39" fmla="*/ 121442 w 2257425"/>
                      <a:gd name="connsiteY39" fmla="*/ 161264 h 2922588"/>
                      <a:gd name="connsiteX40" fmla="*/ 121442 w 2257425"/>
                      <a:gd name="connsiteY40" fmla="*/ 194734 h 2922588"/>
                      <a:gd name="connsiteX41" fmla="*/ 60721 w 2257425"/>
                      <a:gd name="connsiteY41" fmla="*/ 255588 h 2922588"/>
                      <a:gd name="connsiteX42" fmla="*/ 0 w 2257425"/>
                      <a:gd name="connsiteY42" fmla="*/ 194734 h 2922588"/>
                      <a:gd name="connsiteX43" fmla="*/ 0 w 2257425"/>
                      <a:gd name="connsiteY43" fmla="*/ 161264 h 2922588"/>
                      <a:gd name="connsiteX44" fmla="*/ 194307 w 2257425"/>
                      <a:gd name="connsiteY44" fmla="*/ 0 h 292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257425" h="2922588">
                        <a:moveTo>
                          <a:pt x="1323839" y="122238"/>
                        </a:moveTo>
                        <a:cubicBezTo>
                          <a:pt x="1320800" y="122238"/>
                          <a:pt x="1320800" y="125276"/>
                          <a:pt x="1320800" y="128315"/>
                        </a:cubicBezTo>
                        <a:cubicBezTo>
                          <a:pt x="1320800" y="927375"/>
                          <a:pt x="1320800" y="927375"/>
                          <a:pt x="1320800" y="927375"/>
                        </a:cubicBezTo>
                        <a:cubicBezTo>
                          <a:pt x="1320800" y="930413"/>
                          <a:pt x="1323839" y="933451"/>
                          <a:pt x="1326878" y="933451"/>
                        </a:cubicBezTo>
                        <a:cubicBezTo>
                          <a:pt x="2129111" y="933451"/>
                          <a:pt x="2129111" y="933451"/>
                          <a:pt x="2129111" y="933451"/>
                        </a:cubicBezTo>
                        <a:lnTo>
                          <a:pt x="2132699" y="929864"/>
                        </a:lnTo>
                        <a:lnTo>
                          <a:pt x="2132699" y="927508"/>
                        </a:lnTo>
                        <a:lnTo>
                          <a:pt x="2133142" y="925329"/>
                        </a:lnTo>
                        <a:lnTo>
                          <a:pt x="2132149" y="924336"/>
                        </a:lnTo>
                        <a:cubicBezTo>
                          <a:pt x="2126072" y="921298"/>
                          <a:pt x="2126072" y="921298"/>
                          <a:pt x="2126072" y="921298"/>
                        </a:cubicBezTo>
                        <a:cubicBezTo>
                          <a:pt x="1329917" y="125276"/>
                          <a:pt x="1329917" y="125276"/>
                          <a:pt x="1329917" y="125276"/>
                        </a:cubicBezTo>
                        <a:cubicBezTo>
                          <a:pt x="1329917" y="122238"/>
                          <a:pt x="1326878" y="122238"/>
                          <a:pt x="1326878" y="122238"/>
                        </a:cubicBezTo>
                        <a:cubicBezTo>
                          <a:pt x="1326878" y="122238"/>
                          <a:pt x="1323839" y="122238"/>
                          <a:pt x="1323839" y="122238"/>
                        </a:cubicBezTo>
                        <a:close/>
                        <a:moveTo>
                          <a:pt x="194307" y="0"/>
                        </a:moveTo>
                        <a:cubicBezTo>
                          <a:pt x="1326754" y="0"/>
                          <a:pt x="1326754" y="0"/>
                          <a:pt x="1326754" y="0"/>
                        </a:cubicBezTo>
                        <a:lnTo>
                          <a:pt x="1342448" y="3196"/>
                        </a:lnTo>
                        <a:lnTo>
                          <a:pt x="1371473" y="6572"/>
                        </a:lnTo>
                        <a:cubicBezTo>
                          <a:pt x="1388990" y="12555"/>
                          <a:pt x="1405226" y="22384"/>
                          <a:pt x="1418897" y="36059"/>
                        </a:cubicBezTo>
                        <a:cubicBezTo>
                          <a:pt x="2208815" y="826181"/>
                          <a:pt x="2208815" y="826181"/>
                          <a:pt x="2208815" y="826181"/>
                        </a:cubicBezTo>
                        <a:cubicBezTo>
                          <a:pt x="2239196" y="850492"/>
                          <a:pt x="2257425" y="886959"/>
                          <a:pt x="2257425" y="926465"/>
                        </a:cubicBezTo>
                        <a:lnTo>
                          <a:pt x="2254250" y="942060"/>
                        </a:lnTo>
                        <a:lnTo>
                          <a:pt x="2254250" y="1091106"/>
                        </a:lnTo>
                        <a:cubicBezTo>
                          <a:pt x="2254250" y="2728242"/>
                          <a:pt x="2254250" y="2728242"/>
                          <a:pt x="2254250" y="2728242"/>
                        </a:cubicBezTo>
                        <a:cubicBezTo>
                          <a:pt x="2254250" y="2834525"/>
                          <a:pt x="2169164" y="2922588"/>
                          <a:pt x="2059768" y="2922588"/>
                        </a:cubicBezTo>
                        <a:cubicBezTo>
                          <a:pt x="1394276" y="2922588"/>
                          <a:pt x="1394276" y="2922588"/>
                          <a:pt x="1394276" y="2922588"/>
                        </a:cubicBezTo>
                        <a:cubicBezTo>
                          <a:pt x="1360849" y="2922588"/>
                          <a:pt x="1333500" y="2895258"/>
                          <a:pt x="1333500" y="2861855"/>
                        </a:cubicBezTo>
                        <a:cubicBezTo>
                          <a:pt x="1333500" y="2828452"/>
                          <a:pt x="1360849" y="2801122"/>
                          <a:pt x="1394276" y="2801122"/>
                        </a:cubicBezTo>
                        <a:cubicBezTo>
                          <a:pt x="2059768" y="2801122"/>
                          <a:pt x="2059768" y="2801122"/>
                          <a:pt x="2059768" y="2801122"/>
                        </a:cubicBezTo>
                        <a:cubicBezTo>
                          <a:pt x="2102311" y="2801122"/>
                          <a:pt x="2132699" y="2767719"/>
                          <a:pt x="2132699" y="2728242"/>
                        </a:cubicBezTo>
                        <a:cubicBezTo>
                          <a:pt x="2132699" y="1715329"/>
                          <a:pt x="2132699" y="1272180"/>
                          <a:pt x="2132699" y="1078302"/>
                        </a:cubicBezTo>
                        <a:lnTo>
                          <a:pt x="2132699" y="1054100"/>
                        </a:lnTo>
                        <a:lnTo>
                          <a:pt x="2129823" y="1054100"/>
                        </a:lnTo>
                        <a:cubicBezTo>
                          <a:pt x="2126785" y="1054100"/>
                          <a:pt x="2126785" y="1054100"/>
                          <a:pt x="2126785" y="1054100"/>
                        </a:cubicBezTo>
                        <a:cubicBezTo>
                          <a:pt x="1327752" y="1054100"/>
                          <a:pt x="1327752" y="1054100"/>
                          <a:pt x="1327752" y="1054100"/>
                        </a:cubicBezTo>
                        <a:cubicBezTo>
                          <a:pt x="1257875" y="1054100"/>
                          <a:pt x="1200150" y="996361"/>
                          <a:pt x="1200150" y="926465"/>
                        </a:cubicBezTo>
                        <a:cubicBezTo>
                          <a:pt x="1200150" y="127227"/>
                          <a:pt x="1200150" y="127227"/>
                          <a:pt x="1200150" y="127227"/>
                        </a:cubicBezTo>
                        <a:lnTo>
                          <a:pt x="1201811" y="121709"/>
                        </a:lnTo>
                        <a:lnTo>
                          <a:pt x="1127415" y="121709"/>
                        </a:lnTo>
                        <a:cubicBezTo>
                          <a:pt x="194307" y="121709"/>
                          <a:pt x="194307" y="121709"/>
                          <a:pt x="194307" y="121709"/>
                        </a:cubicBezTo>
                        <a:cubicBezTo>
                          <a:pt x="154839" y="121709"/>
                          <a:pt x="121442" y="139965"/>
                          <a:pt x="121442" y="161264"/>
                        </a:cubicBezTo>
                        <a:cubicBezTo>
                          <a:pt x="121442" y="194734"/>
                          <a:pt x="121442" y="194734"/>
                          <a:pt x="121442" y="194734"/>
                        </a:cubicBezTo>
                        <a:cubicBezTo>
                          <a:pt x="121442" y="228204"/>
                          <a:pt x="94118" y="255588"/>
                          <a:pt x="60721" y="255588"/>
                        </a:cubicBezTo>
                        <a:cubicBezTo>
                          <a:pt x="27325" y="255588"/>
                          <a:pt x="0" y="228204"/>
                          <a:pt x="0" y="194734"/>
                        </a:cubicBezTo>
                        <a:cubicBezTo>
                          <a:pt x="0" y="161264"/>
                          <a:pt x="0" y="161264"/>
                          <a:pt x="0" y="161264"/>
                        </a:cubicBezTo>
                        <a:cubicBezTo>
                          <a:pt x="0" y="69982"/>
                          <a:pt x="81974" y="0"/>
                          <a:pt x="194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chemeClr val="accent2">
                          <a:lumMod val="75000"/>
                        </a:schemeClr>
                      </a:solidFill>
                    </a:endParaRPr>
                  </a:p>
                </p:txBody>
              </p:sp>
            </p:grpSp>
            <p:sp>
              <p:nvSpPr>
                <p:cNvPr id="613" name="Freeform 612"/>
                <p:cNvSpPr/>
                <p:nvPr/>
              </p:nvSpPr>
              <p:spPr bwMode="auto">
                <a:xfrm>
                  <a:off x="8888251" y="3309938"/>
                  <a:ext cx="129698" cy="103187"/>
                </a:xfrm>
                <a:custGeom>
                  <a:avLst/>
                  <a:gdLst>
                    <a:gd name="connsiteX0" fmla="*/ 0 w 521494"/>
                    <a:gd name="connsiteY0" fmla="*/ 0 h 76200"/>
                    <a:gd name="connsiteX1" fmla="*/ 285750 w 521494"/>
                    <a:gd name="connsiteY1" fmla="*/ 0 h 76200"/>
                    <a:gd name="connsiteX2" fmla="*/ 285750 w 521494"/>
                    <a:gd name="connsiteY2" fmla="*/ 76200 h 76200"/>
                    <a:gd name="connsiteX3" fmla="*/ 521494 w 521494"/>
                    <a:gd name="connsiteY3" fmla="*/ 76200 h 76200"/>
                    <a:gd name="connsiteX0" fmla="*/ 0 w 285750"/>
                    <a:gd name="connsiteY0" fmla="*/ 0 h 76200"/>
                    <a:gd name="connsiteX1" fmla="*/ 285750 w 285750"/>
                    <a:gd name="connsiteY1" fmla="*/ 0 h 76200"/>
                    <a:gd name="connsiteX2" fmla="*/ 285750 w 285750"/>
                    <a:gd name="connsiteY2" fmla="*/ 76200 h 76200"/>
                  </a:gdLst>
                  <a:ahLst/>
                  <a:cxnLst>
                    <a:cxn ang="0">
                      <a:pos x="connsiteX0" y="connsiteY0"/>
                    </a:cxn>
                    <a:cxn ang="0">
                      <a:pos x="connsiteX1" y="connsiteY1"/>
                    </a:cxn>
                    <a:cxn ang="0">
                      <a:pos x="connsiteX2" y="connsiteY2"/>
                    </a:cxn>
                  </a:cxnLst>
                  <a:rect l="l" t="t" r="r" b="b"/>
                  <a:pathLst>
                    <a:path w="285750" h="76200">
                      <a:moveTo>
                        <a:pt x="0" y="0"/>
                      </a:moveTo>
                      <a:lnTo>
                        <a:pt x="285750" y="0"/>
                      </a:lnTo>
                      <a:lnTo>
                        <a:pt x="285750" y="76200"/>
                      </a:lnTo>
                    </a:path>
                  </a:pathLst>
                </a:custGeom>
                <a:grpFill/>
                <a:ln w="317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defRPr/>
                  </a:pPr>
                  <a:endParaRPr lang="en-US" sz="1765" kern="0">
                    <a:solidFill>
                      <a:schemeClr val="accent2">
                        <a:lumMod val="75000"/>
                      </a:schemeClr>
                    </a:solidFill>
                  </a:endParaRPr>
                </a:p>
              </p:txBody>
            </p:sp>
            <p:sp>
              <p:nvSpPr>
                <p:cNvPr id="614" name="Isosceles Triangle 613"/>
                <p:cNvSpPr/>
                <p:nvPr/>
              </p:nvSpPr>
              <p:spPr bwMode="auto">
                <a:xfrm rot="10800000">
                  <a:off x="8996046" y="3376404"/>
                  <a:ext cx="45719" cy="40640"/>
                </a:xfrm>
                <a:prstGeom prst="triangl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grpSp>
          <p:cxnSp>
            <p:nvCxnSpPr>
              <p:cNvPr id="591" name="Straight Connector 590"/>
              <p:cNvCxnSpPr/>
              <p:nvPr/>
            </p:nvCxnSpPr>
            <p:spPr>
              <a:xfrm>
                <a:off x="7971476" y="3692366"/>
                <a:ext cx="1093206" cy="0"/>
              </a:xfrm>
              <a:prstGeom prst="line">
                <a:avLst/>
              </a:prstGeom>
              <a:grpFill/>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92" name="Group 591"/>
              <p:cNvGrpSpPr/>
              <p:nvPr/>
            </p:nvGrpSpPr>
            <p:grpSpPr>
              <a:xfrm>
                <a:off x="8620696" y="3720983"/>
                <a:ext cx="218503" cy="245406"/>
                <a:chOff x="3104286" y="1336108"/>
                <a:chExt cx="4649064" cy="5221480"/>
              </a:xfrm>
              <a:grpFill/>
            </p:grpSpPr>
            <p:sp>
              <p:nvSpPr>
                <p:cNvPr id="593" name="Freeform 592"/>
                <p:cNvSpPr>
                  <a:spLocks/>
                </p:cNvSpPr>
                <p:nvPr/>
              </p:nvSpPr>
              <p:spPr bwMode="auto">
                <a:xfrm>
                  <a:off x="3104286" y="1336108"/>
                  <a:ext cx="4045814" cy="5221480"/>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grpFill/>
                <a:ln>
                  <a:noFill/>
                </a:ln>
              </p:spPr>
              <p:txBody>
                <a:bodyPr vert="horz" wrap="square" lIns="0" tIns="134464" rIns="0" bIns="0" numCol="1" anchor="t" anchorCtr="0" compatLnSpc="1">
                  <a:prstTxWarp prst="textNoShape">
                    <a:avLst/>
                  </a:prstTxWarp>
                  <a:noAutofit/>
                </a:bodyPr>
                <a:lstStyle/>
                <a:p>
                  <a:pPr algn="ctr" defTabSz="896386">
                    <a:defRPr/>
                  </a:pPr>
                  <a:endParaRPr lang="en-US" sz="686" kern="0" dirty="0">
                    <a:solidFill>
                      <a:schemeClr val="accent2">
                        <a:lumMod val="75000"/>
                      </a:schemeClr>
                    </a:solidFill>
                  </a:endParaRPr>
                </a:p>
              </p:txBody>
            </p:sp>
            <p:grpSp>
              <p:nvGrpSpPr>
                <p:cNvPr id="594" name="Group 593"/>
                <p:cNvGrpSpPr/>
                <p:nvPr/>
              </p:nvGrpSpPr>
              <p:grpSpPr>
                <a:xfrm>
                  <a:off x="3248025" y="3081906"/>
                  <a:ext cx="4505325" cy="2741835"/>
                  <a:chOff x="3248025" y="3081906"/>
                  <a:chExt cx="4505325" cy="2741835"/>
                </a:xfrm>
                <a:grpFill/>
              </p:grpSpPr>
              <p:grpSp>
                <p:nvGrpSpPr>
                  <p:cNvPr id="595" name="Group 594"/>
                  <p:cNvGrpSpPr/>
                  <p:nvPr/>
                </p:nvGrpSpPr>
                <p:grpSpPr>
                  <a:xfrm>
                    <a:off x="3248025" y="3081906"/>
                    <a:ext cx="3993352" cy="2741835"/>
                    <a:chOff x="3248025" y="3081906"/>
                    <a:chExt cx="3993352" cy="2741835"/>
                  </a:xfrm>
                  <a:grpFill/>
                </p:grpSpPr>
                <p:sp>
                  <p:nvSpPr>
                    <p:cNvPr id="597" name="Rectangle 596"/>
                    <p:cNvSpPr/>
                    <p:nvPr/>
                  </p:nvSpPr>
                  <p:spPr bwMode="auto">
                    <a:xfrm>
                      <a:off x="3248025" y="4695824"/>
                      <a:ext cx="1416050"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598" name="Rectangle 597"/>
                    <p:cNvSpPr/>
                    <p:nvPr/>
                  </p:nvSpPr>
                  <p:spPr bwMode="auto">
                    <a:xfrm>
                      <a:off x="3644899" y="5003799"/>
                      <a:ext cx="2613025"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599" name="Rectangle 598"/>
                    <p:cNvSpPr/>
                    <p:nvPr/>
                  </p:nvSpPr>
                  <p:spPr bwMode="auto">
                    <a:xfrm>
                      <a:off x="3595689" y="3446461"/>
                      <a:ext cx="2662236"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00" name="Rectangle 599"/>
                    <p:cNvSpPr/>
                    <p:nvPr/>
                  </p:nvSpPr>
                  <p:spPr bwMode="auto">
                    <a:xfrm>
                      <a:off x="3591716" y="3789361"/>
                      <a:ext cx="3649661"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01" name="Rectangle 600"/>
                    <p:cNvSpPr/>
                    <p:nvPr/>
                  </p:nvSpPr>
                  <p:spPr bwMode="auto">
                    <a:xfrm rot="16200000">
                      <a:off x="3924698" y="4486669"/>
                      <a:ext cx="2521742"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02" name="Rectangle 601"/>
                    <p:cNvSpPr/>
                    <p:nvPr/>
                  </p:nvSpPr>
                  <p:spPr bwMode="auto">
                    <a:xfrm rot="16200000">
                      <a:off x="5334002" y="4225130"/>
                      <a:ext cx="1709739"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03" name="Rectangle 602"/>
                    <p:cNvSpPr/>
                    <p:nvPr/>
                  </p:nvSpPr>
                  <p:spPr bwMode="auto">
                    <a:xfrm rot="16200000">
                      <a:off x="4082259" y="5183185"/>
                      <a:ext cx="1127126"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04" name="Rectangle 603"/>
                    <p:cNvSpPr/>
                    <p:nvPr/>
                  </p:nvSpPr>
                  <p:spPr bwMode="auto">
                    <a:xfrm>
                      <a:off x="4569621" y="5670548"/>
                      <a:ext cx="692149"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05" name="Rectangle 604"/>
                    <p:cNvSpPr/>
                    <p:nvPr/>
                  </p:nvSpPr>
                  <p:spPr bwMode="auto">
                    <a:xfrm rot="18627450">
                      <a:off x="3310979" y="4132943"/>
                      <a:ext cx="2254475"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06" name="Rectangle 605"/>
                    <p:cNvSpPr/>
                    <p:nvPr/>
                  </p:nvSpPr>
                  <p:spPr bwMode="auto">
                    <a:xfrm rot="5400000">
                      <a:off x="3425426" y="3623071"/>
                      <a:ext cx="484981"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grpSp>
              <p:sp>
                <p:nvSpPr>
                  <p:cNvPr id="596" name="Isosceles Triangle 595"/>
                  <p:cNvSpPr/>
                  <p:nvPr/>
                </p:nvSpPr>
                <p:spPr bwMode="auto">
                  <a:xfrm rot="5400000">
                    <a:off x="7156450" y="3606800"/>
                    <a:ext cx="679450" cy="514350"/>
                  </a:xfrm>
                  <a:prstGeom prst="triangl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grpSp>
          </p:grpSp>
        </p:grpSp>
        <p:grpSp>
          <p:nvGrpSpPr>
            <p:cNvPr id="629" name="Group 628"/>
            <p:cNvGrpSpPr/>
            <p:nvPr/>
          </p:nvGrpSpPr>
          <p:grpSpPr>
            <a:xfrm>
              <a:off x="12826688" y="2729082"/>
              <a:ext cx="1329176" cy="1329176"/>
              <a:chOff x="9376400" y="2729082"/>
              <a:chExt cx="1329176" cy="1329176"/>
            </a:xfrm>
            <a:grpFill/>
          </p:grpSpPr>
          <p:sp>
            <p:nvSpPr>
              <p:cNvPr id="630" name="Oval 629"/>
              <p:cNvSpPr/>
              <p:nvPr/>
            </p:nvSpPr>
            <p:spPr bwMode="auto">
              <a:xfrm>
                <a:off x="9376400" y="2729082"/>
                <a:ext cx="1329176" cy="1329176"/>
              </a:xfrm>
              <a:prstGeom prst="ellipse">
                <a:avLst/>
              </a:prstGeom>
              <a:noFill/>
              <a:ln w="1905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986067" numCol="1" rtlCol="0" anchor="t" anchorCtr="0" compatLnSpc="1">
                <a:prstTxWarp prst="textNoShape">
                  <a:avLst/>
                </a:prstTxWarp>
              </a:bodyPr>
              <a:lstStyle/>
              <a:p>
                <a:pPr algn="ctr" defTabSz="914102" fontAlgn="base">
                  <a:spcBef>
                    <a:spcPct val="0"/>
                  </a:spcBef>
                  <a:spcAft>
                    <a:spcPct val="0"/>
                  </a:spcAft>
                  <a:defRPr/>
                </a:pPr>
                <a:r>
                  <a:rPr lang="en-US" sz="1176" kern="0" dirty="0">
                    <a:solidFill>
                      <a:schemeClr val="accent2">
                        <a:lumMod val="75000"/>
                      </a:schemeClr>
                    </a:solidFill>
                  </a:rPr>
                  <a:t>PUBLISH</a:t>
                </a:r>
              </a:p>
            </p:txBody>
          </p:sp>
          <p:sp>
            <p:nvSpPr>
              <p:cNvPr id="631" name="Freeform 630"/>
              <p:cNvSpPr>
                <a:spLocks/>
              </p:cNvSpPr>
              <p:nvPr/>
            </p:nvSpPr>
            <p:spPr bwMode="auto">
              <a:xfrm>
                <a:off x="9610344" y="3142917"/>
                <a:ext cx="419729" cy="238955"/>
              </a:xfrm>
              <a:custGeom>
                <a:avLst/>
                <a:gdLst>
                  <a:gd name="connsiteX0" fmla="*/ 1624088 w 3848100"/>
                  <a:gd name="connsiteY0" fmla="*/ 122238 h 2190750"/>
                  <a:gd name="connsiteX1" fmla="*/ 861739 w 3848100"/>
                  <a:gd name="connsiteY1" fmla="*/ 624012 h 2190750"/>
                  <a:gd name="connsiteX2" fmla="*/ 816180 w 3848100"/>
                  <a:gd name="connsiteY2" fmla="*/ 769983 h 2190750"/>
                  <a:gd name="connsiteX3" fmla="*/ 755435 w 3848100"/>
                  <a:gd name="connsiteY3" fmla="*/ 812558 h 2190750"/>
                  <a:gd name="connsiteX4" fmla="*/ 749360 w 3848100"/>
                  <a:gd name="connsiteY4" fmla="*/ 812558 h 2190750"/>
                  <a:gd name="connsiteX5" fmla="*/ 120650 w 3848100"/>
                  <a:gd name="connsiteY5" fmla="*/ 1442056 h 2190750"/>
                  <a:gd name="connsiteX6" fmla="*/ 685578 w 3848100"/>
                  <a:gd name="connsiteY6" fmla="*/ 2065472 h 2190750"/>
                  <a:gd name="connsiteX7" fmla="*/ 740249 w 3848100"/>
                  <a:gd name="connsiteY7" fmla="*/ 2068513 h 2190750"/>
                  <a:gd name="connsiteX8" fmla="*/ 746323 w 3848100"/>
                  <a:gd name="connsiteY8" fmla="*/ 2068513 h 2190750"/>
                  <a:gd name="connsiteX9" fmla="*/ 3343170 w 3848100"/>
                  <a:gd name="connsiteY9" fmla="*/ 2068513 h 2190750"/>
                  <a:gd name="connsiteX10" fmla="*/ 3349244 w 3848100"/>
                  <a:gd name="connsiteY10" fmla="*/ 2068513 h 2190750"/>
                  <a:gd name="connsiteX11" fmla="*/ 3422138 w 3848100"/>
                  <a:gd name="connsiteY11" fmla="*/ 2062431 h 2190750"/>
                  <a:gd name="connsiteX12" fmla="*/ 3725863 w 3848100"/>
                  <a:gd name="connsiteY12" fmla="*/ 1685340 h 2190750"/>
                  <a:gd name="connsiteX13" fmla="*/ 3422138 w 3848100"/>
                  <a:gd name="connsiteY13" fmla="*/ 1311291 h 2190750"/>
                  <a:gd name="connsiteX14" fmla="*/ 3382654 w 3848100"/>
                  <a:gd name="connsiteY14" fmla="*/ 1308250 h 2190750"/>
                  <a:gd name="connsiteX15" fmla="*/ 3327984 w 3848100"/>
                  <a:gd name="connsiteY15" fmla="*/ 1253511 h 2190750"/>
                  <a:gd name="connsiteX16" fmla="*/ 3324946 w 3848100"/>
                  <a:gd name="connsiteY16" fmla="*/ 1207895 h 2190750"/>
                  <a:gd name="connsiteX17" fmla="*/ 2720534 w 3848100"/>
                  <a:gd name="connsiteY17" fmla="*/ 718285 h 2190750"/>
                  <a:gd name="connsiteX18" fmla="*/ 2538299 w 3848100"/>
                  <a:gd name="connsiteY18" fmla="*/ 745654 h 2190750"/>
                  <a:gd name="connsiteX19" fmla="*/ 2495778 w 3848100"/>
                  <a:gd name="connsiteY19" fmla="*/ 760860 h 2190750"/>
                  <a:gd name="connsiteX20" fmla="*/ 2447182 w 3848100"/>
                  <a:gd name="connsiteY20" fmla="*/ 760860 h 2190750"/>
                  <a:gd name="connsiteX21" fmla="*/ 2416809 w 3848100"/>
                  <a:gd name="connsiteY21" fmla="*/ 724367 h 2190750"/>
                  <a:gd name="connsiteX22" fmla="*/ 2386437 w 3848100"/>
                  <a:gd name="connsiteY22" fmla="*/ 624012 h 2190750"/>
                  <a:gd name="connsiteX23" fmla="*/ 1624088 w 3848100"/>
                  <a:gd name="connsiteY23" fmla="*/ 122238 h 2190750"/>
                  <a:gd name="connsiteX24" fmla="*/ 1624889 w 3848100"/>
                  <a:gd name="connsiteY24" fmla="*/ 0 h 2190750"/>
                  <a:gd name="connsiteX25" fmla="*/ 2499595 w 3848100"/>
                  <a:gd name="connsiteY25" fmla="*/ 581157 h 2190750"/>
                  <a:gd name="connsiteX26" fmla="*/ 2499595 w 3848100"/>
                  <a:gd name="connsiteY26" fmla="*/ 587243 h 2190750"/>
                  <a:gd name="connsiteX27" fmla="*/ 2514781 w 3848100"/>
                  <a:gd name="connsiteY27" fmla="*/ 626798 h 2190750"/>
                  <a:gd name="connsiteX28" fmla="*/ 2721308 w 3848100"/>
                  <a:gd name="connsiteY28" fmla="*/ 596371 h 2190750"/>
                  <a:gd name="connsiteX29" fmla="*/ 3444156 w 3848100"/>
                  <a:gd name="connsiteY29" fmla="*/ 1186656 h 2190750"/>
                  <a:gd name="connsiteX30" fmla="*/ 3447193 w 3848100"/>
                  <a:gd name="connsiteY30" fmla="*/ 1192742 h 2190750"/>
                  <a:gd name="connsiteX31" fmla="*/ 3848100 w 3848100"/>
                  <a:gd name="connsiteY31" fmla="*/ 1685661 h 2190750"/>
                  <a:gd name="connsiteX32" fmla="*/ 3444156 w 3848100"/>
                  <a:gd name="connsiteY32" fmla="*/ 2181622 h 2190750"/>
                  <a:gd name="connsiteX33" fmla="*/ 3438082 w 3848100"/>
                  <a:gd name="connsiteY33" fmla="*/ 2181622 h 2190750"/>
                  <a:gd name="connsiteX34" fmla="*/ 3374301 w 3848100"/>
                  <a:gd name="connsiteY34" fmla="*/ 2187707 h 2190750"/>
                  <a:gd name="connsiteX35" fmla="*/ 3356078 w 3848100"/>
                  <a:gd name="connsiteY35" fmla="*/ 2190750 h 2190750"/>
                  <a:gd name="connsiteX36" fmla="*/ 738034 w 3848100"/>
                  <a:gd name="connsiteY36" fmla="*/ 2190750 h 2190750"/>
                  <a:gd name="connsiteX37" fmla="*/ 722848 w 3848100"/>
                  <a:gd name="connsiteY37" fmla="*/ 2190750 h 2190750"/>
                  <a:gd name="connsiteX38" fmla="*/ 677290 w 3848100"/>
                  <a:gd name="connsiteY38" fmla="*/ 2187707 h 2190750"/>
                  <a:gd name="connsiteX39" fmla="*/ 674253 w 3848100"/>
                  <a:gd name="connsiteY39" fmla="*/ 2187707 h 2190750"/>
                  <a:gd name="connsiteX40" fmla="*/ 0 w 3848100"/>
                  <a:gd name="connsiteY40" fmla="*/ 1442244 h 2190750"/>
                  <a:gd name="connsiteX41" fmla="*/ 716773 w 3848100"/>
                  <a:gd name="connsiteY41" fmla="*/ 690695 h 2190750"/>
                  <a:gd name="connsiteX42" fmla="*/ 747145 w 3848100"/>
                  <a:gd name="connsiteY42" fmla="*/ 587243 h 2190750"/>
                  <a:gd name="connsiteX43" fmla="*/ 750182 w 3848100"/>
                  <a:gd name="connsiteY43" fmla="*/ 581157 h 2190750"/>
                  <a:gd name="connsiteX44" fmla="*/ 1624889 w 3848100"/>
                  <a:gd name="connsiteY44" fmla="*/ 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848100" h="2190750">
                    <a:moveTo>
                      <a:pt x="1624088" y="122238"/>
                    </a:moveTo>
                    <a:cubicBezTo>
                      <a:pt x="1293028" y="122238"/>
                      <a:pt x="992340" y="319907"/>
                      <a:pt x="861739" y="624012"/>
                    </a:cubicBezTo>
                    <a:cubicBezTo>
                      <a:pt x="816180" y="769983"/>
                      <a:pt x="816180" y="769983"/>
                      <a:pt x="816180" y="769983"/>
                    </a:cubicBezTo>
                    <a:cubicBezTo>
                      <a:pt x="810105" y="797352"/>
                      <a:pt x="782770" y="815599"/>
                      <a:pt x="755435" y="812558"/>
                    </a:cubicBezTo>
                    <a:cubicBezTo>
                      <a:pt x="749360" y="812558"/>
                      <a:pt x="749360" y="812558"/>
                      <a:pt x="749360" y="812558"/>
                    </a:cubicBezTo>
                    <a:cubicBezTo>
                      <a:pt x="403114" y="812558"/>
                      <a:pt x="120650" y="1095376"/>
                      <a:pt x="120650" y="1442056"/>
                    </a:cubicBezTo>
                    <a:cubicBezTo>
                      <a:pt x="120650" y="1764408"/>
                      <a:pt x="363630" y="2032021"/>
                      <a:pt x="685578" y="2065472"/>
                    </a:cubicBezTo>
                    <a:cubicBezTo>
                      <a:pt x="740249" y="2068513"/>
                      <a:pt x="740249" y="2068513"/>
                      <a:pt x="740249" y="2068513"/>
                    </a:cubicBezTo>
                    <a:cubicBezTo>
                      <a:pt x="740249" y="2068513"/>
                      <a:pt x="743286" y="2068513"/>
                      <a:pt x="746323" y="2068513"/>
                    </a:cubicBezTo>
                    <a:cubicBezTo>
                      <a:pt x="3343170" y="2068513"/>
                      <a:pt x="3343170" y="2068513"/>
                      <a:pt x="3343170" y="2068513"/>
                    </a:cubicBezTo>
                    <a:cubicBezTo>
                      <a:pt x="3346207" y="2068513"/>
                      <a:pt x="3346207" y="2068513"/>
                      <a:pt x="3349244" y="2068513"/>
                    </a:cubicBezTo>
                    <a:cubicBezTo>
                      <a:pt x="3422138" y="2062431"/>
                      <a:pt x="3422138" y="2062431"/>
                      <a:pt x="3422138" y="2062431"/>
                    </a:cubicBezTo>
                    <a:cubicBezTo>
                      <a:pt x="3598299" y="2022897"/>
                      <a:pt x="3725863" y="1867804"/>
                      <a:pt x="3725863" y="1685340"/>
                    </a:cubicBezTo>
                    <a:cubicBezTo>
                      <a:pt x="3725863" y="1505918"/>
                      <a:pt x="3598299" y="1350824"/>
                      <a:pt x="3422138" y="1311291"/>
                    </a:cubicBezTo>
                    <a:cubicBezTo>
                      <a:pt x="3382654" y="1308250"/>
                      <a:pt x="3382654" y="1308250"/>
                      <a:pt x="3382654" y="1308250"/>
                    </a:cubicBezTo>
                    <a:cubicBezTo>
                      <a:pt x="3355319" y="1305208"/>
                      <a:pt x="3331021" y="1283921"/>
                      <a:pt x="3327984" y="1253511"/>
                    </a:cubicBezTo>
                    <a:cubicBezTo>
                      <a:pt x="3324946" y="1207895"/>
                      <a:pt x="3324946" y="1207895"/>
                      <a:pt x="3324946" y="1207895"/>
                    </a:cubicBezTo>
                    <a:cubicBezTo>
                      <a:pt x="3264201" y="925077"/>
                      <a:pt x="3012110" y="718285"/>
                      <a:pt x="2720534" y="718285"/>
                    </a:cubicBezTo>
                    <a:cubicBezTo>
                      <a:pt x="2659789" y="718285"/>
                      <a:pt x="2596007" y="727408"/>
                      <a:pt x="2538299" y="745654"/>
                    </a:cubicBezTo>
                    <a:cubicBezTo>
                      <a:pt x="2495778" y="760860"/>
                      <a:pt x="2495778" y="760860"/>
                      <a:pt x="2495778" y="760860"/>
                    </a:cubicBezTo>
                    <a:cubicBezTo>
                      <a:pt x="2477554" y="766942"/>
                      <a:pt x="2462368" y="766942"/>
                      <a:pt x="2447182" y="760860"/>
                    </a:cubicBezTo>
                    <a:cubicBezTo>
                      <a:pt x="2431996" y="751736"/>
                      <a:pt x="2419847" y="739572"/>
                      <a:pt x="2416809" y="724367"/>
                    </a:cubicBezTo>
                    <a:cubicBezTo>
                      <a:pt x="2386437" y="624012"/>
                      <a:pt x="2386437" y="624012"/>
                      <a:pt x="2386437" y="624012"/>
                    </a:cubicBezTo>
                    <a:cubicBezTo>
                      <a:pt x="2255835" y="319907"/>
                      <a:pt x="1955148" y="122238"/>
                      <a:pt x="1624088" y="122238"/>
                    </a:cubicBezTo>
                    <a:close/>
                    <a:moveTo>
                      <a:pt x="1624889" y="0"/>
                    </a:moveTo>
                    <a:cubicBezTo>
                      <a:pt x="2007572" y="0"/>
                      <a:pt x="2350773" y="228203"/>
                      <a:pt x="2499595" y="581157"/>
                    </a:cubicBezTo>
                    <a:cubicBezTo>
                      <a:pt x="2499595" y="581157"/>
                      <a:pt x="2499595" y="584200"/>
                      <a:pt x="2499595" y="587243"/>
                    </a:cubicBezTo>
                    <a:cubicBezTo>
                      <a:pt x="2514781" y="626798"/>
                      <a:pt x="2514781" y="626798"/>
                      <a:pt x="2514781" y="626798"/>
                    </a:cubicBezTo>
                    <a:cubicBezTo>
                      <a:pt x="2581598" y="605499"/>
                      <a:pt x="2651453" y="596371"/>
                      <a:pt x="2721308" y="596371"/>
                    </a:cubicBezTo>
                    <a:cubicBezTo>
                      <a:pt x="3070583" y="596371"/>
                      <a:pt x="3374301" y="845873"/>
                      <a:pt x="3444156" y="1186656"/>
                    </a:cubicBezTo>
                    <a:cubicBezTo>
                      <a:pt x="3444156" y="1186656"/>
                      <a:pt x="3447193" y="1189699"/>
                      <a:pt x="3447193" y="1192742"/>
                    </a:cubicBezTo>
                    <a:cubicBezTo>
                      <a:pt x="3678018" y="1241425"/>
                      <a:pt x="3848100" y="1448329"/>
                      <a:pt x="3848100" y="1685661"/>
                    </a:cubicBezTo>
                    <a:cubicBezTo>
                      <a:pt x="3848100" y="1926035"/>
                      <a:pt x="3678018" y="2132939"/>
                      <a:pt x="3444156" y="2181622"/>
                    </a:cubicBezTo>
                    <a:cubicBezTo>
                      <a:pt x="3444156" y="2181622"/>
                      <a:pt x="3441119" y="2181622"/>
                      <a:pt x="3438082" y="2181622"/>
                    </a:cubicBezTo>
                    <a:cubicBezTo>
                      <a:pt x="3374301" y="2187707"/>
                      <a:pt x="3374301" y="2187707"/>
                      <a:pt x="3374301" y="2187707"/>
                    </a:cubicBezTo>
                    <a:cubicBezTo>
                      <a:pt x="3368227" y="2190750"/>
                      <a:pt x="3362152" y="2190750"/>
                      <a:pt x="3356078" y="2190750"/>
                    </a:cubicBezTo>
                    <a:cubicBezTo>
                      <a:pt x="738034" y="2190750"/>
                      <a:pt x="738034" y="2190750"/>
                      <a:pt x="738034" y="2190750"/>
                    </a:cubicBezTo>
                    <a:cubicBezTo>
                      <a:pt x="731959" y="2190750"/>
                      <a:pt x="728922" y="2190750"/>
                      <a:pt x="722848" y="2190750"/>
                    </a:cubicBezTo>
                    <a:cubicBezTo>
                      <a:pt x="677290" y="2187707"/>
                      <a:pt x="677290" y="2187707"/>
                      <a:pt x="677290" y="2187707"/>
                    </a:cubicBezTo>
                    <a:cubicBezTo>
                      <a:pt x="677290" y="2187707"/>
                      <a:pt x="677290" y="2187707"/>
                      <a:pt x="674253" y="2187707"/>
                    </a:cubicBezTo>
                    <a:cubicBezTo>
                      <a:pt x="291569" y="2148152"/>
                      <a:pt x="0" y="1828668"/>
                      <a:pt x="0" y="1442244"/>
                    </a:cubicBezTo>
                    <a:cubicBezTo>
                      <a:pt x="0" y="1040606"/>
                      <a:pt x="318904" y="711994"/>
                      <a:pt x="716773" y="690695"/>
                    </a:cubicBezTo>
                    <a:cubicBezTo>
                      <a:pt x="747145" y="587243"/>
                      <a:pt x="747145" y="587243"/>
                      <a:pt x="747145" y="587243"/>
                    </a:cubicBezTo>
                    <a:cubicBezTo>
                      <a:pt x="750182" y="584200"/>
                      <a:pt x="750182" y="581157"/>
                      <a:pt x="750182" y="581157"/>
                    </a:cubicBezTo>
                    <a:cubicBezTo>
                      <a:pt x="899004" y="228203"/>
                      <a:pt x="1242205" y="0"/>
                      <a:pt x="1624889" y="0"/>
                    </a:cubicBezTo>
                    <a:close/>
                  </a:path>
                </a:pathLst>
              </a:custGeom>
              <a:grp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dirty="0">
                  <a:solidFill>
                    <a:schemeClr val="accent2">
                      <a:lumMod val="75000"/>
                    </a:schemeClr>
                  </a:solidFill>
                </a:endParaRPr>
              </a:p>
            </p:txBody>
          </p:sp>
          <p:sp>
            <p:nvSpPr>
              <p:cNvPr id="632" name="Freeform 631"/>
              <p:cNvSpPr>
                <a:spLocks/>
              </p:cNvSpPr>
              <p:nvPr/>
            </p:nvSpPr>
            <p:spPr bwMode="auto">
              <a:xfrm>
                <a:off x="9594132" y="3405504"/>
                <a:ext cx="305928" cy="425452"/>
              </a:xfrm>
              <a:custGeom>
                <a:avLst/>
                <a:gdLst>
                  <a:gd name="connsiteX0" fmla="*/ 838496 w 1114676"/>
                  <a:gd name="connsiteY0" fmla="*/ 1272420 h 1550172"/>
                  <a:gd name="connsiteX1" fmla="*/ 838496 w 1114676"/>
                  <a:gd name="connsiteY1" fmla="*/ 1317489 h 1550172"/>
                  <a:gd name="connsiteX2" fmla="*/ 957458 w 1114676"/>
                  <a:gd name="connsiteY2" fmla="*/ 1317489 h 1550172"/>
                  <a:gd name="connsiteX3" fmla="*/ 957458 w 1114676"/>
                  <a:gd name="connsiteY3" fmla="*/ 1272420 h 1550172"/>
                  <a:gd name="connsiteX4" fmla="*/ 823473 w 1114676"/>
                  <a:gd name="connsiteY4" fmla="*/ 1216345 h 1550172"/>
                  <a:gd name="connsiteX5" fmla="*/ 974403 w 1114676"/>
                  <a:gd name="connsiteY5" fmla="*/ 1216345 h 1550172"/>
                  <a:gd name="connsiteX6" fmla="*/ 1013532 w 1114676"/>
                  <a:gd name="connsiteY6" fmla="*/ 1257054 h 1550172"/>
                  <a:gd name="connsiteX7" fmla="*/ 1013532 w 1114676"/>
                  <a:gd name="connsiteY7" fmla="*/ 1332856 h 1550172"/>
                  <a:gd name="connsiteX8" fmla="*/ 974403 w 1114676"/>
                  <a:gd name="connsiteY8" fmla="*/ 1373564 h 1550172"/>
                  <a:gd name="connsiteX9" fmla="*/ 823473 w 1114676"/>
                  <a:gd name="connsiteY9" fmla="*/ 1373564 h 1550172"/>
                  <a:gd name="connsiteX10" fmla="*/ 782946 w 1114676"/>
                  <a:gd name="connsiteY10" fmla="*/ 1332856 h 1550172"/>
                  <a:gd name="connsiteX11" fmla="*/ 782946 w 1114676"/>
                  <a:gd name="connsiteY11" fmla="*/ 1257054 h 1550172"/>
                  <a:gd name="connsiteX12" fmla="*/ 823473 w 1114676"/>
                  <a:gd name="connsiteY12" fmla="*/ 1216345 h 1550172"/>
                  <a:gd name="connsiteX13" fmla="*/ 410339 w 1114676"/>
                  <a:gd name="connsiteY13" fmla="*/ 1051266 h 1550172"/>
                  <a:gd name="connsiteX14" fmla="*/ 410339 w 1114676"/>
                  <a:gd name="connsiteY14" fmla="*/ 1220538 h 1550172"/>
                  <a:gd name="connsiteX15" fmla="*/ 480039 w 1114676"/>
                  <a:gd name="connsiteY15" fmla="*/ 1220538 h 1550172"/>
                  <a:gd name="connsiteX16" fmla="*/ 480039 w 1114676"/>
                  <a:gd name="connsiteY16" fmla="*/ 1051266 h 1550172"/>
                  <a:gd name="connsiteX17" fmla="*/ 177656 w 1114676"/>
                  <a:gd name="connsiteY17" fmla="*/ 1051266 h 1550172"/>
                  <a:gd name="connsiteX18" fmla="*/ 177656 w 1114676"/>
                  <a:gd name="connsiteY18" fmla="*/ 1220538 h 1550172"/>
                  <a:gd name="connsiteX19" fmla="*/ 247881 w 1114676"/>
                  <a:gd name="connsiteY19" fmla="*/ 1220538 h 1550172"/>
                  <a:gd name="connsiteX20" fmla="*/ 247881 w 1114676"/>
                  <a:gd name="connsiteY20" fmla="*/ 1051266 h 1550172"/>
                  <a:gd name="connsiteX21" fmla="*/ 838496 w 1114676"/>
                  <a:gd name="connsiteY21" fmla="*/ 1047074 h 1550172"/>
                  <a:gd name="connsiteX22" fmla="*/ 838496 w 1114676"/>
                  <a:gd name="connsiteY22" fmla="*/ 1091619 h 1550172"/>
                  <a:gd name="connsiteX23" fmla="*/ 957458 w 1114676"/>
                  <a:gd name="connsiteY23" fmla="*/ 1091619 h 1550172"/>
                  <a:gd name="connsiteX24" fmla="*/ 957458 w 1114676"/>
                  <a:gd name="connsiteY24" fmla="*/ 1047074 h 1550172"/>
                  <a:gd name="connsiteX25" fmla="*/ 394831 w 1114676"/>
                  <a:gd name="connsiteY25" fmla="*/ 995192 h 1550172"/>
                  <a:gd name="connsiteX26" fmla="*/ 495547 w 1114676"/>
                  <a:gd name="connsiteY26" fmla="*/ 995192 h 1550172"/>
                  <a:gd name="connsiteX27" fmla="*/ 536114 w 1114676"/>
                  <a:gd name="connsiteY27" fmla="*/ 1035795 h 1550172"/>
                  <a:gd name="connsiteX28" fmla="*/ 536114 w 1114676"/>
                  <a:gd name="connsiteY28" fmla="*/ 1236009 h 1550172"/>
                  <a:gd name="connsiteX29" fmla="*/ 495547 w 1114676"/>
                  <a:gd name="connsiteY29" fmla="*/ 1276612 h 1550172"/>
                  <a:gd name="connsiteX30" fmla="*/ 394831 w 1114676"/>
                  <a:gd name="connsiteY30" fmla="*/ 1276612 h 1550172"/>
                  <a:gd name="connsiteX31" fmla="*/ 354265 w 1114676"/>
                  <a:gd name="connsiteY31" fmla="*/ 1236009 h 1550172"/>
                  <a:gd name="connsiteX32" fmla="*/ 354265 w 1114676"/>
                  <a:gd name="connsiteY32" fmla="*/ 1035795 h 1550172"/>
                  <a:gd name="connsiteX33" fmla="*/ 394831 w 1114676"/>
                  <a:gd name="connsiteY33" fmla="*/ 995192 h 1550172"/>
                  <a:gd name="connsiteX34" fmla="*/ 162672 w 1114676"/>
                  <a:gd name="connsiteY34" fmla="*/ 995192 h 1550172"/>
                  <a:gd name="connsiteX35" fmla="*/ 263389 w 1114676"/>
                  <a:gd name="connsiteY35" fmla="*/ 995192 h 1550172"/>
                  <a:gd name="connsiteX36" fmla="*/ 303955 w 1114676"/>
                  <a:gd name="connsiteY36" fmla="*/ 1035795 h 1550172"/>
                  <a:gd name="connsiteX37" fmla="*/ 303955 w 1114676"/>
                  <a:gd name="connsiteY37" fmla="*/ 1236009 h 1550172"/>
                  <a:gd name="connsiteX38" fmla="*/ 263389 w 1114676"/>
                  <a:gd name="connsiteY38" fmla="*/ 1276612 h 1550172"/>
                  <a:gd name="connsiteX39" fmla="*/ 162672 w 1114676"/>
                  <a:gd name="connsiteY39" fmla="*/ 1276612 h 1550172"/>
                  <a:gd name="connsiteX40" fmla="*/ 122106 w 1114676"/>
                  <a:gd name="connsiteY40" fmla="*/ 1236009 h 1550172"/>
                  <a:gd name="connsiteX41" fmla="*/ 122106 w 1114676"/>
                  <a:gd name="connsiteY41" fmla="*/ 1035795 h 1550172"/>
                  <a:gd name="connsiteX42" fmla="*/ 162672 w 1114676"/>
                  <a:gd name="connsiteY42" fmla="*/ 995192 h 1550172"/>
                  <a:gd name="connsiteX43" fmla="*/ 823473 w 1114676"/>
                  <a:gd name="connsiteY43" fmla="*/ 990999 h 1550172"/>
                  <a:gd name="connsiteX44" fmla="*/ 974403 w 1114676"/>
                  <a:gd name="connsiteY44" fmla="*/ 990999 h 1550172"/>
                  <a:gd name="connsiteX45" fmla="*/ 1013532 w 1114676"/>
                  <a:gd name="connsiteY45" fmla="*/ 1031572 h 1550172"/>
                  <a:gd name="connsiteX46" fmla="*/ 1013532 w 1114676"/>
                  <a:gd name="connsiteY46" fmla="*/ 1107121 h 1550172"/>
                  <a:gd name="connsiteX47" fmla="*/ 974403 w 1114676"/>
                  <a:gd name="connsiteY47" fmla="*/ 1147694 h 1550172"/>
                  <a:gd name="connsiteX48" fmla="*/ 823473 w 1114676"/>
                  <a:gd name="connsiteY48" fmla="*/ 1147694 h 1550172"/>
                  <a:gd name="connsiteX49" fmla="*/ 782946 w 1114676"/>
                  <a:gd name="connsiteY49" fmla="*/ 1107121 h 1550172"/>
                  <a:gd name="connsiteX50" fmla="*/ 782946 w 1114676"/>
                  <a:gd name="connsiteY50" fmla="*/ 1031572 h 1550172"/>
                  <a:gd name="connsiteX51" fmla="*/ 823473 w 1114676"/>
                  <a:gd name="connsiteY51" fmla="*/ 990999 h 1550172"/>
                  <a:gd name="connsiteX52" fmla="*/ 838496 w 1114676"/>
                  <a:gd name="connsiteY52" fmla="*/ 820155 h 1550172"/>
                  <a:gd name="connsiteX53" fmla="*/ 838496 w 1114676"/>
                  <a:gd name="connsiteY53" fmla="*/ 864701 h 1550172"/>
                  <a:gd name="connsiteX54" fmla="*/ 957458 w 1114676"/>
                  <a:gd name="connsiteY54" fmla="*/ 864701 h 1550172"/>
                  <a:gd name="connsiteX55" fmla="*/ 957458 w 1114676"/>
                  <a:gd name="connsiteY55" fmla="*/ 820155 h 1550172"/>
                  <a:gd name="connsiteX56" fmla="*/ 823473 w 1114676"/>
                  <a:gd name="connsiteY56" fmla="*/ 764081 h 1550172"/>
                  <a:gd name="connsiteX57" fmla="*/ 974403 w 1114676"/>
                  <a:gd name="connsiteY57" fmla="*/ 764081 h 1550172"/>
                  <a:gd name="connsiteX58" fmla="*/ 1013532 w 1114676"/>
                  <a:gd name="connsiteY58" fmla="*/ 804653 h 1550172"/>
                  <a:gd name="connsiteX59" fmla="*/ 1013532 w 1114676"/>
                  <a:gd name="connsiteY59" fmla="*/ 880202 h 1550172"/>
                  <a:gd name="connsiteX60" fmla="*/ 974403 w 1114676"/>
                  <a:gd name="connsiteY60" fmla="*/ 920775 h 1550172"/>
                  <a:gd name="connsiteX61" fmla="*/ 823473 w 1114676"/>
                  <a:gd name="connsiteY61" fmla="*/ 920775 h 1550172"/>
                  <a:gd name="connsiteX62" fmla="*/ 782946 w 1114676"/>
                  <a:gd name="connsiteY62" fmla="*/ 880202 h 1550172"/>
                  <a:gd name="connsiteX63" fmla="*/ 782946 w 1114676"/>
                  <a:gd name="connsiteY63" fmla="*/ 804653 h 1550172"/>
                  <a:gd name="connsiteX64" fmla="*/ 823473 w 1114676"/>
                  <a:gd name="connsiteY64" fmla="*/ 764081 h 1550172"/>
                  <a:gd name="connsiteX65" fmla="*/ 737877 w 1114676"/>
                  <a:gd name="connsiteY65" fmla="*/ 670274 h 1550172"/>
                  <a:gd name="connsiteX66" fmla="*/ 737877 w 1114676"/>
                  <a:gd name="connsiteY66" fmla="*/ 1494098 h 1550172"/>
                  <a:gd name="connsiteX67" fmla="*/ 1058602 w 1114676"/>
                  <a:gd name="connsiteY67" fmla="*/ 1494098 h 1550172"/>
                  <a:gd name="connsiteX68" fmla="*/ 1058602 w 1114676"/>
                  <a:gd name="connsiteY68" fmla="*/ 670274 h 1550172"/>
                  <a:gd name="connsiteX69" fmla="*/ 410339 w 1114676"/>
                  <a:gd name="connsiteY69" fmla="*/ 619440 h 1550172"/>
                  <a:gd name="connsiteX70" fmla="*/ 410339 w 1114676"/>
                  <a:gd name="connsiteY70" fmla="*/ 789236 h 1550172"/>
                  <a:gd name="connsiteX71" fmla="*/ 480039 w 1114676"/>
                  <a:gd name="connsiteY71" fmla="*/ 789236 h 1550172"/>
                  <a:gd name="connsiteX72" fmla="*/ 480039 w 1114676"/>
                  <a:gd name="connsiteY72" fmla="*/ 619440 h 1550172"/>
                  <a:gd name="connsiteX73" fmla="*/ 177656 w 1114676"/>
                  <a:gd name="connsiteY73" fmla="*/ 619440 h 1550172"/>
                  <a:gd name="connsiteX74" fmla="*/ 177656 w 1114676"/>
                  <a:gd name="connsiteY74" fmla="*/ 789236 h 1550172"/>
                  <a:gd name="connsiteX75" fmla="*/ 247881 w 1114676"/>
                  <a:gd name="connsiteY75" fmla="*/ 789236 h 1550172"/>
                  <a:gd name="connsiteX76" fmla="*/ 247881 w 1114676"/>
                  <a:gd name="connsiteY76" fmla="*/ 619440 h 1550172"/>
                  <a:gd name="connsiteX77" fmla="*/ 735036 w 1114676"/>
                  <a:gd name="connsiteY77" fmla="*/ 614199 h 1550172"/>
                  <a:gd name="connsiteX78" fmla="*/ 1061443 w 1114676"/>
                  <a:gd name="connsiteY78" fmla="*/ 614199 h 1550172"/>
                  <a:gd name="connsiteX79" fmla="*/ 1114676 w 1114676"/>
                  <a:gd name="connsiteY79" fmla="*/ 667443 h 1550172"/>
                  <a:gd name="connsiteX80" fmla="*/ 1114676 w 1114676"/>
                  <a:gd name="connsiteY80" fmla="*/ 1496928 h 1550172"/>
                  <a:gd name="connsiteX81" fmla="*/ 1061443 w 1114676"/>
                  <a:gd name="connsiteY81" fmla="*/ 1550172 h 1550172"/>
                  <a:gd name="connsiteX82" fmla="*/ 735036 w 1114676"/>
                  <a:gd name="connsiteY82" fmla="*/ 1550172 h 1550172"/>
                  <a:gd name="connsiteX83" fmla="*/ 681802 w 1114676"/>
                  <a:gd name="connsiteY83" fmla="*/ 1496928 h 1550172"/>
                  <a:gd name="connsiteX84" fmla="*/ 681802 w 1114676"/>
                  <a:gd name="connsiteY84" fmla="*/ 667443 h 1550172"/>
                  <a:gd name="connsiteX85" fmla="*/ 735036 w 1114676"/>
                  <a:gd name="connsiteY85" fmla="*/ 614199 h 1550172"/>
                  <a:gd name="connsiteX86" fmla="*/ 394831 w 1114676"/>
                  <a:gd name="connsiteY86" fmla="*/ 563366 h 1550172"/>
                  <a:gd name="connsiteX87" fmla="*/ 495547 w 1114676"/>
                  <a:gd name="connsiteY87" fmla="*/ 563366 h 1550172"/>
                  <a:gd name="connsiteX88" fmla="*/ 536114 w 1114676"/>
                  <a:gd name="connsiteY88" fmla="*/ 604044 h 1550172"/>
                  <a:gd name="connsiteX89" fmla="*/ 536114 w 1114676"/>
                  <a:gd name="connsiteY89" fmla="*/ 804632 h 1550172"/>
                  <a:gd name="connsiteX90" fmla="*/ 495547 w 1114676"/>
                  <a:gd name="connsiteY90" fmla="*/ 845310 h 1550172"/>
                  <a:gd name="connsiteX91" fmla="*/ 394831 w 1114676"/>
                  <a:gd name="connsiteY91" fmla="*/ 845310 h 1550172"/>
                  <a:gd name="connsiteX92" fmla="*/ 354265 w 1114676"/>
                  <a:gd name="connsiteY92" fmla="*/ 804632 h 1550172"/>
                  <a:gd name="connsiteX93" fmla="*/ 354265 w 1114676"/>
                  <a:gd name="connsiteY93" fmla="*/ 604044 h 1550172"/>
                  <a:gd name="connsiteX94" fmla="*/ 394831 w 1114676"/>
                  <a:gd name="connsiteY94" fmla="*/ 563366 h 1550172"/>
                  <a:gd name="connsiteX95" fmla="*/ 162672 w 1114676"/>
                  <a:gd name="connsiteY95" fmla="*/ 563366 h 1550172"/>
                  <a:gd name="connsiteX96" fmla="*/ 263389 w 1114676"/>
                  <a:gd name="connsiteY96" fmla="*/ 563366 h 1550172"/>
                  <a:gd name="connsiteX97" fmla="*/ 303955 w 1114676"/>
                  <a:gd name="connsiteY97" fmla="*/ 604044 h 1550172"/>
                  <a:gd name="connsiteX98" fmla="*/ 303955 w 1114676"/>
                  <a:gd name="connsiteY98" fmla="*/ 804632 h 1550172"/>
                  <a:gd name="connsiteX99" fmla="*/ 263389 w 1114676"/>
                  <a:gd name="connsiteY99" fmla="*/ 845310 h 1550172"/>
                  <a:gd name="connsiteX100" fmla="*/ 162672 w 1114676"/>
                  <a:gd name="connsiteY100" fmla="*/ 845310 h 1550172"/>
                  <a:gd name="connsiteX101" fmla="*/ 122106 w 1114676"/>
                  <a:gd name="connsiteY101" fmla="*/ 804632 h 1550172"/>
                  <a:gd name="connsiteX102" fmla="*/ 122106 w 1114676"/>
                  <a:gd name="connsiteY102" fmla="*/ 604044 h 1550172"/>
                  <a:gd name="connsiteX103" fmla="*/ 162672 w 1114676"/>
                  <a:gd name="connsiteY103" fmla="*/ 563366 h 1550172"/>
                  <a:gd name="connsiteX104" fmla="*/ 56074 w 1114676"/>
                  <a:gd name="connsiteY104" fmla="*/ 468510 h 1550172"/>
                  <a:gd name="connsiteX105" fmla="*/ 56074 w 1114676"/>
                  <a:gd name="connsiteY105" fmla="*/ 1494098 h 1550172"/>
                  <a:gd name="connsiteX106" fmla="*/ 602145 w 1114676"/>
                  <a:gd name="connsiteY106" fmla="*/ 1494098 h 1550172"/>
                  <a:gd name="connsiteX107" fmla="*/ 602145 w 1114676"/>
                  <a:gd name="connsiteY107" fmla="*/ 468510 h 1550172"/>
                  <a:gd name="connsiteX108" fmla="*/ 155556 w 1114676"/>
                  <a:gd name="connsiteY108" fmla="*/ 316994 h 1550172"/>
                  <a:gd name="connsiteX109" fmla="*/ 155556 w 1114676"/>
                  <a:gd name="connsiteY109" fmla="*/ 406960 h 1550172"/>
                  <a:gd name="connsiteX110" fmla="*/ 155556 w 1114676"/>
                  <a:gd name="connsiteY110" fmla="*/ 412436 h 1550172"/>
                  <a:gd name="connsiteX111" fmla="*/ 194671 w 1114676"/>
                  <a:gd name="connsiteY111" fmla="*/ 412436 h 1550172"/>
                  <a:gd name="connsiteX112" fmla="*/ 471348 w 1114676"/>
                  <a:gd name="connsiteY112" fmla="*/ 412436 h 1550172"/>
                  <a:gd name="connsiteX113" fmla="*/ 502663 w 1114676"/>
                  <a:gd name="connsiteY113" fmla="*/ 412436 h 1550172"/>
                  <a:gd name="connsiteX114" fmla="*/ 502663 w 1114676"/>
                  <a:gd name="connsiteY114" fmla="*/ 396731 h 1550172"/>
                  <a:gd name="connsiteX115" fmla="*/ 502663 w 1114676"/>
                  <a:gd name="connsiteY115" fmla="*/ 316994 h 1550172"/>
                  <a:gd name="connsiteX116" fmla="*/ 155556 w 1114676"/>
                  <a:gd name="connsiteY116" fmla="*/ 316994 h 1550172"/>
                  <a:gd name="connsiteX117" fmla="*/ 205890 w 1114676"/>
                  <a:gd name="connsiteY117" fmla="*/ 167163 h 1550172"/>
                  <a:gd name="connsiteX118" fmla="*/ 205890 w 1114676"/>
                  <a:gd name="connsiteY118" fmla="*/ 239278 h 1550172"/>
                  <a:gd name="connsiteX119" fmla="*/ 205890 w 1114676"/>
                  <a:gd name="connsiteY119" fmla="*/ 260982 h 1550172"/>
                  <a:gd name="connsiteX120" fmla="*/ 214842 w 1114676"/>
                  <a:gd name="connsiteY120" fmla="*/ 260982 h 1550172"/>
                  <a:gd name="connsiteX121" fmla="*/ 442688 w 1114676"/>
                  <a:gd name="connsiteY121" fmla="*/ 260982 h 1550172"/>
                  <a:gd name="connsiteX122" fmla="*/ 452329 w 1114676"/>
                  <a:gd name="connsiteY122" fmla="*/ 260982 h 1550172"/>
                  <a:gd name="connsiteX123" fmla="*/ 452329 w 1114676"/>
                  <a:gd name="connsiteY123" fmla="*/ 250729 h 1550172"/>
                  <a:gd name="connsiteX124" fmla="*/ 452329 w 1114676"/>
                  <a:gd name="connsiteY124" fmla="*/ 167163 h 1550172"/>
                  <a:gd name="connsiteX125" fmla="*/ 338074 w 1114676"/>
                  <a:gd name="connsiteY125" fmla="*/ 167163 h 1550172"/>
                  <a:gd name="connsiteX126" fmla="*/ 328909 w 1114676"/>
                  <a:gd name="connsiteY126" fmla="*/ 167163 h 1550172"/>
                  <a:gd name="connsiteX127" fmla="*/ 328848 w 1114676"/>
                  <a:gd name="connsiteY127" fmla="*/ 167176 h 1550172"/>
                  <a:gd name="connsiteX128" fmla="*/ 328787 w 1114676"/>
                  <a:gd name="connsiteY128" fmla="*/ 167163 h 1550172"/>
                  <a:gd name="connsiteX129" fmla="*/ 309857 w 1114676"/>
                  <a:gd name="connsiteY129" fmla="*/ 167163 h 1550172"/>
                  <a:gd name="connsiteX130" fmla="*/ 205890 w 1114676"/>
                  <a:gd name="connsiteY130" fmla="*/ 167163 h 1550172"/>
                  <a:gd name="connsiteX131" fmla="*/ 328848 w 1114676"/>
                  <a:gd name="connsiteY131" fmla="*/ 0 h 1550172"/>
                  <a:gd name="connsiteX132" fmla="*/ 356885 w 1114676"/>
                  <a:gd name="connsiteY132" fmla="*/ 28097 h 1550172"/>
                  <a:gd name="connsiteX133" fmla="*/ 356885 w 1114676"/>
                  <a:gd name="connsiteY133" fmla="*/ 92259 h 1550172"/>
                  <a:gd name="connsiteX134" fmla="*/ 356885 w 1114676"/>
                  <a:gd name="connsiteY134" fmla="*/ 111101 h 1550172"/>
                  <a:gd name="connsiteX135" fmla="*/ 373229 w 1114676"/>
                  <a:gd name="connsiteY135" fmla="*/ 111101 h 1550172"/>
                  <a:gd name="connsiteX136" fmla="*/ 455130 w 1114676"/>
                  <a:gd name="connsiteY136" fmla="*/ 111101 h 1550172"/>
                  <a:gd name="connsiteX137" fmla="*/ 508338 w 1114676"/>
                  <a:gd name="connsiteY137" fmla="*/ 164360 h 1550172"/>
                  <a:gd name="connsiteX138" fmla="*/ 508338 w 1114676"/>
                  <a:gd name="connsiteY138" fmla="*/ 261563 h 1550172"/>
                  <a:gd name="connsiteX139" fmla="*/ 526173 w 1114676"/>
                  <a:gd name="connsiteY139" fmla="*/ 265161 h 1550172"/>
                  <a:gd name="connsiteX140" fmla="*/ 558648 w 1114676"/>
                  <a:gd name="connsiteY140" fmla="*/ 314194 h 1550172"/>
                  <a:gd name="connsiteX141" fmla="*/ 558648 w 1114676"/>
                  <a:gd name="connsiteY141" fmla="*/ 412436 h 1550172"/>
                  <a:gd name="connsiteX142" fmla="*/ 560079 w 1114676"/>
                  <a:gd name="connsiteY142" fmla="*/ 412436 h 1550172"/>
                  <a:gd name="connsiteX143" fmla="*/ 606402 w 1114676"/>
                  <a:gd name="connsiteY143" fmla="*/ 412436 h 1550172"/>
                  <a:gd name="connsiteX144" fmla="*/ 658220 w 1114676"/>
                  <a:gd name="connsiteY144" fmla="*/ 465680 h 1550172"/>
                  <a:gd name="connsiteX145" fmla="*/ 658220 w 1114676"/>
                  <a:gd name="connsiteY145" fmla="*/ 1496928 h 1550172"/>
                  <a:gd name="connsiteX146" fmla="*/ 606402 w 1114676"/>
                  <a:gd name="connsiteY146" fmla="*/ 1550172 h 1550172"/>
                  <a:gd name="connsiteX147" fmla="*/ 53218 w 1114676"/>
                  <a:gd name="connsiteY147" fmla="*/ 1550172 h 1550172"/>
                  <a:gd name="connsiteX148" fmla="*/ 0 w 1114676"/>
                  <a:gd name="connsiteY148" fmla="*/ 1496928 h 1550172"/>
                  <a:gd name="connsiteX149" fmla="*/ 0 w 1114676"/>
                  <a:gd name="connsiteY149" fmla="*/ 465680 h 1550172"/>
                  <a:gd name="connsiteX150" fmla="*/ 53218 w 1114676"/>
                  <a:gd name="connsiteY150" fmla="*/ 412436 h 1550172"/>
                  <a:gd name="connsiteX151" fmla="*/ 99571 w 1114676"/>
                  <a:gd name="connsiteY151" fmla="*/ 412436 h 1550172"/>
                  <a:gd name="connsiteX152" fmla="*/ 99571 w 1114676"/>
                  <a:gd name="connsiteY152" fmla="*/ 395807 h 1550172"/>
                  <a:gd name="connsiteX153" fmla="*/ 99571 w 1114676"/>
                  <a:gd name="connsiteY153" fmla="*/ 314194 h 1550172"/>
                  <a:gd name="connsiteX154" fmla="*/ 132047 w 1114676"/>
                  <a:gd name="connsiteY154" fmla="*/ 265161 h 1550172"/>
                  <a:gd name="connsiteX155" fmla="*/ 149881 w 1114676"/>
                  <a:gd name="connsiteY155" fmla="*/ 261563 h 1550172"/>
                  <a:gd name="connsiteX156" fmla="*/ 149881 w 1114676"/>
                  <a:gd name="connsiteY156" fmla="*/ 249804 h 1550172"/>
                  <a:gd name="connsiteX157" fmla="*/ 149881 w 1114676"/>
                  <a:gd name="connsiteY157" fmla="*/ 164360 h 1550172"/>
                  <a:gd name="connsiteX158" fmla="*/ 203090 w 1114676"/>
                  <a:gd name="connsiteY158" fmla="*/ 111101 h 1550172"/>
                  <a:gd name="connsiteX159" fmla="*/ 286282 w 1114676"/>
                  <a:gd name="connsiteY159" fmla="*/ 111101 h 1550172"/>
                  <a:gd name="connsiteX160" fmla="*/ 300810 w 1114676"/>
                  <a:gd name="connsiteY160" fmla="*/ 111101 h 1550172"/>
                  <a:gd name="connsiteX161" fmla="*/ 300810 w 1114676"/>
                  <a:gd name="connsiteY161" fmla="*/ 102446 h 1550172"/>
                  <a:gd name="connsiteX162" fmla="*/ 300810 w 1114676"/>
                  <a:gd name="connsiteY162" fmla="*/ 28097 h 1550172"/>
                  <a:gd name="connsiteX163" fmla="*/ 328848 w 1114676"/>
                  <a:gd name="connsiteY163" fmla="*/ 0 h 155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1114676" h="1550172">
                    <a:moveTo>
                      <a:pt x="838496" y="1272420"/>
                    </a:moveTo>
                    <a:lnTo>
                      <a:pt x="838496" y="1317489"/>
                    </a:lnTo>
                    <a:lnTo>
                      <a:pt x="957458" y="1317489"/>
                    </a:lnTo>
                    <a:lnTo>
                      <a:pt x="957458" y="1272420"/>
                    </a:lnTo>
                    <a:close/>
                    <a:moveTo>
                      <a:pt x="823473" y="1216345"/>
                    </a:moveTo>
                    <a:cubicBezTo>
                      <a:pt x="974403" y="1216345"/>
                      <a:pt x="974403" y="1216345"/>
                      <a:pt x="974403" y="1216345"/>
                    </a:cubicBezTo>
                    <a:cubicBezTo>
                      <a:pt x="995365" y="1216345"/>
                      <a:pt x="1013532" y="1234594"/>
                      <a:pt x="1013532" y="1257054"/>
                    </a:cubicBezTo>
                    <a:cubicBezTo>
                      <a:pt x="1013532" y="1332856"/>
                      <a:pt x="1013532" y="1332856"/>
                      <a:pt x="1013532" y="1332856"/>
                    </a:cubicBezTo>
                    <a:cubicBezTo>
                      <a:pt x="1013532" y="1355315"/>
                      <a:pt x="995365" y="1373564"/>
                      <a:pt x="974403" y="1373564"/>
                    </a:cubicBezTo>
                    <a:cubicBezTo>
                      <a:pt x="823473" y="1373564"/>
                      <a:pt x="823473" y="1373564"/>
                      <a:pt x="823473" y="1373564"/>
                    </a:cubicBezTo>
                    <a:cubicBezTo>
                      <a:pt x="801114" y="1373564"/>
                      <a:pt x="782946" y="1355315"/>
                      <a:pt x="782946" y="1332856"/>
                    </a:cubicBezTo>
                    <a:cubicBezTo>
                      <a:pt x="782946" y="1257054"/>
                      <a:pt x="782946" y="1257054"/>
                      <a:pt x="782946" y="1257054"/>
                    </a:cubicBezTo>
                    <a:cubicBezTo>
                      <a:pt x="782946" y="1234594"/>
                      <a:pt x="801114" y="1216345"/>
                      <a:pt x="823473" y="1216345"/>
                    </a:cubicBezTo>
                    <a:close/>
                    <a:moveTo>
                      <a:pt x="410339" y="1051266"/>
                    </a:moveTo>
                    <a:lnTo>
                      <a:pt x="410339" y="1220538"/>
                    </a:lnTo>
                    <a:lnTo>
                      <a:pt x="480039" y="1220538"/>
                    </a:lnTo>
                    <a:lnTo>
                      <a:pt x="480039" y="1051266"/>
                    </a:lnTo>
                    <a:close/>
                    <a:moveTo>
                      <a:pt x="177656" y="1051266"/>
                    </a:moveTo>
                    <a:lnTo>
                      <a:pt x="177656" y="1220538"/>
                    </a:lnTo>
                    <a:lnTo>
                      <a:pt x="247881" y="1220538"/>
                    </a:lnTo>
                    <a:lnTo>
                      <a:pt x="247881" y="1051266"/>
                    </a:lnTo>
                    <a:close/>
                    <a:moveTo>
                      <a:pt x="838496" y="1047074"/>
                    </a:moveTo>
                    <a:lnTo>
                      <a:pt x="838496" y="1091619"/>
                    </a:lnTo>
                    <a:lnTo>
                      <a:pt x="957458" y="1091619"/>
                    </a:lnTo>
                    <a:lnTo>
                      <a:pt x="957458" y="1047074"/>
                    </a:lnTo>
                    <a:close/>
                    <a:moveTo>
                      <a:pt x="394831" y="995192"/>
                    </a:moveTo>
                    <a:cubicBezTo>
                      <a:pt x="495547" y="995192"/>
                      <a:pt x="495547" y="995192"/>
                      <a:pt x="495547" y="995192"/>
                    </a:cubicBezTo>
                    <a:cubicBezTo>
                      <a:pt x="517929" y="995192"/>
                      <a:pt x="536114" y="1013393"/>
                      <a:pt x="536114" y="1035795"/>
                    </a:cubicBezTo>
                    <a:cubicBezTo>
                      <a:pt x="536114" y="1236009"/>
                      <a:pt x="536114" y="1236009"/>
                      <a:pt x="536114" y="1236009"/>
                    </a:cubicBezTo>
                    <a:cubicBezTo>
                      <a:pt x="536114" y="1258411"/>
                      <a:pt x="517929" y="1276612"/>
                      <a:pt x="495547" y="1276612"/>
                    </a:cubicBezTo>
                    <a:cubicBezTo>
                      <a:pt x="394831" y="1276612"/>
                      <a:pt x="394831" y="1276612"/>
                      <a:pt x="394831" y="1276612"/>
                    </a:cubicBezTo>
                    <a:cubicBezTo>
                      <a:pt x="372450" y="1276612"/>
                      <a:pt x="354265" y="1258411"/>
                      <a:pt x="354265" y="1236009"/>
                    </a:cubicBezTo>
                    <a:cubicBezTo>
                      <a:pt x="354265" y="1035795"/>
                      <a:pt x="354265" y="1035795"/>
                      <a:pt x="354265" y="1035795"/>
                    </a:cubicBezTo>
                    <a:cubicBezTo>
                      <a:pt x="354265" y="1013393"/>
                      <a:pt x="372450" y="995192"/>
                      <a:pt x="394831" y="995192"/>
                    </a:cubicBezTo>
                    <a:close/>
                    <a:moveTo>
                      <a:pt x="162672" y="995192"/>
                    </a:moveTo>
                    <a:cubicBezTo>
                      <a:pt x="263389" y="995192"/>
                      <a:pt x="263389" y="995192"/>
                      <a:pt x="263389" y="995192"/>
                    </a:cubicBezTo>
                    <a:cubicBezTo>
                      <a:pt x="285770" y="995192"/>
                      <a:pt x="303955" y="1013393"/>
                      <a:pt x="303955" y="1035795"/>
                    </a:cubicBezTo>
                    <a:cubicBezTo>
                      <a:pt x="303955" y="1236009"/>
                      <a:pt x="303955" y="1236009"/>
                      <a:pt x="303955" y="1236009"/>
                    </a:cubicBezTo>
                    <a:cubicBezTo>
                      <a:pt x="303955" y="1258411"/>
                      <a:pt x="285770" y="1276612"/>
                      <a:pt x="263389" y="1276612"/>
                    </a:cubicBezTo>
                    <a:cubicBezTo>
                      <a:pt x="162672" y="1276612"/>
                      <a:pt x="162672" y="1276612"/>
                      <a:pt x="162672" y="1276612"/>
                    </a:cubicBezTo>
                    <a:cubicBezTo>
                      <a:pt x="140291" y="1276612"/>
                      <a:pt x="122106" y="1258411"/>
                      <a:pt x="122106" y="1236009"/>
                    </a:cubicBezTo>
                    <a:cubicBezTo>
                      <a:pt x="122106" y="1035795"/>
                      <a:pt x="122106" y="1035795"/>
                      <a:pt x="122106" y="1035795"/>
                    </a:cubicBezTo>
                    <a:cubicBezTo>
                      <a:pt x="122106" y="1013393"/>
                      <a:pt x="140291" y="995192"/>
                      <a:pt x="162672" y="995192"/>
                    </a:cubicBezTo>
                    <a:close/>
                    <a:moveTo>
                      <a:pt x="823473" y="990999"/>
                    </a:moveTo>
                    <a:cubicBezTo>
                      <a:pt x="974403" y="990999"/>
                      <a:pt x="974403" y="990999"/>
                      <a:pt x="974403" y="990999"/>
                    </a:cubicBezTo>
                    <a:cubicBezTo>
                      <a:pt x="995365" y="990999"/>
                      <a:pt x="1013532" y="1009187"/>
                      <a:pt x="1013532" y="1031572"/>
                    </a:cubicBezTo>
                    <a:cubicBezTo>
                      <a:pt x="1013532" y="1107121"/>
                      <a:pt x="1013532" y="1107121"/>
                      <a:pt x="1013532" y="1107121"/>
                    </a:cubicBezTo>
                    <a:cubicBezTo>
                      <a:pt x="1013532" y="1129506"/>
                      <a:pt x="995365" y="1147694"/>
                      <a:pt x="974403" y="1147694"/>
                    </a:cubicBezTo>
                    <a:cubicBezTo>
                      <a:pt x="823473" y="1147694"/>
                      <a:pt x="823473" y="1147694"/>
                      <a:pt x="823473" y="1147694"/>
                    </a:cubicBezTo>
                    <a:cubicBezTo>
                      <a:pt x="801114" y="1147694"/>
                      <a:pt x="782946" y="1129506"/>
                      <a:pt x="782946" y="1107121"/>
                    </a:cubicBezTo>
                    <a:cubicBezTo>
                      <a:pt x="782946" y="1031572"/>
                      <a:pt x="782946" y="1031572"/>
                      <a:pt x="782946" y="1031572"/>
                    </a:cubicBezTo>
                    <a:cubicBezTo>
                      <a:pt x="782946" y="1009187"/>
                      <a:pt x="801114" y="990999"/>
                      <a:pt x="823473" y="990999"/>
                    </a:cubicBezTo>
                    <a:close/>
                    <a:moveTo>
                      <a:pt x="838496" y="820155"/>
                    </a:moveTo>
                    <a:lnTo>
                      <a:pt x="838496" y="864701"/>
                    </a:lnTo>
                    <a:lnTo>
                      <a:pt x="957458" y="864701"/>
                    </a:lnTo>
                    <a:lnTo>
                      <a:pt x="957458" y="820155"/>
                    </a:lnTo>
                    <a:close/>
                    <a:moveTo>
                      <a:pt x="823473" y="764081"/>
                    </a:moveTo>
                    <a:cubicBezTo>
                      <a:pt x="974403" y="764081"/>
                      <a:pt x="974403" y="764081"/>
                      <a:pt x="974403" y="764081"/>
                    </a:cubicBezTo>
                    <a:cubicBezTo>
                      <a:pt x="995365" y="764081"/>
                      <a:pt x="1013532" y="782269"/>
                      <a:pt x="1013532" y="804653"/>
                    </a:cubicBezTo>
                    <a:cubicBezTo>
                      <a:pt x="1013532" y="880202"/>
                      <a:pt x="1013532" y="880202"/>
                      <a:pt x="1013532" y="880202"/>
                    </a:cubicBezTo>
                    <a:cubicBezTo>
                      <a:pt x="1013532" y="902587"/>
                      <a:pt x="995365" y="920775"/>
                      <a:pt x="974403" y="920775"/>
                    </a:cubicBezTo>
                    <a:cubicBezTo>
                      <a:pt x="823473" y="920775"/>
                      <a:pt x="823473" y="920775"/>
                      <a:pt x="823473" y="920775"/>
                    </a:cubicBezTo>
                    <a:cubicBezTo>
                      <a:pt x="801114" y="920775"/>
                      <a:pt x="782946" y="902587"/>
                      <a:pt x="782946" y="880202"/>
                    </a:cubicBezTo>
                    <a:cubicBezTo>
                      <a:pt x="782946" y="804653"/>
                      <a:pt x="782946" y="804653"/>
                      <a:pt x="782946" y="804653"/>
                    </a:cubicBezTo>
                    <a:cubicBezTo>
                      <a:pt x="782946" y="782269"/>
                      <a:pt x="801114" y="764081"/>
                      <a:pt x="823473" y="764081"/>
                    </a:cubicBezTo>
                    <a:close/>
                    <a:moveTo>
                      <a:pt x="737877" y="670274"/>
                    </a:moveTo>
                    <a:lnTo>
                      <a:pt x="737877" y="1494098"/>
                    </a:lnTo>
                    <a:lnTo>
                      <a:pt x="1058602" y="1494098"/>
                    </a:lnTo>
                    <a:lnTo>
                      <a:pt x="1058602" y="670274"/>
                    </a:lnTo>
                    <a:close/>
                    <a:moveTo>
                      <a:pt x="410339" y="619440"/>
                    </a:moveTo>
                    <a:lnTo>
                      <a:pt x="410339" y="789236"/>
                    </a:lnTo>
                    <a:lnTo>
                      <a:pt x="480039" y="789236"/>
                    </a:lnTo>
                    <a:lnTo>
                      <a:pt x="480039" y="619440"/>
                    </a:lnTo>
                    <a:close/>
                    <a:moveTo>
                      <a:pt x="177656" y="619440"/>
                    </a:moveTo>
                    <a:lnTo>
                      <a:pt x="177656" y="789236"/>
                    </a:lnTo>
                    <a:lnTo>
                      <a:pt x="247881" y="789236"/>
                    </a:lnTo>
                    <a:lnTo>
                      <a:pt x="247881" y="619440"/>
                    </a:lnTo>
                    <a:close/>
                    <a:moveTo>
                      <a:pt x="735036" y="614199"/>
                    </a:moveTo>
                    <a:cubicBezTo>
                      <a:pt x="1061443" y="614199"/>
                      <a:pt x="1061443" y="614199"/>
                      <a:pt x="1061443" y="614199"/>
                    </a:cubicBezTo>
                    <a:cubicBezTo>
                      <a:pt x="1090861" y="614199"/>
                      <a:pt x="1114676" y="638019"/>
                      <a:pt x="1114676" y="667443"/>
                    </a:cubicBezTo>
                    <a:cubicBezTo>
                      <a:pt x="1114676" y="1496928"/>
                      <a:pt x="1114676" y="1496928"/>
                      <a:pt x="1114676" y="1496928"/>
                    </a:cubicBezTo>
                    <a:cubicBezTo>
                      <a:pt x="1114676" y="1526352"/>
                      <a:pt x="1090861" y="1550172"/>
                      <a:pt x="1061443" y="1550172"/>
                    </a:cubicBezTo>
                    <a:cubicBezTo>
                      <a:pt x="735036" y="1550172"/>
                      <a:pt x="735036" y="1550172"/>
                      <a:pt x="735036" y="1550172"/>
                    </a:cubicBezTo>
                    <a:cubicBezTo>
                      <a:pt x="705618" y="1550172"/>
                      <a:pt x="681802" y="1526352"/>
                      <a:pt x="681802" y="1496928"/>
                    </a:cubicBezTo>
                    <a:cubicBezTo>
                      <a:pt x="681802" y="667443"/>
                      <a:pt x="681802" y="667443"/>
                      <a:pt x="681802" y="667443"/>
                    </a:cubicBezTo>
                    <a:cubicBezTo>
                      <a:pt x="681802" y="638019"/>
                      <a:pt x="705618" y="614199"/>
                      <a:pt x="735036" y="614199"/>
                    </a:cubicBezTo>
                    <a:close/>
                    <a:moveTo>
                      <a:pt x="394831" y="563366"/>
                    </a:moveTo>
                    <a:cubicBezTo>
                      <a:pt x="495547" y="563366"/>
                      <a:pt x="495547" y="563366"/>
                      <a:pt x="495547" y="563366"/>
                    </a:cubicBezTo>
                    <a:cubicBezTo>
                      <a:pt x="517929" y="563366"/>
                      <a:pt x="536114" y="581601"/>
                      <a:pt x="536114" y="604044"/>
                    </a:cubicBezTo>
                    <a:cubicBezTo>
                      <a:pt x="536114" y="804632"/>
                      <a:pt x="536114" y="804632"/>
                      <a:pt x="536114" y="804632"/>
                    </a:cubicBezTo>
                    <a:cubicBezTo>
                      <a:pt x="536114" y="827075"/>
                      <a:pt x="517929" y="845310"/>
                      <a:pt x="495547" y="845310"/>
                    </a:cubicBezTo>
                    <a:cubicBezTo>
                      <a:pt x="394831" y="845310"/>
                      <a:pt x="394831" y="845310"/>
                      <a:pt x="394831" y="845310"/>
                    </a:cubicBezTo>
                    <a:cubicBezTo>
                      <a:pt x="372450" y="845310"/>
                      <a:pt x="354265" y="827075"/>
                      <a:pt x="354265" y="804632"/>
                    </a:cubicBezTo>
                    <a:cubicBezTo>
                      <a:pt x="354265" y="604044"/>
                      <a:pt x="354265" y="604044"/>
                      <a:pt x="354265" y="604044"/>
                    </a:cubicBezTo>
                    <a:cubicBezTo>
                      <a:pt x="354265" y="581601"/>
                      <a:pt x="372450" y="563366"/>
                      <a:pt x="394831" y="563366"/>
                    </a:cubicBezTo>
                    <a:close/>
                    <a:moveTo>
                      <a:pt x="162672" y="563366"/>
                    </a:moveTo>
                    <a:cubicBezTo>
                      <a:pt x="263389" y="563366"/>
                      <a:pt x="263389" y="563366"/>
                      <a:pt x="263389" y="563366"/>
                    </a:cubicBezTo>
                    <a:cubicBezTo>
                      <a:pt x="285770" y="563366"/>
                      <a:pt x="303955" y="581601"/>
                      <a:pt x="303955" y="604044"/>
                    </a:cubicBezTo>
                    <a:cubicBezTo>
                      <a:pt x="303955" y="804632"/>
                      <a:pt x="303955" y="804632"/>
                      <a:pt x="303955" y="804632"/>
                    </a:cubicBezTo>
                    <a:cubicBezTo>
                      <a:pt x="303955" y="827075"/>
                      <a:pt x="285770" y="845310"/>
                      <a:pt x="263389" y="845310"/>
                    </a:cubicBezTo>
                    <a:cubicBezTo>
                      <a:pt x="162672" y="845310"/>
                      <a:pt x="162672" y="845310"/>
                      <a:pt x="162672" y="845310"/>
                    </a:cubicBezTo>
                    <a:cubicBezTo>
                      <a:pt x="140291" y="845310"/>
                      <a:pt x="122106" y="827075"/>
                      <a:pt x="122106" y="804632"/>
                    </a:cubicBezTo>
                    <a:cubicBezTo>
                      <a:pt x="122106" y="604044"/>
                      <a:pt x="122106" y="604044"/>
                      <a:pt x="122106" y="604044"/>
                    </a:cubicBezTo>
                    <a:cubicBezTo>
                      <a:pt x="122106" y="581601"/>
                      <a:pt x="140291" y="563366"/>
                      <a:pt x="162672" y="563366"/>
                    </a:cubicBezTo>
                    <a:close/>
                    <a:moveTo>
                      <a:pt x="56074" y="468510"/>
                    </a:moveTo>
                    <a:lnTo>
                      <a:pt x="56074" y="1494098"/>
                    </a:lnTo>
                    <a:lnTo>
                      <a:pt x="602145" y="1494098"/>
                    </a:lnTo>
                    <a:lnTo>
                      <a:pt x="602145" y="468510"/>
                    </a:lnTo>
                    <a:close/>
                    <a:moveTo>
                      <a:pt x="155556" y="316994"/>
                    </a:moveTo>
                    <a:cubicBezTo>
                      <a:pt x="155556" y="361628"/>
                      <a:pt x="155556" y="389525"/>
                      <a:pt x="155556" y="406960"/>
                    </a:cubicBezTo>
                    <a:lnTo>
                      <a:pt x="155556" y="412436"/>
                    </a:lnTo>
                    <a:lnTo>
                      <a:pt x="194671" y="412436"/>
                    </a:lnTo>
                    <a:cubicBezTo>
                      <a:pt x="322450" y="412436"/>
                      <a:pt x="410573" y="412436"/>
                      <a:pt x="471348" y="412436"/>
                    </a:cubicBezTo>
                    <a:lnTo>
                      <a:pt x="502663" y="412436"/>
                    </a:lnTo>
                    <a:lnTo>
                      <a:pt x="502663" y="396731"/>
                    </a:lnTo>
                    <a:cubicBezTo>
                      <a:pt x="502663" y="316994"/>
                      <a:pt x="502663" y="316994"/>
                      <a:pt x="502663" y="316994"/>
                    </a:cubicBezTo>
                    <a:cubicBezTo>
                      <a:pt x="155556" y="316994"/>
                      <a:pt x="155556" y="316994"/>
                      <a:pt x="155556" y="316994"/>
                    </a:cubicBezTo>
                    <a:close/>
                    <a:moveTo>
                      <a:pt x="205890" y="167163"/>
                    </a:moveTo>
                    <a:cubicBezTo>
                      <a:pt x="205890" y="198348"/>
                      <a:pt x="205890" y="221737"/>
                      <a:pt x="205890" y="239278"/>
                    </a:cubicBezTo>
                    <a:lnTo>
                      <a:pt x="205890" y="260982"/>
                    </a:lnTo>
                    <a:lnTo>
                      <a:pt x="214842" y="260982"/>
                    </a:lnTo>
                    <a:cubicBezTo>
                      <a:pt x="331090" y="260982"/>
                      <a:pt x="400839" y="260982"/>
                      <a:pt x="442688" y="260982"/>
                    </a:cubicBezTo>
                    <a:lnTo>
                      <a:pt x="452329" y="260982"/>
                    </a:lnTo>
                    <a:lnTo>
                      <a:pt x="452329" y="250729"/>
                    </a:lnTo>
                    <a:cubicBezTo>
                      <a:pt x="452329" y="167163"/>
                      <a:pt x="452329" y="167163"/>
                      <a:pt x="452329" y="167163"/>
                    </a:cubicBezTo>
                    <a:cubicBezTo>
                      <a:pt x="406122" y="167163"/>
                      <a:pt x="368578" y="167163"/>
                      <a:pt x="338074" y="167163"/>
                    </a:cubicBezTo>
                    <a:lnTo>
                      <a:pt x="328909" y="167163"/>
                    </a:lnTo>
                    <a:lnTo>
                      <a:pt x="328848" y="167176"/>
                    </a:lnTo>
                    <a:lnTo>
                      <a:pt x="328787" y="167163"/>
                    </a:lnTo>
                    <a:lnTo>
                      <a:pt x="309857" y="167163"/>
                    </a:lnTo>
                    <a:cubicBezTo>
                      <a:pt x="205890" y="167163"/>
                      <a:pt x="205890" y="167163"/>
                      <a:pt x="205890" y="167163"/>
                    </a:cubicBezTo>
                    <a:close/>
                    <a:moveTo>
                      <a:pt x="328848" y="0"/>
                    </a:moveTo>
                    <a:cubicBezTo>
                      <a:pt x="344268" y="0"/>
                      <a:pt x="356885" y="12644"/>
                      <a:pt x="356885" y="28097"/>
                    </a:cubicBezTo>
                    <a:cubicBezTo>
                      <a:pt x="356885" y="55842"/>
                      <a:pt x="356885" y="76652"/>
                      <a:pt x="356885" y="92259"/>
                    </a:cubicBezTo>
                    <a:lnTo>
                      <a:pt x="356885" y="111101"/>
                    </a:lnTo>
                    <a:lnTo>
                      <a:pt x="373229" y="111101"/>
                    </a:lnTo>
                    <a:cubicBezTo>
                      <a:pt x="455130" y="111101"/>
                      <a:pt x="455130" y="111101"/>
                      <a:pt x="455130" y="111101"/>
                    </a:cubicBezTo>
                    <a:cubicBezTo>
                      <a:pt x="484535" y="111101"/>
                      <a:pt x="508338" y="134927"/>
                      <a:pt x="508338" y="164360"/>
                    </a:cubicBezTo>
                    <a:lnTo>
                      <a:pt x="508338" y="261563"/>
                    </a:lnTo>
                    <a:lnTo>
                      <a:pt x="526173" y="265161"/>
                    </a:lnTo>
                    <a:cubicBezTo>
                      <a:pt x="545264" y="273235"/>
                      <a:pt x="558648" y="292139"/>
                      <a:pt x="558648" y="314194"/>
                    </a:cubicBezTo>
                    <a:lnTo>
                      <a:pt x="558648" y="412436"/>
                    </a:lnTo>
                    <a:lnTo>
                      <a:pt x="560079" y="412436"/>
                    </a:lnTo>
                    <a:cubicBezTo>
                      <a:pt x="606402" y="412436"/>
                      <a:pt x="606402" y="412436"/>
                      <a:pt x="606402" y="412436"/>
                    </a:cubicBezTo>
                    <a:cubicBezTo>
                      <a:pt x="634412" y="412436"/>
                      <a:pt x="658220" y="436256"/>
                      <a:pt x="658220" y="465680"/>
                    </a:cubicBezTo>
                    <a:cubicBezTo>
                      <a:pt x="658220" y="1496928"/>
                      <a:pt x="658220" y="1496928"/>
                      <a:pt x="658220" y="1496928"/>
                    </a:cubicBezTo>
                    <a:cubicBezTo>
                      <a:pt x="658220" y="1526353"/>
                      <a:pt x="634412" y="1550172"/>
                      <a:pt x="606402" y="1550172"/>
                    </a:cubicBezTo>
                    <a:cubicBezTo>
                      <a:pt x="53218" y="1550172"/>
                      <a:pt x="53218" y="1550172"/>
                      <a:pt x="53218" y="1550172"/>
                    </a:cubicBezTo>
                    <a:cubicBezTo>
                      <a:pt x="23808" y="1550172"/>
                      <a:pt x="0" y="1526353"/>
                      <a:pt x="0" y="1496928"/>
                    </a:cubicBezTo>
                    <a:cubicBezTo>
                      <a:pt x="0" y="465680"/>
                      <a:pt x="0" y="465680"/>
                      <a:pt x="0" y="465680"/>
                    </a:cubicBezTo>
                    <a:cubicBezTo>
                      <a:pt x="0" y="436256"/>
                      <a:pt x="23808" y="412436"/>
                      <a:pt x="53218" y="412436"/>
                    </a:cubicBezTo>
                    <a:lnTo>
                      <a:pt x="99571" y="412436"/>
                    </a:lnTo>
                    <a:lnTo>
                      <a:pt x="99571" y="395807"/>
                    </a:lnTo>
                    <a:cubicBezTo>
                      <a:pt x="99571" y="314194"/>
                      <a:pt x="99571" y="314194"/>
                      <a:pt x="99571" y="314194"/>
                    </a:cubicBezTo>
                    <a:cubicBezTo>
                      <a:pt x="99571" y="292139"/>
                      <a:pt x="112955" y="273235"/>
                      <a:pt x="132047" y="265161"/>
                    </a:cubicBezTo>
                    <a:lnTo>
                      <a:pt x="149881" y="261563"/>
                    </a:lnTo>
                    <a:lnTo>
                      <a:pt x="149881" y="249804"/>
                    </a:lnTo>
                    <a:cubicBezTo>
                      <a:pt x="149881" y="164360"/>
                      <a:pt x="149881" y="164360"/>
                      <a:pt x="149881" y="164360"/>
                    </a:cubicBezTo>
                    <a:cubicBezTo>
                      <a:pt x="149881" y="134927"/>
                      <a:pt x="173685" y="111101"/>
                      <a:pt x="203090" y="111101"/>
                    </a:cubicBezTo>
                    <a:cubicBezTo>
                      <a:pt x="234595" y="111101"/>
                      <a:pt x="262161" y="111101"/>
                      <a:pt x="286282" y="111101"/>
                    </a:cubicBezTo>
                    <a:lnTo>
                      <a:pt x="300810" y="111101"/>
                    </a:lnTo>
                    <a:lnTo>
                      <a:pt x="300810" y="102446"/>
                    </a:lnTo>
                    <a:cubicBezTo>
                      <a:pt x="300810" y="28097"/>
                      <a:pt x="300810" y="28097"/>
                      <a:pt x="300810" y="28097"/>
                    </a:cubicBezTo>
                    <a:cubicBezTo>
                      <a:pt x="300810" y="12644"/>
                      <a:pt x="313427" y="0"/>
                      <a:pt x="328848" y="0"/>
                    </a:cubicBezTo>
                    <a:close/>
                  </a:path>
                </a:pathLst>
              </a:custGeom>
              <a:grp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chemeClr val="accent2">
                      <a:lumMod val="75000"/>
                    </a:schemeClr>
                  </a:solidFill>
                </a:endParaRPr>
              </a:p>
            </p:txBody>
          </p:sp>
          <p:sp>
            <p:nvSpPr>
              <p:cNvPr id="633" name="Freeform 632"/>
              <p:cNvSpPr>
                <a:spLocks/>
              </p:cNvSpPr>
              <p:nvPr/>
            </p:nvSpPr>
            <p:spPr bwMode="auto">
              <a:xfrm>
                <a:off x="10266448" y="3110864"/>
                <a:ext cx="212800" cy="274637"/>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grpFill/>
              <a:ln>
                <a:noFill/>
              </a:ln>
            </p:spPr>
            <p:txBody>
              <a:bodyPr vert="horz" wrap="square" lIns="0" tIns="134464" rIns="0" bIns="0" numCol="1" anchor="t" anchorCtr="0" compatLnSpc="1">
                <a:prstTxWarp prst="textNoShape">
                  <a:avLst/>
                </a:prstTxWarp>
                <a:noAutofit/>
              </a:bodyPr>
              <a:lstStyle/>
              <a:p>
                <a:pPr algn="ctr" defTabSz="896386">
                  <a:defRPr/>
                </a:pPr>
                <a:r>
                  <a:rPr lang="en-US" sz="686" kern="0" dirty="0">
                    <a:solidFill>
                      <a:schemeClr val="accent2">
                        <a:lumMod val="75000"/>
                      </a:schemeClr>
                    </a:solidFill>
                  </a:rPr>
                  <a:t>SQL</a:t>
                </a:r>
              </a:p>
            </p:txBody>
          </p:sp>
          <p:grpSp>
            <p:nvGrpSpPr>
              <p:cNvPr id="634" name="Group 633"/>
              <p:cNvGrpSpPr/>
              <p:nvPr/>
            </p:nvGrpSpPr>
            <p:grpSpPr>
              <a:xfrm>
                <a:off x="10223148" y="3471118"/>
                <a:ext cx="322531" cy="225534"/>
                <a:chOff x="1182255" y="2216727"/>
                <a:chExt cx="5006109" cy="3500582"/>
              </a:xfrm>
              <a:grpFill/>
            </p:grpSpPr>
            <p:sp>
              <p:nvSpPr>
                <p:cNvPr id="636" name="Freeform 635"/>
                <p:cNvSpPr/>
                <p:nvPr/>
              </p:nvSpPr>
              <p:spPr bwMode="auto">
                <a:xfrm>
                  <a:off x="1182255" y="2216727"/>
                  <a:ext cx="5006109" cy="3500582"/>
                </a:xfrm>
                <a:custGeom>
                  <a:avLst/>
                  <a:gdLst>
                    <a:gd name="connsiteX0" fmla="*/ 115224 w 5006109"/>
                    <a:gd name="connsiteY0" fmla="*/ 113026 h 3500582"/>
                    <a:gd name="connsiteX1" fmla="*/ 115224 w 5006109"/>
                    <a:gd name="connsiteY1" fmla="*/ 3387556 h 3500582"/>
                    <a:gd name="connsiteX2" fmla="*/ 4890886 w 5006109"/>
                    <a:gd name="connsiteY2" fmla="*/ 3387556 h 3500582"/>
                    <a:gd name="connsiteX3" fmla="*/ 4890886 w 5006109"/>
                    <a:gd name="connsiteY3" fmla="*/ 113026 h 3500582"/>
                    <a:gd name="connsiteX4" fmla="*/ 0 w 5006109"/>
                    <a:gd name="connsiteY4" fmla="*/ 0 h 3500582"/>
                    <a:gd name="connsiteX5" fmla="*/ 5006109 w 5006109"/>
                    <a:gd name="connsiteY5" fmla="*/ 0 h 3500582"/>
                    <a:gd name="connsiteX6" fmla="*/ 5006109 w 5006109"/>
                    <a:gd name="connsiteY6" fmla="*/ 3500582 h 3500582"/>
                    <a:gd name="connsiteX7" fmla="*/ 0 w 5006109"/>
                    <a:gd name="connsiteY7" fmla="*/ 3500582 h 35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109" h="3500582">
                      <a:moveTo>
                        <a:pt x="115224" y="113026"/>
                      </a:moveTo>
                      <a:lnTo>
                        <a:pt x="115224" y="3387556"/>
                      </a:lnTo>
                      <a:lnTo>
                        <a:pt x="4890886" y="3387556"/>
                      </a:lnTo>
                      <a:lnTo>
                        <a:pt x="4890886" y="113026"/>
                      </a:lnTo>
                      <a:close/>
                      <a:moveTo>
                        <a:pt x="0" y="0"/>
                      </a:moveTo>
                      <a:lnTo>
                        <a:pt x="5006109" y="0"/>
                      </a:lnTo>
                      <a:lnTo>
                        <a:pt x="5006109" y="3500582"/>
                      </a:lnTo>
                      <a:lnTo>
                        <a:pt x="0" y="35005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grpSp>
              <p:nvGrpSpPr>
                <p:cNvPr id="637" name="Group 636"/>
                <p:cNvGrpSpPr/>
                <p:nvPr/>
              </p:nvGrpSpPr>
              <p:grpSpPr>
                <a:xfrm>
                  <a:off x="1371600" y="2904099"/>
                  <a:ext cx="4622800" cy="2628550"/>
                  <a:chOff x="1371600" y="3272399"/>
                  <a:chExt cx="4622800" cy="2628550"/>
                </a:xfrm>
                <a:grpFill/>
              </p:grpSpPr>
              <p:grpSp>
                <p:nvGrpSpPr>
                  <p:cNvPr id="638" name="Group 637"/>
                  <p:cNvGrpSpPr/>
                  <p:nvPr/>
                </p:nvGrpSpPr>
                <p:grpSpPr>
                  <a:xfrm>
                    <a:off x="1371600" y="3272399"/>
                    <a:ext cx="4622800" cy="609250"/>
                    <a:chOff x="1403350" y="3272399"/>
                    <a:chExt cx="4216400" cy="609250"/>
                  </a:xfrm>
                  <a:grpFill/>
                </p:grpSpPr>
                <p:sp>
                  <p:nvSpPr>
                    <p:cNvPr id="654" name="Freeform 653"/>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55" name="Freeform 654"/>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56" name="Freeform 655"/>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57" name="Freeform 656"/>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grpSp>
              <p:grpSp>
                <p:nvGrpSpPr>
                  <p:cNvPr id="639" name="Group 638"/>
                  <p:cNvGrpSpPr/>
                  <p:nvPr/>
                </p:nvGrpSpPr>
                <p:grpSpPr>
                  <a:xfrm>
                    <a:off x="1371600" y="3945499"/>
                    <a:ext cx="4622800" cy="609250"/>
                    <a:chOff x="1403350" y="3272399"/>
                    <a:chExt cx="4216400" cy="609250"/>
                  </a:xfrm>
                  <a:grpFill/>
                </p:grpSpPr>
                <p:sp>
                  <p:nvSpPr>
                    <p:cNvPr id="650" name="Freeform 649"/>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51" name="Freeform 650"/>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52" name="Freeform 651"/>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53" name="Freeform 652"/>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grpSp>
              <p:grpSp>
                <p:nvGrpSpPr>
                  <p:cNvPr id="640" name="Group 639"/>
                  <p:cNvGrpSpPr/>
                  <p:nvPr/>
                </p:nvGrpSpPr>
                <p:grpSpPr>
                  <a:xfrm>
                    <a:off x="1371600" y="4618599"/>
                    <a:ext cx="4622800" cy="609250"/>
                    <a:chOff x="1403350" y="3272399"/>
                    <a:chExt cx="4216400" cy="609250"/>
                  </a:xfrm>
                  <a:grpFill/>
                </p:grpSpPr>
                <p:sp>
                  <p:nvSpPr>
                    <p:cNvPr id="646" name="Freeform 645"/>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47" name="Freeform 646"/>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48" name="Freeform 647"/>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49" name="Freeform 648"/>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grpSp>
              <p:grpSp>
                <p:nvGrpSpPr>
                  <p:cNvPr id="641" name="Group 640"/>
                  <p:cNvGrpSpPr/>
                  <p:nvPr/>
                </p:nvGrpSpPr>
                <p:grpSpPr>
                  <a:xfrm>
                    <a:off x="1371600" y="5291699"/>
                    <a:ext cx="4622800" cy="609250"/>
                    <a:chOff x="1403350" y="3272399"/>
                    <a:chExt cx="4216400" cy="609250"/>
                  </a:xfrm>
                  <a:grpFill/>
                </p:grpSpPr>
                <p:sp>
                  <p:nvSpPr>
                    <p:cNvPr id="642" name="Freeform 641"/>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43" name="Freeform 642"/>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44" name="Freeform 643"/>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45" name="Freeform 644"/>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grpSp>
            </p:grpSp>
          </p:grpSp>
          <p:sp>
            <p:nvSpPr>
              <p:cNvPr id="635" name="Freeform 634"/>
              <p:cNvSpPr>
                <a:spLocks/>
              </p:cNvSpPr>
              <p:nvPr/>
            </p:nvSpPr>
            <p:spPr bwMode="auto">
              <a:xfrm>
                <a:off x="9983618" y="3695432"/>
                <a:ext cx="174159" cy="244743"/>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grpFill/>
              <a:ln>
                <a:noFill/>
              </a:ln>
            </p:spPr>
            <p:txBody>
              <a:bodyPr vert="horz" wrap="square" lIns="0" tIns="134464" rIns="0" bIns="0" numCol="1" anchor="t" anchorCtr="0" compatLnSpc="1">
                <a:prstTxWarp prst="textNoShape">
                  <a:avLst/>
                </a:prstTxWarp>
                <a:noAutofit/>
              </a:bodyPr>
              <a:lstStyle/>
              <a:p>
                <a:pPr algn="ctr" defTabSz="896386">
                  <a:defRPr/>
                </a:pPr>
                <a:endParaRPr lang="en-US" sz="686" kern="0" dirty="0">
                  <a:solidFill>
                    <a:schemeClr val="accent2">
                      <a:lumMod val="75000"/>
                    </a:schemeClr>
                  </a:solidFill>
                </a:endParaRPr>
              </a:p>
            </p:txBody>
          </p:sp>
        </p:grpSp>
        <p:grpSp>
          <p:nvGrpSpPr>
            <p:cNvPr id="662" name="Group 661"/>
            <p:cNvGrpSpPr/>
            <p:nvPr/>
          </p:nvGrpSpPr>
          <p:grpSpPr>
            <a:xfrm>
              <a:off x="15107216" y="1916113"/>
              <a:ext cx="453941" cy="552320"/>
              <a:chOff x="2256871" y="3439507"/>
              <a:chExt cx="340270" cy="414014"/>
            </a:xfrm>
            <a:grpFill/>
          </p:grpSpPr>
          <p:sp>
            <p:nvSpPr>
              <p:cNvPr id="663" name="Freeform 662"/>
              <p:cNvSpPr>
                <a:spLocks/>
              </p:cNvSpPr>
              <p:nvPr/>
            </p:nvSpPr>
            <p:spPr bwMode="auto">
              <a:xfrm>
                <a:off x="2256871" y="3439507"/>
                <a:ext cx="230395" cy="285134"/>
              </a:xfrm>
              <a:custGeom>
                <a:avLst/>
                <a:gdLst>
                  <a:gd name="connsiteX0" fmla="*/ 269926 w 295991"/>
                  <a:gd name="connsiteY0" fmla="*/ 150095 h 366315"/>
                  <a:gd name="connsiteX1" fmla="*/ 269926 w 295991"/>
                  <a:gd name="connsiteY1" fmla="*/ 159187 h 366315"/>
                  <a:gd name="connsiteX2" fmla="*/ 269926 w 295991"/>
                  <a:gd name="connsiteY2" fmla="*/ 176510 h 366315"/>
                  <a:gd name="connsiteX3" fmla="*/ 271783 w 295991"/>
                  <a:gd name="connsiteY3" fmla="*/ 176510 h 366315"/>
                  <a:gd name="connsiteX4" fmla="*/ 278265 w 295991"/>
                  <a:gd name="connsiteY4" fmla="*/ 176510 h 366315"/>
                  <a:gd name="connsiteX5" fmla="*/ 282589 w 295991"/>
                  <a:gd name="connsiteY5" fmla="*/ 176510 h 366315"/>
                  <a:gd name="connsiteX6" fmla="*/ 282589 w 295991"/>
                  <a:gd name="connsiteY6" fmla="*/ 165634 h 366315"/>
                  <a:gd name="connsiteX7" fmla="*/ 282589 w 295991"/>
                  <a:gd name="connsiteY7" fmla="*/ 150095 h 366315"/>
                  <a:gd name="connsiteX8" fmla="*/ 280664 w 295991"/>
                  <a:gd name="connsiteY8" fmla="*/ 150095 h 366315"/>
                  <a:gd name="connsiteX9" fmla="*/ 274182 w 295991"/>
                  <a:gd name="connsiteY9" fmla="*/ 150095 h 366315"/>
                  <a:gd name="connsiteX10" fmla="*/ 269926 w 295991"/>
                  <a:gd name="connsiteY10" fmla="*/ 109860 h 366315"/>
                  <a:gd name="connsiteX11" fmla="*/ 269926 w 295991"/>
                  <a:gd name="connsiteY11" fmla="*/ 129465 h 366315"/>
                  <a:gd name="connsiteX12" fmla="*/ 269926 w 295991"/>
                  <a:gd name="connsiteY12" fmla="*/ 136625 h 366315"/>
                  <a:gd name="connsiteX13" fmla="*/ 271783 w 295991"/>
                  <a:gd name="connsiteY13" fmla="*/ 136625 h 366315"/>
                  <a:gd name="connsiteX14" fmla="*/ 278265 w 295991"/>
                  <a:gd name="connsiteY14" fmla="*/ 136625 h 366315"/>
                  <a:gd name="connsiteX15" fmla="*/ 282589 w 295991"/>
                  <a:gd name="connsiteY15" fmla="*/ 136625 h 366315"/>
                  <a:gd name="connsiteX16" fmla="*/ 282589 w 295991"/>
                  <a:gd name="connsiteY16" fmla="*/ 125371 h 366315"/>
                  <a:gd name="connsiteX17" fmla="*/ 282589 w 295991"/>
                  <a:gd name="connsiteY17" fmla="*/ 115635 h 366315"/>
                  <a:gd name="connsiteX18" fmla="*/ 282589 w 295991"/>
                  <a:gd name="connsiteY18" fmla="*/ 109860 h 366315"/>
                  <a:gd name="connsiteX19" fmla="*/ 280664 w 295991"/>
                  <a:gd name="connsiteY19" fmla="*/ 109860 h 366315"/>
                  <a:gd name="connsiteX20" fmla="*/ 274182 w 295991"/>
                  <a:gd name="connsiteY20" fmla="*/ 109860 h 366315"/>
                  <a:gd name="connsiteX21" fmla="*/ 121755 w 295991"/>
                  <a:gd name="connsiteY21" fmla="*/ 91142 h 366315"/>
                  <a:gd name="connsiteX22" fmla="*/ 121755 w 295991"/>
                  <a:gd name="connsiteY22" fmla="*/ 108460 h 366315"/>
                  <a:gd name="connsiteX23" fmla="*/ 199427 w 295991"/>
                  <a:gd name="connsiteY23" fmla="*/ 108460 h 366315"/>
                  <a:gd name="connsiteX24" fmla="*/ 199427 w 295991"/>
                  <a:gd name="connsiteY24" fmla="*/ 91142 h 366315"/>
                  <a:gd name="connsiteX25" fmla="*/ 114991 w 295991"/>
                  <a:gd name="connsiteY25" fmla="*/ 77672 h 366315"/>
                  <a:gd name="connsiteX26" fmla="*/ 206191 w 295991"/>
                  <a:gd name="connsiteY26" fmla="*/ 77672 h 366315"/>
                  <a:gd name="connsiteX27" fmla="*/ 212897 w 295991"/>
                  <a:gd name="connsiteY27" fmla="*/ 84377 h 366315"/>
                  <a:gd name="connsiteX28" fmla="*/ 212897 w 295991"/>
                  <a:gd name="connsiteY28" fmla="*/ 115224 h 366315"/>
                  <a:gd name="connsiteX29" fmla="*/ 206191 w 295991"/>
                  <a:gd name="connsiteY29" fmla="*/ 121930 h 366315"/>
                  <a:gd name="connsiteX30" fmla="*/ 114991 w 295991"/>
                  <a:gd name="connsiteY30" fmla="*/ 121930 h 366315"/>
                  <a:gd name="connsiteX31" fmla="*/ 108285 w 295991"/>
                  <a:gd name="connsiteY31" fmla="*/ 115224 h 366315"/>
                  <a:gd name="connsiteX32" fmla="*/ 108285 w 295991"/>
                  <a:gd name="connsiteY32" fmla="*/ 84377 h 366315"/>
                  <a:gd name="connsiteX33" fmla="*/ 114991 w 295991"/>
                  <a:gd name="connsiteY33" fmla="*/ 77672 h 366315"/>
                  <a:gd name="connsiteX34" fmla="*/ 269926 w 295991"/>
                  <a:gd name="connsiteY34" fmla="*/ 70064 h 366315"/>
                  <a:gd name="connsiteX35" fmla="*/ 269926 w 295991"/>
                  <a:gd name="connsiteY35" fmla="*/ 96390 h 366315"/>
                  <a:gd name="connsiteX36" fmla="*/ 271783 w 295991"/>
                  <a:gd name="connsiteY36" fmla="*/ 96390 h 366315"/>
                  <a:gd name="connsiteX37" fmla="*/ 278265 w 295991"/>
                  <a:gd name="connsiteY37" fmla="*/ 96390 h 366315"/>
                  <a:gd name="connsiteX38" fmla="*/ 282589 w 295991"/>
                  <a:gd name="connsiteY38" fmla="*/ 96390 h 366315"/>
                  <a:gd name="connsiteX39" fmla="*/ 282589 w 295991"/>
                  <a:gd name="connsiteY39" fmla="*/ 93397 h 366315"/>
                  <a:gd name="connsiteX40" fmla="*/ 282589 w 295991"/>
                  <a:gd name="connsiteY40" fmla="*/ 70064 h 366315"/>
                  <a:gd name="connsiteX41" fmla="*/ 271355 w 295991"/>
                  <a:gd name="connsiteY41" fmla="*/ 70064 h 366315"/>
                  <a:gd name="connsiteX42" fmla="*/ 17030 w 295991"/>
                  <a:gd name="connsiteY42" fmla="*/ 0 h 366315"/>
                  <a:gd name="connsiteX43" fmla="*/ 263218 w 295991"/>
                  <a:gd name="connsiteY43" fmla="*/ 0 h 366315"/>
                  <a:gd name="connsiteX44" fmla="*/ 269926 w 295991"/>
                  <a:gd name="connsiteY44" fmla="*/ 6697 h 366315"/>
                  <a:gd name="connsiteX45" fmla="*/ 269926 w 295991"/>
                  <a:gd name="connsiteY45" fmla="*/ 38760 h 366315"/>
                  <a:gd name="connsiteX46" fmla="*/ 269926 w 295991"/>
                  <a:gd name="connsiteY46" fmla="*/ 56679 h 366315"/>
                  <a:gd name="connsiteX47" fmla="*/ 271783 w 295991"/>
                  <a:gd name="connsiteY47" fmla="*/ 56679 h 366315"/>
                  <a:gd name="connsiteX48" fmla="*/ 289290 w 295991"/>
                  <a:gd name="connsiteY48" fmla="*/ 56679 h 366315"/>
                  <a:gd name="connsiteX49" fmla="*/ 295991 w 295991"/>
                  <a:gd name="connsiteY49" fmla="*/ 63372 h 366315"/>
                  <a:gd name="connsiteX50" fmla="*/ 295991 w 295991"/>
                  <a:gd name="connsiteY50" fmla="*/ 85169 h 366315"/>
                  <a:gd name="connsiteX51" fmla="*/ 295991 w 295991"/>
                  <a:gd name="connsiteY51" fmla="*/ 103125 h 366315"/>
                  <a:gd name="connsiteX52" fmla="*/ 295991 w 295991"/>
                  <a:gd name="connsiteY52" fmla="*/ 105604 h 366315"/>
                  <a:gd name="connsiteX53" fmla="*/ 295991 w 295991"/>
                  <a:gd name="connsiteY53" fmla="*/ 142565 h 366315"/>
                  <a:gd name="connsiteX54" fmla="*/ 295991 w 295991"/>
                  <a:gd name="connsiteY54" fmla="*/ 143360 h 366315"/>
                  <a:gd name="connsiteX55" fmla="*/ 295991 w 295991"/>
                  <a:gd name="connsiteY55" fmla="*/ 159178 h 366315"/>
                  <a:gd name="connsiteX56" fmla="*/ 295991 w 295991"/>
                  <a:gd name="connsiteY56" fmla="*/ 183158 h 366315"/>
                  <a:gd name="connsiteX57" fmla="*/ 295991 w 295991"/>
                  <a:gd name="connsiteY57" fmla="*/ 184546 h 366315"/>
                  <a:gd name="connsiteX58" fmla="*/ 295991 w 295991"/>
                  <a:gd name="connsiteY58" fmla="*/ 205448 h 366315"/>
                  <a:gd name="connsiteX59" fmla="*/ 295991 w 295991"/>
                  <a:gd name="connsiteY59" fmla="*/ 216438 h 366315"/>
                  <a:gd name="connsiteX60" fmla="*/ 282589 w 295991"/>
                  <a:gd name="connsiteY60" fmla="*/ 216438 h 366315"/>
                  <a:gd name="connsiteX61" fmla="*/ 282589 w 295991"/>
                  <a:gd name="connsiteY61" fmla="*/ 213840 h 366315"/>
                  <a:gd name="connsiteX62" fmla="*/ 282589 w 295991"/>
                  <a:gd name="connsiteY62" fmla="*/ 191573 h 366315"/>
                  <a:gd name="connsiteX63" fmla="*/ 282589 w 295991"/>
                  <a:gd name="connsiteY63" fmla="*/ 189805 h 366315"/>
                  <a:gd name="connsiteX64" fmla="*/ 280664 w 295991"/>
                  <a:gd name="connsiteY64" fmla="*/ 189805 h 366315"/>
                  <a:gd name="connsiteX65" fmla="*/ 274182 w 295991"/>
                  <a:gd name="connsiteY65" fmla="*/ 189805 h 366315"/>
                  <a:gd name="connsiteX66" fmla="*/ 269926 w 295991"/>
                  <a:gd name="connsiteY66" fmla="*/ 189805 h 366315"/>
                  <a:gd name="connsiteX67" fmla="*/ 269926 w 295991"/>
                  <a:gd name="connsiteY67" fmla="*/ 198792 h 366315"/>
                  <a:gd name="connsiteX68" fmla="*/ 269926 w 295991"/>
                  <a:gd name="connsiteY68" fmla="*/ 216438 h 366315"/>
                  <a:gd name="connsiteX69" fmla="*/ 256456 w 295991"/>
                  <a:gd name="connsiteY69" fmla="*/ 216438 h 366315"/>
                  <a:gd name="connsiteX70" fmla="*/ 256456 w 295991"/>
                  <a:gd name="connsiteY70" fmla="*/ 183158 h 366315"/>
                  <a:gd name="connsiteX71" fmla="*/ 256456 w 295991"/>
                  <a:gd name="connsiteY71" fmla="*/ 143360 h 366315"/>
                  <a:gd name="connsiteX72" fmla="*/ 256456 w 295991"/>
                  <a:gd name="connsiteY72" fmla="*/ 103125 h 366315"/>
                  <a:gd name="connsiteX73" fmla="*/ 256456 w 295991"/>
                  <a:gd name="connsiteY73" fmla="*/ 63372 h 366315"/>
                  <a:gd name="connsiteX74" fmla="*/ 256456 w 295991"/>
                  <a:gd name="connsiteY74" fmla="*/ 13470 h 366315"/>
                  <a:gd name="connsiteX75" fmla="*/ 23791 w 295991"/>
                  <a:gd name="connsiteY75" fmla="*/ 13470 h 366315"/>
                  <a:gd name="connsiteX76" fmla="*/ 23791 w 295991"/>
                  <a:gd name="connsiteY76" fmla="*/ 53006 h 366315"/>
                  <a:gd name="connsiteX77" fmla="*/ 25744 w 295991"/>
                  <a:gd name="connsiteY77" fmla="*/ 53006 h 366315"/>
                  <a:gd name="connsiteX78" fmla="*/ 28465 w 295991"/>
                  <a:gd name="connsiteY78" fmla="*/ 53006 h 366315"/>
                  <a:gd name="connsiteX79" fmla="*/ 35162 w 295991"/>
                  <a:gd name="connsiteY79" fmla="*/ 59653 h 366315"/>
                  <a:gd name="connsiteX80" fmla="*/ 28465 w 295991"/>
                  <a:gd name="connsiteY80" fmla="*/ 66301 h 366315"/>
                  <a:gd name="connsiteX81" fmla="*/ 23791 w 295991"/>
                  <a:gd name="connsiteY81" fmla="*/ 66301 h 366315"/>
                  <a:gd name="connsiteX82" fmla="*/ 23791 w 295991"/>
                  <a:gd name="connsiteY82" fmla="*/ 88168 h 366315"/>
                  <a:gd name="connsiteX83" fmla="*/ 25744 w 295991"/>
                  <a:gd name="connsiteY83" fmla="*/ 88168 h 366315"/>
                  <a:gd name="connsiteX84" fmla="*/ 28465 w 295991"/>
                  <a:gd name="connsiteY84" fmla="*/ 88168 h 366315"/>
                  <a:gd name="connsiteX85" fmla="*/ 35162 w 295991"/>
                  <a:gd name="connsiteY85" fmla="*/ 94815 h 366315"/>
                  <a:gd name="connsiteX86" fmla="*/ 28465 w 295991"/>
                  <a:gd name="connsiteY86" fmla="*/ 101463 h 366315"/>
                  <a:gd name="connsiteX87" fmla="*/ 23791 w 295991"/>
                  <a:gd name="connsiteY87" fmla="*/ 101463 h 366315"/>
                  <a:gd name="connsiteX88" fmla="*/ 23791 w 295991"/>
                  <a:gd name="connsiteY88" fmla="*/ 123155 h 366315"/>
                  <a:gd name="connsiteX89" fmla="*/ 25744 w 295991"/>
                  <a:gd name="connsiteY89" fmla="*/ 123155 h 366315"/>
                  <a:gd name="connsiteX90" fmla="*/ 28465 w 295991"/>
                  <a:gd name="connsiteY90" fmla="*/ 123155 h 366315"/>
                  <a:gd name="connsiteX91" fmla="*/ 35162 w 295991"/>
                  <a:gd name="connsiteY91" fmla="*/ 129890 h 366315"/>
                  <a:gd name="connsiteX92" fmla="*/ 28465 w 295991"/>
                  <a:gd name="connsiteY92" fmla="*/ 136625 h 366315"/>
                  <a:gd name="connsiteX93" fmla="*/ 23791 w 295991"/>
                  <a:gd name="connsiteY93" fmla="*/ 136625 h 366315"/>
                  <a:gd name="connsiteX94" fmla="*/ 23791 w 295991"/>
                  <a:gd name="connsiteY94" fmla="*/ 158142 h 366315"/>
                  <a:gd name="connsiteX95" fmla="*/ 25744 w 295991"/>
                  <a:gd name="connsiteY95" fmla="*/ 158142 h 366315"/>
                  <a:gd name="connsiteX96" fmla="*/ 28465 w 295991"/>
                  <a:gd name="connsiteY96" fmla="*/ 158142 h 366315"/>
                  <a:gd name="connsiteX97" fmla="*/ 35162 w 295991"/>
                  <a:gd name="connsiteY97" fmla="*/ 164789 h 366315"/>
                  <a:gd name="connsiteX98" fmla="*/ 28465 w 295991"/>
                  <a:gd name="connsiteY98" fmla="*/ 171437 h 366315"/>
                  <a:gd name="connsiteX99" fmla="*/ 23791 w 295991"/>
                  <a:gd name="connsiteY99" fmla="*/ 171437 h 366315"/>
                  <a:gd name="connsiteX100" fmla="*/ 23791 w 295991"/>
                  <a:gd name="connsiteY100" fmla="*/ 193304 h 366315"/>
                  <a:gd name="connsiteX101" fmla="*/ 25744 w 295991"/>
                  <a:gd name="connsiteY101" fmla="*/ 193304 h 366315"/>
                  <a:gd name="connsiteX102" fmla="*/ 28465 w 295991"/>
                  <a:gd name="connsiteY102" fmla="*/ 193304 h 366315"/>
                  <a:gd name="connsiteX103" fmla="*/ 35162 w 295991"/>
                  <a:gd name="connsiteY103" fmla="*/ 199951 h 366315"/>
                  <a:gd name="connsiteX104" fmla="*/ 28465 w 295991"/>
                  <a:gd name="connsiteY104" fmla="*/ 206599 h 366315"/>
                  <a:gd name="connsiteX105" fmla="*/ 23791 w 295991"/>
                  <a:gd name="connsiteY105" fmla="*/ 206599 h 366315"/>
                  <a:gd name="connsiteX106" fmla="*/ 23791 w 295991"/>
                  <a:gd name="connsiteY106" fmla="*/ 228116 h 366315"/>
                  <a:gd name="connsiteX107" fmla="*/ 25744 w 295991"/>
                  <a:gd name="connsiteY107" fmla="*/ 228116 h 366315"/>
                  <a:gd name="connsiteX108" fmla="*/ 28465 w 295991"/>
                  <a:gd name="connsiteY108" fmla="*/ 228116 h 366315"/>
                  <a:gd name="connsiteX109" fmla="*/ 35162 w 295991"/>
                  <a:gd name="connsiteY109" fmla="*/ 234764 h 366315"/>
                  <a:gd name="connsiteX110" fmla="*/ 28465 w 295991"/>
                  <a:gd name="connsiteY110" fmla="*/ 241411 h 366315"/>
                  <a:gd name="connsiteX111" fmla="*/ 23791 w 295991"/>
                  <a:gd name="connsiteY111" fmla="*/ 241411 h 366315"/>
                  <a:gd name="connsiteX112" fmla="*/ 23791 w 295991"/>
                  <a:gd name="connsiteY112" fmla="*/ 263278 h 366315"/>
                  <a:gd name="connsiteX113" fmla="*/ 25744 w 295991"/>
                  <a:gd name="connsiteY113" fmla="*/ 263278 h 366315"/>
                  <a:gd name="connsiteX114" fmla="*/ 28465 w 295991"/>
                  <a:gd name="connsiteY114" fmla="*/ 263278 h 366315"/>
                  <a:gd name="connsiteX115" fmla="*/ 35162 w 295991"/>
                  <a:gd name="connsiteY115" fmla="*/ 269926 h 366315"/>
                  <a:gd name="connsiteX116" fmla="*/ 28465 w 295991"/>
                  <a:gd name="connsiteY116" fmla="*/ 276573 h 366315"/>
                  <a:gd name="connsiteX117" fmla="*/ 23791 w 295991"/>
                  <a:gd name="connsiteY117" fmla="*/ 276573 h 366315"/>
                  <a:gd name="connsiteX118" fmla="*/ 23791 w 295991"/>
                  <a:gd name="connsiteY118" fmla="*/ 298090 h 366315"/>
                  <a:gd name="connsiteX119" fmla="*/ 25744 w 295991"/>
                  <a:gd name="connsiteY119" fmla="*/ 298090 h 366315"/>
                  <a:gd name="connsiteX120" fmla="*/ 28465 w 295991"/>
                  <a:gd name="connsiteY120" fmla="*/ 298090 h 366315"/>
                  <a:gd name="connsiteX121" fmla="*/ 35162 w 295991"/>
                  <a:gd name="connsiteY121" fmla="*/ 304738 h 366315"/>
                  <a:gd name="connsiteX122" fmla="*/ 28465 w 295991"/>
                  <a:gd name="connsiteY122" fmla="*/ 311385 h 366315"/>
                  <a:gd name="connsiteX123" fmla="*/ 23791 w 295991"/>
                  <a:gd name="connsiteY123" fmla="*/ 311385 h 366315"/>
                  <a:gd name="connsiteX124" fmla="*/ 23791 w 295991"/>
                  <a:gd name="connsiteY124" fmla="*/ 352845 h 366315"/>
                  <a:gd name="connsiteX125" fmla="*/ 171599 w 295991"/>
                  <a:gd name="connsiteY125" fmla="*/ 352845 h 366315"/>
                  <a:gd name="connsiteX126" fmla="*/ 171599 w 295991"/>
                  <a:gd name="connsiteY126" fmla="*/ 366315 h 366315"/>
                  <a:gd name="connsiteX127" fmla="*/ 120890 w 295991"/>
                  <a:gd name="connsiteY127" fmla="*/ 366315 h 366315"/>
                  <a:gd name="connsiteX128" fmla="*/ 17030 w 295991"/>
                  <a:gd name="connsiteY128" fmla="*/ 366315 h 366315"/>
                  <a:gd name="connsiteX129" fmla="*/ 10321 w 295991"/>
                  <a:gd name="connsiteY129" fmla="*/ 359618 h 366315"/>
                  <a:gd name="connsiteX130" fmla="*/ 10321 w 295991"/>
                  <a:gd name="connsiteY130" fmla="*/ 327555 h 366315"/>
                  <a:gd name="connsiteX131" fmla="*/ 10321 w 295991"/>
                  <a:gd name="connsiteY131" fmla="*/ 311385 h 366315"/>
                  <a:gd name="connsiteX132" fmla="*/ 9419 w 295991"/>
                  <a:gd name="connsiteY132" fmla="*/ 311385 h 366315"/>
                  <a:gd name="connsiteX133" fmla="*/ 6698 w 295991"/>
                  <a:gd name="connsiteY133" fmla="*/ 311385 h 366315"/>
                  <a:gd name="connsiteX134" fmla="*/ 0 w 295991"/>
                  <a:gd name="connsiteY134" fmla="*/ 304738 h 366315"/>
                  <a:gd name="connsiteX135" fmla="*/ 6698 w 295991"/>
                  <a:gd name="connsiteY135" fmla="*/ 298090 h 366315"/>
                  <a:gd name="connsiteX136" fmla="*/ 10321 w 295991"/>
                  <a:gd name="connsiteY136" fmla="*/ 298090 h 366315"/>
                  <a:gd name="connsiteX137" fmla="*/ 10321 w 295991"/>
                  <a:gd name="connsiteY137" fmla="*/ 297495 h 366315"/>
                  <a:gd name="connsiteX138" fmla="*/ 10321 w 295991"/>
                  <a:gd name="connsiteY138" fmla="*/ 276573 h 366315"/>
                  <a:gd name="connsiteX139" fmla="*/ 9419 w 295991"/>
                  <a:gd name="connsiteY139" fmla="*/ 276573 h 366315"/>
                  <a:gd name="connsiteX140" fmla="*/ 6698 w 295991"/>
                  <a:gd name="connsiteY140" fmla="*/ 276573 h 366315"/>
                  <a:gd name="connsiteX141" fmla="*/ 0 w 295991"/>
                  <a:gd name="connsiteY141" fmla="*/ 269926 h 366315"/>
                  <a:gd name="connsiteX142" fmla="*/ 6698 w 295991"/>
                  <a:gd name="connsiteY142" fmla="*/ 263278 h 366315"/>
                  <a:gd name="connsiteX143" fmla="*/ 10321 w 295991"/>
                  <a:gd name="connsiteY143" fmla="*/ 263278 h 366315"/>
                  <a:gd name="connsiteX144" fmla="*/ 10321 w 295991"/>
                  <a:gd name="connsiteY144" fmla="*/ 243127 h 366315"/>
                  <a:gd name="connsiteX145" fmla="*/ 10321 w 295991"/>
                  <a:gd name="connsiteY145" fmla="*/ 241411 h 366315"/>
                  <a:gd name="connsiteX146" fmla="*/ 9419 w 295991"/>
                  <a:gd name="connsiteY146" fmla="*/ 241411 h 366315"/>
                  <a:gd name="connsiteX147" fmla="*/ 6698 w 295991"/>
                  <a:gd name="connsiteY147" fmla="*/ 241411 h 366315"/>
                  <a:gd name="connsiteX148" fmla="*/ 0 w 295991"/>
                  <a:gd name="connsiteY148" fmla="*/ 234764 h 366315"/>
                  <a:gd name="connsiteX149" fmla="*/ 6698 w 295991"/>
                  <a:gd name="connsiteY149" fmla="*/ 228116 h 366315"/>
                  <a:gd name="connsiteX150" fmla="*/ 10321 w 295991"/>
                  <a:gd name="connsiteY150" fmla="*/ 228116 h 366315"/>
                  <a:gd name="connsiteX151" fmla="*/ 10321 w 295991"/>
                  <a:gd name="connsiteY151" fmla="*/ 213306 h 366315"/>
                  <a:gd name="connsiteX152" fmla="*/ 10321 w 295991"/>
                  <a:gd name="connsiteY152" fmla="*/ 206599 h 366315"/>
                  <a:gd name="connsiteX153" fmla="*/ 9419 w 295991"/>
                  <a:gd name="connsiteY153" fmla="*/ 206599 h 366315"/>
                  <a:gd name="connsiteX154" fmla="*/ 6698 w 295991"/>
                  <a:gd name="connsiteY154" fmla="*/ 206599 h 366315"/>
                  <a:gd name="connsiteX155" fmla="*/ 0 w 295991"/>
                  <a:gd name="connsiteY155" fmla="*/ 199951 h 366315"/>
                  <a:gd name="connsiteX156" fmla="*/ 6698 w 295991"/>
                  <a:gd name="connsiteY156" fmla="*/ 193304 h 366315"/>
                  <a:gd name="connsiteX157" fmla="*/ 10321 w 295991"/>
                  <a:gd name="connsiteY157" fmla="*/ 193304 h 366315"/>
                  <a:gd name="connsiteX158" fmla="*/ 10321 w 295991"/>
                  <a:gd name="connsiteY158" fmla="*/ 186105 h 366315"/>
                  <a:gd name="connsiteX159" fmla="*/ 10321 w 295991"/>
                  <a:gd name="connsiteY159" fmla="*/ 171437 h 366315"/>
                  <a:gd name="connsiteX160" fmla="*/ 9419 w 295991"/>
                  <a:gd name="connsiteY160" fmla="*/ 171437 h 366315"/>
                  <a:gd name="connsiteX161" fmla="*/ 6698 w 295991"/>
                  <a:gd name="connsiteY161" fmla="*/ 171437 h 366315"/>
                  <a:gd name="connsiteX162" fmla="*/ 0 w 295991"/>
                  <a:gd name="connsiteY162" fmla="*/ 164789 h 366315"/>
                  <a:gd name="connsiteX163" fmla="*/ 6698 w 295991"/>
                  <a:gd name="connsiteY163" fmla="*/ 158142 h 366315"/>
                  <a:gd name="connsiteX164" fmla="*/ 10321 w 295991"/>
                  <a:gd name="connsiteY164" fmla="*/ 158142 h 366315"/>
                  <a:gd name="connsiteX165" fmla="*/ 10321 w 295991"/>
                  <a:gd name="connsiteY165" fmla="*/ 139079 h 366315"/>
                  <a:gd name="connsiteX166" fmla="*/ 10321 w 295991"/>
                  <a:gd name="connsiteY166" fmla="*/ 136625 h 366315"/>
                  <a:gd name="connsiteX167" fmla="*/ 9419 w 295991"/>
                  <a:gd name="connsiteY167" fmla="*/ 136625 h 366315"/>
                  <a:gd name="connsiteX168" fmla="*/ 6698 w 295991"/>
                  <a:gd name="connsiteY168" fmla="*/ 136625 h 366315"/>
                  <a:gd name="connsiteX169" fmla="*/ 0 w 295991"/>
                  <a:gd name="connsiteY169" fmla="*/ 129890 h 366315"/>
                  <a:gd name="connsiteX170" fmla="*/ 6698 w 295991"/>
                  <a:gd name="connsiteY170" fmla="*/ 123155 h 366315"/>
                  <a:gd name="connsiteX171" fmla="*/ 10321 w 295991"/>
                  <a:gd name="connsiteY171" fmla="*/ 123155 h 366315"/>
                  <a:gd name="connsiteX172" fmla="*/ 10321 w 295991"/>
                  <a:gd name="connsiteY172" fmla="*/ 112806 h 366315"/>
                  <a:gd name="connsiteX173" fmla="*/ 10321 w 295991"/>
                  <a:gd name="connsiteY173" fmla="*/ 101463 h 366315"/>
                  <a:gd name="connsiteX174" fmla="*/ 9419 w 295991"/>
                  <a:gd name="connsiteY174" fmla="*/ 101463 h 366315"/>
                  <a:gd name="connsiteX175" fmla="*/ 6698 w 295991"/>
                  <a:gd name="connsiteY175" fmla="*/ 101463 h 366315"/>
                  <a:gd name="connsiteX176" fmla="*/ 0 w 295991"/>
                  <a:gd name="connsiteY176" fmla="*/ 94815 h 366315"/>
                  <a:gd name="connsiteX177" fmla="*/ 6698 w 295991"/>
                  <a:gd name="connsiteY177" fmla="*/ 88168 h 366315"/>
                  <a:gd name="connsiteX178" fmla="*/ 10321 w 295991"/>
                  <a:gd name="connsiteY178" fmla="*/ 88168 h 366315"/>
                  <a:gd name="connsiteX179" fmla="*/ 10321 w 295991"/>
                  <a:gd name="connsiteY179" fmla="*/ 83525 h 366315"/>
                  <a:gd name="connsiteX180" fmla="*/ 10321 w 295991"/>
                  <a:gd name="connsiteY180" fmla="*/ 66301 h 366315"/>
                  <a:gd name="connsiteX181" fmla="*/ 9419 w 295991"/>
                  <a:gd name="connsiteY181" fmla="*/ 66301 h 366315"/>
                  <a:gd name="connsiteX182" fmla="*/ 6698 w 295991"/>
                  <a:gd name="connsiteY182" fmla="*/ 66301 h 366315"/>
                  <a:gd name="connsiteX183" fmla="*/ 0 w 295991"/>
                  <a:gd name="connsiteY183" fmla="*/ 59653 h 366315"/>
                  <a:gd name="connsiteX184" fmla="*/ 6698 w 295991"/>
                  <a:gd name="connsiteY184" fmla="*/ 53006 h 366315"/>
                  <a:gd name="connsiteX185" fmla="*/ 10321 w 295991"/>
                  <a:gd name="connsiteY185" fmla="*/ 53006 h 366315"/>
                  <a:gd name="connsiteX186" fmla="*/ 10321 w 295991"/>
                  <a:gd name="connsiteY186" fmla="*/ 48776 h 366315"/>
                  <a:gd name="connsiteX187" fmla="*/ 10321 w 295991"/>
                  <a:gd name="connsiteY187" fmla="*/ 6697 h 366315"/>
                  <a:gd name="connsiteX188" fmla="*/ 17030 w 295991"/>
                  <a:gd name="connsiteY188" fmla="*/ 0 h 36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295991" h="366315">
                    <a:moveTo>
                      <a:pt x="269926" y="150095"/>
                    </a:moveTo>
                    <a:lnTo>
                      <a:pt x="269926" y="159187"/>
                    </a:lnTo>
                    <a:lnTo>
                      <a:pt x="269926" y="176510"/>
                    </a:lnTo>
                    <a:lnTo>
                      <a:pt x="271783" y="176510"/>
                    </a:lnTo>
                    <a:cubicBezTo>
                      <a:pt x="274284" y="176510"/>
                      <a:pt x="276428" y="176510"/>
                      <a:pt x="278265" y="176510"/>
                    </a:cubicBezTo>
                    <a:lnTo>
                      <a:pt x="282589" y="176510"/>
                    </a:lnTo>
                    <a:lnTo>
                      <a:pt x="282589" y="165634"/>
                    </a:lnTo>
                    <a:lnTo>
                      <a:pt x="282589" y="150095"/>
                    </a:lnTo>
                    <a:lnTo>
                      <a:pt x="280664" y="150095"/>
                    </a:lnTo>
                    <a:cubicBezTo>
                      <a:pt x="278163" y="150095"/>
                      <a:pt x="276019" y="150095"/>
                      <a:pt x="274182" y="150095"/>
                    </a:cubicBezTo>
                    <a:close/>
                    <a:moveTo>
                      <a:pt x="269926" y="109860"/>
                    </a:moveTo>
                    <a:lnTo>
                      <a:pt x="269926" y="129465"/>
                    </a:lnTo>
                    <a:lnTo>
                      <a:pt x="269926" y="136625"/>
                    </a:lnTo>
                    <a:lnTo>
                      <a:pt x="271783" y="136625"/>
                    </a:lnTo>
                    <a:cubicBezTo>
                      <a:pt x="274284" y="136625"/>
                      <a:pt x="276428" y="136625"/>
                      <a:pt x="278265" y="136625"/>
                    </a:cubicBezTo>
                    <a:lnTo>
                      <a:pt x="282589" y="136625"/>
                    </a:lnTo>
                    <a:lnTo>
                      <a:pt x="282589" y="125371"/>
                    </a:lnTo>
                    <a:cubicBezTo>
                      <a:pt x="282589" y="121914"/>
                      <a:pt x="282589" y="118674"/>
                      <a:pt x="282589" y="115635"/>
                    </a:cubicBezTo>
                    <a:lnTo>
                      <a:pt x="282589" y="109860"/>
                    </a:lnTo>
                    <a:lnTo>
                      <a:pt x="280664" y="109860"/>
                    </a:lnTo>
                    <a:cubicBezTo>
                      <a:pt x="278163" y="109860"/>
                      <a:pt x="276019" y="109860"/>
                      <a:pt x="274182" y="109860"/>
                    </a:cubicBezTo>
                    <a:close/>
                    <a:moveTo>
                      <a:pt x="121755" y="91142"/>
                    </a:moveTo>
                    <a:lnTo>
                      <a:pt x="121755" y="108460"/>
                    </a:lnTo>
                    <a:lnTo>
                      <a:pt x="199427" y="108460"/>
                    </a:lnTo>
                    <a:lnTo>
                      <a:pt x="199427" y="91142"/>
                    </a:lnTo>
                    <a:close/>
                    <a:moveTo>
                      <a:pt x="114991" y="77672"/>
                    </a:moveTo>
                    <a:cubicBezTo>
                      <a:pt x="206191" y="77672"/>
                      <a:pt x="206191" y="77672"/>
                      <a:pt x="206191" y="77672"/>
                    </a:cubicBezTo>
                    <a:cubicBezTo>
                      <a:pt x="209879" y="77672"/>
                      <a:pt x="212897" y="80689"/>
                      <a:pt x="212897" y="84377"/>
                    </a:cubicBezTo>
                    <a:cubicBezTo>
                      <a:pt x="212897" y="115224"/>
                      <a:pt x="212897" y="115224"/>
                      <a:pt x="212897" y="115224"/>
                    </a:cubicBezTo>
                    <a:cubicBezTo>
                      <a:pt x="212897" y="118913"/>
                      <a:pt x="209879" y="121930"/>
                      <a:pt x="206191" y="121930"/>
                    </a:cubicBezTo>
                    <a:cubicBezTo>
                      <a:pt x="114991" y="121930"/>
                      <a:pt x="114991" y="121930"/>
                      <a:pt x="114991" y="121930"/>
                    </a:cubicBezTo>
                    <a:cubicBezTo>
                      <a:pt x="111303" y="121930"/>
                      <a:pt x="108285" y="118913"/>
                      <a:pt x="108285" y="115224"/>
                    </a:cubicBezTo>
                    <a:cubicBezTo>
                      <a:pt x="108285" y="84377"/>
                      <a:pt x="108285" y="84377"/>
                      <a:pt x="108285" y="84377"/>
                    </a:cubicBezTo>
                    <a:cubicBezTo>
                      <a:pt x="108285" y="80689"/>
                      <a:pt x="111303" y="77672"/>
                      <a:pt x="114991" y="77672"/>
                    </a:cubicBezTo>
                    <a:close/>
                    <a:moveTo>
                      <a:pt x="269926" y="70064"/>
                    </a:moveTo>
                    <a:lnTo>
                      <a:pt x="269926" y="96390"/>
                    </a:lnTo>
                    <a:lnTo>
                      <a:pt x="271783" y="96390"/>
                    </a:lnTo>
                    <a:cubicBezTo>
                      <a:pt x="274284" y="96390"/>
                      <a:pt x="276428" y="96390"/>
                      <a:pt x="278265" y="96390"/>
                    </a:cubicBezTo>
                    <a:lnTo>
                      <a:pt x="282589" y="96390"/>
                    </a:lnTo>
                    <a:lnTo>
                      <a:pt x="282589" y="93397"/>
                    </a:lnTo>
                    <a:cubicBezTo>
                      <a:pt x="282589" y="70064"/>
                      <a:pt x="282589" y="70064"/>
                      <a:pt x="282589" y="70064"/>
                    </a:cubicBezTo>
                    <a:cubicBezTo>
                      <a:pt x="277731" y="70064"/>
                      <a:pt x="274088" y="70064"/>
                      <a:pt x="271355" y="70064"/>
                    </a:cubicBezTo>
                    <a:close/>
                    <a:moveTo>
                      <a:pt x="17030" y="0"/>
                    </a:moveTo>
                    <a:cubicBezTo>
                      <a:pt x="263218" y="0"/>
                      <a:pt x="263218" y="0"/>
                      <a:pt x="263218" y="0"/>
                    </a:cubicBezTo>
                    <a:cubicBezTo>
                      <a:pt x="266907" y="0"/>
                      <a:pt x="269926" y="3014"/>
                      <a:pt x="269926" y="6697"/>
                    </a:cubicBezTo>
                    <a:cubicBezTo>
                      <a:pt x="269926" y="17726"/>
                      <a:pt x="269926" y="28410"/>
                      <a:pt x="269926" y="38760"/>
                    </a:cubicBezTo>
                    <a:lnTo>
                      <a:pt x="269926" y="56679"/>
                    </a:lnTo>
                    <a:lnTo>
                      <a:pt x="271783" y="56679"/>
                    </a:lnTo>
                    <a:cubicBezTo>
                      <a:pt x="289290" y="56679"/>
                      <a:pt x="289290" y="56679"/>
                      <a:pt x="289290" y="56679"/>
                    </a:cubicBezTo>
                    <a:cubicBezTo>
                      <a:pt x="292976" y="56679"/>
                      <a:pt x="295991" y="59691"/>
                      <a:pt x="295991" y="63372"/>
                    </a:cubicBezTo>
                    <a:cubicBezTo>
                      <a:pt x="295991" y="70869"/>
                      <a:pt x="295991" y="78132"/>
                      <a:pt x="295991" y="85169"/>
                    </a:cubicBezTo>
                    <a:lnTo>
                      <a:pt x="295991" y="103125"/>
                    </a:lnTo>
                    <a:lnTo>
                      <a:pt x="295991" y="105604"/>
                    </a:lnTo>
                    <a:cubicBezTo>
                      <a:pt x="295991" y="118783"/>
                      <a:pt x="295991" y="131084"/>
                      <a:pt x="295991" y="142565"/>
                    </a:cubicBezTo>
                    <a:lnTo>
                      <a:pt x="295991" y="143360"/>
                    </a:lnTo>
                    <a:lnTo>
                      <a:pt x="295991" y="159178"/>
                    </a:lnTo>
                    <a:lnTo>
                      <a:pt x="295991" y="183158"/>
                    </a:lnTo>
                    <a:lnTo>
                      <a:pt x="295991" y="184546"/>
                    </a:lnTo>
                    <a:cubicBezTo>
                      <a:pt x="295991" y="191968"/>
                      <a:pt x="295991" y="198925"/>
                      <a:pt x="295991" y="205448"/>
                    </a:cubicBezTo>
                    <a:lnTo>
                      <a:pt x="295991" y="216438"/>
                    </a:lnTo>
                    <a:lnTo>
                      <a:pt x="282589" y="216438"/>
                    </a:lnTo>
                    <a:lnTo>
                      <a:pt x="282589" y="213840"/>
                    </a:lnTo>
                    <a:cubicBezTo>
                      <a:pt x="282589" y="205998"/>
                      <a:pt x="282589" y="198583"/>
                      <a:pt x="282589" y="191573"/>
                    </a:cubicBezTo>
                    <a:lnTo>
                      <a:pt x="282589" y="189805"/>
                    </a:lnTo>
                    <a:lnTo>
                      <a:pt x="280664" y="189805"/>
                    </a:lnTo>
                    <a:cubicBezTo>
                      <a:pt x="278163" y="189805"/>
                      <a:pt x="276019" y="189805"/>
                      <a:pt x="274182" y="189805"/>
                    </a:cubicBezTo>
                    <a:lnTo>
                      <a:pt x="269926" y="189805"/>
                    </a:lnTo>
                    <a:lnTo>
                      <a:pt x="269926" y="198792"/>
                    </a:lnTo>
                    <a:lnTo>
                      <a:pt x="269926" y="216438"/>
                    </a:lnTo>
                    <a:lnTo>
                      <a:pt x="256456" y="216438"/>
                    </a:lnTo>
                    <a:lnTo>
                      <a:pt x="256456" y="183158"/>
                    </a:lnTo>
                    <a:lnTo>
                      <a:pt x="256456" y="143360"/>
                    </a:lnTo>
                    <a:lnTo>
                      <a:pt x="256456" y="103125"/>
                    </a:lnTo>
                    <a:lnTo>
                      <a:pt x="256456" y="63372"/>
                    </a:lnTo>
                    <a:lnTo>
                      <a:pt x="256456" y="13470"/>
                    </a:lnTo>
                    <a:lnTo>
                      <a:pt x="23791" y="13470"/>
                    </a:lnTo>
                    <a:lnTo>
                      <a:pt x="23791" y="53006"/>
                    </a:lnTo>
                    <a:lnTo>
                      <a:pt x="25744" y="53006"/>
                    </a:lnTo>
                    <a:cubicBezTo>
                      <a:pt x="28465" y="53006"/>
                      <a:pt x="28465" y="53006"/>
                      <a:pt x="28465" y="53006"/>
                    </a:cubicBezTo>
                    <a:cubicBezTo>
                      <a:pt x="32148" y="53006"/>
                      <a:pt x="35162" y="55997"/>
                      <a:pt x="35162" y="59653"/>
                    </a:cubicBezTo>
                    <a:cubicBezTo>
                      <a:pt x="35162" y="63309"/>
                      <a:pt x="32148" y="66301"/>
                      <a:pt x="28465" y="66301"/>
                    </a:cubicBezTo>
                    <a:lnTo>
                      <a:pt x="23791" y="66301"/>
                    </a:lnTo>
                    <a:lnTo>
                      <a:pt x="23791" y="88168"/>
                    </a:lnTo>
                    <a:lnTo>
                      <a:pt x="25744" y="88168"/>
                    </a:lnTo>
                    <a:cubicBezTo>
                      <a:pt x="28465" y="88168"/>
                      <a:pt x="28465" y="88168"/>
                      <a:pt x="28465" y="88168"/>
                    </a:cubicBezTo>
                    <a:cubicBezTo>
                      <a:pt x="32148" y="88168"/>
                      <a:pt x="35162" y="91159"/>
                      <a:pt x="35162" y="94815"/>
                    </a:cubicBezTo>
                    <a:cubicBezTo>
                      <a:pt x="35162" y="98471"/>
                      <a:pt x="32148" y="101463"/>
                      <a:pt x="28465" y="101463"/>
                    </a:cubicBezTo>
                    <a:lnTo>
                      <a:pt x="23791" y="101463"/>
                    </a:lnTo>
                    <a:lnTo>
                      <a:pt x="23791" y="123155"/>
                    </a:lnTo>
                    <a:lnTo>
                      <a:pt x="25744" y="123155"/>
                    </a:lnTo>
                    <a:cubicBezTo>
                      <a:pt x="28465" y="123155"/>
                      <a:pt x="28465" y="123155"/>
                      <a:pt x="28465" y="123155"/>
                    </a:cubicBezTo>
                    <a:cubicBezTo>
                      <a:pt x="32148" y="123155"/>
                      <a:pt x="35162" y="126185"/>
                      <a:pt x="35162" y="129890"/>
                    </a:cubicBezTo>
                    <a:cubicBezTo>
                      <a:pt x="35162" y="133594"/>
                      <a:pt x="32148" y="136625"/>
                      <a:pt x="28465" y="136625"/>
                    </a:cubicBezTo>
                    <a:lnTo>
                      <a:pt x="23791" y="136625"/>
                    </a:lnTo>
                    <a:lnTo>
                      <a:pt x="23791" y="158142"/>
                    </a:lnTo>
                    <a:lnTo>
                      <a:pt x="25744" y="158142"/>
                    </a:lnTo>
                    <a:cubicBezTo>
                      <a:pt x="28465" y="158142"/>
                      <a:pt x="28465" y="158142"/>
                      <a:pt x="28465" y="158142"/>
                    </a:cubicBezTo>
                    <a:cubicBezTo>
                      <a:pt x="32148" y="158142"/>
                      <a:pt x="35162" y="161133"/>
                      <a:pt x="35162" y="164789"/>
                    </a:cubicBezTo>
                    <a:cubicBezTo>
                      <a:pt x="35162" y="168446"/>
                      <a:pt x="32148" y="171437"/>
                      <a:pt x="28465" y="171437"/>
                    </a:cubicBezTo>
                    <a:lnTo>
                      <a:pt x="23791" y="171437"/>
                    </a:lnTo>
                    <a:lnTo>
                      <a:pt x="23791" y="193304"/>
                    </a:lnTo>
                    <a:lnTo>
                      <a:pt x="25744" y="193304"/>
                    </a:lnTo>
                    <a:cubicBezTo>
                      <a:pt x="28465" y="193304"/>
                      <a:pt x="28465" y="193304"/>
                      <a:pt x="28465" y="193304"/>
                    </a:cubicBezTo>
                    <a:cubicBezTo>
                      <a:pt x="32148" y="193304"/>
                      <a:pt x="35162" y="196295"/>
                      <a:pt x="35162" y="199951"/>
                    </a:cubicBezTo>
                    <a:cubicBezTo>
                      <a:pt x="35162" y="203608"/>
                      <a:pt x="32148" y="206599"/>
                      <a:pt x="28465" y="206599"/>
                    </a:cubicBezTo>
                    <a:lnTo>
                      <a:pt x="23791" y="206599"/>
                    </a:lnTo>
                    <a:lnTo>
                      <a:pt x="23791" y="228116"/>
                    </a:lnTo>
                    <a:lnTo>
                      <a:pt x="25744" y="228116"/>
                    </a:lnTo>
                    <a:cubicBezTo>
                      <a:pt x="28465" y="228116"/>
                      <a:pt x="28465" y="228116"/>
                      <a:pt x="28465" y="228116"/>
                    </a:cubicBezTo>
                    <a:cubicBezTo>
                      <a:pt x="32148" y="228116"/>
                      <a:pt x="35162" y="231107"/>
                      <a:pt x="35162" y="234764"/>
                    </a:cubicBezTo>
                    <a:cubicBezTo>
                      <a:pt x="35162" y="238420"/>
                      <a:pt x="32148" y="241411"/>
                      <a:pt x="28465" y="241411"/>
                    </a:cubicBezTo>
                    <a:lnTo>
                      <a:pt x="23791" y="241411"/>
                    </a:lnTo>
                    <a:lnTo>
                      <a:pt x="23791" y="263278"/>
                    </a:lnTo>
                    <a:lnTo>
                      <a:pt x="25744" y="263278"/>
                    </a:lnTo>
                    <a:cubicBezTo>
                      <a:pt x="28465" y="263278"/>
                      <a:pt x="28465" y="263278"/>
                      <a:pt x="28465" y="263278"/>
                    </a:cubicBezTo>
                    <a:cubicBezTo>
                      <a:pt x="32148" y="263278"/>
                      <a:pt x="35162" y="266270"/>
                      <a:pt x="35162" y="269926"/>
                    </a:cubicBezTo>
                    <a:cubicBezTo>
                      <a:pt x="35162" y="273582"/>
                      <a:pt x="32148" y="276573"/>
                      <a:pt x="28465" y="276573"/>
                    </a:cubicBezTo>
                    <a:lnTo>
                      <a:pt x="23791" y="276573"/>
                    </a:lnTo>
                    <a:lnTo>
                      <a:pt x="23791" y="298090"/>
                    </a:lnTo>
                    <a:lnTo>
                      <a:pt x="25744" y="298090"/>
                    </a:lnTo>
                    <a:cubicBezTo>
                      <a:pt x="28465" y="298090"/>
                      <a:pt x="28465" y="298090"/>
                      <a:pt x="28465" y="298090"/>
                    </a:cubicBezTo>
                    <a:cubicBezTo>
                      <a:pt x="32148" y="298090"/>
                      <a:pt x="35162" y="301082"/>
                      <a:pt x="35162" y="304738"/>
                    </a:cubicBezTo>
                    <a:cubicBezTo>
                      <a:pt x="35162" y="308394"/>
                      <a:pt x="32148" y="311385"/>
                      <a:pt x="28465" y="311385"/>
                    </a:cubicBezTo>
                    <a:lnTo>
                      <a:pt x="23791" y="311385"/>
                    </a:lnTo>
                    <a:lnTo>
                      <a:pt x="23791" y="352845"/>
                    </a:lnTo>
                    <a:lnTo>
                      <a:pt x="171599" y="352845"/>
                    </a:lnTo>
                    <a:lnTo>
                      <a:pt x="171599" y="366315"/>
                    </a:lnTo>
                    <a:lnTo>
                      <a:pt x="120890" y="366315"/>
                    </a:lnTo>
                    <a:cubicBezTo>
                      <a:pt x="17030" y="366315"/>
                      <a:pt x="17030" y="366315"/>
                      <a:pt x="17030" y="366315"/>
                    </a:cubicBezTo>
                    <a:cubicBezTo>
                      <a:pt x="13340" y="366315"/>
                      <a:pt x="10321" y="363302"/>
                      <a:pt x="10321" y="359618"/>
                    </a:cubicBezTo>
                    <a:cubicBezTo>
                      <a:pt x="10321" y="348590"/>
                      <a:pt x="10321" y="337905"/>
                      <a:pt x="10321" y="327555"/>
                    </a:cubicBezTo>
                    <a:lnTo>
                      <a:pt x="10321" y="311385"/>
                    </a:lnTo>
                    <a:lnTo>
                      <a:pt x="9419" y="311385"/>
                    </a:lnTo>
                    <a:cubicBezTo>
                      <a:pt x="6698" y="311385"/>
                      <a:pt x="6698" y="311385"/>
                      <a:pt x="6698" y="311385"/>
                    </a:cubicBezTo>
                    <a:cubicBezTo>
                      <a:pt x="3014" y="311385"/>
                      <a:pt x="0" y="308394"/>
                      <a:pt x="0" y="304738"/>
                    </a:cubicBezTo>
                    <a:cubicBezTo>
                      <a:pt x="0" y="301082"/>
                      <a:pt x="3014" y="298090"/>
                      <a:pt x="6698" y="298090"/>
                    </a:cubicBezTo>
                    <a:lnTo>
                      <a:pt x="10321" y="298090"/>
                    </a:lnTo>
                    <a:lnTo>
                      <a:pt x="10321" y="297495"/>
                    </a:lnTo>
                    <a:lnTo>
                      <a:pt x="10321" y="276573"/>
                    </a:lnTo>
                    <a:lnTo>
                      <a:pt x="9419" y="276573"/>
                    </a:lnTo>
                    <a:cubicBezTo>
                      <a:pt x="6698" y="276573"/>
                      <a:pt x="6698" y="276573"/>
                      <a:pt x="6698" y="276573"/>
                    </a:cubicBezTo>
                    <a:cubicBezTo>
                      <a:pt x="3014" y="276573"/>
                      <a:pt x="0" y="273582"/>
                      <a:pt x="0" y="269926"/>
                    </a:cubicBezTo>
                    <a:cubicBezTo>
                      <a:pt x="0" y="266270"/>
                      <a:pt x="3014" y="263278"/>
                      <a:pt x="6698" y="263278"/>
                    </a:cubicBezTo>
                    <a:lnTo>
                      <a:pt x="10321" y="263278"/>
                    </a:lnTo>
                    <a:lnTo>
                      <a:pt x="10321" y="243127"/>
                    </a:lnTo>
                    <a:lnTo>
                      <a:pt x="10321" y="241411"/>
                    </a:lnTo>
                    <a:lnTo>
                      <a:pt x="9419" y="241411"/>
                    </a:lnTo>
                    <a:cubicBezTo>
                      <a:pt x="6698" y="241411"/>
                      <a:pt x="6698" y="241411"/>
                      <a:pt x="6698" y="241411"/>
                    </a:cubicBezTo>
                    <a:cubicBezTo>
                      <a:pt x="3014" y="241411"/>
                      <a:pt x="0" y="238420"/>
                      <a:pt x="0" y="234764"/>
                    </a:cubicBezTo>
                    <a:cubicBezTo>
                      <a:pt x="0" y="231107"/>
                      <a:pt x="3014" y="228116"/>
                      <a:pt x="6698" y="228116"/>
                    </a:cubicBezTo>
                    <a:lnTo>
                      <a:pt x="10321" y="228116"/>
                    </a:lnTo>
                    <a:lnTo>
                      <a:pt x="10321" y="213306"/>
                    </a:lnTo>
                    <a:lnTo>
                      <a:pt x="10321" y="206599"/>
                    </a:lnTo>
                    <a:lnTo>
                      <a:pt x="9419" y="206599"/>
                    </a:lnTo>
                    <a:cubicBezTo>
                      <a:pt x="6698" y="206599"/>
                      <a:pt x="6698" y="206599"/>
                      <a:pt x="6698" y="206599"/>
                    </a:cubicBezTo>
                    <a:cubicBezTo>
                      <a:pt x="3014" y="206599"/>
                      <a:pt x="0" y="203608"/>
                      <a:pt x="0" y="199951"/>
                    </a:cubicBezTo>
                    <a:cubicBezTo>
                      <a:pt x="0" y="196295"/>
                      <a:pt x="3014" y="193304"/>
                      <a:pt x="6698" y="193304"/>
                    </a:cubicBezTo>
                    <a:lnTo>
                      <a:pt x="10321" y="193304"/>
                    </a:lnTo>
                    <a:lnTo>
                      <a:pt x="10321" y="186105"/>
                    </a:lnTo>
                    <a:lnTo>
                      <a:pt x="10321" y="171437"/>
                    </a:lnTo>
                    <a:lnTo>
                      <a:pt x="9419" y="171437"/>
                    </a:lnTo>
                    <a:cubicBezTo>
                      <a:pt x="6698" y="171437"/>
                      <a:pt x="6698" y="171437"/>
                      <a:pt x="6698" y="171437"/>
                    </a:cubicBezTo>
                    <a:cubicBezTo>
                      <a:pt x="3014" y="171437"/>
                      <a:pt x="0" y="168446"/>
                      <a:pt x="0" y="164789"/>
                    </a:cubicBezTo>
                    <a:cubicBezTo>
                      <a:pt x="0" y="161133"/>
                      <a:pt x="3014" y="158142"/>
                      <a:pt x="6698" y="158142"/>
                    </a:cubicBezTo>
                    <a:lnTo>
                      <a:pt x="10321" y="158142"/>
                    </a:lnTo>
                    <a:lnTo>
                      <a:pt x="10321" y="139079"/>
                    </a:lnTo>
                    <a:lnTo>
                      <a:pt x="10321" y="136625"/>
                    </a:lnTo>
                    <a:lnTo>
                      <a:pt x="9419" y="136625"/>
                    </a:lnTo>
                    <a:cubicBezTo>
                      <a:pt x="6698" y="136625"/>
                      <a:pt x="6698" y="136625"/>
                      <a:pt x="6698" y="136625"/>
                    </a:cubicBezTo>
                    <a:cubicBezTo>
                      <a:pt x="3014" y="136625"/>
                      <a:pt x="0" y="133594"/>
                      <a:pt x="0" y="129890"/>
                    </a:cubicBezTo>
                    <a:cubicBezTo>
                      <a:pt x="0" y="126185"/>
                      <a:pt x="3014" y="123155"/>
                      <a:pt x="6698" y="123155"/>
                    </a:cubicBezTo>
                    <a:lnTo>
                      <a:pt x="10321" y="123155"/>
                    </a:lnTo>
                    <a:lnTo>
                      <a:pt x="10321" y="112806"/>
                    </a:lnTo>
                    <a:lnTo>
                      <a:pt x="10321" y="101463"/>
                    </a:lnTo>
                    <a:lnTo>
                      <a:pt x="9419" y="101463"/>
                    </a:lnTo>
                    <a:cubicBezTo>
                      <a:pt x="6698" y="101463"/>
                      <a:pt x="6698" y="101463"/>
                      <a:pt x="6698" y="101463"/>
                    </a:cubicBezTo>
                    <a:cubicBezTo>
                      <a:pt x="3014" y="101463"/>
                      <a:pt x="0" y="98471"/>
                      <a:pt x="0" y="94815"/>
                    </a:cubicBezTo>
                    <a:cubicBezTo>
                      <a:pt x="0" y="91159"/>
                      <a:pt x="3014" y="88168"/>
                      <a:pt x="6698" y="88168"/>
                    </a:cubicBezTo>
                    <a:lnTo>
                      <a:pt x="10321" y="88168"/>
                    </a:lnTo>
                    <a:lnTo>
                      <a:pt x="10321" y="83525"/>
                    </a:lnTo>
                    <a:lnTo>
                      <a:pt x="10321" y="66301"/>
                    </a:lnTo>
                    <a:lnTo>
                      <a:pt x="9419" y="66301"/>
                    </a:lnTo>
                    <a:cubicBezTo>
                      <a:pt x="6698" y="66301"/>
                      <a:pt x="6698" y="66301"/>
                      <a:pt x="6698" y="66301"/>
                    </a:cubicBezTo>
                    <a:cubicBezTo>
                      <a:pt x="3014" y="66301"/>
                      <a:pt x="0" y="63309"/>
                      <a:pt x="0" y="59653"/>
                    </a:cubicBezTo>
                    <a:cubicBezTo>
                      <a:pt x="0" y="55997"/>
                      <a:pt x="3014" y="53006"/>
                      <a:pt x="6698" y="53006"/>
                    </a:cubicBezTo>
                    <a:lnTo>
                      <a:pt x="10321" y="53006"/>
                    </a:lnTo>
                    <a:lnTo>
                      <a:pt x="10321" y="48776"/>
                    </a:lnTo>
                    <a:cubicBezTo>
                      <a:pt x="10321" y="6697"/>
                      <a:pt x="10321" y="6697"/>
                      <a:pt x="10321" y="6697"/>
                    </a:cubicBezTo>
                    <a:cubicBezTo>
                      <a:pt x="10321" y="3014"/>
                      <a:pt x="13340" y="0"/>
                      <a:pt x="17030" y="0"/>
                    </a:cubicBezTo>
                    <a:close/>
                  </a:path>
                </a:pathLst>
              </a:custGeom>
              <a:grp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chemeClr val="accent2">
                      <a:lumMod val="75000"/>
                    </a:schemeClr>
                  </a:solidFill>
                </a:endParaRPr>
              </a:p>
            </p:txBody>
          </p:sp>
          <p:grpSp>
            <p:nvGrpSpPr>
              <p:cNvPr id="664" name="Group 14"/>
              <p:cNvGrpSpPr>
                <a:grpSpLocks noChangeAspect="1"/>
              </p:cNvGrpSpPr>
              <p:nvPr/>
            </p:nvGrpSpPr>
            <p:grpSpPr bwMode="auto">
              <a:xfrm>
                <a:off x="2409106" y="3620181"/>
                <a:ext cx="188035" cy="233340"/>
                <a:chOff x="2986" y="1098"/>
                <a:chExt cx="1710" cy="2122"/>
              </a:xfrm>
              <a:grpFill/>
            </p:grpSpPr>
            <p:sp>
              <p:nvSpPr>
                <p:cNvPr id="665" name="Freeform 664"/>
                <p:cNvSpPr>
                  <a:spLocks/>
                </p:cNvSpPr>
                <p:nvPr/>
              </p:nvSpPr>
              <p:spPr bwMode="auto">
                <a:xfrm>
                  <a:off x="2986" y="1454"/>
                  <a:ext cx="1710" cy="380"/>
                </a:xfrm>
                <a:custGeom>
                  <a:avLst/>
                  <a:gdLst>
                    <a:gd name="T0" fmla="*/ 442 w 885"/>
                    <a:gd name="T1" fmla="*/ 198 h 198"/>
                    <a:gd name="T2" fmla="*/ 0 w 885"/>
                    <a:gd name="T3" fmla="*/ 24 h 198"/>
                    <a:gd name="T4" fmla="*/ 24 w 885"/>
                    <a:gd name="T5" fmla="*/ 0 h 198"/>
                    <a:gd name="T6" fmla="*/ 48 w 885"/>
                    <a:gd name="T7" fmla="*/ 24 h 198"/>
                    <a:gd name="T8" fmla="*/ 442 w 885"/>
                    <a:gd name="T9" fmla="*/ 150 h 198"/>
                    <a:gd name="T10" fmla="*/ 837 w 885"/>
                    <a:gd name="T11" fmla="*/ 24 h 198"/>
                    <a:gd name="T12" fmla="*/ 861 w 885"/>
                    <a:gd name="T13" fmla="*/ 0 h 198"/>
                    <a:gd name="T14" fmla="*/ 885 w 885"/>
                    <a:gd name="T15" fmla="*/ 24 h 198"/>
                    <a:gd name="T16" fmla="*/ 442 w 885"/>
                    <a:gd name="T17"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5" h="198">
                      <a:moveTo>
                        <a:pt x="442" y="198"/>
                      </a:moveTo>
                      <a:cubicBezTo>
                        <a:pt x="228" y="198"/>
                        <a:pt x="0" y="137"/>
                        <a:pt x="0" y="24"/>
                      </a:cubicBezTo>
                      <a:cubicBezTo>
                        <a:pt x="0" y="11"/>
                        <a:pt x="11" y="0"/>
                        <a:pt x="24" y="0"/>
                      </a:cubicBezTo>
                      <a:cubicBezTo>
                        <a:pt x="37" y="0"/>
                        <a:pt x="48" y="11"/>
                        <a:pt x="48" y="24"/>
                      </a:cubicBezTo>
                      <a:cubicBezTo>
                        <a:pt x="48" y="84"/>
                        <a:pt x="217" y="150"/>
                        <a:pt x="442" y="150"/>
                      </a:cubicBezTo>
                      <a:cubicBezTo>
                        <a:pt x="668" y="150"/>
                        <a:pt x="837" y="84"/>
                        <a:pt x="837" y="24"/>
                      </a:cubicBezTo>
                      <a:cubicBezTo>
                        <a:pt x="837" y="11"/>
                        <a:pt x="847" y="0"/>
                        <a:pt x="861" y="0"/>
                      </a:cubicBezTo>
                      <a:cubicBezTo>
                        <a:pt x="874" y="0"/>
                        <a:pt x="885" y="11"/>
                        <a:pt x="885" y="24"/>
                      </a:cubicBezTo>
                      <a:cubicBezTo>
                        <a:pt x="885" y="137"/>
                        <a:pt x="657" y="198"/>
                        <a:pt x="44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chemeClr val="accent2">
                        <a:lumMod val="75000"/>
                      </a:schemeClr>
                    </a:solidFill>
                  </a:endParaRPr>
                </a:p>
              </p:txBody>
            </p:sp>
            <p:sp>
              <p:nvSpPr>
                <p:cNvPr id="666" name="Freeform 665"/>
                <p:cNvSpPr>
                  <a:spLocks noEditPoints="1"/>
                </p:cNvSpPr>
                <p:nvPr/>
              </p:nvSpPr>
              <p:spPr bwMode="auto">
                <a:xfrm>
                  <a:off x="2986" y="1098"/>
                  <a:ext cx="1710" cy="2122"/>
                </a:xfrm>
                <a:custGeom>
                  <a:avLst/>
                  <a:gdLst>
                    <a:gd name="T0" fmla="*/ 895 w 895"/>
                    <a:gd name="T1" fmla="*/ 216 h 1108"/>
                    <a:gd name="T2" fmla="*/ 895 w 895"/>
                    <a:gd name="T3" fmla="*/ 213 h 1108"/>
                    <a:gd name="T4" fmla="*/ 750 w 895"/>
                    <a:gd name="T5" fmla="*/ 53 h 1108"/>
                    <a:gd name="T6" fmla="*/ 447 w 895"/>
                    <a:gd name="T7" fmla="*/ 0 h 1108"/>
                    <a:gd name="T8" fmla="*/ 145 w 895"/>
                    <a:gd name="T9" fmla="*/ 53 h 1108"/>
                    <a:gd name="T10" fmla="*/ 0 w 895"/>
                    <a:gd name="T11" fmla="*/ 213 h 1108"/>
                    <a:gd name="T12" fmla="*/ 0 w 895"/>
                    <a:gd name="T13" fmla="*/ 216 h 1108"/>
                    <a:gd name="T14" fmla="*/ 0 w 895"/>
                    <a:gd name="T15" fmla="*/ 219 h 1108"/>
                    <a:gd name="T16" fmla="*/ 0 w 895"/>
                    <a:gd name="T17" fmla="*/ 225 h 1108"/>
                    <a:gd name="T18" fmla="*/ 0 w 895"/>
                    <a:gd name="T19" fmla="*/ 895 h 1108"/>
                    <a:gd name="T20" fmla="*/ 145 w 895"/>
                    <a:gd name="T21" fmla="*/ 1055 h 1108"/>
                    <a:gd name="T22" fmla="*/ 447 w 895"/>
                    <a:gd name="T23" fmla="*/ 1108 h 1108"/>
                    <a:gd name="T24" fmla="*/ 750 w 895"/>
                    <a:gd name="T25" fmla="*/ 1055 h 1108"/>
                    <a:gd name="T26" fmla="*/ 895 w 895"/>
                    <a:gd name="T27" fmla="*/ 895 h 1108"/>
                    <a:gd name="T28" fmla="*/ 895 w 895"/>
                    <a:gd name="T29" fmla="*/ 225 h 1108"/>
                    <a:gd name="T30" fmla="*/ 894 w 895"/>
                    <a:gd name="T31" fmla="*/ 220 h 1108"/>
                    <a:gd name="T32" fmla="*/ 895 w 895"/>
                    <a:gd name="T33" fmla="*/ 216 h 1108"/>
                    <a:gd name="T34" fmla="*/ 847 w 895"/>
                    <a:gd name="T35" fmla="*/ 895 h 1108"/>
                    <a:gd name="T36" fmla="*/ 731 w 895"/>
                    <a:gd name="T37" fmla="*/ 1011 h 1108"/>
                    <a:gd name="T38" fmla="*/ 447 w 895"/>
                    <a:gd name="T39" fmla="*/ 1060 h 1108"/>
                    <a:gd name="T40" fmla="*/ 163 w 895"/>
                    <a:gd name="T41" fmla="*/ 1011 h 1108"/>
                    <a:gd name="T42" fmla="*/ 48 w 895"/>
                    <a:gd name="T43" fmla="*/ 895 h 1108"/>
                    <a:gd name="T44" fmla="*/ 48 w 895"/>
                    <a:gd name="T45" fmla="*/ 232 h 1108"/>
                    <a:gd name="T46" fmla="*/ 49 w 895"/>
                    <a:gd name="T47" fmla="*/ 222 h 1108"/>
                    <a:gd name="T48" fmla="*/ 48 w 895"/>
                    <a:gd name="T49" fmla="*/ 212 h 1108"/>
                    <a:gd name="T50" fmla="*/ 163 w 895"/>
                    <a:gd name="T51" fmla="*/ 98 h 1108"/>
                    <a:gd name="T52" fmla="*/ 447 w 895"/>
                    <a:gd name="T53" fmla="*/ 48 h 1108"/>
                    <a:gd name="T54" fmla="*/ 731 w 895"/>
                    <a:gd name="T55" fmla="*/ 98 h 1108"/>
                    <a:gd name="T56" fmla="*/ 847 w 895"/>
                    <a:gd name="T57" fmla="*/ 212 h 1108"/>
                    <a:gd name="T58" fmla="*/ 846 w 895"/>
                    <a:gd name="T59" fmla="*/ 222 h 1108"/>
                    <a:gd name="T60" fmla="*/ 847 w 895"/>
                    <a:gd name="T61" fmla="*/ 232 h 1108"/>
                    <a:gd name="T62" fmla="*/ 847 w 895"/>
                    <a:gd name="T63" fmla="*/ 895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5" h="1108">
                      <a:moveTo>
                        <a:pt x="895" y="216"/>
                      </a:moveTo>
                      <a:cubicBezTo>
                        <a:pt x="895" y="215"/>
                        <a:pt x="895" y="214"/>
                        <a:pt x="895" y="213"/>
                      </a:cubicBezTo>
                      <a:cubicBezTo>
                        <a:pt x="895" y="149"/>
                        <a:pt x="843" y="92"/>
                        <a:pt x="750" y="53"/>
                      </a:cubicBezTo>
                      <a:cubicBezTo>
                        <a:pt x="668" y="19"/>
                        <a:pt x="561" y="0"/>
                        <a:pt x="447" y="0"/>
                      </a:cubicBezTo>
                      <a:cubicBezTo>
                        <a:pt x="334" y="0"/>
                        <a:pt x="227" y="19"/>
                        <a:pt x="145" y="53"/>
                      </a:cubicBezTo>
                      <a:cubicBezTo>
                        <a:pt x="51" y="92"/>
                        <a:pt x="0" y="149"/>
                        <a:pt x="0" y="213"/>
                      </a:cubicBezTo>
                      <a:cubicBezTo>
                        <a:pt x="0" y="214"/>
                        <a:pt x="0" y="215"/>
                        <a:pt x="0" y="216"/>
                      </a:cubicBezTo>
                      <a:cubicBezTo>
                        <a:pt x="0" y="219"/>
                        <a:pt x="0" y="219"/>
                        <a:pt x="0" y="219"/>
                      </a:cubicBezTo>
                      <a:cubicBezTo>
                        <a:pt x="0" y="221"/>
                        <a:pt x="0" y="223"/>
                        <a:pt x="0" y="225"/>
                      </a:cubicBezTo>
                      <a:cubicBezTo>
                        <a:pt x="0" y="895"/>
                        <a:pt x="0" y="895"/>
                        <a:pt x="0" y="895"/>
                      </a:cubicBezTo>
                      <a:cubicBezTo>
                        <a:pt x="0" y="960"/>
                        <a:pt x="51" y="1016"/>
                        <a:pt x="145" y="1055"/>
                      </a:cubicBezTo>
                      <a:cubicBezTo>
                        <a:pt x="227" y="1089"/>
                        <a:pt x="334" y="1108"/>
                        <a:pt x="447" y="1108"/>
                      </a:cubicBezTo>
                      <a:cubicBezTo>
                        <a:pt x="561" y="1108"/>
                        <a:pt x="668" y="1089"/>
                        <a:pt x="750" y="1055"/>
                      </a:cubicBezTo>
                      <a:cubicBezTo>
                        <a:pt x="843" y="1016"/>
                        <a:pt x="895" y="960"/>
                        <a:pt x="895" y="895"/>
                      </a:cubicBezTo>
                      <a:cubicBezTo>
                        <a:pt x="895" y="225"/>
                        <a:pt x="895" y="225"/>
                        <a:pt x="895" y="225"/>
                      </a:cubicBezTo>
                      <a:cubicBezTo>
                        <a:pt x="895" y="223"/>
                        <a:pt x="895" y="221"/>
                        <a:pt x="894" y="220"/>
                      </a:cubicBezTo>
                      <a:lnTo>
                        <a:pt x="895" y="216"/>
                      </a:lnTo>
                      <a:close/>
                      <a:moveTo>
                        <a:pt x="847" y="895"/>
                      </a:moveTo>
                      <a:cubicBezTo>
                        <a:pt x="847" y="939"/>
                        <a:pt x="806" y="980"/>
                        <a:pt x="731" y="1011"/>
                      </a:cubicBezTo>
                      <a:cubicBezTo>
                        <a:pt x="655" y="1042"/>
                        <a:pt x="554" y="1060"/>
                        <a:pt x="447" y="1060"/>
                      </a:cubicBezTo>
                      <a:cubicBezTo>
                        <a:pt x="340" y="1060"/>
                        <a:pt x="239" y="1042"/>
                        <a:pt x="163" y="1011"/>
                      </a:cubicBezTo>
                      <a:cubicBezTo>
                        <a:pt x="89" y="980"/>
                        <a:pt x="48" y="939"/>
                        <a:pt x="48" y="895"/>
                      </a:cubicBezTo>
                      <a:cubicBezTo>
                        <a:pt x="48" y="232"/>
                        <a:pt x="48" y="232"/>
                        <a:pt x="48" y="232"/>
                      </a:cubicBezTo>
                      <a:cubicBezTo>
                        <a:pt x="49" y="229"/>
                        <a:pt x="49" y="226"/>
                        <a:pt x="49" y="222"/>
                      </a:cubicBezTo>
                      <a:cubicBezTo>
                        <a:pt x="48" y="212"/>
                        <a:pt x="48" y="212"/>
                        <a:pt x="48" y="212"/>
                      </a:cubicBezTo>
                      <a:cubicBezTo>
                        <a:pt x="48" y="169"/>
                        <a:pt x="89" y="128"/>
                        <a:pt x="163" y="98"/>
                      </a:cubicBezTo>
                      <a:cubicBezTo>
                        <a:pt x="239" y="66"/>
                        <a:pt x="340" y="48"/>
                        <a:pt x="447" y="48"/>
                      </a:cubicBezTo>
                      <a:cubicBezTo>
                        <a:pt x="554" y="48"/>
                        <a:pt x="655" y="66"/>
                        <a:pt x="731" y="98"/>
                      </a:cubicBezTo>
                      <a:cubicBezTo>
                        <a:pt x="805" y="128"/>
                        <a:pt x="846" y="169"/>
                        <a:pt x="847" y="212"/>
                      </a:cubicBezTo>
                      <a:cubicBezTo>
                        <a:pt x="846" y="222"/>
                        <a:pt x="846" y="222"/>
                        <a:pt x="846" y="222"/>
                      </a:cubicBezTo>
                      <a:cubicBezTo>
                        <a:pt x="846" y="226"/>
                        <a:pt x="846" y="229"/>
                        <a:pt x="847" y="232"/>
                      </a:cubicBezTo>
                      <a:lnTo>
                        <a:pt x="847" y="8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chemeClr val="accent2">
                        <a:lumMod val="75000"/>
                      </a:schemeClr>
                    </a:solidFill>
                  </a:endParaRPr>
                </a:p>
              </p:txBody>
            </p:sp>
          </p:grpSp>
        </p:grpSp>
        <p:sp>
          <p:nvSpPr>
            <p:cNvPr id="667" name="TextBox 666"/>
            <p:cNvSpPr txBox="1"/>
            <p:nvPr/>
          </p:nvSpPr>
          <p:spPr>
            <a:xfrm>
              <a:off x="14557223" y="3100719"/>
              <a:ext cx="1149449" cy="642942"/>
            </a:xfrm>
            <a:prstGeom prst="rect">
              <a:avLst/>
            </a:prstGeom>
            <a:noFill/>
            <a:ln w="19050">
              <a:solidFill>
                <a:srgbClr val="0078D7"/>
              </a:solidFill>
            </a:ln>
          </p:spPr>
          <p:txBody>
            <a:bodyPr wrap="none" lIns="0" tIns="0" rIns="0" bIns="0" rtlCol="0" anchor="ctr">
              <a:noAutofit/>
            </a:bodyPr>
            <a:lstStyle/>
            <a:p>
              <a:pPr algn="ctr" defTabSz="896386">
                <a:spcAft>
                  <a:spcPts val="588"/>
                </a:spcAft>
                <a:defRPr/>
              </a:pPr>
              <a:r>
                <a:rPr lang="en-US" sz="1176" kern="0" dirty="0">
                  <a:solidFill>
                    <a:schemeClr val="accent2">
                      <a:lumMod val="75000"/>
                    </a:schemeClr>
                  </a:solidFill>
                </a:rPr>
                <a:t>DATA</a:t>
              </a:r>
              <a:br>
                <a:rPr lang="en-US" sz="1176" kern="0" dirty="0">
                  <a:solidFill>
                    <a:schemeClr val="accent2">
                      <a:lumMod val="75000"/>
                    </a:schemeClr>
                  </a:solidFill>
                </a:rPr>
              </a:br>
              <a:r>
                <a:rPr lang="en-US" sz="1176" kern="0" dirty="0">
                  <a:solidFill>
                    <a:schemeClr val="accent2">
                      <a:lumMod val="75000"/>
                    </a:schemeClr>
                  </a:solidFill>
                </a:rPr>
                <a:t>CONSUMPTION</a:t>
              </a:r>
            </a:p>
          </p:txBody>
        </p:sp>
        <p:cxnSp>
          <p:nvCxnSpPr>
            <p:cNvPr id="668" name="Straight Connector 667"/>
            <p:cNvCxnSpPr>
              <a:stCxn id="574" idx="6"/>
              <a:endCxn id="588" idx="2"/>
            </p:cNvCxnSpPr>
            <p:nvPr/>
          </p:nvCxnSpPr>
          <p:spPr>
            <a:xfrm>
              <a:off x="11160249" y="3393670"/>
              <a:ext cx="168632" cy="0"/>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669" name="Group 668"/>
            <p:cNvGrpSpPr/>
            <p:nvPr/>
          </p:nvGrpSpPr>
          <p:grpSpPr>
            <a:xfrm rot="10800000">
              <a:off x="14222242" y="3274811"/>
              <a:ext cx="314332" cy="234950"/>
              <a:chOff x="4329106" y="3274811"/>
              <a:chExt cx="414344" cy="234950"/>
            </a:xfrm>
            <a:grpFill/>
          </p:grpSpPr>
          <p:cxnSp>
            <p:nvCxnSpPr>
              <p:cNvPr id="670" name="Straight Connector 669"/>
              <p:cNvCxnSpPr/>
              <p:nvPr/>
            </p:nvCxnSpPr>
            <p:spPr>
              <a:xfrm>
                <a:off x="4329107" y="3382761"/>
                <a:ext cx="414343" cy="0"/>
              </a:xfrm>
              <a:prstGeom prst="line">
                <a:avLst/>
              </a:prstGeom>
              <a:grpFill/>
              <a:ln>
                <a:solidFill>
                  <a:srgbClr val="0078D7"/>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671" name="Straight Connector 670"/>
              <p:cNvCxnSpPr/>
              <p:nvPr/>
            </p:nvCxnSpPr>
            <p:spPr>
              <a:xfrm rot="10800000" flipH="1">
                <a:off x="4329106" y="3274811"/>
                <a:ext cx="152745" cy="0"/>
              </a:xfrm>
              <a:prstGeom prst="line">
                <a:avLst/>
              </a:prstGeom>
              <a:grpFill/>
              <a:ln>
                <a:solidFill>
                  <a:srgbClr val="0078D7"/>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672" name="Straight Connector 671"/>
              <p:cNvCxnSpPr/>
              <p:nvPr/>
            </p:nvCxnSpPr>
            <p:spPr>
              <a:xfrm rot="10800000" flipH="1">
                <a:off x="4329106" y="3509761"/>
                <a:ext cx="286675" cy="0"/>
              </a:xfrm>
              <a:prstGeom prst="line">
                <a:avLst/>
              </a:prstGeom>
              <a:grpFill/>
              <a:ln>
                <a:solidFill>
                  <a:srgbClr val="0078D7"/>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
          <p:nvSpPr>
            <p:cNvPr id="673" name="Freeform 672"/>
            <p:cNvSpPr/>
            <p:nvPr/>
          </p:nvSpPr>
          <p:spPr bwMode="auto">
            <a:xfrm>
              <a:off x="14770907" y="4121149"/>
              <a:ext cx="767389" cy="523875"/>
            </a:xfrm>
            <a:custGeom>
              <a:avLst/>
              <a:gdLst>
                <a:gd name="connsiteX0" fmla="*/ 2437823 w 6083300"/>
                <a:gd name="connsiteY0" fmla="*/ 3786803 h 4152900"/>
                <a:gd name="connsiteX1" fmla="*/ 2307294 w 6083300"/>
                <a:gd name="connsiteY1" fmla="*/ 3873324 h 4152900"/>
                <a:gd name="connsiteX2" fmla="*/ 2296161 w 6083300"/>
                <a:gd name="connsiteY2" fmla="*/ 3928465 h 4152900"/>
                <a:gd name="connsiteX3" fmla="*/ 2307294 w 6083300"/>
                <a:gd name="connsiteY3" fmla="*/ 3983606 h 4152900"/>
                <a:gd name="connsiteX4" fmla="*/ 2437823 w 6083300"/>
                <a:gd name="connsiteY4" fmla="*/ 4070126 h 4152900"/>
                <a:gd name="connsiteX5" fmla="*/ 3688509 w 6083300"/>
                <a:gd name="connsiteY5" fmla="*/ 4070127 h 4152900"/>
                <a:gd name="connsiteX6" fmla="*/ 3830171 w 6083300"/>
                <a:gd name="connsiteY6" fmla="*/ 3928465 h 4152900"/>
                <a:gd name="connsiteX7" fmla="*/ 3830172 w 6083300"/>
                <a:gd name="connsiteY7" fmla="*/ 3928465 h 4152900"/>
                <a:gd name="connsiteX8" fmla="*/ 3688510 w 6083300"/>
                <a:gd name="connsiteY8" fmla="*/ 3786803 h 4152900"/>
                <a:gd name="connsiteX9" fmla="*/ 332080 w 6083300"/>
                <a:gd name="connsiteY9" fmla="*/ 165100 h 4152900"/>
                <a:gd name="connsiteX10" fmla="*/ 198419 w 6083300"/>
                <a:gd name="connsiteY10" fmla="*/ 298761 h 4152900"/>
                <a:gd name="connsiteX11" fmla="*/ 198419 w 6083300"/>
                <a:gd name="connsiteY11" fmla="*/ 3527675 h 4152900"/>
                <a:gd name="connsiteX12" fmla="*/ 332080 w 6083300"/>
                <a:gd name="connsiteY12" fmla="*/ 3661336 h 4152900"/>
                <a:gd name="connsiteX13" fmla="*/ 5751220 w 6083300"/>
                <a:gd name="connsiteY13" fmla="*/ 3661336 h 4152900"/>
                <a:gd name="connsiteX14" fmla="*/ 5884881 w 6083300"/>
                <a:gd name="connsiteY14" fmla="*/ 3527675 h 4152900"/>
                <a:gd name="connsiteX15" fmla="*/ 5884881 w 6083300"/>
                <a:gd name="connsiteY15" fmla="*/ 298761 h 4152900"/>
                <a:gd name="connsiteX16" fmla="*/ 5751220 w 6083300"/>
                <a:gd name="connsiteY16" fmla="*/ 165100 h 4152900"/>
                <a:gd name="connsiteX17" fmla="*/ 158765 w 6083300"/>
                <a:gd name="connsiteY17" fmla="*/ 0 h 4152900"/>
                <a:gd name="connsiteX18" fmla="*/ 5924535 w 6083300"/>
                <a:gd name="connsiteY18" fmla="*/ 0 h 4152900"/>
                <a:gd name="connsiteX19" fmla="*/ 6083300 w 6083300"/>
                <a:gd name="connsiteY19" fmla="*/ 158765 h 4152900"/>
                <a:gd name="connsiteX20" fmla="*/ 6083300 w 6083300"/>
                <a:gd name="connsiteY20" fmla="*/ 3994135 h 4152900"/>
                <a:gd name="connsiteX21" fmla="*/ 5924535 w 6083300"/>
                <a:gd name="connsiteY21" fmla="*/ 4152900 h 4152900"/>
                <a:gd name="connsiteX22" fmla="*/ 158765 w 6083300"/>
                <a:gd name="connsiteY22" fmla="*/ 4152900 h 4152900"/>
                <a:gd name="connsiteX23" fmla="*/ 0 w 6083300"/>
                <a:gd name="connsiteY23" fmla="*/ 3994135 h 4152900"/>
                <a:gd name="connsiteX24" fmla="*/ 0 w 6083300"/>
                <a:gd name="connsiteY24" fmla="*/ 158765 h 4152900"/>
                <a:gd name="connsiteX25" fmla="*/ 158765 w 6083300"/>
                <a:gd name="connsiteY25" fmla="*/ 0 h 415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83300" h="4152900">
                  <a:moveTo>
                    <a:pt x="2437823" y="3786803"/>
                  </a:moveTo>
                  <a:cubicBezTo>
                    <a:pt x="2379145" y="3786803"/>
                    <a:pt x="2328799" y="3822479"/>
                    <a:pt x="2307294" y="3873324"/>
                  </a:cubicBezTo>
                  <a:lnTo>
                    <a:pt x="2296161" y="3928465"/>
                  </a:lnTo>
                  <a:lnTo>
                    <a:pt x="2307294" y="3983606"/>
                  </a:lnTo>
                  <a:cubicBezTo>
                    <a:pt x="2328799" y="4034450"/>
                    <a:pt x="2379145" y="4070126"/>
                    <a:pt x="2437823" y="4070126"/>
                  </a:cubicBezTo>
                  <a:lnTo>
                    <a:pt x="3688509" y="4070127"/>
                  </a:lnTo>
                  <a:cubicBezTo>
                    <a:pt x="3766747" y="4070127"/>
                    <a:pt x="3830171" y="4006703"/>
                    <a:pt x="3830171" y="3928465"/>
                  </a:cubicBezTo>
                  <a:lnTo>
                    <a:pt x="3830172" y="3928465"/>
                  </a:lnTo>
                  <a:cubicBezTo>
                    <a:pt x="3830172" y="3850227"/>
                    <a:pt x="3766748" y="3786803"/>
                    <a:pt x="3688510" y="3786803"/>
                  </a:cubicBezTo>
                  <a:close/>
                  <a:moveTo>
                    <a:pt x="332080" y="165100"/>
                  </a:moveTo>
                  <a:cubicBezTo>
                    <a:pt x="258261" y="165100"/>
                    <a:pt x="198419" y="224942"/>
                    <a:pt x="198419" y="298761"/>
                  </a:cubicBezTo>
                  <a:lnTo>
                    <a:pt x="198419" y="3527675"/>
                  </a:lnTo>
                  <a:cubicBezTo>
                    <a:pt x="198419" y="3601494"/>
                    <a:pt x="258261" y="3661336"/>
                    <a:pt x="332080" y="3661336"/>
                  </a:cubicBezTo>
                  <a:lnTo>
                    <a:pt x="5751220" y="3661336"/>
                  </a:lnTo>
                  <a:cubicBezTo>
                    <a:pt x="5825039" y="3661336"/>
                    <a:pt x="5884881" y="3601494"/>
                    <a:pt x="5884881" y="3527675"/>
                  </a:cubicBezTo>
                  <a:lnTo>
                    <a:pt x="5884881" y="298761"/>
                  </a:lnTo>
                  <a:cubicBezTo>
                    <a:pt x="5884881" y="224942"/>
                    <a:pt x="5825039" y="165100"/>
                    <a:pt x="5751220" y="165100"/>
                  </a:cubicBezTo>
                  <a:close/>
                  <a:moveTo>
                    <a:pt x="158765" y="0"/>
                  </a:moveTo>
                  <a:lnTo>
                    <a:pt x="5924535" y="0"/>
                  </a:lnTo>
                  <a:cubicBezTo>
                    <a:pt x="6012218" y="0"/>
                    <a:pt x="6083300" y="71082"/>
                    <a:pt x="6083300" y="158765"/>
                  </a:cubicBezTo>
                  <a:lnTo>
                    <a:pt x="6083300" y="3994135"/>
                  </a:lnTo>
                  <a:cubicBezTo>
                    <a:pt x="6083300" y="4081818"/>
                    <a:pt x="6012218" y="4152900"/>
                    <a:pt x="5924535" y="4152900"/>
                  </a:cubicBezTo>
                  <a:lnTo>
                    <a:pt x="158765" y="4152900"/>
                  </a:lnTo>
                  <a:cubicBezTo>
                    <a:pt x="71082" y="4152900"/>
                    <a:pt x="0" y="4081818"/>
                    <a:pt x="0" y="3994135"/>
                  </a:cubicBezTo>
                  <a:lnTo>
                    <a:pt x="0" y="158765"/>
                  </a:lnTo>
                  <a:cubicBezTo>
                    <a:pt x="0" y="71082"/>
                    <a:pt x="71082" y="0"/>
                    <a:pt x="158765" y="0"/>
                  </a:cubicBez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74" name="Rectangle 673"/>
            <p:cNvSpPr/>
            <p:nvPr/>
          </p:nvSpPr>
          <p:spPr bwMode="auto">
            <a:xfrm>
              <a:off x="14848315" y="4553160"/>
              <a:ext cx="626954" cy="8142"/>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75" name="Rectangle 674"/>
            <p:cNvSpPr/>
            <p:nvPr/>
          </p:nvSpPr>
          <p:spPr bwMode="auto">
            <a:xfrm>
              <a:off x="14908025" y="4428312"/>
              <a:ext cx="42068" cy="124848"/>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76" name="Rectangle 675"/>
            <p:cNvSpPr/>
            <p:nvPr/>
          </p:nvSpPr>
          <p:spPr bwMode="auto">
            <a:xfrm>
              <a:off x="14985376" y="4428312"/>
              <a:ext cx="42068" cy="124848"/>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77" name="Rectangle 676"/>
            <p:cNvSpPr/>
            <p:nvPr/>
          </p:nvSpPr>
          <p:spPr bwMode="auto">
            <a:xfrm>
              <a:off x="15062728" y="4450533"/>
              <a:ext cx="42068" cy="102626"/>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78" name="Rectangle 677"/>
            <p:cNvSpPr/>
            <p:nvPr/>
          </p:nvSpPr>
          <p:spPr bwMode="auto">
            <a:xfrm>
              <a:off x="15140079" y="4480332"/>
              <a:ext cx="42068" cy="72828"/>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79" name="Rectangle 678"/>
            <p:cNvSpPr/>
            <p:nvPr/>
          </p:nvSpPr>
          <p:spPr bwMode="auto">
            <a:xfrm>
              <a:off x="15214717" y="4502440"/>
              <a:ext cx="42068" cy="50719"/>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80" name="Rectangle 679"/>
            <p:cNvSpPr/>
            <p:nvPr/>
          </p:nvSpPr>
          <p:spPr bwMode="auto">
            <a:xfrm>
              <a:off x="15296139" y="4514936"/>
              <a:ext cx="42068" cy="38223"/>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81" name="Rectangle 680"/>
            <p:cNvSpPr/>
            <p:nvPr/>
          </p:nvSpPr>
          <p:spPr bwMode="auto">
            <a:xfrm>
              <a:off x="15370777" y="4509734"/>
              <a:ext cx="42068" cy="43425"/>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82" name="Rectangle 681"/>
            <p:cNvSpPr/>
            <p:nvPr/>
          </p:nvSpPr>
          <p:spPr bwMode="auto">
            <a:xfrm>
              <a:off x="15370777" y="4391672"/>
              <a:ext cx="42068" cy="120777"/>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83" name="Rectangle 682"/>
            <p:cNvSpPr/>
            <p:nvPr/>
          </p:nvSpPr>
          <p:spPr bwMode="auto">
            <a:xfrm>
              <a:off x="15296139" y="4391672"/>
              <a:ext cx="42068" cy="123265"/>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84" name="Rectangle 683"/>
            <p:cNvSpPr/>
            <p:nvPr/>
          </p:nvSpPr>
          <p:spPr bwMode="auto">
            <a:xfrm>
              <a:off x="15214717" y="4391672"/>
              <a:ext cx="42068" cy="110769"/>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85" name="Rectangle 684"/>
            <p:cNvSpPr/>
            <p:nvPr/>
          </p:nvSpPr>
          <p:spPr bwMode="auto">
            <a:xfrm>
              <a:off x="15140079" y="4391672"/>
              <a:ext cx="42068" cy="88660"/>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86" name="Rectangle 685"/>
            <p:cNvSpPr/>
            <p:nvPr/>
          </p:nvSpPr>
          <p:spPr bwMode="auto">
            <a:xfrm>
              <a:off x="15062728" y="4391672"/>
              <a:ext cx="42068" cy="58862"/>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87" name="Rectangle 686"/>
            <p:cNvSpPr/>
            <p:nvPr/>
          </p:nvSpPr>
          <p:spPr bwMode="auto">
            <a:xfrm>
              <a:off x="14985376" y="4391672"/>
              <a:ext cx="42068" cy="36640"/>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88" name="Rectangle 687"/>
            <p:cNvSpPr/>
            <p:nvPr/>
          </p:nvSpPr>
          <p:spPr bwMode="auto">
            <a:xfrm>
              <a:off x="14908025" y="4391672"/>
              <a:ext cx="42068" cy="36640"/>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89" name="Oval 688"/>
            <p:cNvSpPr/>
            <p:nvPr/>
          </p:nvSpPr>
          <p:spPr bwMode="auto">
            <a:xfrm>
              <a:off x="14843961" y="4277510"/>
              <a:ext cx="38450" cy="38450"/>
            </a:xfrm>
            <a:prstGeom prst="ellips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90" name="Oval 689"/>
            <p:cNvSpPr/>
            <p:nvPr/>
          </p:nvSpPr>
          <p:spPr bwMode="auto">
            <a:xfrm>
              <a:off x="14894907" y="4208301"/>
              <a:ext cx="38450" cy="38450"/>
            </a:xfrm>
            <a:prstGeom prst="ellips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91" name="Oval 690"/>
            <p:cNvSpPr/>
            <p:nvPr/>
          </p:nvSpPr>
          <p:spPr bwMode="auto">
            <a:xfrm>
              <a:off x="14950093" y="4247599"/>
              <a:ext cx="38450" cy="38450"/>
            </a:xfrm>
            <a:prstGeom prst="ellips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92" name="Oval 691"/>
            <p:cNvSpPr/>
            <p:nvPr/>
          </p:nvSpPr>
          <p:spPr bwMode="auto">
            <a:xfrm>
              <a:off x="14996233" y="4166902"/>
              <a:ext cx="38450" cy="38450"/>
            </a:xfrm>
            <a:prstGeom prst="ellips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93" name="Oval 692"/>
            <p:cNvSpPr/>
            <p:nvPr/>
          </p:nvSpPr>
          <p:spPr bwMode="auto">
            <a:xfrm>
              <a:off x="15073207" y="4278528"/>
              <a:ext cx="38450" cy="38450"/>
            </a:xfrm>
            <a:prstGeom prst="ellips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cxnSp>
          <p:nvCxnSpPr>
            <p:cNvPr id="694" name="Straight Connector 693"/>
            <p:cNvCxnSpPr/>
            <p:nvPr/>
          </p:nvCxnSpPr>
          <p:spPr>
            <a:xfrm flipV="1">
              <a:off x="14874541" y="4244107"/>
              <a:ext cx="28837" cy="37849"/>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5" name="Straight Connector 694"/>
            <p:cNvCxnSpPr>
              <a:endCxn id="691" idx="1"/>
            </p:cNvCxnSpPr>
            <p:nvPr/>
          </p:nvCxnSpPr>
          <p:spPr>
            <a:xfrm>
              <a:off x="14929511" y="4239301"/>
              <a:ext cx="24632" cy="19225"/>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6" name="Straight Connector 695"/>
            <p:cNvCxnSpPr/>
            <p:nvPr/>
          </p:nvCxnSpPr>
          <p:spPr>
            <a:xfrm flipV="1">
              <a:off x="14978475" y="4203856"/>
              <a:ext cx="28236" cy="46560"/>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7" name="Straight Connector 696"/>
            <p:cNvCxnSpPr>
              <a:endCxn id="693" idx="1"/>
            </p:cNvCxnSpPr>
            <p:nvPr/>
          </p:nvCxnSpPr>
          <p:spPr>
            <a:xfrm>
              <a:off x="15030742" y="4198749"/>
              <a:ext cx="51967" cy="83808"/>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98" name="Freeform 697"/>
            <p:cNvSpPr/>
            <p:nvPr/>
          </p:nvSpPr>
          <p:spPr bwMode="auto">
            <a:xfrm>
              <a:off x="15155403" y="4142777"/>
              <a:ext cx="359664" cy="205865"/>
            </a:xfrm>
            <a:custGeom>
              <a:avLst/>
              <a:gdLst>
                <a:gd name="connsiteX0" fmla="*/ 0 w 2851150"/>
                <a:gd name="connsiteY0" fmla="*/ 0 h 1631950"/>
                <a:gd name="connsiteX1" fmla="*/ 0 w 2851150"/>
                <a:gd name="connsiteY1" fmla="*/ 1631950 h 1631950"/>
                <a:gd name="connsiteX2" fmla="*/ 2851150 w 2851150"/>
                <a:gd name="connsiteY2" fmla="*/ 1631950 h 1631950"/>
              </a:gdLst>
              <a:ahLst/>
              <a:cxnLst>
                <a:cxn ang="0">
                  <a:pos x="connsiteX0" y="connsiteY0"/>
                </a:cxn>
                <a:cxn ang="0">
                  <a:pos x="connsiteX1" y="connsiteY1"/>
                </a:cxn>
                <a:cxn ang="0">
                  <a:pos x="connsiteX2" y="connsiteY2"/>
                </a:cxn>
              </a:cxnLst>
              <a:rect l="l" t="t" r="r" b="b"/>
              <a:pathLst>
                <a:path w="2851150" h="1631950">
                  <a:moveTo>
                    <a:pt x="0" y="0"/>
                  </a:moveTo>
                  <a:lnTo>
                    <a:pt x="0" y="1631950"/>
                  </a:lnTo>
                  <a:lnTo>
                    <a:pt x="2851150" y="1631950"/>
                  </a:lnTo>
                </a:path>
              </a:pathLst>
            </a:custGeom>
            <a:noFill/>
            <a:ln w="3175">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chemeClr val="accent2">
                    <a:lumMod val="75000"/>
                  </a:schemeClr>
                </a:solidFill>
              </a:endParaRPr>
            </a:p>
          </p:txBody>
        </p:sp>
        <p:sp>
          <p:nvSpPr>
            <p:cNvPr id="699" name="Rectangle 698"/>
            <p:cNvSpPr/>
            <p:nvPr/>
          </p:nvSpPr>
          <p:spPr bwMode="auto">
            <a:xfrm>
              <a:off x="15207037" y="4185938"/>
              <a:ext cx="5767" cy="12185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700" name="Rectangle 699"/>
            <p:cNvSpPr/>
            <p:nvPr/>
          </p:nvSpPr>
          <p:spPr bwMode="auto">
            <a:xfrm>
              <a:off x="15253329" y="4194243"/>
              <a:ext cx="16521" cy="3124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701" name="Rectangle 700"/>
            <p:cNvSpPr/>
            <p:nvPr/>
          </p:nvSpPr>
          <p:spPr bwMode="auto">
            <a:xfrm>
              <a:off x="15354255" y="4228487"/>
              <a:ext cx="16521" cy="3124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702" name="Rectangle 701"/>
            <p:cNvSpPr/>
            <p:nvPr/>
          </p:nvSpPr>
          <p:spPr bwMode="auto">
            <a:xfrm>
              <a:off x="15314847" y="4260629"/>
              <a:ext cx="16521" cy="3124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703" name="Rectangle 702"/>
            <p:cNvSpPr/>
            <p:nvPr/>
          </p:nvSpPr>
          <p:spPr bwMode="auto">
            <a:xfrm>
              <a:off x="15211994" y="4206980"/>
              <a:ext cx="46139" cy="57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704" name="Rectangle 703"/>
            <p:cNvSpPr/>
            <p:nvPr/>
          </p:nvSpPr>
          <p:spPr bwMode="auto">
            <a:xfrm>
              <a:off x="15211994" y="4241224"/>
              <a:ext cx="149953" cy="57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705" name="Rectangle 704"/>
            <p:cNvSpPr/>
            <p:nvPr/>
          </p:nvSpPr>
          <p:spPr bwMode="auto">
            <a:xfrm>
              <a:off x="15211994" y="4273265"/>
              <a:ext cx="103814" cy="57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cxnSp>
          <p:nvCxnSpPr>
            <p:cNvPr id="706" name="Straight Connector 705"/>
            <p:cNvCxnSpPr>
              <a:stCxn id="702" idx="3"/>
            </p:cNvCxnSpPr>
            <p:nvPr/>
          </p:nvCxnSpPr>
          <p:spPr>
            <a:xfrm flipV="1">
              <a:off x="15331368" y="4275468"/>
              <a:ext cx="120720" cy="781"/>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7" name="Straight Connector 706"/>
            <p:cNvCxnSpPr/>
            <p:nvPr/>
          </p:nvCxnSpPr>
          <p:spPr>
            <a:xfrm>
              <a:off x="15370777" y="4244107"/>
              <a:ext cx="81312" cy="0"/>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8" name="Straight Connector 707"/>
            <p:cNvCxnSpPr/>
            <p:nvPr/>
          </p:nvCxnSpPr>
          <p:spPr>
            <a:xfrm>
              <a:off x="15269850" y="4208301"/>
              <a:ext cx="182238" cy="0"/>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9" name="Straight Connector 708"/>
            <p:cNvCxnSpPr/>
            <p:nvPr/>
          </p:nvCxnSpPr>
          <p:spPr>
            <a:xfrm flipV="1">
              <a:off x="15288900" y="2413000"/>
              <a:ext cx="0" cy="656820"/>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10" name="Straight Connector 709"/>
            <p:cNvCxnSpPr/>
            <p:nvPr/>
          </p:nvCxnSpPr>
          <p:spPr>
            <a:xfrm flipV="1">
              <a:off x="15288900" y="3767813"/>
              <a:ext cx="0" cy="329184"/>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11" name="Straight Connector 710"/>
            <p:cNvCxnSpPr/>
            <p:nvPr/>
          </p:nvCxnSpPr>
          <p:spPr>
            <a:xfrm flipV="1">
              <a:off x="14692000" y="2203450"/>
              <a:ext cx="0" cy="866370"/>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12" name="Group 711"/>
            <p:cNvGrpSpPr/>
            <p:nvPr/>
          </p:nvGrpSpPr>
          <p:grpSpPr>
            <a:xfrm>
              <a:off x="8333265" y="2729082"/>
              <a:ext cx="1329176" cy="1329176"/>
              <a:chOff x="4605967" y="2729082"/>
              <a:chExt cx="1329176" cy="1329176"/>
            </a:xfrm>
            <a:grpFill/>
          </p:grpSpPr>
          <p:grpSp>
            <p:nvGrpSpPr>
              <p:cNvPr id="713" name="Group 712"/>
              <p:cNvGrpSpPr/>
              <p:nvPr/>
            </p:nvGrpSpPr>
            <p:grpSpPr>
              <a:xfrm>
                <a:off x="4605967" y="2729082"/>
                <a:ext cx="1329176" cy="1329176"/>
                <a:chOff x="4807673" y="2729082"/>
                <a:chExt cx="1329176" cy="1329176"/>
              </a:xfrm>
              <a:grpFill/>
            </p:grpSpPr>
            <p:sp>
              <p:nvSpPr>
                <p:cNvPr id="715" name="Oval 714"/>
                <p:cNvSpPr/>
                <p:nvPr/>
              </p:nvSpPr>
              <p:spPr bwMode="auto">
                <a:xfrm>
                  <a:off x="4807673" y="2729082"/>
                  <a:ext cx="1329176" cy="1329176"/>
                </a:xfrm>
                <a:prstGeom prst="ellipse">
                  <a:avLst/>
                </a:prstGeom>
                <a:no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986067" numCol="1" rtlCol="0" anchor="t" anchorCtr="0" compatLnSpc="1">
                  <a:prstTxWarp prst="textNoShape">
                    <a:avLst/>
                  </a:prstTxWarp>
                </a:bodyPr>
                <a:lstStyle/>
                <a:p>
                  <a:pPr algn="ctr" defTabSz="914102" fontAlgn="base">
                    <a:spcBef>
                      <a:spcPct val="0"/>
                    </a:spcBef>
                    <a:spcAft>
                      <a:spcPct val="0"/>
                    </a:spcAft>
                    <a:defRPr/>
                  </a:pPr>
                  <a:r>
                    <a:rPr lang="en-US" sz="1176" kern="0" dirty="0">
                      <a:solidFill>
                        <a:schemeClr val="accent2">
                          <a:lumMod val="75000"/>
                        </a:schemeClr>
                      </a:solidFill>
                    </a:rPr>
                    <a:t>INGEST</a:t>
                  </a:r>
                </a:p>
              </p:txBody>
            </p:sp>
            <p:sp>
              <p:nvSpPr>
                <p:cNvPr id="716" name="Freeform 715"/>
                <p:cNvSpPr>
                  <a:spLocks/>
                </p:cNvSpPr>
                <p:nvPr/>
              </p:nvSpPr>
              <p:spPr bwMode="auto">
                <a:xfrm>
                  <a:off x="5335033" y="3158167"/>
                  <a:ext cx="335186" cy="190824"/>
                </a:xfrm>
                <a:custGeom>
                  <a:avLst/>
                  <a:gdLst>
                    <a:gd name="connsiteX0" fmla="*/ 1624088 w 3848100"/>
                    <a:gd name="connsiteY0" fmla="*/ 122238 h 2190750"/>
                    <a:gd name="connsiteX1" fmla="*/ 861739 w 3848100"/>
                    <a:gd name="connsiteY1" fmla="*/ 624012 h 2190750"/>
                    <a:gd name="connsiteX2" fmla="*/ 816180 w 3848100"/>
                    <a:gd name="connsiteY2" fmla="*/ 769983 h 2190750"/>
                    <a:gd name="connsiteX3" fmla="*/ 755435 w 3848100"/>
                    <a:gd name="connsiteY3" fmla="*/ 812558 h 2190750"/>
                    <a:gd name="connsiteX4" fmla="*/ 749360 w 3848100"/>
                    <a:gd name="connsiteY4" fmla="*/ 812558 h 2190750"/>
                    <a:gd name="connsiteX5" fmla="*/ 120650 w 3848100"/>
                    <a:gd name="connsiteY5" fmla="*/ 1442056 h 2190750"/>
                    <a:gd name="connsiteX6" fmla="*/ 685578 w 3848100"/>
                    <a:gd name="connsiteY6" fmla="*/ 2065472 h 2190750"/>
                    <a:gd name="connsiteX7" fmla="*/ 740249 w 3848100"/>
                    <a:gd name="connsiteY7" fmla="*/ 2068513 h 2190750"/>
                    <a:gd name="connsiteX8" fmla="*/ 746323 w 3848100"/>
                    <a:gd name="connsiteY8" fmla="*/ 2068513 h 2190750"/>
                    <a:gd name="connsiteX9" fmla="*/ 3343170 w 3848100"/>
                    <a:gd name="connsiteY9" fmla="*/ 2068513 h 2190750"/>
                    <a:gd name="connsiteX10" fmla="*/ 3349244 w 3848100"/>
                    <a:gd name="connsiteY10" fmla="*/ 2068513 h 2190750"/>
                    <a:gd name="connsiteX11" fmla="*/ 3422138 w 3848100"/>
                    <a:gd name="connsiteY11" fmla="*/ 2062431 h 2190750"/>
                    <a:gd name="connsiteX12" fmla="*/ 3725863 w 3848100"/>
                    <a:gd name="connsiteY12" fmla="*/ 1685340 h 2190750"/>
                    <a:gd name="connsiteX13" fmla="*/ 3422138 w 3848100"/>
                    <a:gd name="connsiteY13" fmla="*/ 1311291 h 2190750"/>
                    <a:gd name="connsiteX14" fmla="*/ 3382654 w 3848100"/>
                    <a:gd name="connsiteY14" fmla="*/ 1308250 h 2190750"/>
                    <a:gd name="connsiteX15" fmla="*/ 3327984 w 3848100"/>
                    <a:gd name="connsiteY15" fmla="*/ 1253511 h 2190750"/>
                    <a:gd name="connsiteX16" fmla="*/ 3324946 w 3848100"/>
                    <a:gd name="connsiteY16" fmla="*/ 1207895 h 2190750"/>
                    <a:gd name="connsiteX17" fmla="*/ 2720534 w 3848100"/>
                    <a:gd name="connsiteY17" fmla="*/ 718285 h 2190750"/>
                    <a:gd name="connsiteX18" fmla="*/ 2538299 w 3848100"/>
                    <a:gd name="connsiteY18" fmla="*/ 745654 h 2190750"/>
                    <a:gd name="connsiteX19" fmla="*/ 2495778 w 3848100"/>
                    <a:gd name="connsiteY19" fmla="*/ 760860 h 2190750"/>
                    <a:gd name="connsiteX20" fmla="*/ 2447182 w 3848100"/>
                    <a:gd name="connsiteY20" fmla="*/ 760860 h 2190750"/>
                    <a:gd name="connsiteX21" fmla="*/ 2416809 w 3848100"/>
                    <a:gd name="connsiteY21" fmla="*/ 724367 h 2190750"/>
                    <a:gd name="connsiteX22" fmla="*/ 2386437 w 3848100"/>
                    <a:gd name="connsiteY22" fmla="*/ 624012 h 2190750"/>
                    <a:gd name="connsiteX23" fmla="*/ 1624088 w 3848100"/>
                    <a:gd name="connsiteY23" fmla="*/ 122238 h 2190750"/>
                    <a:gd name="connsiteX24" fmla="*/ 1624889 w 3848100"/>
                    <a:gd name="connsiteY24" fmla="*/ 0 h 2190750"/>
                    <a:gd name="connsiteX25" fmla="*/ 2499595 w 3848100"/>
                    <a:gd name="connsiteY25" fmla="*/ 581157 h 2190750"/>
                    <a:gd name="connsiteX26" fmla="*/ 2499595 w 3848100"/>
                    <a:gd name="connsiteY26" fmla="*/ 587243 h 2190750"/>
                    <a:gd name="connsiteX27" fmla="*/ 2514781 w 3848100"/>
                    <a:gd name="connsiteY27" fmla="*/ 626798 h 2190750"/>
                    <a:gd name="connsiteX28" fmla="*/ 2721308 w 3848100"/>
                    <a:gd name="connsiteY28" fmla="*/ 596371 h 2190750"/>
                    <a:gd name="connsiteX29" fmla="*/ 3444156 w 3848100"/>
                    <a:gd name="connsiteY29" fmla="*/ 1186656 h 2190750"/>
                    <a:gd name="connsiteX30" fmla="*/ 3447193 w 3848100"/>
                    <a:gd name="connsiteY30" fmla="*/ 1192742 h 2190750"/>
                    <a:gd name="connsiteX31" fmla="*/ 3848100 w 3848100"/>
                    <a:gd name="connsiteY31" fmla="*/ 1685661 h 2190750"/>
                    <a:gd name="connsiteX32" fmla="*/ 3444156 w 3848100"/>
                    <a:gd name="connsiteY32" fmla="*/ 2181622 h 2190750"/>
                    <a:gd name="connsiteX33" fmla="*/ 3438082 w 3848100"/>
                    <a:gd name="connsiteY33" fmla="*/ 2181622 h 2190750"/>
                    <a:gd name="connsiteX34" fmla="*/ 3374301 w 3848100"/>
                    <a:gd name="connsiteY34" fmla="*/ 2187707 h 2190750"/>
                    <a:gd name="connsiteX35" fmla="*/ 3356078 w 3848100"/>
                    <a:gd name="connsiteY35" fmla="*/ 2190750 h 2190750"/>
                    <a:gd name="connsiteX36" fmla="*/ 738034 w 3848100"/>
                    <a:gd name="connsiteY36" fmla="*/ 2190750 h 2190750"/>
                    <a:gd name="connsiteX37" fmla="*/ 722848 w 3848100"/>
                    <a:gd name="connsiteY37" fmla="*/ 2190750 h 2190750"/>
                    <a:gd name="connsiteX38" fmla="*/ 677290 w 3848100"/>
                    <a:gd name="connsiteY38" fmla="*/ 2187707 h 2190750"/>
                    <a:gd name="connsiteX39" fmla="*/ 674253 w 3848100"/>
                    <a:gd name="connsiteY39" fmla="*/ 2187707 h 2190750"/>
                    <a:gd name="connsiteX40" fmla="*/ 0 w 3848100"/>
                    <a:gd name="connsiteY40" fmla="*/ 1442244 h 2190750"/>
                    <a:gd name="connsiteX41" fmla="*/ 716773 w 3848100"/>
                    <a:gd name="connsiteY41" fmla="*/ 690695 h 2190750"/>
                    <a:gd name="connsiteX42" fmla="*/ 747145 w 3848100"/>
                    <a:gd name="connsiteY42" fmla="*/ 587243 h 2190750"/>
                    <a:gd name="connsiteX43" fmla="*/ 750182 w 3848100"/>
                    <a:gd name="connsiteY43" fmla="*/ 581157 h 2190750"/>
                    <a:gd name="connsiteX44" fmla="*/ 1624889 w 3848100"/>
                    <a:gd name="connsiteY44" fmla="*/ 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848100" h="2190750">
                      <a:moveTo>
                        <a:pt x="1624088" y="122238"/>
                      </a:moveTo>
                      <a:cubicBezTo>
                        <a:pt x="1293028" y="122238"/>
                        <a:pt x="992340" y="319907"/>
                        <a:pt x="861739" y="624012"/>
                      </a:cubicBezTo>
                      <a:cubicBezTo>
                        <a:pt x="816180" y="769983"/>
                        <a:pt x="816180" y="769983"/>
                        <a:pt x="816180" y="769983"/>
                      </a:cubicBezTo>
                      <a:cubicBezTo>
                        <a:pt x="810105" y="797352"/>
                        <a:pt x="782770" y="815599"/>
                        <a:pt x="755435" y="812558"/>
                      </a:cubicBezTo>
                      <a:cubicBezTo>
                        <a:pt x="749360" y="812558"/>
                        <a:pt x="749360" y="812558"/>
                        <a:pt x="749360" y="812558"/>
                      </a:cubicBezTo>
                      <a:cubicBezTo>
                        <a:pt x="403114" y="812558"/>
                        <a:pt x="120650" y="1095376"/>
                        <a:pt x="120650" y="1442056"/>
                      </a:cubicBezTo>
                      <a:cubicBezTo>
                        <a:pt x="120650" y="1764408"/>
                        <a:pt x="363630" y="2032021"/>
                        <a:pt x="685578" y="2065472"/>
                      </a:cubicBezTo>
                      <a:cubicBezTo>
                        <a:pt x="740249" y="2068513"/>
                        <a:pt x="740249" y="2068513"/>
                        <a:pt x="740249" y="2068513"/>
                      </a:cubicBezTo>
                      <a:cubicBezTo>
                        <a:pt x="740249" y="2068513"/>
                        <a:pt x="743286" y="2068513"/>
                        <a:pt x="746323" y="2068513"/>
                      </a:cubicBezTo>
                      <a:cubicBezTo>
                        <a:pt x="3343170" y="2068513"/>
                        <a:pt x="3343170" y="2068513"/>
                        <a:pt x="3343170" y="2068513"/>
                      </a:cubicBezTo>
                      <a:cubicBezTo>
                        <a:pt x="3346207" y="2068513"/>
                        <a:pt x="3346207" y="2068513"/>
                        <a:pt x="3349244" y="2068513"/>
                      </a:cubicBezTo>
                      <a:cubicBezTo>
                        <a:pt x="3422138" y="2062431"/>
                        <a:pt x="3422138" y="2062431"/>
                        <a:pt x="3422138" y="2062431"/>
                      </a:cubicBezTo>
                      <a:cubicBezTo>
                        <a:pt x="3598299" y="2022897"/>
                        <a:pt x="3725863" y="1867804"/>
                        <a:pt x="3725863" y="1685340"/>
                      </a:cubicBezTo>
                      <a:cubicBezTo>
                        <a:pt x="3725863" y="1505918"/>
                        <a:pt x="3598299" y="1350824"/>
                        <a:pt x="3422138" y="1311291"/>
                      </a:cubicBezTo>
                      <a:cubicBezTo>
                        <a:pt x="3382654" y="1308250"/>
                        <a:pt x="3382654" y="1308250"/>
                        <a:pt x="3382654" y="1308250"/>
                      </a:cubicBezTo>
                      <a:cubicBezTo>
                        <a:pt x="3355319" y="1305208"/>
                        <a:pt x="3331021" y="1283921"/>
                        <a:pt x="3327984" y="1253511"/>
                      </a:cubicBezTo>
                      <a:cubicBezTo>
                        <a:pt x="3324946" y="1207895"/>
                        <a:pt x="3324946" y="1207895"/>
                        <a:pt x="3324946" y="1207895"/>
                      </a:cubicBezTo>
                      <a:cubicBezTo>
                        <a:pt x="3264201" y="925077"/>
                        <a:pt x="3012110" y="718285"/>
                        <a:pt x="2720534" y="718285"/>
                      </a:cubicBezTo>
                      <a:cubicBezTo>
                        <a:pt x="2659789" y="718285"/>
                        <a:pt x="2596007" y="727408"/>
                        <a:pt x="2538299" y="745654"/>
                      </a:cubicBezTo>
                      <a:cubicBezTo>
                        <a:pt x="2495778" y="760860"/>
                        <a:pt x="2495778" y="760860"/>
                        <a:pt x="2495778" y="760860"/>
                      </a:cubicBezTo>
                      <a:cubicBezTo>
                        <a:pt x="2477554" y="766942"/>
                        <a:pt x="2462368" y="766942"/>
                        <a:pt x="2447182" y="760860"/>
                      </a:cubicBezTo>
                      <a:cubicBezTo>
                        <a:pt x="2431996" y="751736"/>
                        <a:pt x="2419847" y="739572"/>
                        <a:pt x="2416809" y="724367"/>
                      </a:cubicBezTo>
                      <a:cubicBezTo>
                        <a:pt x="2386437" y="624012"/>
                        <a:pt x="2386437" y="624012"/>
                        <a:pt x="2386437" y="624012"/>
                      </a:cubicBezTo>
                      <a:cubicBezTo>
                        <a:pt x="2255835" y="319907"/>
                        <a:pt x="1955148" y="122238"/>
                        <a:pt x="1624088" y="122238"/>
                      </a:cubicBezTo>
                      <a:close/>
                      <a:moveTo>
                        <a:pt x="1624889" y="0"/>
                      </a:moveTo>
                      <a:cubicBezTo>
                        <a:pt x="2007572" y="0"/>
                        <a:pt x="2350773" y="228203"/>
                        <a:pt x="2499595" y="581157"/>
                      </a:cubicBezTo>
                      <a:cubicBezTo>
                        <a:pt x="2499595" y="581157"/>
                        <a:pt x="2499595" y="584200"/>
                        <a:pt x="2499595" y="587243"/>
                      </a:cubicBezTo>
                      <a:cubicBezTo>
                        <a:pt x="2514781" y="626798"/>
                        <a:pt x="2514781" y="626798"/>
                        <a:pt x="2514781" y="626798"/>
                      </a:cubicBezTo>
                      <a:cubicBezTo>
                        <a:pt x="2581598" y="605499"/>
                        <a:pt x="2651453" y="596371"/>
                        <a:pt x="2721308" y="596371"/>
                      </a:cubicBezTo>
                      <a:cubicBezTo>
                        <a:pt x="3070583" y="596371"/>
                        <a:pt x="3374301" y="845873"/>
                        <a:pt x="3444156" y="1186656"/>
                      </a:cubicBezTo>
                      <a:cubicBezTo>
                        <a:pt x="3444156" y="1186656"/>
                        <a:pt x="3447193" y="1189699"/>
                        <a:pt x="3447193" y="1192742"/>
                      </a:cubicBezTo>
                      <a:cubicBezTo>
                        <a:pt x="3678018" y="1241425"/>
                        <a:pt x="3848100" y="1448329"/>
                        <a:pt x="3848100" y="1685661"/>
                      </a:cubicBezTo>
                      <a:cubicBezTo>
                        <a:pt x="3848100" y="1926035"/>
                        <a:pt x="3678018" y="2132939"/>
                        <a:pt x="3444156" y="2181622"/>
                      </a:cubicBezTo>
                      <a:cubicBezTo>
                        <a:pt x="3444156" y="2181622"/>
                        <a:pt x="3441119" y="2181622"/>
                        <a:pt x="3438082" y="2181622"/>
                      </a:cubicBezTo>
                      <a:cubicBezTo>
                        <a:pt x="3374301" y="2187707"/>
                        <a:pt x="3374301" y="2187707"/>
                        <a:pt x="3374301" y="2187707"/>
                      </a:cubicBezTo>
                      <a:cubicBezTo>
                        <a:pt x="3368227" y="2190750"/>
                        <a:pt x="3362152" y="2190750"/>
                        <a:pt x="3356078" y="2190750"/>
                      </a:cubicBezTo>
                      <a:cubicBezTo>
                        <a:pt x="738034" y="2190750"/>
                        <a:pt x="738034" y="2190750"/>
                        <a:pt x="738034" y="2190750"/>
                      </a:cubicBezTo>
                      <a:cubicBezTo>
                        <a:pt x="731959" y="2190750"/>
                        <a:pt x="728922" y="2190750"/>
                        <a:pt x="722848" y="2190750"/>
                      </a:cubicBezTo>
                      <a:cubicBezTo>
                        <a:pt x="677290" y="2187707"/>
                        <a:pt x="677290" y="2187707"/>
                        <a:pt x="677290" y="2187707"/>
                      </a:cubicBezTo>
                      <a:cubicBezTo>
                        <a:pt x="677290" y="2187707"/>
                        <a:pt x="677290" y="2187707"/>
                        <a:pt x="674253" y="2187707"/>
                      </a:cubicBezTo>
                      <a:cubicBezTo>
                        <a:pt x="291569" y="2148152"/>
                        <a:pt x="0" y="1828668"/>
                        <a:pt x="0" y="1442244"/>
                      </a:cubicBezTo>
                      <a:cubicBezTo>
                        <a:pt x="0" y="1040606"/>
                        <a:pt x="318904" y="711994"/>
                        <a:pt x="716773" y="690695"/>
                      </a:cubicBezTo>
                      <a:cubicBezTo>
                        <a:pt x="747145" y="587243"/>
                        <a:pt x="747145" y="587243"/>
                        <a:pt x="747145" y="587243"/>
                      </a:cubicBezTo>
                      <a:cubicBezTo>
                        <a:pt x="750182" y="584200"/>
                        <a:pt x="750182" y="581157"/>
                        <a:pt x="750182" y="581157"/>
                      </a:cubicBezTo>
                      <a:cubicBezTo>
                        <a:pt x="899004" y="228203"/>
                        <a:pt x="1242205" y="0"/>
                        <a:pt x="1624889" y="0"/>
                      </a:cubicBezTo>
                      <a:close/>
                    </a:path>
                  </a:pathLst>
                </a:custGeom>
                <a:grp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dirty="0">
                    <a:solidFill>
                      <a:schemeClr val="accent2">
                        <a:lumMod val="75000"/>
                      </a:schemeClr>
                    </a:solidFill>
                  </a:endParaRPr>
                </a:p>
              </p:txBody>
            </p:sp>
            <p:sp>
              <p:nvSpPr>
                <p:cNvPr id="717" name="Freeform 716"/>
                <p:cNvSpPr>
                  <a:spLocks/>
                </p:cNvSpPr>
                <p:nvPr/>
              </p:nvSpPr>
              <p:spPr bwMode="auto">
                <a:xfrm>
                  <a:off x="5793620" y="3133724"/>
                  <a:ext cx="212800" cy="274637"/>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grpFill/>
                <a:ln>
                  <a:noFill/>
                </a:ln>
              </p:spPr>
              <p:txBody>
                <a:bodyPr vert="horz" wrap="square" lIns="0" tIns="134464" rIns="0" bIns="0" numCol="1" anchor="t" anchorCtr="0" compatLnSpc="1">
                  <a:prstTxWarp prst="textNoShape">
                    <a:avLst/>
                  </a:prstTxWarp>
                  <a:noAutofit/>
                </a:bodyPr>
                <a:lstStyle/>
                <a:p>
                  <a:pPr algn="ctr" defTabSz="896386">
                    <a:defRPr/>
                  </a:pPr>
                  <a:r>
                    <a:rPr lang="en-US" sz="686" kern="0" dirty="0">
                      <a:solidFill>
                        <a:schemeClr val="accent2">
                          <a:lumMod val="75000"/>
                        </a:schemeClr>
                      </a:solidFill>
                    </a:rPr>
                    <a:t>SQL</a:t>
                  </a:r>
                </a:p>
              </p:txBody>
            </p:sp>
            <p:sp>
              <p:nvSpPr>
                <p:cNvPr id="718" name="Freeform 717"/>
                <p:cNvSpPr>
                  <a:spLocks/>
                </p:cNvSpPr>
                <p:nvPr/>
              </p:nvSpPr>
              <p:spPr bwMode="auto">
                <a:xfrm>
                  <a:off x="5021986" y="3425258"/>
                  <a:ext cx="189254" cy="244249"/>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grpFill/>
                <a:ln>
                  <a:noFill/>
                </a:ln>
              </p:spPr>
              <p:txBody>
                <a:bodyPr vert="horz" wrap="square" lIns="0" tIns="134464" rIns="0" bIns="0" numCol="1" anchor="t" anchorCtr="0" compatLnSpc="1">
                  <a:prstTxWarp prst="textNoShape">
                    <a:avLst/>
                  </a:prstTxWarp>
                  <a:noAutofit/>
                </a:bodyPr>
                <a:lstStyle/>
                <a:p>
                  <a:pPr algn="ctr" defTabSz="896386">
                    <a:defRPr/>
                  </a:pPr>
                  <a:endParaRPr lang="en-US" sz="686" kern="0" dirty="0">
                    <a:solidFill>
                      <a:schemeClr val="accent2">
                        <a:lumMod val="75000"/>
                      </a:schemeClr>
                    </a:solidFill>
                  </a:endParaRPr>
                </a:p>
              </p:txBody>
            </p:sp>
            <p:sp>
              <p:nvSpPr>
                <p:cNvPr id="719" name="Freeform 718"/>
                <p:cNvSpPr>
                  <a:spLocks/>
                </p:cNvSpPr>
                <p:nvPr/>
              </p:nvSpPr>
              <p:spPr bwMode="auto">
                <a:xfrm>
                  <a:off x="5364264" y="3421858"/>
                  <a:ext cx="201512" cy="260718"/>
                </a:xfrm>
                <a:custGeom>
                  <a:avLst/>
                  <a:gdLst>
                    <a:gd name="connsiteX0" fmla="*/ 194437 w 2257425"/>
                    <a:gd name="connsiteY0" fmla="*/ 122771 h 2920668"/>
                    <a:gd name="connsiteX1" fmla="*/ 121523 w 2257425"/>
                    <a:gd name="connsiteY1" fmla="*/ 195680 h 2920668"/>
                    <a:gd name="connsiteX2" fmla="*/ 121523 w 2257425"/>
                    <a:gd name="connsiteY2" fmla="*/ 2726243 h 2920668"/>
                    <a:gd name="connsiteX3" fmla="*/ 194437 w 2257425"/>
                    <a:gd name="connsiteY3" fmla="*/ 2799152 h 2920668"/>
                    <a:gd name="connsiteX4" fmla="*/ 2059814 w 2257425"/>
                    <a:gd name="connsiteY4" fmla="*/ 2799152 h 2920668"/>
                    <a:gd name="connsiteX5" fmla="*/ 2132727 w 2257425"/>
                    <a:gd name="connsiteY5" fmla="*/ 2726243 h 2920668"/>
                    <a:gd name="connsiteX6" fmla="*/ 2132727 w 2257425"/>
                    <a:gd name="connsiteY6" fmla="*/ 1078413 h 2920668"/>
                    <a:gd name="connsiteX7" fmla="*/ 2132727 w 2257425"/>
                    <a:gd name="connsiteY7" fmla="*/ 1054761 h 2920668"/>
                    <a:gd name="connsiteX8" fmla="*/ 2129823 w 2257425"/>
                    <a:gd name="connsiteY8" fmla="*/ 1055355 h 2920668"/>
                    <a:gd name="connsiteX9" fmla="*/ 2126785 w 2257425"/>
                    <a:gd name="connsiteY9" fmla="*/ 1055355 h 2920668"/>
                    <a:gd name="connsiteX10" fmla="*/ 2123747 w 2257425"/>
                    <a:gd name="connsiteY10" fmla="*/ 1055355 h 2920668"/>
                    <a:gd name="connsiteX11" fmla="*/ 1327752 w 2257425"/>
                    <a:gd name="connsiteY11" fmla="*/ 1055355 h 2920668"/>
                    <a:gd name="connsiteX12" fmla="*/ 1200150 w 2257425"/>
                    <a:gd name="connsiteY12" fmla="*/ 927704 h 2920668"/>
                    <a:gd name="connsiteX13" fmla="*/ 1200150 w 2257425"/>
                    <a:gd name="connsiteY13" fmla="*/ 128364 h 2920668"/>
                    <a:gd name="connsiteX14" fmla="*/ 1200966 w 2257425"/>
                    <a:gd name="connsiteY14" fmla="*/ 122771 h 2920668"/>
                    <a:gd name="connsiteX15" fmla="*/ 1128166 w 2257425"/>
                    <a:gd name="connsiteY15" fmla="*/ 122771 h 2920668"/>
                    <a:gd name="connsiteX16" fmla="*/ 194437 w 2257425"/>
                    <a:gd name="connsiteY16" fmla="*/ 122771 h 2920668"/>
                    <a:gd name="connsiteX17" fmla="*/ 1331572 w 2257425"/>
                    <a:gd name="connsiteY17" fmla="*/ 121972 h 2920668"/>
                    <a:gd name="connsiteX18" fmla="*/ 1327638 w 2257425"/>
                    <a:gd name="connsiteY18" fmla="*/ 122771 h 2920668"/>
                    <a:gd name="connsiteX19" fmla="*/ 1324994 w 2257425"/>
                    <a:gd name="connsiteY19" fmla="*/ 122771 h 2920668"/>
                    <a:gd name="connsiteX20" fmla="*/ 1322388 w 2257425"/>
                    <a:gd name="connsiteY20" fmla="*/ 127982 h 2920668"/>
                    <a:gd name="connsiteX21" fmla="*/ 1322388 w 2257425"/>
                    <a:gd name="connsiteY21" fmla="*/ 927042 h 2920668"/>
                    <a:gd name="connsiteX22" fmla="*/ 1328466 w 2257425"/>
                    <a:gd name="connsiteY22" fmla="*/ 933118 h 2920668"/>
                    <a:gd name="connsiteX23" fmla="*/ 2130699 w 2257425"/>
                    <a:gd name="connsiteY23" fmla="*/ 933118 h 2920668"/>
                    <a:gd name="connsiteX24" fmla="*/ 2132727 w 2257425"/>
                    <a:gd name="connsiteY24" fmla="*/ 931091 h 2920668"/>
                    <a:gd name="connsiteX25" fmla="*/ 2132727 w 2257425"/>
                    <a:gd name="connsiteY25" fmla="*/ 927812 h 2920668"/>
                    <a:gd name="connsiteX26" fmla="*/ 2134009 w 2257425"/>
                    <a:gd name="connsiteY26" fmla="*/ 921508 h 2920668"/>
                    <a:gd name="connsiteX27" fmla="*/ 2133737 w 2257425"/>
                    <a:gd name="connsiteY27" fmla="*/ 920965 h 2920668"/>
                    <a:gd name="connsiteX28" fmla="*/ 2127660 w 2257425"/>
                    <a:gd name="connsiteY28" fmla="*/ 917927 h 2920668"/>
                    <a:gd name="connsiteX29" fmla="*/ 1333060 w 2257425"/>
                    <a:gd name="connsiteY29" fmla="*/ 123460 h 2920668"/>
                    <a:gd name="connsiteX30" fmla="*/ 1315932 w 2257425"/>
                    <a:gd name="connsiteY30" fmla="*/ 0 h 2920668"/>
                    <a:gd name="connsiteX31" fmla="*/ 1325803 w 2257425"/>
                    <a:gd name="connsiteY31" fmla="*/ 1255 h 2920668"/>
                    <a:gd name="connsiteX32" fmla="*/ 1327638 w 2257425"/>
                    <a:gd name="connsiteY32" fmla="*/ 1255 h 2920668"/>
                    <a:gd name="connsiteX33" fmla="*/ 1330705 w 2257425"/>
                    <a:gd name="connsiteY33" fmla="*/ 1878 h 2920668"/>
                    <a:gd name="connsiteX34" fmla="*/ 1370138 w 2257425"/>
                    <a:gd name="connsiteY34" fmla="*/ 6892 h 2920668"/>
                    <a:gd name="connsiteX35" fmla="*/ 1418897 w 2257425"/>
                    <a:gd name="connsiteY35" fmla="*/ 37184 h 2920668"/>
                    <a:gd name="connsiteX36" fmla="*/ 2205777 w 2257425"/>
                    <a:gd name="connsiteY36" fmla="*/ 827406 h 2920668"/>
                    <a:gd name="connsiteX37" fmla="*/ 2257425 w 2257425"/>
                    <a:gd name="connsiteY37" fmla="*/ 927704 h 2920668"/>
                    <a:gd name="connsiteX38" fmla="*/ 2254250 w 2257425"/>
                    <a:gd name="connsiteY38" fmla="*/ 943227 h 2920668"/>
                    <a:gd name="connsiteX39" fmla="*/ 2254250 w 2257425"/>
                    <a:gd name="connsiteY39" fmla="*/ 1091201 h 2920668"/>
                    <a:gd name="connsiteX40" fmla="*/ 2254250 w 2257425"/>
                    <a:gd name="connsiteY40" fmla="*/ 2726243 h 2920668"/>
                    <a:gd name="connsiteX41" fmla="*/ 2059814 w 2257425"/>
                    <a:gd name="connsiteY41" fmla="*/ 2920668 h 2920668"/>
                    <a:gd name="connsiteX42" fmla="*/ 194437 w 2257425"/>
                    <a:gd name="connsiteY42" fmla="*/ 2920668 h 2920668"/>
                    <a:gd name="connsiteX43" fmla="*/ 0 w 2257425"/>
                    <a:gd name="connsiteY43" fmla="*/ 2726243 h 2920668"/>
                    <a:gd name="connsiteX44" fmla="*/ 0 w 2257425"/>
                    <a:gd name="connsiteY44" fmla="*/ 195680 h 2920668"/>
                    <a:gd name="connsiteX45" fmla="*/ 194437 w 2257425"/>
                    <a:gd name="connsiteY45" fmla="*/ 1255 h 2920668"/>
                    <a:gd name="connsiteX46" fmla="*/ 1309932 w 2257425"/>
                    <a:gd name="connsiteY46" fmla="*/ 1255 h 2920668"/>
                    <a:gd name="connsiteX47" fmla="*/ 1311235 w 2257425"/>
                    <a:gd name="connsiteY47" fmla="*/ 1255 h 292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57425" h="2920668">
                      <a:moveTo>
                        <a:pt x="194437" y="122771"/>
                      </a:moveTo>
                      <a:cubicBezTo>
                        <a:pt x="154942" y="122771"/>
                        <a:pt x="121523" y="153150"/>
                        <a:pt x="121523" y="195680"/>
                      </a:cubicBezTo>
                      <a:cubicBezTo>
                        <a:pt x="121523" y="2726243"/>
                        <a:pt x="121523" y="2726243"/>
                        <a:pt x="121523" y="2726243"/>
                      </a:cubicBezTo>
                      <a:cubicBezTo>
                        <a:pt x="121523" y="2768774"/>
                        <a:pt x="154942" y="2799152"/>
                        <a:pt x="194437" y="2799152"/>
                      </a:cubicBezTo>
                      <a:cubicBezTo>
                        <a:pt x="2059814" y="2799152"/>
                        <a:pt x="2059814" y="2799152"/>
                        <a:pt x="2059814" y="2799152"/>
                      </a:cubicBezTo>
                      <a:cubicBezTo>
                        <a:pt x="2099308" y="2799152"/>
                        <a:pt x="2132727" y="2768774"/>
                        <a:pt x="2132727" y="2726243"/>
                      </a:cubicBezTo>
                      <a:cubicBezTo>
                        <a:pt x="2132727" y="1714626"/>
                        <a:pt x="2132727" y="1272043"/>
                        <a:pt x="2132727" y="1078413"/>
                      </a:cubicBezTo>
                      <a:lnTo>
                        <a:pt x="2132727" y="1054761"/>
                      </a:lnTo>
                      <a:lnTo>
                        <a:pt x="2129823" y="1055355"/>
                      </a:lnTo>
                      <a:lnTo>
                        <a:pt x="2126785" y="1055355"/>
                      </a:lnTo>
                      <a:cubicBezTo>
                        <a:pt x="2123747" y="1055355"/>
                        <a:pt x="2123747" y="1055355"/>
                        <a:pt x="2123747" y="1055355"/>
                      </a:cubicBezTo>
                      <a:cubicBezTo>
                        <a:pt x="1327752" y="1055355"/>
                        <a:pt x="1327752" y="1055355"/>
                        <a:pt x="1327752" y="1055355"/>
                      </a:cubicBezTo>
                      <a:cubicBezTo>
                        <a:pt x="1257875" y="1055355"/>
                        <a:pt x="1200150" y="997608"/>
                        <a:pt x="1200150" y="927704"/>
                      </a:cubicBezTo>
                      <a:cubicBezTo>
                        <a:pt x="1200150" y="128364"/>
                        <a:pt x="1200150" y="128364"/>
                        <a:pt x="1200150" y="128364"/>
                      </a:cubicBezTo>
                      <a:lnTo>
                        <a:pt x="1200966" y="122771"/>
                      </a:lnTo>
                      <a:lnTo>
                        <a:pt x="1128166" y="122771"/>
                      </a:lnTo>
                      <a:cubicBezTo>
                        <a:pt x="194437" y="122771"/>
                        <a:pt x="194437" y="122771"/>
                        <a:pt x="194437" y="122771"/>
                      </a:cubicBezTo>
                      <a:close/>
                      <a:moveTo>
                        <a:pt x="1331572" y="121972"/>
                      </a:moveTo>
                      <a:lnTo>
                        <a:pt x="1327638" y="122771"/>
                      </a:lnTo>
                      <a:lnTo>
                        <a:pt x="1324994" y="122771"/>
                      </a:lnTo>
                      <a:lnTo>
                        <a:pt x="1322388" y="127982"/>
                      </a:lnTo>
                      <a:cubicBezTo>
                        <a:pt x="1322388" y="927042"/>
                        <a:pt x="1322388" y="927042"/>
                        <a:pt x="1322388" y="927042"/>
                      </a:cubicBezTo>
                      <a:cubicBezTo>
                        <a:pt x="1322388" y="930080"/>
                        <a:pt x="1325427" y="933118"/>
                        <a:pt x="1328466" y="933118"/>
                      </a:cubicBezTo>
                      <a:cubicBezTo>
                        <a:pt x="2130699" y="933118"/>
                        <a:pt x="2130699" y="933118"/>
                        <a:pt x="2130699" y="933118"/>
                      </a:cubicBezTo>
                      <a:lnTo>
                        <a:pt x="2132727" y="931091"/>
                      </a:lnTo>
                      <a:lnTo>
                        <a:pt x="2132727" y="927812"/>
                      </a:lnTo>
                      <a:lnTo>
                        <a:pt x="2134009" y="921508"/>
                      </a:lnTo>
                      <a:lnTo>
                        <a:pt x="2133737" y="920965"/>
                      </a:lnTo>
                      <a:cubicBezTo>
                        <a:pt x="2127660" y="917927"/>
                        <a:pt x="2127660" y="917927"/>
                        <a:pt x="2127660" y="917927"/>
                      </a:cubicBezTo>
                      <a:cubicBezTo>
                        <a:pt x="1431025" y="221408"/>
                        <a:pt x="1343945" y="134343"/>
                        <a:pt x="1333060" y="123460"/>
                      </a:cubicBezTo>
                      <a:close/>
                      <a:moveTo>
                        <a:pt x="1315932" y="0"/>
                      </a:moveTo>
                      <a:lnTo>
                        <a:pt x="1325803" y="1255"/>
                      </a:lnTo>
                      <a:lnTo>
                        <a:pt x="1327638" y="1255"/>
                      </a:lnTo>
                      <a:lnTo>
                        <a:pt x="1330705" y="1878"/>
                      </a:lnTo>
                      <a:lnTo>
                        <a:pt x="1370138" y="6892"/>
                      </a:lnTo>
                      <a:cubicBezTo>
                        <a:pt x="1387566" y="13249"/>
                        <a:pt x="1404086" y="23507"/>
                        <a:pt x="1418897" y="37184"/>
                      </a:cubicBezTo>
                      <a:cubicBezTo>
                        <a:pt x="2205777" y="827406"/>
                        <a:pt x="2205777" y="827406"/>
                        <a:pt x="2205777" y="827406"/>
                      </a:cubicBezTo>
                      <a:cubicBezTo>
                        <a:pt x="2239196" y="851721"/>
                        <a:pt x="2257425" y="888193"/>
                        <a:pt x="2257425" y="927704"/>
                      </a:cubicBezTo>
                      <a:lnTo>
                        <a:pt x="2254250" y="943227"/>
                      </a:lnTo>
                      <a:lnTo>
                        <a:pt x="2254250" y="1091201"/>
                      </a:lnTo>
                      <a:cubicBezTo>
                        <a:pt x="2254250" y="2726243"/>
                        <a:pt x="2254250" y="2726243"/>
                        <a:pt x="2254250" y="2726243"/>
                      </a:cubicBezTo>
                      <a:cubicBezTo>
                        <a:pt x="2254250" y="2835607"/>
                        <a:pt x="2166146" y="2920668"/>
                        <a:pt x="2059814" y="2920668"/>
                      </a:cubicBezTo>
                      <a:cubicBezTo>
                        <a:pt x="194437" y="2920668"/>
                        <a:pt x="194437" y="2920668"/>
                        <a:pt x="194437" y="2920668"/>
                      </a:cubicBezTo>
                      <a:cubicBezTo>
                        <a:pt x="88104" y="2920668"/>
                        <a:pt x="0" y="2835607"/>
                        <a:pt x="0" y="2726243"/>
                      </a:cubicBezTo>
                      <a:cubicBezTo>
                        <a:pt x="0" y="195680"/>
                        <a:pt x="0" y="195680"/>
                        <a:pt x="0" y="195680"/>
                      </a:cubicBezTo>
                      <a:cubicBezTo>
                        <a:pt x="0" y="86316"/>
                        <a:pt x="88104" y="1255"/>
                        <a:pt x="194437" y="1255"/>
                      </a:cubicBezTo>
                      <a:cubicBezTo>
                        <a:pt x="1044338" y="1255"/>
                        <a:pt x="1256813" y="1255"/>
                        <a:pt x="1309932" y="1255"/>
                      </a:cubicBezTo>
                      <a:lnTo>
                        <a:pt x="1311235" y="1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89642" rIns="0" bIns="44821" numCol="1" anchor="t" anchorCtr="0" compatLnSpc="1">
                  <a:prstTxWarp prst="textNoShape">
                    <a:avLst/>
                  </a:prstTxWarp>
                  <a:noAutofit/>
                </a:bodyPr>
                <a:lstStyle/>
                <a:p>
                  <a:pPr algn="ctr" defTabSz="896386">
                    <a:defRPr/>
                  </a:pPr>
                  <a:r>
                    <a:rPr lang="en-US" sz="882" kern="0" dirty="0">
                      <a:solidFill>
                        <a:schemeClr val="accent2">
                          <a:lumMod val="75000"/>
                        </a:schemeClr>
                      </a:solidFill>
                    </a:rPr>
                    <a:t>&lt;&gt;</a:t>
                  </a:r>
                </a:p>
              </p:txBody>
            </p:sp>
            <p:grpSp>
              <p:nvGrpSpPr>
                <p:cNvPr id="720" name="Group 719"/>
                <p:cNvGrpSpPr/>
                <p:nvPr/>
              </p:nvGrpSpPr>
              <p:grpSpPr>
                <a:xfrm>
                  <a:off x="5710236" y="3453323"/>
                  <a:ext cx="260177" cy="181932"/>
                  <a:chOff x="1182255" y="2216727"/>
                  <a:chExt cx="5006109" cy="3500582"/>
                </a:xfrm>
                <a:grpFill/>
              </p:grpSpPr>
              <p:sp>
                <p:nvSpPr>
                  <p:cNvPr id="728" name="Freeform 727"/>
                  <p:cNvSpPr/>
                  <p:nvPr/>
                </p:nvSpPr>
                <p:spPr bwMode="auto">
                  <a:xfrm>
                    <a:off x="1182255" y="2216727"/>
                    <a:ext cx="5006109" cy="3500582"/>
                  </a:xfrm>
                  <a:custGeom>
                    <a:avLst/>
                    <a:gdLst>
                      <a:gd name="connsiteX0" fmla="*/ 115224 w 5006109"/>
                      <a:gd name="connsiteY0" fmla="*/ 113026 h 3500582"/>
                      <a:gd name="connsiteX1" fmla="*/ 115224 w 5006109"/>
                      <a:gd name="connsiteY1" fmla="*/ 3387556 h 3500582"/>
                      <a:gd name="connsiteX2" fmla="*/ 4890886 w 5006109"/>
                      <a:gd name="connsiteY2" fmla="*/ 3387556 h 3500582"/>
                      <a:gd name="connsiteX3" fmla="*/ 4890886 w 5006109"/>
                      <a:gd name="connsiteY3" fmla="*/ 113026 h 3500582"/>
                      <a:gd name="connsiteX4" fmla="*/ 0 w 5006109"/>
                      <a:gd name="connsiteY4" fmla="*/ 0 h 3500582"/>
                      <a:gd name="connsiteX5" fmla="*/ 5006109 w 5006109"/>
                      <a:gd name="connsiteY5" fmla="*/ 0 h 3500582"/>
                      <a:gd name="connsiteX6" fmla="*/ 5006109 w 5006109"/>
                      <a:gd name="connsiteY6" fmla="*/ 3500582 h 3500582"/>
                      <a:gd name="connsiteX7" fmla="*/ 0 w 5006109"/>
                      <a:gd name="connsiteY7" fmla="*/ 3500582 h 35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109" h="3500582">
                        <a:moveTo>
                          <a:pt x="115224" y="113026"/>
                        </a:moveTo>
                        <a:lnTo>
                          <a:pt x="115224" y="3387556"/>
                        </a:lnTo>
                        <a:lnTo>
                          <a:pt x="4890886" y="3387556"/>
                        </a:lnTo>
                        <a:lnTo>
                          <a:pt x="4890886" y="113026"/>
                        </a:lnTo>
                        <a:close/>
                        <a:moveTo>
                          <a:pt x="0" y="0"/>
                        </a:moveTo>
                        <a:lnTo>
                          <a:pt x="5006109" y="0"/>
                        </a:lnTo>
                        <a:lnTo>
                          <a:pt x="5006109" y="3500582"/>
                        </a:lnTo>
                        <a:lnTo>
                          <a:pt x="0" y="35005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grpSp>
                <p:nvGrpSpPr>
                  <p:cNvPr id="729" name="Group 728"/>
                  <p:cNvGrpSpPr/>
                  <p:nvPr/>
                </p:nvGrpSpPr>
                <p:grpSpPr>
                  <a:xfrm>
                    <a:off x="1371600" y="2904099"/>
                    <a:ext cx="4622800" cy="2628550"/>
                    <a:chOff x="1371600" y="3272399"/>
                    <a:chExt cx="4622800" cy="2628550"/>
                  </a:xfrm>
                  <a:grpFill/>
                </p:grpSpPr>
                <p:grpSp>
                  <p:nvGrpSpPr>
                    <p:cNvPr id="730" name="Group 729"/>
                    <p:cNvGrpSpPr/>
                    <p:nvPr/>
                  </p:nvGrpSpPr>
                  <p:grpSpPr>
                    <a:xfrm>
                      <a:off x="1371600" y="3272399"/>
                      <a:ext cx="4622800" cy="609250"/>
                      <a:chOff x="1403350" y="3272399"/>
                      <a:chExt cx="4216400" cy="609250"/>
                    </a:xfrm>
                    <a:grpFill/>
                  </p:grpSpPr>
                  <p:sp>
                    <p:nvSpPr>
                      <p:cNvPr id="746" name="Freeform 745"/>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747" name="Freeform 746"/>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748" name="Freeform 747"/>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749" name="Freeform 748"/>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grpSp>
                <p:grpSp>
                  <p:nvGrpSpPr>
                    <p:cNvPr id="731" name="Group 730"/>
                    <p:cNvGrpSpPr/>
                    <p:nvPr/>
                  </p:nvGrpSpPr>
                  <p:grpSpPr>
                    <a:xfrm>
                      <a:off x="1371600" y="3945499"/>
                      <a:ext cx="4622800" cy="609250"/>
                      <a:chOff x="1403350" y="3272399"/>
                      <a:chExt cx="4216400" cy="609250"/>
                    </a:xfrm>
                    <a:grpFill/>
                  </p:grpSpPr>
                  <p:sp>
                    <p:nvSpPr>
                      <p:cNvPr id="742" name="Freeform 741"/>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743" name="Freeform 742"/>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744" name="Freeform 743"/>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745" name="Freeform 744"/>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grpSp>
                <p:grpSp>
                  <p:nvGrpSpPr>
                    <p:cNvPr id="732" name="Group 731"/>
                    <p:cNvGrpSpPr/>
                    <p:nvPr/>
                  </p:nvGrpSpPr>
                  <p:grpSpPr>
                    <a:xfrm>
                      <a:off x="1371600" y="4618599"/>
                      <a:ext cx="4622800" cy="609250"/>
                      <a:chOff x="1403350" y="3272399"/>
                      <a:chExt cx="4216400" cy="609250"/>
                    </a:xfrm>
                    <a:grpFill/>
                  </p:grpSpPr>
                  <p:sp>
                    <p:nvSpPr>
                      <p:cNvPr id="738" name="Freeform 737"/>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739" name="Freeform 738"/>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740" name="Freeform 739"/>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741" name="Freeform 740"/>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grpSp>
                <p:grpSp>
                  <p:nvGrpSpPr>
                    <p:cNvPr id="733" name="Group 732"/>
                    <p:cNvGrpSpPr/>
                    <p:nvPr/>
                  </p:nvGrpSpPr>
                  <p:grpSpPr>
                    <a:xfrm>
                      <a:off x="1371600" y="5291699"/>
                      <a:ext cx="4622800" cy="609250"/>
                      <a:chOff x="1403350" y="3272399"/>
                      <a:chExt cx="4216400" cy="609250"/>
                    </a:xfrm>
                    <a:grpFill/>
                  </p:grpSpPr>
                  <p:sp>
                    <p:nvSpPr>
                      <p:cNvPr id="734" name="Freeform 733"/>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735" name="Freeform 734"/>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736" name="Freeform 735"/>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737" name="Freeform 736"/>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grpSp>
              </p:grpSp>
            </p:grpSp>
            <p:sp>
              <p:nvSpPr>
                <p:cNvPr id="721" name="Freeform 720"/>
                <p:cNvSpPr>
                  <a:spLocks noChangeArrowheads="1"/>
                </p:cNvSpPr>
                <p:nvPr/>
              </p:nvSpPr>
              <p:spPr bwMode="auto">
                <a:xfrm flipH="1">
                  <a:off x="5586423" y="3735905"/>
                  <a:ext cx="230969" cy="194321"/>
                </a:xfrm>
                <a:custGeom>
                  <a:avLst/>
                  <a:gdLst>
                    <a:gd name="connsiteX0" fmla="*/ 1925912 w 3848648"/>
                    <a:gd name="connsiteY0" fmla="*/ 2280727 h 3237989"/>
                    <a:gd name="connsiteX1" fmla="*/ 1506812 w 3848648"/>
                    <a:gd name="connsiteY1" fmla="*/ 2698240 h 3237989"/>
                    <a:gd name="connsiteX2" fmla="*/ 1925912 w 3848648"/>
                    <a:gd name="connsiteY2" fmla="*/ 3115753 h 3237989"/>
                    <a:gd name="connsiteX3" fmla="*/ 2345012 w 3848648"/>
                    <a:gd name="connsiteY3" fmla="*/ 2698240 h 3237989"/>
                    <a:gd name="connsiteX4" fmla="*/ 1925912 w 3848648"/>
                    <a:gd name="connsiteY4" fmla="*/ 2280727 h 3237989"/>
                    <a:gd name="connsiteX5" fmla="*/ 1925118 w 3848648"/>
                    <a:gd name="connsiteY5" fmla="*/ 2158489 h 3237989"/>
                    <a:gd name="connsiteX6" fmla="*/ 2465662 w 3848648"/>
                    <a:gd name="connsiteY6" fmla="*/ 2698239 h 3237989"/>
                    <a:gd name="connsiteX7" fmla="*/ 1925118 w 3848648"/>
                    <a:gd name="connsiteY7" fmla="*/ 3237989 h 3237989"/>
                    <a:gd name="connsiteX8" fmla="*/ 1384574 w 3848648"/>
                    <a:gd name="connsiteY8" fmla="*/ 2698239 h 3237989"/>
                    <a:gd name="connsiteX9" fmla="*/ 1925118 w 3848648"/>
                    <a:gd name="connsiteY9" fmla="*/ 2158489 h 3237989"/>
                    <a:gd name="connsiteX10" fmla="*/ 1924773 w 3848648"/>
                    <a:gd name="connsiteY10" fmla="*/ 1438131 h 3237989"/>
                    <a:gd name="connsiteX11" fmla="*/ 2816009 w 3848648"/>
                    <a:gd name="connsiteY11" fmla="*/ 1805943 h 3237989"/>
                    <a:gd name="connsiteX12" fmla="*/ 2816009 w 3848648"/>
                    <a:gd name="connsiteY12" fmla="*/ 1894279 h 3237989"/>
                    <a:gd name="connsiteX13" fmla="*/ 2727911 w 3848648"/>
                    <a:gd name="connsiteY13" fmla="*/ 1894279 h 3237989"/>
                    <a:gd name="connsiteX14" fmla="*/ 1120875 w 3848648"/>
                    <a:gd name="connsiteY14" fmla="*/ 1894279 h 3237989"/>
                    <a:gd name="connsiteX15" fmla="*/ 1078345 w 3848648"/>
                    <a:gd name="connsiteY15" fmla="*/ 1909510 h 3237989"/>
                    <a:gd name="connsiteX16" fmla="*/ 1035815 w 3848648"/>
                    <a:gd name="connsiteY16" fmla="*/ 1894279 h 3237989"/>
                    <a:gd name="connsiteX17" fmla="*/ 1035815 w 3848648"/>
                    <a:gd name="connsiteY17" fmla="*/ 1805943 h 3237989"/>
                    <a:gd name="connsiteX18" fmla="*/ 1924773 w 3848648"/>
                    <a:gd name="connsiteY18" fmla="*/ 1438131 h 3237989"/>
                    <a:gd name="connsiteX19" fmla="*/ 1925119 w 3848648"/>
                    <a:gd name="connsiteY19" fmla="*/ 717039 h 3237989"/>
                    <a:gd name="connsiteX20" fmla="*/ 3322424 w 3848648"/>
                    <a:gd name="connsiteY20" fmla="*/ 1298085 h 3237989"/>
                    <a:gd name="connsiteX21" fmla="*/ 3322424 w 3848648"/>
                    <a:gd name="connsiteY21" fmla="*/ 1383265 h 3237989"/>
                    <a:gd name="connsiteX22" fmla="*/ 3237371 w 3848648"/>
                    <a:gd name="connsiteY22" fmla="*/ 1383265 h 3237989"/>
                    <a:gd name="connsiteX23" fmla="*/ 1925119 w 3848648"/>
                    <a:gd name="connsiteY23" fmla="*/ 838724 h 3237989"/>
                    <a:gd name="connsiteX24" fmla="*/ 612866 w 3848648"/>
                    <a:gd name="connsiteY24" fmla="*/ 1383265 h 3237989"/>
                    <a:gd name="connsiteX25" fmla="*/ 570339 w 3848648"/>
                    <a:gd name="connsiteY25" fmla="*/ 1401518 h 3237989"/>
                    <a:gd name="connsiteX26" fmla="*/ 527813 w 3848648"/>
                    <a:gd name="connsiteY26" fmla="*/ 1383265 h 3237989"/>
                    <a:gd name="connsiteX27" fmla="*/ 527813 w 3848648"/>
                    <a:gd name="connsiteY27" fmla="*/ 1298085 h 3237989"/>
                    <a:gd name="connsiteX28" fmla="*/ 1925119 w 3848648"/>
                    <a:gd name="connsiteY28" fmla="*/ 717039 h 3237989"/>
                    <a:gd name="connsiteX29" fmla="*/ 1925843 w 3848648"/>
                    <a:gd name="connsiteY29" fmla="*/ 0 h 3237989"/>
                    <a:gd name="connsiteX30" fmla="*/ 3830423 w 3848648"/>
                    <a:gd name="connsiteY30" fmla="*/ 790191 h 3237989"/>
                    <a:gd name="connsiteX31" fmla="*/ 3830423 w 3848648"/>
                    <a:gd name="connsiteY31" fmla="*/ 875288 h 3237989"/>
                    <a:gd name="connsiteX32" fmla="*/ 3787897 w 3848648"/>
                    <a:gd name="connsiteY32" fmla="*/ 893523 h 3237989"/>
                    <a:gd name="connsiteX33" fmla="*/ 3745370 w 3848648"/>
                    <a:gd name="connsiteY33" fmla="*/ 875288 h 3237989"/>
                    <a:gd name="connsiteX34" fmla="*/ 103278 w 3848648"/>
                    <a:gd name="connsiteY34" fmla="*/ 875288 h 3237989"/>
                    <a:gd name="connsiteX35" fmla="*/ 18225 w 3848648"/>
                    <a:gd name="connsiteY35" fmla="*/ 875288 h 3237989"/>
                    <a:gd name="connsiteX36" fmla="*/ 18225 w 3848648"/>
                    <a:gd name="connsiteY36" fmla="*/ 790191 h 3237989"/>
                    <a:gd name="connsiteX37" fmla="*/ 1925843 w 3848648"/>
                    <a:gd name="connsiteY37" fmla="*/ 0 h 32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48648" h="3237989">
                      <a:moveTo>
                        <a:pt x="1925912" y="2280727"/>
                      </a:moveTo>
                      <a:cubicBezTo>
                        <a:pt x="1694449" y="2280727"/>
                        <a:pt x="1506812" y="2467654"/>
                        <a:pt x="1506812" y="2698240"/>
                      </a:cubicBezTo>
                      <a:cubicBezTo>
                        <a:pt x="1506812" y="2928826"/>
                        <a:pt x="1694449" y="3115753"/>
                        <a:pt x="1925912" y="3115753"/>
                      </a:cubicBezTo>
                      <a:cubicBezTo>
                        <a:pt x="2157375" y="3115753"/>
                        <a:pt x="2345012" y="2928826"/>
                        <a:pt x="2345012" y="2698240"/>
                      </a:cubicBezTo>
                      <a:cubicBezTo>
                        <a:pt x="2345012" y="2467654"/>
                        <a:pt x="2157375" y="2280727"/>
                        <a:pt x="1925912" y="2280727"/>
                      </a:cubicBezTo>
                      <a:close/>
                      <a:moveTo>
                        <a:pt x="1925118" y="2158489"/>
                      </a:moveTo>
                      <a:cubicBezTo>
                        <a:pt x="2223652" y="2158489"/>
                        <a:pt x="2465662" y="2400143"/>
                        <a:pt x="2465662" y="2698239"/>
                      </a:cubicBezTo>
                      <a:cubicBezTo>
                        <a:pt x="2465662" y="2996335"/>
                        <a:pt x="2223652" y="3237989"/>
                        <a:pt x="1925118" y="3237989"/>
                      </a:cubicBezTo>
                      <a:cubicBezTo>
                        <a:pt x="1626584" y="3237989"/>
                        <a:pt x="1384574" y="2996335"/>
                        <a:pt x="1384574" y="2698239"/>
                      </a:cubicBezTo>
                      <a:cubicBezTo>
                        <a:pt x="1384574" y="2400143"/>
                        <a:pt x="1626584" y="2158489"/>
                        <a:pt x="1925118" y="2158489"/>
                      </a:cubicBezTo>
                      <a:close/>
                      <a:moveTo>
                        <a:pt x="1924773" y="1438131"/>
                      </a:moveTo>
                      <a:cubicBezTo>
                        <a:pt x="2247167" y="1438131"/>
                        <a:pt x="2569942" y="1560735"/>
                        <a:pt x="2816009" y="1805943"/>
                      </a:cubicBezTo>
                      <a:cubicBezTo>
                        <a:pt x="2840312" y="1830312"/>
                        <a:pt x="2840312" y="1869911"/>
                        <a:pt x="2816009" y="1894279"/>
                      </a:cubicBezTo>
                      <a:cubicBezTo>
                        <a:pt x="2791706" y="1915602"/>
                        <a:pt x="2752214" y="1915602"/>
                        <a:pt x="2727911" y="1894279"/>
                      </a:cubicBezTo>
                      <a:cubicBezTo>
                        <a:pt x="2287419" y="1449554"/>
                        <a:pt x="1564405" y="1449554"/>
                        <a:pt x="1120875" y="1894279"/>
                      </a:cubicBezTo>
                      <a:cubicBezTo>
                        <a:pt x="1108724" y="1903418"/>
                        <a:pt x="1093534" y="1909510"/>
                        <a:pt x="1078345" y="1909510"/>
                      </a:cubicBezTo>
                      <a:cubicBezTo>
                        <a:pt x="1063156" y="1909510"/>
                        <a:pt x="1047966" y="1903418"/>
                        <a:pt x="1035815" y="1894279"/>
                      </a:cubicBezTo>
                      <a:cubicBezTo>
                        <a:pt x="1011512" y="1869911"/>
                        <a:pt x="1011512" y="1830312"/>
                        <a:pt x="1035815" y="1805943"/>
                      </a:cubicBezTo>
                      <a:cubicBezTo>
                        <a:pt x="1280364" y="1560735"/>
                        <a:pt x="1602379" y="1438131"/>
                        <a:pt x="1924773" y="1438131"/>
                      </a:cubicBezTo>
                      <a:close/>
                      <a:moveTo>
                        <a:pt x="1925119" y="717039"/>
                      </a:moveTo>
                      <a:cubicBezTo>
                        <a:pt x="2453665" y="717039"/>
                        <a:pt x="2948797" y="923904"/>
                        <a:pt x="3322424" y="1298085"/>
                      </a:cubicBezTo>
                      <a:cubicBezTo>
                        <a:pt x="3346725" y="1322422"/>
                        <a:pt x="3346725" y="1358928"/>
                        <a:pt x="3322424" y="1383265"/>
                      </a:cubicBezTo>
                      <a:cubicBezTo>
                        <a:pt x="3298123" y="1407602"/>
                        <a:pt x="3261672" y="1407602"/>
                        <a:pt x="3237371" y="1383265"/>
                      </a:cubicBezTo>
                      <a:cubicBezTo>
                        <a:pt x="2885007" y="1033420"/>
                        <a:pt x="2420251" y="838724"/>
                        <a:pt x="1925119" y="838724"/>
                      </a:cubicBezTo>
                      <a:cubicBezTo>
                        <a:pt x="1429987" y="838724"/>
                        <a:pt x="962192" y="1033420"/>
                        <a:pt x="612866" y="1383265"/>
                      </a:cubicBezTo>
                      <a:cubicBezTo>
                        <a:pt x="600716" y="1395433"/>
                        <a:pt x="585528" y="1401518"/>
                        <a:pt x="570339" y="1401518"/>
                      </a:cubicBezTo>
                      <a:cubicBezTo>
                        <a:pt x="555151" y="1401518"/>
                        <a:pt x="536926" y="1395433"/>
                        <a:pt x="527813" y="1383265"/>
                      </a:cubicBezTo>
                      <a:cubicBezTo>
                        <a:pt x="503512" y="1358928"/>
                        <a:pt x="503512" y="1322422"/>
                        <a:pt x="527813" y="1298085"/>
                      </a:cubicBezTo>
                      <a:cubicBezTo>
                        <a:pt x="898402" y="923904"/>
                        <a:pt x="1396573" y="717039"/>
                        <a:pt x="1925119" y="717039"/>
                      </a:cubicBezTo>
                      <a:close/>
                      <a:moveTo>
                        <a:pt x="1925843" y="0"/>
                      </a:moveTo>
                      <a:cubicBezTo>
                        <a:pt x="2645756" y="0"/>
                        <a:pt x="3323143" y="279606"/>
                        <a:pt x="3830423" y="790191"/>
                      </a:cubicBezTo>
                      <a:cubicBezTo>
                        <a:pt x="3854724" y="814504"/>
                        <a:pt x="3854724" y="850975"/>
                        <a:pt x="3830423" y="875288"/>
                      </a:cubicBezTo>
                      <a:cubicBezTo>
                        <a:pt x="3818273" y="887445"/>
                        <a:pt x="3803085" y="893523"/>
                        <a:pt x="3787897" y="893523"/>
                      </a:cubicBezTo>
                      <a:cubicBezTo>
                        <a:pt x="3772709" y="893523"/>
                        <a:pt x="3757521" y="887445"/>
                        <a:pt x="3745370" y="875288"/>
                      </a:cubicBezTo>
                      <a:cubicBezTo>
                        <a:pt x="2742960" y="-127647"/>
                        <a:pt x="1108726" y="-130686"/>
                        <a:pt x="103278" y="875288"/>
                      </a:cubicBezTo>
                      <a:cubicBezTo>
                        <a:pt x="82014" y="899602"/>
                        <a:pt x="42525" y="899602"/>
                        <a:pt x="18225" y="875288"/>
                      </a:cubicBezTo>
                      <a:cubicBezTo>
                        <a:pt x="-6076" y="850975"/>
                        <a:pt x="-6076" y="811465"/>
                        <a:pt x="18225" y="790191"/>
                      </a:cubicBezTo>
                      <a:cubicBezTo>
                        <a:pt x="528543" y="279606"/>
                        <a:pt x="1205929" y="0"/>
                        <a:pt x="1925843" y="0"/>
                      </a:cubicBezTo>
                      <a:close/>
                    </a:path>
                  </a:pathLst>
                </a:custGeom>
                <a:grp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dirty="0">
                    <a:solidFill>
                      <a:schemeClr val="accent2">
                        <a:lumMod val="75000"/>
                      </a:schemeClr>
                    </a:solidFill>
                  </a:endParaRPr>
                </a:p>
              </p:txBody>
            </p:sp>
            <p:grpSp>
              <p:nvGrpSpPr>
                <p:cNvPr id="722" name="Group 721"/>
                <p:cNvGrpSpPr/>
                <p:nvPr/>
              </p:nvGrpSpPr>
              <p:grpSpPr>
                <a:xfrm>
                  <a:off x="5238058" y="3729040"/>
                  <a:ext cx="195955" cy="253528"/>
                  <a:chOff x="5364264" y="3609977"/>
                  <a:chExt cx="201512" cy="260718"/>
                </a:xfrm>
                <a:grpFill/>
              </p:grpSpPr>
              <p:sp>
                <p:nvSpPr>
                  <p:cNvPr id="723" name="Freeform 722"/>
                  <p:cNvSpPr>
                    <a:spLocks/>
                  </p:cNvSpPr>
                  <p:nvPr/>
                </p:nvSpPr>
                <p:spPr bwMode="auto">
                  <a:xfrm>
                    <a:off x="5364264" y="3609977"/>
                    <a:ext cx="201512" cy="260718"/>
                  </a:xfrm>
                  <a:custGeom>
                    <a:avLst/>
                    <a:gdLst>
                      <a:gd name="connsiteX0" fmla="*/ 194437 w 2257425"/>
                      <a:gd name="connsiteY0" fmla="*/ 122771 h 2920668"/>
                      <a:gd name="connsiteX1" fmla="*/ 121523 w 2257425"/>
                      <a:gd name="connsiteY1" fmla="*/ 195680 h 2920668"/>
                      <a:gd name="connsiteX2" fmla="*/ 121523 w 2257425"/>
                      <a:gd name="connsiteY2" fmla="*/ 2726243 h 2920668"/>
                      <a:gd name="connsiteX3" fmla="*/ 194437 w 2257425"/>
                      <a:gd name="connsiteY3" fmla="*/ 2799152 h 2920668"/>
                      <a:gd name="connsiteX4" fmla="*/ 2059814 w 2257425"/>
                      <a:gd name="connsiteY4" fmla="*/ 2799152 h 2920668"/>
                      <a:gd name="connsiteX5" fmla="*/ 2132727 w 2257425"/>
                      <a:gd name="connsiteY5" fmla="*/ 2726243 h 2920668"/>
                      <a:gd name="connsiteX6" fmla="*/ 2132727 w 2257425"/>
                      <a:gd name="connsiteY6" fmla="*/ 1078413 h 2920668"/>
                      <a:gd name="connsiteX7" fmla="*/ 2132727 w 2257425"/>
                      <a:gd name="connsiteY7" fmla="*/ 1054761 h 2920668"/>
                      <a:gd name="connsiteX8" fmla="*/ 2129823 w 2257425"/>
                      <a:gd name="connsiteY8" fmla="*/ 1055355 h 2920668"/>
                      <a:gd name="connsiteX9" fmla="*/ 2126785 w 2257425"/>
                      <a:gd name="connsiteY9" fmla="*/ 1055355 h 2920668"/>
                      <a:gd name="connsiteX10" fmla="*/ 2123747 w 2257425"/>
                      <a:gd name="connsiteY10" fmla="*/ 1055355 h 2920668"/>
                      <a:gd name="connsiteX11" fmla="*/ 1327752 w 2257425"/>
                      <a:gd name="connsiteY11" fmla="*/ 1055355 h 2920668"/>
                      <a:gd name="connsiteX12" fmla="*/ 1200150 w 2257425"/>
                      <a:gd name="connsiteY12" fmla="*/ 927704 h 2920668"/>
                      <a:gd name="connsiteX13" fmla="*/ 1200150 w 2257425"/>
                      <a:gd name="connsiteY13" fmla="*/ 128364 h 2920668"/>
                      <a:gd name="connsiteX14" fmla="*/ 1200966 w 2257425"/>
                      <a:gd name="connsiteY14" fmla="*/ 122771 h 2920668"/>
                      <a:gd name="connsiteX15" fmla="*/ 1128166 w 2257425"/>
                      <a:gd name="connsiteY15" fmla="*/ 122771 h 2920668"/>
                      <a:gd name="connsiteX16" fmla="*/ 194437 w 2257425"/>
                      <a:gd name="connsiteY16" fmla="*/ 122771 h 2920668"/>
                      <a:gd name="connsiteX17" fmla="*/ 1331572 w 2257425"/>
                      <a:gd name="connsiteY17" fmla="*/ 121972 h 2920668"/>
                      <a:gd name="connsiteX18" fmla="*/ 1327638 w 2257425"/>
                      <a:gd name="connsiteY18" fmla="*/ 122771 h 2920668"/>
                      <a:gd name="connsiteX19" fmla="*/ 1324994 w 2257425"/>
                      <a:gd name="connsiteY19" fmla="*/ 122771 h 2920668"/>
                      <a:gd name="connsiteX20" fmla="*/ 1322388 w 2257425"/>
                      <a:gd name="connsiteY20" fmla="*/ 127982 h 2920668"/>
                      <a:gd name="connsiteX21" fmla="*/ 1322388 w 2257425"/>
                      <a:gd name="connsiteY21" fmla="*/ 927042 h 2920668"/>
                      <a:gd name="connsiteX22" fmla="*/ 1328466 w 2257425"/>
                      <a:gd name="connsiteY22" fmla="*/ 933118 h 2920668"/>
                      <a:gd name="connsiteX23" fmla="*/ 2130699 w 2257425"/>
                      <a:gd name="connsiteY23" fmla="*/ 933118 h 2920668"/>
                      <a:gd name="connsiteX24" fmla="*/ 2132727 w 2257425"/>
                      <a:gd name="connsiteY24" fmla="*/ 931091 h 2920668"/>
                      <a:gd name="connsiteX25" fmla="*/ 2132727 w 2257425"/>
                      <a:gd name="connsiteY25" fmla="*/ 927812 h 2920668"/>
                      <a:gd name="connsiteX26" fmla="*/ 2134009 w 2257425"/>
                      <a:gd name="connsiteY26" fmla="*/ 921508 h 2920668"/>
                      <a:gd name="connsiteX27" fmla="*/ 2133737 w 2257425"/>
                      <a:gd name="connsiteY27" fmla="*/ 920965 h 2920668"/>
                      <a:gd name="connsiteX28" fmla="*/ 2127660 w 2257425"/>
                      <a:gd name="connsiteY28" fmla="*/ 917927 h 2920668"/>
                      <a:gd name="connsiteX29" fmla="*/ 1333060 w 2257425"/>
                      <a:gd name="connsiteY29" fmla="*/ 123460 h 2920668"/>
                      <a:gd name="connsiteX30" fmla="*/ 1315932 w 2257425"/>
                      <a:gd name="connsiteY30" fmla="*/ 0 h 2920668"/>
                      <a:gd name="connsiteX31" fmla="*/ 1325803 w 2257425"/>
                      <a:gd name="connsiteY31" fmla="*/ 1255 h 2920668"/>
                      <a:gd name="connsiteX32" fmla="*/ 1327638 w 2257425"/>
                      <a:gd name="connsiteY32" fmla="*/ 1255 h 2920668"/>
                      <a:gd name="connsiteX33" fmla="*/ 1330705 w 2257425"/>
                      <a:gd name="connsiteY33" fmla="*/ 1878 h 2920668"/>
                      <a:gd name="connsiteX34" fmla="*/ 1370138 w 2257425"/>
                      <a:gd name="connsiteY34" fmla="*/ 6892 h 2920668"/>
                      <a:gd name="connsiteX35" fmla="*/ 1418897 w 2257425"/>
                      <a:gd name="connsiteY35" fmla="*/ 37184 h 2920668"/>
                      <a:gd name="connsiteX36" fmla="*/ 2205777 w 2257425"/>
                      <a:gd name="connsiteY36" fmla="*/ 827406 h 2920668"/>
                      <a:gd name="connsiteX37" fmla="*/ 2257425 w 2257425"/>
                      <a:gd name="connsiteY37" fmla="*/ 927704 h 2920668"/>
                      <a:gd name="connsiteX38" fmla="*/ 2254250 w 2257425"/>
                      <a:gd name="connsiteY38" fmla="*/ 943227 h 2920668"/>
                      <a:gd name="connsiteX39" fmla="*/ 2254250 w 2257425"/>
                      <a:gd name="connsiteY39" fmla="*/ 1091201 h 2920668"/>
                      <a:gd name="connsiteX40" fmla="*/ 2254250 w 2257425"/>
                      <a:gd name="connsiteY40" fmla="*/ 2726243 h 2920668"/>
                      <a:gd name="connsiteX41" fmla="*/ 2059814 w 2257425"/>
                      <a:gd name="connsiteY41" fmla="*/ 2920668 h 2920668"/>
                      <a:gd name="connsiteX42" fmla="*/ 194437 w 2257425"/>
                      <a:gd name="connsiteY42" fmla="*/ 2920668 h 2920668"/>
                      <a:gd name="connsiteX43" fmla="*/ 0 w 2257425"/>
                      <a:gd name="connsiteY43" fmla="*/ 2726243 h 2920668"/>
                      <a:gd name="connsiteX44" fmla="*/ 0 w 2257425"/>
                      <a:gd name="connsiteY44" fmla="*/ 195680 h 2920668"/>
                      <a:gd name="connsiteX45" fmla="*/ 194437 w 2257425"/>
                      <a:gd name="connsiteY45" fmla="*/ 1255 h 2920668"/>
                      <a:gd name="connsiteX46" fmla="*/ 1309932 w 2257425"/>
                      <a:gd name="connsiteY46" fmla="*/ 1255 h 2920668"/>
                      <a:gd name="connsiteX47" fmla="*/ 1311235 w 2257425"/>
                      <a:gd name="connsiteY47" fmla="*/ 1255 h 292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57425" h="2920668">
                        <a:moveTo>
                          <a:pt x="194437" y="122771"/>
                        </a:moveTo>
                        <a:cubicBezTo>
                          <a:pt x="154942" y="122771"/>
                          <a:pt x="121523" y="153150"/>
                          <a:pt x="121523" y="195680"/>
                        </a:cubicBezTo>
                        <a:cubicBezTo>
                          <a:pt x="121523" y="2726243"/>
                          <a:pt x="121523" y="2726243"/>
                          <a:pt x="121523" y="2726243"/>
                        </a:cubicBezTo>
                        <a:cubicBezTo>
                          <a:pt x="121523" y="2768774"/>
                          <a:pt x="154942" y="2799152"/>
                          <a:pt x="194437" y="2799152"/>
                        </a:cubicBezTo>
                        <a:cubicBezTo>
                          <a:pt x="2059814" y="2799152"/>
                          <a:pt x="2059814" y="2799152"/>
                          <a:pt x="2059814" y="2799152"/>
                        </a:cubicBezTo>
                        <a:cubicBezTo>
                          <a:pt x="2099308" y="2799152"/>
                          <a:pt x="2132727" y="2768774"/>
                          <a:pt x="2132727" y="2726243"/>
                        </a:cubicBezTo>
                        <a:cubicBezTo>
                          <a:pt x="2132727" y="1714626"/>
                          <a:pt x="2132727" y="1272043"/>
                          <a:pt x="2132727" y="1078413"/>
                        </a:cubicBezTo>
                        <a:lnTo>
                          <a:pt x="2132727" y="1054761"/>
                        </a:lnTo>
                        <a:lnTo>
                          <a:pt x="2129823" y="1055355"/>
                        </a:lnTo>
                        <a:lnTo>
                          <a:pt x="2126785" y="1055355"/>
                        </a:lnTo>
                        <a:cubicBezTo>
                          <a:pt x="2123747" y="1055355"/>
                          <a:pt x="2123747" y="1055355"/>
                          <a:pt x="2123747" y="1055355"/>
                        </a:cubicBezTo>
                        <a:cubicBezTo>
                          <a:pt x="1327752" y="1055355"/>
                          <a:pt x="1327752" y="1055355"/>
                          <a:pt x="1327752" y="1055355"/>
                        </a:cubicBezTo>
                        <a:cubicBezTo>
                          <a:pt x="1257875" y="1055355"/>
                          <a:pt x="1200150" y="997608"/>
                          <a:pt x="1200150" y="927704"/>
                        </a:cubicBezTo>
                        <a:cubicBezTo>
                          <a:pt x="1200150" y="128364"/>
                          <a:pt x="1200150" y="128364"/>
                          <a:pt x="1200150" y="128364"/>
                        </a:cubicBezTo>
                        <a:lnTo>
                          <a:pt x="1200966" y="122771"/>
                        </a:lnTo>
                        <a:lnTo>
                          <a:pt x="1128166" y="122771"/>
                        </a:lnTo>
                        <a:cubicBezTo>
                          <a:pt x="194437" y="122771"/>
                          <a:pt x="194437" y="122771"/>
                          <a:pt x="194437" y="122771"/>
                        </a:cubicBezTo>
                        <a:close/>
                        <a:moveTo>
                          <a:pt x="1331572" y="121972"/>
                        </a:moveTo>
                        <a:lnTo>
                          <a:pt x="1327638" y="122771"/>
                        </a:lnTo>
                        <a:lnTo>
                          <a:pt x="1324994" y="122771"/>
                        </a:lnTo>
                        <a:lnTo>
                          <a:pt x="1322388" y="127982"/>
                        </a:lnTo>
                        <a:cubicBezTo>
                          <a:pt x="1322388" y="927042"/>
                          <a:pt x="1322388" y="927042"/>
                          <a:pt x="1322388" y="927042"/>
                        </a:cubicBezTo>
                        <a:cubicBezTo>
                          <a:pt x="1322388" y="930080"/>
                          <a:pt x="1325427" y="933118"/>
                          <a:pt x="1328466" y="933118"/>
                        </a:cubicBezTo>
                        <a:cubicBezTo>
                          <a:pt x="2130699" y="933118"/>
                          <a:pt x="2130699" y="933118"/>
                          <a:pt x="2130699" y="933118"/>
                        </a:cubicBezTo>
                        <a:lnTo>
                          <a:pt x="2132727" y="931091"/>
                        </a:lnTo>
                        <a:lnTo>
                          <a:pt x="2132727" y="927812"/>
                        </a:lnTo>
                        <a:lnTo>
                          <a:pt x="2134009" y="921508"/>
                        </a:lnTo>
                        <a:lnTo>
                          <a:pt x="2133737" y="920965"/>
                        </a:lnTo>
                        <a:cubicBezTo>
                          <a:pt x="2127660" y="917927"/>
                          <a:pt x="2127660" y="917927"/>
                          <a:pt x="2127660" y="917927"/>
                        </a:cubicBezTo>
                        <a:cubicBezTo>
                          <a:pt x="1431025" y="221408"/>
                          <a:pt x="1343945" y="134343"/>
                          <a:pt x="1333060" y="123460"/>
                        </a:cubicBezTo>
                        <a:close/>
                        <a:moveTo>
                          <a:pt x="1315932" y="0"/>
                        </a:moveTo>
                        <a:lnTo>
                          <a:pt x="1325803" y="1255"/>
                        </a:lnTo>
                        <a:lnTo>
                          <a:pt x="1327638" y="1255"/>
                        </a:lnTo>
                        <a:lnTo>
                          <a:pt x="1330705" y="1878"/>
                        </a:lnTo>
                        <a:lnTo>
                          <a:pt x="1370138" y="6892"/>
                        </a:lnTo>
                        <a:cubicBezTo>
                          <a:pt x="1387566" y="13249"/>
                          <a:pt x="1404086" y="23507"/>
                          <a:pt x="1418897" y="37184"/>
                        </a:cubicBezTo>
                        <a:cubicBezTo>
                          <a:pt x="2205777" y="827406"/>
                          <a:pt x="2205777" y="827406"/>
                          <a:pt x="2205777" y="827406"/>
                        </a:cubicBezTo>
                        <a:cubicBezTo>
                          <a:pt x="2239196" y="851721"/>
                          <a:pt x="2257425" y="888193"/>
                          <a:pt x="2257425" y="927704"/>
                        </a:cubicBezTo>
                        <a:lnTo>
                          <a:pt x="2254250" y="943227"/>
                        </a:lnTo>
                        <a:lnTo>
                          <a:pt x="2254250" y="1091201"/>
                        </a:lnTo>
                        <a:cubicBezTo>
                          <a:pt x="2254250" y="2726243"/>
                          <a:pt x="2254250" y="2726243"/>
                          <a:pt x="2254250" y="2726243"/>
                        </a:cubicBezTo>
                        <a:cubicBezTo>
                          <a:pt x="2254250" y="2835607"/>
                          <a:pt x="2166146" y="2920668"/>
                          <a:pt x="2059814" y="2920668"/>
                        </a:cubicBezTo>
                        <a:cubicBezTo>
                          <a:pt x="194437" y="2920668"/>
                          <a:pt x="194437" y="2920668"/>
                          <a:pt x="194437" y="2920668"/>
                        </a:cubicBezTo>
                        <a:cubicBezTo>
                          <a:pt x="88104" y="2920668"/>
                          <a:pt x="0" y="2835607"/>
                          <a:pt x="0" y="2726243"/>
                        </a:cubicBezTo>
                        <a:cubicBezTo>
                          <a:pt x="0" y="195680"/>
                          <a:pt x="0" y="195680"/>
                          <a:pt x="0" y="195680"/>
                        </a:cubicBezTo>
                        <a:cubicBezTo>
                          <a:pt x="0" y="86316"/>
                          <a:pt x="88104" y="1255"/>
                          <a:pt x="194437" y="1255"/>
                        </a:cubicBezTo>
                        <a:cubicBezTo>
                          <a:pt x="1044338" y="1255"/>
                          <a:pt x="1256813" y="1255"/>
                          <a:pt x="1309932" y="1255"/>
                        </a:cubicBezTo>
                        <a:lnTo>
                          <a:pt x="1311235" y="1255"/>
                        </a:lnTo>
                        <a:close/>
                      </a:path>
                    </a:pathLst>
                  </a:custGeom>
                  <a:grpFill/>
                  <a:ln w="9525">
                    <a:solidFill>
                      <a:schemeClr val="accent2"/>
                    </a:solidFill>
                    <a:round/>
                    <a:headEnd/>
                    <a:tailEnd/>
                  </a:ln>
                  <a:extLst/>
                </p:spPr>
                <p:txBody>
                  <a:bodyPr vert="horz" wrap="square" lIns="0" tIns="89642" rIns="0" bIns="44821" numCol="1" anchor="t" anchorCtr="0" compatLnSpc="1">
                    <a:prstTxWarp prst="textNoShape">
                      <a:avLst/>
                    </a:prstTxWarp>
                    <a:noAutofit/>
                  </a:bodyPr>
                  <a:lstStyle/>
                  <a:p>
                    <a:pPr algn="ctr" defTabSz="896386">
                      <a:defRPr/>
                    </a:pPr>
                    <a:endParaRPr lang="en-US" sz="882" kern="0" dirty="0">
                      <a:solidFill>
                        <a:schemeClr val="accent2">
                          <a:lumMod val="75000"/>
                        </a:schemeClr>
                      </a:solidFill>
                    </a:endParaRPr>
                  </a:p>
                </p:txBody>
              </p:sp>
              <p:grpSp>
                <p:nvGrpSpPr>
                  <p:cNvPr id="724" name="Group 723"/>
                  <p:cNvGrpSpPr/>
                  <p:nvPr/>
                </p:nvGrpSpPr>
                <p:grpSpPr>
                  <a:xfrm>
                    <a:off x="5394597" y="3756883"/>
                    <a:ext cx="141809" cy="63290"/>
                    <a:chOff x="5211240" y="5761895"/>
                    <a:chExt cx="1356217" cy="393636"/>
                  </a:xfrm>
                  <a:grpFill/>
                </p:grpSpPr>
                <p:sp>
                  <p:nvSpPr>
                    <p:cNvPr id="725" name="Rectangle 724"/>
                    <p:cNvSpPr/>
                    <p:nvPr/>
                  </p:nvSpPr>
                  <p:spPr bwMode="auto">
                    <a:xfrm>
                      <a:off x="5211240" y="5761895"/>
                      <a:ext cx="1356217" cy="6409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726" name="Rectangle 725"/>
                    <p:cNvSpPr/>
                    <p:nvPr/>
                  </p:nvSpPr>
                  <p:spPr bwMode="auto">
                    <a:xfrm>
                      <a:off x="5211240" y="5926667"/>
                      <a:ext cx="1356217" cy="6409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727" name="Rectangle 726"/>
                    <p:cNvSpPr/>
                    <p:nvPr/>
                  </p:nvSpPr>
                  <p:spPr bwMode="auto">
                    <a:xfrm>
                      <a:off x="5211240" y="6091440"/>
                      <a:ext cx="1356217" cy="6409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grpSp>
            </p:grpSp>
          </p:grpSp>
          <p:sp>
            <p:nvSpPr>
              <p:cNvPr id="714" name="Freeform 713"/>
              <p:cNvSpPr>
                <a:spLocks/>
              </p:cNvSpPr>
              <p:nvPr/>
            </p:nvSpPr>
            <p:spPr bwMode="auto">
              <a:xfrm>
                <a:off x="4751749" y="3112038"/>
                <a:ext cx="302851" cy="229184"/>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noFill/>
              <a:ln w="6350">
                <a:solidFill>
                  <a:schemeClr val="accent2"/>
                </a:solidFill>
              </a:ln>
            </p:spPr>
            <p:txBody>
              <a:bodyPr vert="horz" wrap="square" lIns="89642" tIns="44821" rIns="89642" bIns="44821" numCol="1" anchor="t" anchorCtr="0" compatLnSpc="1">
                <a:prstTxWarp prst="textNoShape">
                  <a:avLst/>
                </a:prstTxWarp>
              </a:bodyPr>
              <a:lstStyle/>
              <a:p>
                <a:pPr defTabSz="896386">
                  <a:defRPr/>
                </a:pPr>
                <a:endParaRPr lang="en-US" sz="1568" kern="0" dirty="0">
                  <a:solidFill>
                    <a:schemeClr val="accent2">
                      <a:lumMod val="75000"/>
                    </a:schemeClr>
                  </a:solidFill>
                </a:endParaRPr>
              </a:p>
            </p:txBody>
          </p:sp>
        </p:grpSp>
        <p:grpSp>
          <p:nvGrpSpPr>
            <p:cNvPr id="750" name="Group 749"/>
            <p:cNvGrpSpPr/>
            <p:nvPr/>
          </p:nvGrpSpPr>
          <p:grpSpPr>
            <a:xfrm>
              <a:off x="14395822" y="1782586"/>
              <a:ext cx="592356" cy="401381"/>
              <a:chOff x="9169540" y="1961150"/>
              <a:chExt cx="592356" cy="401381"/>
            </a:xfrm>
            <a:grpFill/>
          </p:grpSpPr>
          <p:sp>
            <p:nvSpPr>
              <p:cNvPr id="751" name="Freeform 55"/>
              <p:cNvSpPr>
                <a:spLocks noEditPoints="1"/>
              </p:cNvSpPr>
              <p:nvPr/>
            </p:nvSpPr>
            <p:spPr bwMode="auto">
              <a:xfrm>
                <a:off x="9215618" y="1961150"/>
                <a:ext cx="500199" cy="353915"/>
              </a:xfrm>
              <a:custGeom>
                <a:avLst/>
                <a:gdLst>
                  <a:gd name="T0" fmla="*/ 860 w 944"/>
                  <a:gd name="T1" fmla="*/ 0 h 665"/>
                  <a:gd name="T2" fmla="*/ 83 w 944"/>
                  <a:gd name="T3" fmla="*/ 0 h 665"/>
                  <a:gd name="T4" fmla="*/ 0 w 944"/>
                  <a:gd name="T5" fmla="*/ 77 h 665"/>
                  <a:gd name="T6" fmla="*/ 0 w 944"/>
                  <a:gd name="T7" fmla="*/ 624 h 665"/>
                  <a:gd name="T8" fmla="*/ 44 w 944"/>
                  <a:gd name="T9" fmla="*/ 665 h 665"/>
                  <a:gd name="T10" fmla="*/ 900 w 944"/>
                  <a:gd name="T11" fmla="*/ 665 h 665"/>
                  <a:gd name="T12" fmla="*/ 944 w 944"/>
                  <a:gd name="T13" fmla="*/ 624 h 665"/>
                  <a:gd name="T14" fmla="*/ 944 w 944"/>
                  <a:gd name="T15" fmla="*/ 77 h 665"/>
                  <a:gd name="T16" fmla="*/ 860 w 944"/>
                  <a:gd name="T17" fmla="*/ 0 h 665"/>
                  <a:gd name="T18" fmla="*/ 896 w 944"/>
                  <a:gd name="T19" fmla="*/ 617 h 665"/>
                  <a:gd name="T20" fmla="*/ 48 w 944"/>
                  <a:gd name="T21" fmla="*/ 617 h 665"/>
                  <a:gd name="T22" fmla="*/ 48 w 944"/>
                  <a:gd name="T23" fmla="*/ 77 h 665"/>
                  <a:gd name="T24" fmla="*/ 83 w 944"/>
                  <a:gd name="T25" fmla="*/ 48 h 665"/>
                  <a:gd name="T26" fmla="*/ 860 w 944"/>
                  <a:gd name="T27" fmla="*/ 48 h 665"/>
                  <a:gd name="T28" fmla="*/ 896 w 944"/>
                  <a:gd name="T29" fmla="*/ 77 h 665"/>
                  <a:gd name="T30" fmla="*/ 896 w 944"/>
                  <a:gd name="T31" fmla="*/ 617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4" h="665">
                    <a:moveTo>
                      <a:pt x="860" y="0"/>
                    </a:moveTo>
                    <a:cubicBezTo>
                      <a:pt x="83" y="0"/>
                      <a:pt x="83" y="0"/>
                      <a:pt x="83" y="0"/>
                    </a:cubicBezTo>
                    <a:cubicBezTo>
                      <a:pt x="38" y="0"/>
                      <a:pt x="0" y="34"/>
                      <a:pt x="0" y="77"/>
                    </a:cubicBezTo>
                    <a:cubicBezTo>
                      <a:pt x="0" y="624"/>
                      <a:pt x="0" y="624"/>
                      <a:pt x="0" y="624"/>
                    </a:cubicBezTo>
                    <a:cubicBezTo>
                      <a:pt x="0" y="647"/>
                      <a:pt x="20" y="665"/>
                      <a:pt x="44" y="665"/>
                    </a:cubicBezTo>
                    <a:cubicBezTo>
                      <a:pt x="900" y="665"/>
                      <a:pt x="900" y="665"/>
                      <a:pt x="900" y="665"/>
                    </a:cubicBezTo>
                    <a:cubicBezTo>
                      <a:pt x="924" y="665"/>
                      <a:pt x="944" y="647"/>
                      <a:pt x="944" y="624"/>
                    </a:cubicBezTo>
                    <a:cubicBezTo>
                      <a:pt x="944" y="77"/>
                      <a:pt x="944" y="77"/>
                      <a:pt x="944" y="77"/>
                    </a:cubicBezTo>
                    <a:cubicBezTo>
                      <a:pt x="944" y="34"/>
                      <a:pt x="906" y="0"/>
                      <a:pt x="860" y="0"/>
                    </a:cubicBezTo>
                    <a:close/>
                    <a:moveTo>
                      <a:pt x="896" y="617"/>
                    </a:moveTo>
                    <a:cubicBezTo>
                      <a:pt x="48" y="617"/>
                      <a:pt x="48" y="617"/>
                      <a:pt x="48" y="617"/>
                    </a:cubicBezTo>
                    <a:cubicBezTo>
                      <a:pt x="48" y="77"/>
                      <a:pt x="48" y="77"/>
                      <a:pt x="48" y="77"/>
                    </a:cubicBezTo>
                    <a:cubicBezTo>
                      <a:pt x="48" y="61"/>
                      <a:pt x="64" y="48"/>
                      <a:pt x="83" y="48"/>
                    </a:cubicBezTo>
                    <a:cubicBezTo>
                      <a:pt x="860" y="48"/>
                      <a:pt x="860" y="48"/>
                      <a:pt x="860" y="48"/>
                    </a:cubicBezTo>
                    <a:cubicBezTo>
                      <a:pt x="880" y="48"/>
                      <a:pt x="896" y="61"/>
                      <a:pt x="896" y="77"/>
                    </a:cubicBezTo>
                    <a:lnTo>
                      <a:pt x="896" y="6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chemeClr val="accent2">
                      <a:lumMod val="75000"/>
                    </a:schemeClr>
                  </a:solidFill>
                </a:endParaRPr>
              </a:p>
            </p:txBody>
          </p:sp>
          <p:sp>
            <p:nvSpPr>
              <p:cNvPr id="752" name="Freeform 56"/>
              <p:cNvSpPr>
                <a:spLocks/>
              </p:cNvSpPr>
              <p:nvPr/>
            </p:nvSpPr>
            <p:spPr bwMode="auto">
              <a:xfrm>
                <a:off x="9308330" y="2144908"/>
                <a:ext cx="25537" cy="124356"/>
              </a:xfrm>
              <a:custGeom>
                <a:avLst/>
                <a:gdLst>
                  <a:gd name="T0" fmla="*/ 24 w 48"/>
                  <a:gd name="T1" fmla="*/ 234 h 234"/>
                  <a:gd name="T2" fmla="*/ 0 w 48"/>
                  <a:gd name="T3" fmla="*/ 210 h 234"/>
                  <a:gd name="T4" fmla="*/ 0 w 48"/>
                  <a:gd name="T5" fmla="*/ 24 h 234"/>
                  <a:gd name="T6" fmla="*/ 24 w 48"/>
                  <a:gd name="T7" fmla="*/ 0 h 234"/>
                  <a:gd name="T8" fmla="*/ 48 w 48"/>
                  <a:gd name="T9" fmla="*/ 24 h 234"/>
                  <a:gd name="T10" fmla="*/ 48 w 48"/>
                  <a:gd name="T11" fmla="*/ 210 h 234"/>
                  <a:gd name="T12" fmla="*/ 24 w 48"/>
                  <a:gd name="T13" fmla="*/ 234 h 234"/>
                </a:gdLst>
                <a:ahLst/>
                <a:cxnLst>
                  <a:cxn ang="0">
                    <a:pos x="T0" y="T1"/>
                  </a:cxn>
                  <a:cxn ang="0">
                    <a:pos x="T2" y="T3"/>
                  </a:cxn>
                  <a:cxn ang="0">
                    <a:pos x="T4" y="T5"/>
                  </a:cxn>
                  <a:cxn ang="0">
                    <a:pos x="T6" y="T7"/>
                  </a:cxn>
                  <a:cxn ang="0">
                    <a:pos x="T8" y="T9"/>
                  </a:cxn>
                  <a:cxn ang="0">
                    <a:pos x="T10" y="T11"/>
                  </a:cxn>
                  <a:cxn ang="0">
                    <a:pos x="T12" y="T13"/>
                  </a:cxn>
                </a:cxnLst>
                <a:rect l="0" t="0" r="r" b="b"/>
                <a:pathLst>
                  <a:path w="48" h="234">
                    <a:moveTo>
                      <a:pt x="24" y="234"/>
                    </a:moveTo>
                    <a:cubicBezTo>
                      <a:pt x="10" y="234"/>
                      <a:pt x="0" y="224"/>
                      <a:pt x="0" y="210"/>
                    </a:cubicBezTo>
                    <a:cubicBezTo>
                      <a:pt x="0" y="24"/>
                      <a:pt x="0" y="24"/>
                      <a:pt x="0" y="24"/>
                    </a:cubicBezTo>
                    <a:cubicBezTo>
                      <a:pt x="0" y="10"/>
                      <a:pt x="10" y="0"/>
                      <a:pt x="24" y="0"/>
                    </a:cubicBezTo>
                    <a:cubicBezTo>
                      <a:pt x="37" y="0"/>
                      <a:pt x="48" y="10"/>
                      <a:pt x="48" y="24"/>
                    </a:cubicBezTo>
                    <a:cubicBezTo>
                      <a:pt x="48" y="210"/>
                      <a:pt x="48" y="210"/>
                      <a:pt x="48" y="210"/>
                    </a:cubicBezTo>
                    <a:cubicBezTo>
                      <a:pt x="48" y="224"/>
                      <a:pt x="37" y="234"/>
                      <a:pt x="24"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chemeClr val="accent2">
                      <a:lumMod val="75000"/>
                    </a:schemeClr>
                  </a:solidFill>
                </a:endParaRPr>
              </a:p>
            </p:txBody>
          </p:sp>
          <p:sp>
            <p:nvSpPr>
              <p:cNvPr id="753" name="Freeform 57"/>
              <p:cNvSpPr>
                <a:spLocks/>
              </p:cNvSpPr>
              <p:nvPr/>
            </p:nvSpPr>
            <p:spPr bwMode="auto">
              <a:xfrm>
                <a:off x="9395768" y="2013890"/>
                <a:ext cx="25537" cy="255374"/>
              </a:xfrm>
              <a:custGeom>
                <a:avLst/>
                <a:gdLst>
                  <a:gd name="T0" fmla="*/ 24 w 48"/>
                  <a:gd name="T1" fmla="*/ 480 h 480"/>
                  <a:gd name="T2" fmla="*/ 0 w 48"/>
                  <a:gd name="T3" fmla="*/ 456 h 480"/>
                  <a:gd name="T4" fmla="*/ 0 w 48"/>
                  <a:gd name="T5" fmla="*/ 24 h 480"/>
                  <a:gd name="T6" fmla="*/ 24 w 48"/>
                  <a:gd name="T7" fmla="*/ 0 h 480"/>
                  <a:gd name="T8" fmla="*/ 48 w 48"/>
                  <a:gd name="T9" fmla="*/ 24 h 480"/>
                  <a:gd name="T10" fmla="*/ 48 w 48"/>
                  <a:gd name="T11" fmla="*/ 456 h 480"/>
                  <a:gd name="T12" fmla="*/ 24 w 48"/>
                  <a:gd name="T13" fmla="*/ 480 h 480"/>
                </a:gdLst>
                <a:ahLst/>
                <a:cxnLst>
                  <a:cxn ang="0">
                    <a:pos x="T0" y="T1"/>
                  </a:cxn>
                  <a:cxn ang="0">
                    <a:pos x="T2" y="T3"/>
                  </a:cxn>
                  <a:cxn ang="0">
                    <a:pos x="T4" y="T5"/>
                  </a:cxn>
                  <a:cxn ang="0">
                    <a:pos x="T6" y="T7"/>
                  </a:cxn>
                  <a:cxn ang="0">
                    <a:pos x="T8" y="T9"/>
                  </a:cxn>
                  <a:cxn ang="0">
                    <a:pos x="T10" y="T11"/>
                  </a:cxn>
                  <a:cxn ang="0">
                    <a:pos x="T12" y="T13"/>
                  </a:cxn>
                </a:cxnLst>
                <a:rect l="0" t="0" r="r" b="b"/>
                <a:pathLst>
                  <a:path w="48" h="480">
                    <a:moveTo>
                      <a:pt x="24" y="480"/>
                    </a:moveTo>
                    <a:cubicBezTo>
                      <a:pt x="11" y="480"/>
                      <a:pt x="0" y="470"/>
                      <a:pt x="0" y="456"/>
                    </a:cubicBezTo>
                    <a:cubicBezTo>
                      <a:pt x="0" y="24"/>
                      <a:pt x="0" y="24"/>
                      <a:pt x="0" y="24"/>
                    </a:cubicBezTo>
                    <a:cubicBezTo>
                      <a:pt x="0" y="11"/>
                      <a:pt x="11" y="0"/>
                      <a:pt x="24" y="0"/>
                    </a:cubicBezTo>
                    <a:cubicBezTo>
                      <a:pt x="37" y="0"/>
                      <a:pt x="48" y="11"/>
                      <a:pt x="48" y="24"/>
                    </a:cubicBezTo>
                    <a:cubicBezTo>
                      <a:pt x="48" y="456"/>
                      <a:pt x="48" y="456"/>
                      <a:pt x="48" y="456"/>
                    </a:cubicBezTo>
                    <a:cubicBezTo>
                      <a:pt x="48" y="470"/>
                      <a:pt x="37" y="480"/>
                      <a:pt x="24" y="4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chemeClr val="accent2">
                      <a:lumMod val="75000"/>
                    </a:schemeClr>
                  </a:solidFill>
                </a:endParaRPr>
              </a:p>
            </p:txBody>
          </p:sp>
          <p:sp>
            <p:nvSpPr>
              <p:cNvPr id="754" name="Freeform 58"/>
              <p:cNvSpPr>
                <a:spLocks/>
              </p:cNvSpPr>
              <p:nvPr/>
            </p:nvSpPr>
            <p:spPr bwMode="auto">
              <a:xfrm>
                <a:off x="9494864" y="2058026"/>
                <a:ext cx="25537" cy="211239"/>
              </a:xfrm>
              <a:custGeom>
                <a:avLst/>
                <a:gdLst>
                  <a:gd name="T0" fmla="*/ 24 w 48"/>
                  <a:gd name="T1" fmla="*/ 397 h 397"/>
                  <a:gd name="T2" fmla="*/ 0 w 48"/>
                  <a:gd name="T3" fmla="*/ 373 h 397"/>
                  <a:gd name="T4" fmla="*/ 0 w 48"/>
                  <a:gd name="T5" fmla="*/ 24 h 397"/>
                  <a:gd name="T6" fmla="*/ 24 w 48"/>
                  <a:gd name="T7" fmla="*/ 0 h 397"/>
                  <a:gd name="T8" fmla="*/ 48 w 48"/>
                  <a:gd name="T9" fmla="*/ 24 h 397"/>
                  <a:gd name="T10" fmla="*/ 48 w 48"/>
                  <a:gd name="T11" fmla="*/ 373 h 397"/>
                  <a:gd name="T12" fmla="*/ 24 w 48"/>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8" h="397">
                    <a:moveTo>
                      <a:pt x="24" y="397"/>
                    </a:moveTo>
                    <a:cubicBezTo>
                      <a:pt x="10" y="397"/>
                      <a:pt x="0" y="387"/>
                      <a:pt x="0" y="373"/>
                    </a:cubicBezTo>
                    <a:cubicBezTo>
                      <a:pt x="0" y="24"/>
                      <a:pt x="0" y="24"/>
                      <a:pt x="0" y="24"/>
                    </a:cubicBezTo>
                    <a:cubicBezTo>
                      <a:pt x="0" y="11"/>
                      <a:pt x="10" y="0"/>
                      <a:pt x="24" y="0"/>
                    </a:cubicBezTo>
                    <a:cubicBezTo>
                      <a:pt x="37" y="0"/>
                      <a:pt x="48" y="11"/>
                      <a:pt x="48" y="24"/>
                    </a:cubicBezTo>
                    <a:cubicBezTo>
                      <a:pt x="48" y="373"/>
                      <a:pt x="48" y="373"/>
                      <a:pt x="48" y="373"/>
                    </a:cubicBezTo>
                    <a:cubicBezTo>
                      <a:pt x="48" y="387"/>
                      <a:pt x="37" y="397"/>
                      <a:pt x="24" y="3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chemeClr val="accent2">
                      <a:lumMod val="75000"/>
                    </a:schemeClr>
                  </a:solidFill>
                </a:endParaRPr>
              </a:p>
            </p:txBody>
          </p:sp>
          <p:sp>
            <p:nvSpPr>
              <p:cNvPr id="755" name="Freeform 59"/>
              <p:cNvSpPr>
                <a:spLocks/>
              </p:cNvSpPr>
              <p:nvPr/>
            </p:nvSpPr>
            <p:spPr bwMode="auto">
              <a:xfrm>
                <a:off x="9597569" y="2164616"/>
                <a:ext cx="25537" cy="104648"/>
              </a:xfrm>
              <a:custGeom>
                <a:avLst/>
                <a:gdLst>
                  <a:gd name="T0" fmla="*/ 24 w 48"/>
                  <a:gd name="T1" fmla="*/ 197 h 197"/>
                  <a:gd name="T2" fmla="*/ 0 w 48"/>
                  <a:gd name="T3" fmla="*/ 173 h 197"/>
                  <a:gd name="T4" fmla="*/ 0 w 48"/>
                  <a:gd name="T5" fmla="*/ 24 h 197"/>
                  <a:gd name="T6" fmla="*/ 24 w 48"/>
                  <a:gd name="T7" fmla="*/ 0 h 197"/>
                  <a:gd name="T8" fmla="*/ 48 w 48"/>
                  <a:gd name="T9" fmla="*/ 24 h 197"/>
                  <a:gd name="T10" fmla="*/ 48 w 48"/>
                  <a:gd name="T11" fmla="*/ 173 h 197"/>
                  <a:gd name="T12" fmla="*/ 24 w 48"/>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48" h="197">
                    <a:moveTo>
                      <a:pt x="24" y="197"/>
                    </a:moveTo>
                    <a:cubicBezTo>
                      <a:pt x="11" y="197"/>
                      <a:pt x="0" y="187"/>
                      <a:pt x="0" y="173"/>
                    </a:cubicBezTo>
                    <a:cubicBezTo>
                      <a:pt x="0" y="24"/>
                      <a:pt x="0" y="24"/>
                      <a:pt x="0" y="24"/>
                    </a:cubicBezTo>
                    <a:cubicBezTo>
                      <a:pt x="0" y="11"/>
                      <a:pt x="11" y="0"/>
                      <a:pt x="24" y="0"/>
                    </a:cubicBezTo>
                    <a:cubicBezTo>
                      <a:pt x="38" y="0"/>
                      <a:pt x="48" y="11"/>
                      <a:pt x="48" y="24"/>
                    </a:cubicBezTo>
                    <a:cubicBezTo>
                      <a:pt x="48" y="173"/>
                      <a:pt x="48" y="173"/>
                      <a:pt x="48" y="173"/>
                    </a:cubicBezTo>
                    <a:cubicBezTo>
                      <a:pt x="48" y="187"/>
                      <a:pt x="38" y="197"/>
                      <a:pt x="24"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chemeClr val="accent2">
                      <a:lumMod val="75000"/>
                    </a:schemeClr>
                  </a:solidFill>
                </a:endParaRPr>
              </a:p>
            </p:txBody>
          </p:sp>
          <p:sp>
            <p:nvSpPr>
              <p:cNvPr id="756" name="Freeform 60"/>
              <p:cNvSpPr>
                <a:spLocks/>
              </p:cNvSpPr>
              <p:nvPr/>
            </p:nvSpPr>
            <p:spPr bwMode="auto">
              <a:xfrm>
                <a:off x="9169540" y="2336994"/>
                <a:ext cx="592356" cy="25537"/>
              </a:xfrm>
              <a:custGeom>
                <a:avLst/>
                <a:gdLst>
                  <a:gd name="T0" fmla="*/ 1099 w 1118"/>
                  <a:gd name="T1" fmla="*/ 48 h 48"/>
                  <a:gd name="T2" fmla="*/ 18 w 1118"/>
                  <a:gd name="T3" fmla="*/ 48 h 48"/>
                  <a:gd name="T4" fmla="*/ 0 w 1118"/>
                  <a:gd name="T5" fmla="*/ 24 h 48"/>
                  <a:gd name="T6" fmla="*/ 18 w 1118"/>
                  <a:gd name="T7" fmla="*/ 0 h 48"/>
                  <a:gd name="T8" fmla="*/ 1099 w 1118"/>
                  <a:gd name="T9" fmla="*/ 0 h 48"/>
                  <a:gd name="T10" fmla="*/ 1118 w 1118"/>
                  <a:gd name="T11" fmla="*/ 24 h 48"/>
                  <a:gd name="T12" fmla="*/ 1099 w 111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118" h="48">
                    <a:moveTo>
                      <a:pt x="1099" y="48"/>
                    </a:moveTo>
                    <a:cubicBezTo>
                      <a:pt x="18" y="48"/>
                      <a:pt x="18" y="48"/>
                      <a:pt x="18" y="48"/>
                    </a:cubicBezTo>
                    <a:cubicBezTo>
                      <a:pt x="8" y="48"/>
                      <a:pt x="0" y="38"/>
                      <a:pt x="0" y="24"/>
                    </a:cubicBezTo>
                    <a:cubicBezTo>
                      <a:pt x="0" y="11"/>
                      <a:pt x="8" y="0"/>
                      <a:pt x="18" y="0"/>
                    </a:cubicBezTo>
                    <a:cubicBezTo>
                      <a:pt x="1099" y="0"/>
                      <a:pt x="1099" y="0"/>
                      <a:pt x="1099" y="0"/>
                    </a:cubicBezTo>
                    <a:cubicBezTo>
                      <a:pt x="1110" y="0"/>
                      <a:pt x="1118" y="11"/>
                      <a:pt x="1118" y="24"/>
                    </a:cubicBezTo>
                    <a:cubicBezTo>
                      <a:pt x="1118" y="38"/>
                      <a:pt x="1110" y="48"/>
                      <a:pt x="109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chemeClr val="accent2">
                      <a:lumMod val="75000"/>
                    </a:schemeClr>
                  </a:solidFill>
                </a:endParaRPr>
              </a:p>
            </p:txBody>
          </p:sp>
        </p:grpSp>
      </p:grpSp>
      <p:grpSp>
        <p:nvGrpSpPr>
          <p:cNvPr id="5" name="Group 4"/>
          <p:cNvGrpSpPr/>
          <p:nvPr/>
        </p:nvGrpSpPr>
        <p:grpSpPr>
          <a:xfrm>
            <a:off x="2290695" y="1410018"/>
            <a:ext cx="8225705" cy="3372156"/>
            <a:chOff x="2402371" y="1664005"/>
            <a:chExt cx="8390648" cy="3439775"/>
          </a:xfrm>
          <a:solidFill>
            <a:schemeClr val="bg2"/>
          </a:solidFill>
        </p:grpSpPr>
        <p:sp>
          <p:nvSpPr>
            <p:cNvPr id="387" name="Freeform 386"/>
            <p:cNvSpPr>
              <a:spLocks/>
            </p:cNvSpPr>
            <p:nvPr/>
          </p:nvSpPr>
          <p:spPr bwMode="auto">
            <a:xfrm>
              <a:off x="2880352" y="2153035"/>
              <a:ext cx="382073" cy="342630"/>
            </a:xfrm>
            <a:custGeom>
              <a:avLst/>
              <a:gdLst>
                <a:gd name="connsiteX0" fmla="*/ 3516568 w 3629025"/>
                <a:gd name="connsiteY0" fmla="*/ 3138886 h 3254390"/>
                <a:gd name="connsiteX1" fmla="*/ 3513902 w 3629025"/>
                <a:gd name="connsiteY1" fmla="*/ 3141552 h 3254390"/>
                <a:gd name="connsiteX2" fmla="*/ 3516568 w 3629025"/>
                <a:gd name="connsiteY2" fmla="*/ 3141552 h 3254390"/>
                <a:gd name="connsiteX3" fmla="*/ 3516568 w 3629025"/>
                <a:gd name="connsiteY3" fmla="*/ 3140691 h 3254390"/>
                <a:gd name="connsiteX4" fmla="*/ 3516568 w 3629025"/>
                <a:gd name="connsiteY4" fmla="*/ 3138886 h 3254390"/>
                <a:gd name="connsiteX5" fmla="*/ 1814513 w 3629025"/>
                <a:gd name="connsiteY5" fmla="*/ 2087188 h 3254390"/>
                <a:gd name="connsiteX6" fmla="*/ 610916 w 3629025"/>
                <a:gd name="connsiteY6" fmla="*/ 2397227 h 3254390"/>
                <a:gd name="connsiteX7" fmla="*/ 145036 w 3629025"/>
                <a:gd name="connsiteY7" fmla="*/ 2934094 h 3254390"/>
                <a:gd name="connsiteX8" fmla="*/ 112994 w 3629025"/>
                <a:gd name="connsiteY8" fmla="*/ 3138502 h 3254390"/>
                <a:gd name="connsiteX9" fmla="*/ 711667 w 3629025"/>
                <a:gd name="connsiteY9" fmla="*/ 3138502 h 3254390"/>
                <a:gd name="connsiteX10" fmla="*/ 3509920 w 3629025"/>
                <a:gd name="connsiteY10" fmla="*/ 3138502 h 3254390"/>
                <a:gd name="connsiteX11" fmla="*/ 3512992 w 3629025"/>
                <a:gd name="connsiteY11" fmla="*/ 3138502 h 3254390"/>
                <a:gd name="connsiteX12" fmla="*/ 3480950 w 3629025"/>
                <a:gd name="connsiteY12" fmla="*/ 2934094 h 3254390"/>
                <a:gd name="connsiteX13" fmla="*/ 3015069 w 3629025"/>
                <a:gd name="connsiteY13" fmla="*/ 2397227 h 3254390"/>
                <a:gd name="connsiteX14" fmla="*/ 1814513 w 3629025"/>
                <a:gd name="connsiteY14" fmla="*/ 2087188 h 3254390"/>
                <a:gd name="connsiteX15" fmla="*/ 1814513 w 3629025"/>
                <a:gd name="connsiteY15" fmla="*/ 1971684 h 3254390"/>
                <a:gd name="connsiteX16" fmla="*/ 3075857 w 3629025"/>
                <a:gd name="connsiteY16" fmla="*/ 2296920 h 3254390"/>
                <a:gd name="connsiteX17" fmla="*/ 3592600 w 3629025"/>
                <a:gd name="connsiteY17" fmla="*/ 2905170 h 3254390"/>
                <a:gd name="connsiteX18" fmla="*/ 3628968 w 3629025"/>
                <a:gd name="connsiteY18" fmla="*/ 3141552 h 3254390"/>
                <a:gd name="connsiteX19" fmla="*/ 3629025 w 3629025"/>
                <a:gd name="connsiteY19" fmla="*/ 3141552 h 3254390"/>
                <a:gd name="connsiteX20" fmla="*/ 3628992 w 3629025"/>
                <a:gd name="connsiteY20" fmla="*/ 3141711 h 3254390"/>
                <a:gd name="connsiteX21" fmla="*/ 3629025 w 3629025"/>
                <a:gd name="connsiteY21" fmla="*/ 3141925 h 3254390"/>
                <a:gd name="connsiteX22" fmla="*/ 3516568 w 3629025"/>
                <a:gd name="connsiteY22" fmla="*/ 3254390 h 3254390"/>
                <a:gd name="connsiteX23" fmla="*/ 112457 w 3629025"/>
                <a:gd name="connsiteY23" fmla="*/ 3254390 h 3254390"/>
                <a:gd name="connsiteX24" fmla="*/ 8596 w 3629025"/>
                <a:gd name="connsiteY24" fmla="*/ 3184915 h 3254390"/>
                <a:gd name="connsiteX25" fmla="*/ 74 w 3629025"/>
                <a:gd name="connsiteY25" fmla="*/ 3141925 h 3254390"/>
                <a:gd name="connsiteX26" fmla="*/ 0 w 3629025"/>
                <a:gd name="connsiteY26" fmla="*/ 3141925 h 3254390"/>
                <a:gd name="connsiteX27" fmla="*/ 32 w 3629025"/>
                <a:gd name="connsiteY27" fmla="*/ 3141714 h 3254390"/>
                <a:gd name="connsiteX28" fmla="*/ 0 w 3629025"/>
                <a:gd name="connsiteY28" fmla="*/ 3141552 h 3254390"/>
                <a:gd name="connsiteX29" fmla="*/ 57 w 3629025"/>
                <a:gd name="connsiteY29" fmla="*/ 3141552 h 3254390"/>
                <a:gd name="connsiteX30" fmla="*/ 35950 w 3629025"/>
                <a:gd name="connsiteY30" fmla="*/ 2905170 h 3254390"/>
                <a:gd name="connsiteX31" fmla="*/ 550129 w 3629025"/>
                <a:gd name="connsiteY31" fmla="*/ 2296920 h 3254390"/>
                <a:gd name="connsiteX32" fmla="*/ 1814513 w 3629025"/>
                <a:gd name="connsiteY32" fmla="*/ 1971684 h 3254390"/>
                <a:gd name="connsiteX33" fmla="*/ 1746250 w 3629025"/>
                <a:gd name="connsiteY33" fmla="*/ 115888 h 3254390"/>
                <a:gd name="connsiteX34" fmla="*/ 973137 w 3629025"/>
                <a:gd name="connsiteY34" fmla="*/ 887417 h 3254390"/>
                <a:gd name="connsiteX35" fmla="*/ 1746250 w 3629025"/>
                <a:gd name="connsiteY35" fmla="*/ 1658946 h 3254390"/>
                <a:gd name="connsiteX36" fmla="*/ 2519363 w 3629025"/>
                <a:gd name="connsiteY36" fmla="*/ 887417 h 3254390"/>
                <a:gd name="connsiteX37" fmla="*/ 1746250 w 3629025"/>
                <a:gd name="connsiteY37" fmla="*/ 115888 h 3254390"/>
                <a:gd name="connsiteX38" fmla="*/ 1747837 w 3629025"/>
                <a:gd name="connsiteY38" fmla="*/ 0 h 3254390"/>
                <a:gd name="connsiteX39" fmla="*/ 2635250 w 3629025"/>
                <a:gd name="connsiteY39" fmla="*/ 887417 h 3254390"/>
                <a:gd name="connsiteX40" fmla="*/ 1747837 w 3629025"/>
                <a:gd name="connsiteY40" fmla="*/ 1774834 h 3254390"/>
                <a:gd name="connsiteX41" fmla="*/ 860424 w 3629025"/>
                <a:gd name="connsiteY41" fmla="*/ 887417 h 3254390"/>
                <a:gd name="connsiteX42" fmla="*/ 1747837 w 3629025"/>
                <a:gd name="connsiteY42" fmla="*/ 0 h 3254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629025" h="3254390">
                  <a:moveTo>
                    <a:pt x="3516568" y="3138886"/>
                  </a:moveTo>
                  <a:lnTo>
                    <a:pt x="3513902" y="3141552"/>
                  </a:lnTo>
                  <a:lnTo>
                    <a:pt x="3516568" y="3141552"/>
                  </a:lnTo>
                  <a:lnTo>
                    <a:pt x="3516568" y="3140691"/>
                  </a:lnTo>
                  <a:cubicBezTo>
                    <a:pt x="3516568" y="3138886"/>
                    <a:pt x="3516568" y="3138886"/>
                    <a:pt x="3516568" y="3138886"/>
                  </a:cubicBezTo>
                  <a:close/>
                  <a:moveTo>
                    <a:pt x="1814513" y="2087188"/>
                  </a:moveTo>
                  <a:cubicBezTo>
                    <a:pt x="1358605" y="2087188"/>
                    <a:pt x="933091" y="2196614"/>
                    <a:pt x="610916" y="2397227"/>
                  </a:cubicBezTo>
                  <a:cubicBezTo>
                    <a:pt x="369285" y="2545407"/>
                    <a:pt x="209718" y="2731201"/>
                    <a:pt x="145036" y="2934094"/>
                  </a:cubicBezTo>
                  <a:lnTo>
                    <a:pt x="112994" y="3138502"/>
                  </a:lnTo>
                  <a:lnTo>
                    <a:pt x="711667" y="3138502"/>
                  </a:lnTo>
                  <a:cubicBezTo>
                    <a:pt x="3142581" y="3138502"/>
                    <a:pt x="3466703" y="3138502"/>
                    <a:pt x="3509920" y="3138502"/>
                  </a:cubicBezTo>
                  <a:lnTo>
                    <a:pt x="3512992" y="3138502"/>
                  </a:lnTo>
                  <a:lnTo>
                    <a:pt x="3480950" y="2934094"/>
                  </a:lnTo>
                  <a:cubicBezTo>
                    <a:pt x="3416268" y="2731201"/>
                    <a:pt x="3256701" y="2545407"/>
                    <a:pt x="3015069" y="2397227"/>
                  </a:cubicBezTo>
                  <a:cubicBezTo>
                    <a:pt x="2695934" y="2196614"/>
                    <a:pt x="2267381" y="2087188"/>
                    <a:pt x="1814513" y="2087188"/>
                  </a:cubicBezTo>
                  <a:close/>
                  <a:moveTo>
                    <a:pt x="1814513" y="1971684"/>
                  </a:moveTo>
                  <a:cubicBezTo>
                    <a:pt x="2288657" y="1971684"/>
                    <a:pt x="2738485" y="2087188"/>
                    <a:pt x="3075857" y="2296920"/>
                  </a:cubicBezTo>
                  <a:cubicBezTo>
                    <a:pt x="3342563" y="2463338"/>
                    <a:pt x="3520367" y="2674209"/>
                    <a:pt x="3592600" y="2905170"/>
                  </a:cubicBezTo>
                  <a:lnTo>
                    <a:pt x="3628968" y="3141552"/>
                  </a:lnTo>
                  <a:lnTo>
                    <a:pt x="3629025" y="3141552"/>
                  </a:lnTo>
                  <a:lnTo>
                    <a:pt x="3628992" y="3141711"/>
                  </a:lnTo>
                  <a:lnTo>
                    <a:pt x="3629025" y="3141925"/>
                  </a:lnTo>
                  <a:cubicBezTo>
                    <a:pt x="3629025" y="3202717"/>
                    <a:pt x="3577356" y="3254390"/>
                    <a:pt x="3516568" y="3254390"/>
                  </a:cubicBezTo>
                  <a:cubicBezTo>
                    <a:pt x="112457" y="3254390"/>
                    <a:pt x="112457" y="3254390"/>
                    <a:pt x="112457" y="3254390"/>
                  </a:cubicBezTo>
                  <a:cubicBezTo>
                    <a:pt x="64587" y="3254390"/>
                    <a:pt x="25265" y="3225228"/>
                    <a:pt x="8596" y="3184915"/>
                  </a:cubicBezTo>
                  <a:lnTo>
                    <a:pt x="74" y="3141925"/>
                  </a:lnTo>
                  <a:lnTo>
                    <a:pt x="0" y="3141925"/>
                  </a:lnTo>
                  <a:lnTo>
                    <a:pt x="32" y="3141714"/>
                  </a:lnTo>
                  <a:lnTo>
                    <a:pt x="0" y="3141552"/>
                  </a:lnTo>
                  <a:lnTo>
                    <a:pt x="57" y="3141552"/>
                  </a:lnTo>
                  <a:lnTo>
                    <a:pt x="35950" y="2905170"/>
                  </a:lnTo>
                  <a:cubicBezTo>
                    <a:pt x="107329" y="2674209"/>
                    <a:pt x="283423" y="2463338"/>
                    <a:pt x="550129" y="2296920"/>
                  </a:cubicBezTo>
                  <a:cubicBezTo>
                    <a:pt x="890540" y="2087188"/>
                    <a:pt x="1337329" y="1971684"/>
                    <a:pt x="1814513" y="1971684"/>
                  </a:cubicBezTo>
                  <a:close/>
                  <a:moveTo>
                    <a:pt x="1746250" y="115888"/>
                  </a:moveTo>
                  <a:cubicBezTo>
                    <a:pt x="1319271" y="115888"/>
                    <a:pt x="973137" y="461313"/>
                    <a:pt x="973137" y="887417"/>
                  </a:cubicBezTo>
                  <a:cubicBezTo>
                    <a:pt x="973137" y="1313521"/>
                    <a:pt x="1319271" y="1658946"/>
                    <a:pt x="1746250" y="1658946"/>
                  </a:cubicBezTo>
                  <a:cubicBezTo>
                    <a:pt x="2173229" y="1658946"/>
                    <a:pt x="2519363" y="1313521"/>
                    <a:pt x="2519363" y="887417"/>
                  </a:cubicBezTo>
                  <a:cubicBezTo>
                    <a:pt x="2519363" y="461313"/>
                    <a:pt x="2173229" y="115888"/>
                    <a:pt x="1746250" y="115888"/>
                  </a:cubicBezTo>
                  <a:close/>
                  <a:moveTo>
                    <a:pt x="1747837" y="0"/>
                  </a:moveTo>
                  <a:cubicBezTo>
                    <a:pt x="2237942" y="0"/>
                    <a:pt x="2635250" y="397310"/>
                    <a:pt x="2635250" y="887417"/>
                  </a:cubicBezTo>
                  <a:cubicBezTo>
                    <a:pt x="2635250" y="1377524"/>
                    <a:pt x="2237942" y="1774834"/>
                    <a:pt x="1747837" y="1774834"/>
                  </a:cubicBezTo>
                  <a:cubicBezTo>
                    <a:pt x="1257732" y="1774834"/>
                    <a:pt x="860424" y="1377524"/>
                    <a:pt x="860424" y="887417"/>
                  </a:cubicBezTo>
                  <a:cubicBezTo>
                    <a:pt x="860424" y="397310"/>
                    <a:pt x="1257732" y="0"/>
                    <a:pt x="1747837" y="0"/>
                  </a:cubicBez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ysClr val="windowText" lastClr="000000"/>
                </a:solidFill>
              </a:endParaRPr>
            </a:p>
          </p:txBody>
        </p:sp>
        <p:sp>
          <p:nvSpPr>
            <p:cNvPr id="388" name="Freeform 387"/>
            <p:cNvSpPr>
              <a:spLocks/>
            </p:cNvSpPr>
            <p:nvPr/>
          </p:nvSpPr>
          <p:spPr bwMode="auto">
            <a:xfrm>
              <a:off x="2924385" y="3942332"/>
              <a:ext cx="508114" cy="706631"/>
            </a:xfrm>
            <a:custGeom>
              <a:avLst/>
              <a:gdLst>
                <a:gd name="connsiteX0" fmla="*/ 838496 w 1114676"/>
                <a:gd name="connsiteY0" fmla="*/ 1272420 h 1550172"/>
                <a:gd name="connsiteX1" fmla="*/ 838496 w 1114676"/>
                <a:gd name="connsiteY1" fmla="*/ 1317489 h 1550172"/>
                <a:gd name="connsiteX2" fmla="*/ 957458 w 1114676"/>
                <a:gd name="connsiteY2" fmla="*/ 1317489 h 1550172"/>
                <a:gd name="connsiteX3" fmla="*/ 957458 w 1114676"/>
                <a:gd name="connsiteY3" fmla="*/ 1272420 h 1550172"/>
                <a:gd name="connsiteX4" fmla="*/ 823473 w 1114676"/>
                <a:gd name="connsiteY4" fmla="*/ 1216345 h 1550172"/>
                <a:gd name="connsiteX5" fmla="*/ 974403 w 1114676"/>
                <a:gd name="connsiteY5" fmla="*/ 1216345 h 1550172"/>
                <a:gd name="connsiteX6" fmla="*/ 1013532 w 1114676"/>
                <a:gd name="connsiteY6" fmla="*/ 1257054 h 1550172"/>
                <a:gd name="connsiteX7" fmla="*/ 1013532 w 1114676"/>
                <a:gd name="connsiteY7" fmla="*/ 1332856 h 1550172"/>
                <a:gd name="connsiteX8" fmla="*/ 974403 w 1114676"/>
                <a:gd name="connsiteY8" fmla="*/ 1373564 h 1550172"/>
                <a:gd name="connsiteX9" fmla="*/ 823473 w 1114676"/>
                <a:gd name="connsiteY9" fmla="*/ 1373564 h 1550172"/>
                <a:gd name="connsiteX10" fmla="*/ 782946 w 1114676"/>
                <a:gd name="connsiteY10" fmla="*/ 1332856 h 1550172"/>
                <a:gd name="connsiteX11" fmla="*/ 782946 w 1114676"/>
                <a:gd name="connsiteY11" fmla="*/ 1257054 h 1550172"/>
                <a:gd name="connsiteX12" fmla="*/ 823473 w 1114676"/>
                <a:gd name="connsiteY12" fmla="*/ 1216345 h 1550172"/>
                <a:gd name="connsiteX13" fmla="*/ 410339 w 1114676"/>
                <a:gd name="connsiteY13" fmla="*/ 1051266 h 1550172"/>
                <a:gd name="connsiteX14" fmla="*/ 410339 w 1114676"/>
                <a:gd name="connsiteY14" fmla="*/ 1220538 h 1550172"/>
                <a:gd name="connsiteX15" fmla="*/ 480039 w 1114676"/>
                <a:gd name="connsiteY15" fmla="*/ 1220538 h 1550172"/>
                <a:gd name="connsiteX16" fmla="*/ 480039 w 1114676"/>
                <a:gd name="connsiteY16" fmla="*/ 1051266 h 1550172"/>
                <a:gd name="connsiteX17" fmla="*/ 177656 w 1114676"/>
                <a:gd name="connsiteY17" fmla="*/ 1051266 h 1550172"/>
                <a:gd name="connsiteX18" fmla="*/ 177656 w 1114676"/>
                <a:gd name="connsiteY18" fmla="*/ 1220538 h 1550172"/>
                <a:gd name="connsiteX19" fmla="*/ 247881 w 1114676"/>
                <a:gd name="connsiteY19" fmla="*/ 1220538 h 1550172"/>
                <a:gd name="connsiteX20" fmla="*/ 247881 w 1114676"/>
                <a:gd name="connsiteY20" fmla="*/ 1051266 h 1550172"/>
                <a:gd name="connsiteX21" fmla="*/ 838496 w 1114676"/>
                <a:gd name="connsiteY21" fmla="*/ 1047074 h 1550172"/>
                <a:gd name="connsiteX22" fmla="*/ 838496 w 1114676"/>
                <a:gd name="connsiteY22" fmla="*/ 1091619 h 1550172"/>
                <a:gd name="connsiteX23" fmla="*/ 957458 w 1114676"/>
                <a:gd name="connsiteY23" fmla="*/ 1091619 h 1550172"/>
                <a:gd name="connsiteX24" fmla="*/ 957458 w 1114676"/>
                <a:gd name="connsiteY24" fmla="*/ 1047074 h 1550172"/>
                <a:gd name="connsiteX25" fmla="*/ 394831 w 1114676"/>
                <a:gd name="connsiteY25" fmla="*/ 995192 h 1550172"/>
                <a:gd name="connsiteX26" fmla="*/ 495547 w 1114676"/>
                <a:gd name="connsiteY26" fmla="*/ 995192 h 1550172"/>
                <a:gd name="connsiteX27" fmla="*/ 536114 w 1114676"/>
                <a:gd name="connsiteY27" fmla="*/ 1035795 h 1550172"/>
                <a:gd name="connsiteX28" fmla="*/ 536114 w 1114676"/>
                <a:gd name="connsiteY28" fmla="*/ 1236009 h 1550172"/>
                <a:gd name="connsiteX29" fmla="*/ 495547 w 1114676"/>
                <a:gd name="connsiteY29" fmla="*/ 1276612 h 1550172"/>
                <a:gd name="connsiteX30" fmla="*/ 394831 w 1114676"/>
                <a:gd name="connsiteY30" fmla="*/ 1276612 h 1550172"/>
                <a:gd name="connsiteX31" fmla="*/ 354265 w 1114676"/>
                <a:gd name="connsiteY31" fmla="*/ 1236009 h 1550172"/>
                <a:gd name="connsiteX32" fmla="*/ 354265 w 1114676"/>
                <a:gd name="connsiteY32" fmla="*/ 1035795 h 1550172"/>
                <a:gd name="connsiteX33" fmla="*/ 394831 w 1114676"/>
                <a:gd name="connsiteY33" fmla="*/ 995192 h 1550172"/>
                <a:gd name="connsiteX34" fmla="*/ 162672 w 1114676"/>
                <a:gd name="connsiteY34" fmla="*/ 995192 h 1550172"/>
                <a:gd name="connsiteX35" fmla="*/ 263389 w 1114676"/>
                <a:gd name="connsiteY35" fmla="*/ 995192 h 1550172"/>
                <a:gd name="connsiteX36" fmla="*/ 303955 w 1114676"/>
                <a:gd name="connsiteY36" fmla="*/ 1035795 h 1550172"/>
                <a:gd name="connsiteX37" fmla="*/ 303955 w 1114676"/>
                <a:gd name="connsiteY37" fmla="*/ 1236009 h 1550172"/>
                <a:gd name="connsiteX38" fmla="*/ 263389 w 1114676"/>
                <a:gd name="connsiteY38" fmla="*/ 1276612 h 1550172"/>
                <a:gd name="connsiteX39" fmla="*/ 162672 w 1114676"/>
                <a:gd name="connsiteY39" fmla="*/ 1276612 h 1550172"/>
                <a:gd name="connsiteX40" fmla="*/ 122106 w 1114676"/>
                <a:gd name="connsiteY40" fmla="*/ 1236009 h 1550172"/>
                <a:gd name="connsiteX41" fmla="*/ 122106 w 1114676"/>
                <a:gd name="connsiteY41" fmla="*/ 1035795 h 1550172"/>
                <a:gd name="connsiteX42" fmla="*/ 162672 w 1114676"/>
                <a:gd name="connsiteY42" fmla="*/ 995192 h 1550172"/>
                <a:gd name="connsiteX43" fmla="*/ 823473 w 1114676"/>
                <a:gd name="connsiteY43" fmla="*/ 990999 h 1550172"/>
                <a:gd name="connsiteX44" fmla="*/ 974403 w 1114676"/>
                <a:gd name="connsiteY44" fmla="*/ 990999 h 1550172"/>
                <a:gd name="connsiteX45" fmla="*/ 1013532 w 1114676"/>
                <a:gd name="connsiteY45" fmla="*/ 1031572 h 1550172"/>
                <a:gd name="connsiteX46" fmla="*/ 1013532 w 1114676"/>
                <a:gd name="connsiteY46" fmla="*/ 1107121 h 1550172"/>
                <a:gd name="connsiteX47" fmla="*/ 974403 w 1114676"/>
                <a:gd name="connsiteY47" fmla="*/ 1147694 h 1550172"/>
                <a:gd name="connsiteX48" fmla="*/ 823473 w 1114676"/>
                <a:gd name="connsiteY48" fmla="*/ 1147694 h 1550172"/>
                <a:gd name="connsiteX49" fmla="*/ 782946 w 1114676"/>
                <a:gd name="connsiteY49" fmla="*/ 1107121 h 1550172"/>
                <a:gd name="connsiteX50" fmla="*/ 782946 w 1114676"/>
                <a:gd name="connsiteY50" fmla="*/ 1031572 h 1550172"/>
                <a:gd name="connsiteX51" fmla="*/ 823473 w 1114676"/>
                <a:gd name="connsiteY51" fmla="*/ 990999 h 1550172"/>
                <a:gd name="connsiteX52" fmla="*/ 838496 w 1114676"/>
                <a:gd name="connsiteY52" fmla="*/ 820155 h 1550172"/>
                <a:gd name="connsiteX53" fmla="*/ 838496 w 1114676"/>
                <a:gd name="connsiteY53" fmla="*/ 864701 h 1550172"/>
                <a:gd name="connsiteX54" fmla="*/ 957458 w 1114676"/>
                <a:gd name="connsiteY54" fmla="*/ 864701 h 1550172"/>
                <a:gd name="connsiteX55" fmla="*/ 957458 w 1114676"/>
                <a:gd name="connsiteY55" fmla="*/ 820155 h 1550172"/>
                <a:gd name="connsiteX56" fmla="*/ 823473 w 1114676"/>
                <a:gd name="connsiteY56" fmla="*/ 764081 h 1550172"/>
                <a:gd name="connsiteX57" fmla="*/ 974403 w 1114676"/>
                <a:gd name="connsiteY57" fmla="*/ 764081 h 1550172"/>
                <a:gd name="connsiteX58" fmla="*/ 1013532 w 1114676"/>
                <a:gd name="connsiteY58" fmla="*/ 804653 h 1550172"/>
                <a:gd name="connsiteX59" fmla="*/ 1013532 w 1114676"/>
                <a:gd name="connsiteY59" fmla="*/ 880202 h 1550172"/>
                <a:gd name="connsiteX60" fmla="*/ 974403 w 1114676"/>
                <a:gd name="connsiteY60" fmla="*/ 920775 h 1550172"/>
                <a:gd name="connsiteX61" fmla="*/ 823473 w 1114676"/>
                <a:gd name="connsiteY61" fmla="*/ 920775 h 1550172"/>
                <a:gd name="connsiteX62" fmla="*/ 782946 w 1114676"/>
                <a:gd name="connsiteY62" fmla="*/ 880202 h 1550172"/>
                <a:gd name="connsiteX63" fmla="*/ 782946 w 1114676"/>
                <a:gd name="connsiteY63" fmla="*/ 804653 h 1550172"/>
                <a:gd name="connsiteX64" fmla="*/ 823473 w 1114676"/>
                <a:gd name="connsiteY64" fmla="*/ 764081 h 1550172"/>
                <a:gd name="connsiteX65" fmla="*/ 737877 w 1114676"/>
                <a:gd name="connsiteY65" fmla="*/ 670274 h 1550172"/>
                <a:gd name="connsiteX66" fmla="*/ 737877 w 1114676"/>
                <a:gd name="connsiteY66" fmla="*/ 1494098 h 1550172"/>
                <a:gd name="connsiteX67" fmla="*/ 1058602 w 1114676"/>
                <a:gd name="connsiteY67" fmla="*/ 1494098 h 1550172"/>
                <a:gd name="connsiteX68" fmla="*/ 1058602 w 1114676"/>
                <a:gd name="connsiteY68" fmla="*/ 670274 h 1550172"/>
                <a:gd name="connsiteX69" fmla="*/ 410339 w 1114676"/>
                <a:gd name="connsiteY69" fmla="*/ 619440 h 1550172"/>
                <a:gd name="connsiteX70" fmla="*/ 410339 w 1114676"/>
                <a:gd name="connsiteY70" fmla="*/ 789236 h 1550172"/>
                <a:gd name="connsiteX71" fmla="*/ 480039 w 1114676"/>
                <a:gd name="connsiteY71" fmla="*/ 789236 h 1550172"/>
                <a:gd name="connsiteX72" fmla="*/ 480039 w 1114676"/>
                <a:gd name="connsiteY72" fmla="*/ 619440 h 1550172"/>
                <a:gd name="connsiteX73" fmla="*/ 177656 w 1114676"/>
                <a:gd name="connsiteY73" fmla="*/ 619440 h 1550172"/>
                <a:gd name="connsiteX74" fmla="*/ 177656 w 1114676"/>
                <a:gd name="connsiteY74" fmla="*/ 789236 h 1550172"/>
                <a:gd name="connsiteX75" fmla="*/ 247881 w 1114676"/>
                <a:gd name="connsiteY75" fmla="*/ 789236 h 1550172"/>
                <a:gd name="connsiteX76" fmla="*/ 247881 w 1114676"/>
                <a:gd name="connsiteY76" fmla="*/ 619440 h 1550172"/>
                <a:gd name="connsiteX77" fmla="*/ 735036 w 1114676"/>
                <a:gd name="connsiteY77" fmla="*/ 614199 h 1550172"/>
                <a:gd name="connsiteX78" fmla="*/ 1061443 w 1114676"/>
                <a:gd name="connsiteY78" fmla="*/ 614199 h 1550172"/>
                <a:gd name="connsiteX79" fmla="*/ 1114676 w 1114676"/>
                <a:gd name="connsiteY79" fmla="*/ 667443 h 1550172"/>
                <a:gd name="connsiteX80" fmla="*/ 1114676 w 1114676"/>
                <a:gd name="connsiteY80" fmla="*/ 1496928 h 1550172"/>
                <a:gd name="connsiteX81" fmla="*/ 1061443 w 1114676"/>
                <a:gd name="connsiteY81" fmla="*/ 1550172 h 1550172"/>
                <a:gd name="connsiteX82" fmla="*/ 735036 w 1114676"/>
                <a:gd name="connsiteY82" fmla="*/ 1550172 h 1550172"/>
                <a:gd name="connsiteX83" fmla="*/ 681802 w 1114676"/>
                <a:gd name="connsiteY83" fmla="*/ 1496928 h 1550172"/>
                <a:gd name="connsiteX84" fmla="*/ 681802 w 1114676"/>
                <a:gd name="connsiteY84" fmla="*/ 667443 h 1550172"/>
                <a:gd name="connsiteX85" fmla="*/ 735036 w 1114676"/>
                <a:gd name="connsiteY85" fmla="*/ 614199 h 1550172"/>
                <a:gd name="connsiteX86" fmla="*/ 394831 w 1114676"/>
                <a:gd name="connsiteY86" fmla="*/ 563366 h 1550172"/>
                <a:gd name="connsiteX87" fmla="*/ 495547 w 1114676"/>
                <a:gd name="connsiteY87" fmla="*/ 563366 h 1550172"/>
                <a:gd name="connsiteX88" fmla="*/ 536114 w 1114676"/>
                <a:gd name="connsiteY88" fmla="*/ 604044 h 1550172"/>
                <a:gd name="connsiteX89" fmla="*/ 536114 w 1114676"/>
                <a:gd name="connsiteY89" fmla="*/ 804632 h 1550172"/>
                <a:gd name="connsiteX90" fmla="*/ 495547 w 1114676"/>
                <a:gd name="connsiteY90" fmla="*/ 845310 h 1550172"/>
                <a:gd name="connsiteX91" fmla="*/ 394831 w 1114676"/>
                <a:gd name="connsiteY91" fmla="*/ 845310 h 1550172"/>
                <a:gd name="connsiteX92" fmla="*/ 354265 w 1114676"/>
                <a:gd name="connsiteY92" fmla="*/ 804632 h 1550172"/>
                <a:gd name="connsiteX93" fmla="*/ 354265 w 1114676"/>
                <a:gd name="connsiteY93" fmla="*/ 604044 h 1550172"/>
                <a:gd name="connsiteX94" fmla="*/ 394831 w 1114676"/>
                <a:gd name="connsiteY94" fmla="*/ 563366 h 1550172"/>
                <a:gd name="connsiteX95" fmla="*/ 162672 w 1114676"/>
                <a:gd name="connsiteY95" fmla="*/ 563366 h 1550172"/>
                <a:gd name="connsiteX96" fmla="*/ 263389 w 1114676"/>
                <a:gd name="connsiteY96" fmla="*/ 563366 h 1550172"/>
                <a:gd name="connsiteX97" fmla="*/ 303955 w 1114676"/>
                <a:gd name="connsiteY97" fmla="*/ 604044 h 1550172"/>
                <a:gd name="connsiteX98" fmla="*/ 303955 w 1114676"/>
                <a:gd name="connsiteY98" fmla="*/ 804632 h 1550172"/>
                <a:gd name="connsiteX99" fmla="*/ 263389 w 1114676"/>
                <a:gd name="connsiteY99" fmla="*/ 845310 h 1550172"/>
                <a:gd name="connsiteX100" fmla="*/ 162672 w 1114676"/>
                <a:gd name="connsiteY100" fmla="*/ 845310 h 1550172"/>
                <a:gd name="connsiteX101" fmla="*/ 122106 w 1114676"/>
                <a:gd name="connsiteY101" fmla="*/ 804632 h 1550172"/>
                <a:gd name="connsiteX102" fmla="*/ 122106 w 1114676"/>
                <a:gd name="connsiteY102" fmla="*/ 604044 h 1550172"/>
                <a:gd name="connsiteX103" fmla="*/ 162672 w 1114676"/>
                <a:gd name="connsiteY103" fmla="*/ 563366 h 1550172"/>
                <a:gd name="connsiteX104" fmla="*/ 56074 w 1114676"/>
                <a:gd name="connsiteY104" fmla="*/ 468510 h 1550172"/>
                <a:gd name="connsiteX105" fmla="*/ 56074 w 1114676"/>
                <a:gd name="connsiteY105" fmla="*/ 1494098 h 1550172"/>
                <a:gd name="connsiteX106" fmla="*/ 602145 w 1114676"/>
                <a:gd name="connsiteY106" fmla="*/ 1494098 h 1550172"/>
                <a:gd name="connsiteX107" fmla="*/ 602145 w 1114676"/>
                <a:gd name="connsiteY107" fmla="*/ 468510 h 1550172"/>
                <a:gd name="connsiteX108" fmla="*/ 155556 w 1114676"/>
                <a:gd name="connsiteY108" fmla="*/ 316994 h 1550172"/>
                <a:gd name="connsiteX109" fmla="*/ 155556 w 1114676"/>
                <a:gd name="connsiteY109" fmla="*/ 406960 h 1550172"/>
                <a:gd name="connsiteX110" fmla="*/ 155556 w 1114676"/>
                <a:gd name="connsiteY110" fmla="*/ 412436 h 1550172"/>
                <a:gd name="connsiteX111" fmla="*/ 194671 w 1114676"/>
                <a:gd name="connsiteY111" fmla="*/ 412436 h 1550172"/>
                <a:gd name="connsiteX112" fmla="*/ 471348 w 1114676"/>
                <a:gd name="connsiteY112" fmla="*/ 412436 h 1550172"/>
                <a:gd name="connsiteX113" fmla="*/ 502663 w 1114676"/>
                <a:gd name="connsiteY113" fmla="*/ 412436 h 1550172"/>
                <a:gd name="connsiteX114" fmla="*/ 502663 w 1114676"/>
                <a:gd name="connsiteY114" fmla="*/ 396731 h 1550172"/>
                <a:gd name="connsiteX115" fmla="*/ 502663 w 1114676"/>
                <a:gd name="connsiteY115" fmla="*/ 316994 h 1550172"/>
                <a:gd name="connsiteX116" fmla="*/ 155556 w 1114676"/>
                <a:gd name="connsiteY116" fmla="*/ 316994 h 1550172"/>
                <a:gd name="connsiteX117" fmla="*/ 205890 w 1114676"/>
                <a:gd name="connsiteY117" fmla="*/ 167163 h 1550172"/>
                <a:gd name="connsiteX118" fmla="*/ 205890 w 1114676"/>
                <a:gd name="connsiteY118" fmla="*/ 239278 h 1550172"/>
                <a:gd name="connsiteX119" fmla="*/ 205890 w 1114676"/>
                <a:gd name="connsiteY119" fmla="*/ 260982 h 1550172"/>
                <a:gd name="connsiteX120" fmla="*/ 214842 w 1114676"/>
                <a:gd name="connsiteY120" fmla="*/ 260982 h 1550172"/>
                <a:gd name="connsiteX121" fmla="*/ 442688 w 1114676"/>
                <a:gd name="connsiteY121" fmla="*/ 260982 h 1550172"/>
                <a:gd name="connsiteX122" fmla="*/ 452329 w 1114676"/>
                <a:gd name="connsiteY122" fmla="*/ 260982 h 1550172"/>
                <a:gd name="connsiteX123" fmla="*/ 452329 w 1114676"/>
                <a:gd name="connsiteY123" fmla="*/ 250729 h 1550172"/>
                <a:gd name="connsiteX124" fmla="*/ 452329 w 1114676"/>
                <a:gd name="connsiteY124" fmla="*/ 167163 h 1550172"/>
                <a:gd name="connsiteX125" fmla="*/ 338074 w 1114676"/>
                <a:gd name="connsiteY125" fmla="*/ 167163 h 1550172"/>
                <a:gd name="connsiteX126" fmla="*/ 328909 w 1114676"/>
                <a:gd name="connsiteY126" fmla="*/ 167163 h 1550172"/>
                <a:gd name="connsiteX127" fmla="*/ 328848 w 1114676"/>
                <a:gd name="connsiteY127" fmla="*/ 167176 h 1550172"/>
                <a:gd name="connsiteX128" fmla="*/ 328787 w 1114676"/>
                <a:gd name="connsiteY128" fmla="*/ 167163 h 1550172"/>
                <a:gd name="connsiteX129" fmla="*/ 309857 w 1114676"/>
                <a:gd name="connsiteY129" fmla="*/ 167163 h 1550172"/>
                <a:gd name="connsiteX130" fmla="*/ 205890 w 1114676"/>
                <a:gd name="connsiteY130" fmla="*/ 167163 h 1550172"/>
                <a:gd name="connsiteX131" fmla="*/ 328848 w 1114676"/>
                <a:gd name="connsiteY131" fmla="*/ 0 h 1550172"/>
                <a:gd name="connsiteX132" fmla="*/ 356885 w 1114676"/>
                <a:gd name="connsiteY132" fmla="*/ 28097 h 1550172"/>
                <a:gd name="connsiteX133" fmla="*/ 356885 w 1114676"/>
                <a:gd name="connsiteY133" fmla="*/ 92259 h 1550172"/>
                <a:gd name="connsiteX134" fmla="*/ 356885 w 1114676"/>
                <a:gd name="connsiteY134" fmla="*/ 111101 h 1550172"/>
                <a:gd name="connsiteX135" fmla="*/ 373229 w 1114676"/>
                <a:gd name="connsiteY135" fmla="*/ 111101 h 1550172"/>
                <a:gd name="connsiteX136" fmla="*/ 455130 w 1114676"/>
                <a:gd name="connsiteY136" fmla="*/ 111101 h 1550172"/>
                <a:gd name="connsiteX137" fmla="*/ 508338 w 1114676"/>
                <a:gd name="connsiteY137" fmla="*/ 164360 h 1550172"/>
                <a:gd name="connsiteX138" fmla="*/ 508338 w 1114676"/>
                <a:gd name="connsiteY138" fmla="*/ 261563 h 1550172"/>
                <a:gd name="connsiteX139" fmla="*/ 526173 w 1114676"/>
                <a:gd name="connsiteY139" fmla="*/ 265161 h 1550172"/>
                <a:gd name="connsiteX140" fmla="*/ 558648 w 1114676"/>
                <a:gd name="connsiteY140" fmla="*/ 314194 h 1550172"/>
                <a:gd name="connsiteX141" fmla="*/ 558648 w 1114676"/>
                <a:gd name="connsiteY141" fmla="*/ 412436 h 1550172"/>
                <a:gd name="connsiteX142" fmla="*/ 560079 w 1114676"/>
                <a:gd name="connsiteY142" fmla="*/ 412436 h 1550172"/>
                <a:gd name="connsiteX143" fmla="*/ 606402 w 1114676"/>
                <a:gd name="connsiteY143" fmla="*/ 412436 h 1550172"/>
                <a:gd name="connsiteX144" fmla="*/ 658220 w 1114676"/>
                <a:gd name="connsiteY144" fmla="*/ 465680 h 1550172"/>
                <a:gd name="connsiteX145" fmla="*/ 658220 w 1114676"/>
                <a:gd name="connsiteY145" fmla="*/ 1496928 h 1550172"/>
                <a:gd name="connsiteX146" fmla="*/ 606402 w 1114676"/>
                <a:gd name="connsiteY146" fmla="*/ 1550172 h 1550172"/>
                <a:gd name="connsiteX147" fmla="*/ 53218 w 1114676"/>
                <a:gd name="connsiteY147" fmla="*/ 1550172 h 1550172"/>
                <a:gd name="connsiteX148" fmla="*/ 0 w 1114676"/>
                <a:gd name="connsiteY148" fmla="*/ 1496928 h 1550172"/>
                <a:gd name="connsiteX149" fmla="*/ 0 w 1114676"/>
                <a:gd name="connsiteY149" fmla="*/ 465680 h 1550172"/>
                <a:gd name="connsiteX150" fmla="*/ 53218 w 1114676"/>
                <a:gd name="connsiteY150" fmla="*/ 412436 h 1550172"/>
                <a:gd name="connsiteX151" fmla="*/ 99571 w 1114676"/>
                <a:gd name="connsiteY151" fmla="*/ 412436 h 1550172"/>
                <a:gd name="connsiteX152" fmla="*/ 99571 w 1114676"/>
                <a:gd name="connsiteY152" fmla="*/ 395807 h 1550172"/>
                <a:gd name="connsiteX153" fmla="*/ 99571 w 1114676"/>
                <a:gd name="connsiteY153" fmla="*/ 314194 h 1550172"/>
                <a:gd name="connsiteX154" fmla="*/ 132047 w 1114676"/>
                <a:gd name="connsiteY154" fmla="*/ 265161 h 1550172"/>
                <a:gd name="connsiteX155" fmla="*/ 149881 w 1114676"/>
                <a:gd name="connsiteY155" fmla="*/ 261563 h 1550172"/>
                <a:gd name="connsiteX156" fmla="*/ 149881 w 1114676"/>
                <a:gd name="connsiteY156" fmla="*/ 249804 h 1550172"/>
                <a:gd name="connsiteX157" fmla="*/ 149881 w 1114676"/>
                <a:gd name="connsiteY157" fmla="*/ 164360 h 1550172"/>
                <a:gd name="connsiteX158" fmla="*/ 203090 w 1114676"/>
                <a:gd name="connsiteY158" fmla="*/ 111101 h 1550172"/>
                <a:gd name="connsiteX159" fmla="*/ 286282 w 1114676"/>
                <a:gd name="connsiteY159" fmla="*/ 111101 h 1550172"/>
                <a:gd name="connsiteX160" fmla="*/ 300810 w 1114676"/>
                <a:gd name="connsiteY160" fmla="*/ 111101 h 1550172"/>
                <a:gd name="connsiteX161" fmla="*/ 300810 w 1114676"/>
                <a:gd name="connsiteY161" fmla="*/ 102446 h 1550172"/>
                <a:gd name="connsiteX162" fmla="*/ 300810 w 1114676"/>
                <a:gd name="connsiteY162" fmla="*/ 28097 h 1550172"/>
                <a:gd name="connsiteX163" fmla="*/ 328848 w 1114676"/>
                <a:gd name="connsiteY163" fmla="*/ 0 h 155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1114676" h="1550172">
                  <a:moveTo>
                    <a:pt x="838496" y="1272420"/>
                  </a:moveTo>
                  <a:lnTo>
                    <a:pt x="838496" y="1317489"/>
                  </a:lnTo>
                  <a:lnTo>
                    <a:pt x="957458" y="1317489"/>
                  </a:lnTo>
                  <a:lnTo>
                    <a:pt x="957458" y="1272420"/>
                  </a:lnTo>
                  <a:close/>
                  <a:moveTo>
                    <a:pt x="823473" y="1216345"/>
                  </a:moveTo>
                  <a:cubicBezTo>
                    <a:pt x="974403" y="1216345"/>
                    <a:pt x="974403" y="1216345"/>
                    <a:pt x="974403" y="1216345"/>
                  </a:cubicBezTo>
                  <a:cubicBezTo>
                    <a:pt x="995365" y="1216345"/>
                    <a:pt x="1013532" y="1234594"/>
                    <a:pt x="1013532" y="1257054"/>
                  </a:cubicBezTo>
                  <a:cubicBezTo>
                    <a:pt x="1013532" y="1332856"/>
                    <a:pt x="1013532" y="1332856"/>
                    <a:pt x="1013532" y="1332856"/>
                  </a:cubicBezTo>
                  <a:cubicBezTo>
                    <a:pt x="1013532" y="1355315"/>
                    <a:pt x="995365" y="1373564"/>
                    <a:pt x="974403" y="1373564"/>
                  </a:cubicBezTo>
                  <a:cubicBezTo>
                    <a:pt x="823473" y="1373564"/>
                    <a:pt x="823473" y="1373564"/>
                    <a:pt x="823473" y="1373564"/>
                  </a:cubicBezTo>
                  <a:cubicBezTo>
                    <a:pt x="801114" y="1373564"/>
                    <a:pt x="782946" y="1355315"/>
                    <a:pt x="782946" y="1332856"/>
                  </a:cubicBezTo>
                  <a:cubicBezTo>
                    <a:pt x="782946" y="1257054"/>
                    <a:pt x="782946" y="1257054"/>
                    <a:pt x="782946" y="1257054"/>
                  </a:cubicBezTo>
                  <a:cubicBezTo>
                    <a:pt x="782946" y="1234594"/>
                    <a:pt x="801114" y="1216345"/>
                    <a:pt x="823473" y="1216345"/>
                  </a:cubicBezTo>
                  <a:close/>
                  <a:moveTo>
                    <a:pt x="410339" y="1051266"/>
                  </a:moveTo>
                  <a:lnTo>
                    <a:pt x="410339" y="1220538"/>
                  </a:lnTo>
                  <a:lnTo>
                    <a:pt x="480039" y="1220538"/>
                  </a:lnTo>
                  <a:lnTo>
                    <a:pt x="480039" y="1051266"/>
                  </a:lnTo>
                  <a:close/>
                  <a:moveTo>
                    <a:pt x="177656" y="1051266"/>
                  </a:moveTo>
                  <a:lnTo>
                    <a:pt x="177656" y="1220538"/>
                  </a:lnTo>
                  <a:lnTo>
                    <a:pt x="247881" y="1220538"/>
                  </a:lnTo>
                  <a:lnTo>
                    <a:pt x="247881" y="1051266"/>
                  </a:lnTo>
                  <a:close/>
                  <a:moveTo>
                    <a:pt x="838496" y="1047074"/>
                  </a:moveTo>
                  <a:lnTo>
                    <a:pt x="838496" y="1091619"/>
                  </a:lnTo>
                  <a:lnTo>
                    <a:pt x="957458" y="1091619"/>
                  </a:lnTo>
                  <a:lnTo>
                    <a:pt x="957458" y="1047074"/>
                  </a:lnTo>
                  <a:close/>
                  <a:moveTo>
                    <a:pt x="394831" y="995192"/>
                  </a:moveTo>
                  <a:cubicBezTo>
                    <a:pt x="495547" y="995192"/>
                    <a:pt x="495547" y="995192"/>
                    <a:pt x="495547" y="995192"/>
                  </a:cubicBezTo>
                  <a:cubicBezTo>
                    <a:pt x="517929" y="995192"/>
                    <a:pt x="536114" y="1013393"/>
                    <a:pt x="536114" y="1035795"/>
                  </a:cubicBezTo>
                  <a:cubicBezTo>
                    <a:pt x="536114" y="1236009"/>
                    <a:pt x="536114" y="1236009"/>
                    <a:pt x="536114" y="1236009"/>
                  </a:cubicBezTo>
                  <a:cubicBezTo>
                    <a:pt x="536114" y="1258411"/>
                    <a:pt x="517929" y="1276612"/>
                    <a:pt x="495547" y="1276612"/>
                  </a:cubicBezTo>
                  <a:cubicBezTo>
                    <a:pt x="394831" y="1276612"/>
                    <a:pt x="394831" y="1276612"/>
                    <a:pt x="394831" y="1276612"/>
                  </a:cubicBezTo>
                  <a:cubicBezTo>
                    <a:pt x="372450" y="1276612"/>
                    <a:pt x="354265" y="1258411"/>
                    <a:pt x="354265" y="1236009"/>
                  </a:cubicBezTo>
                  <a:cubicBezTo>
                    <a:pt x="354265" y="1035795"/>
                    <a:pt x="354265" y="1035795"/>
                    <a:pt x="354265" y="1035795"/>
                  </a:cubicBezTo>
                  <a:cubicBezTo>
                    <a:pt x="354265" y="1013393"/>
                    <a:pt x="372450" y="995192"/>
                    <a:pt x="394831" y="995192"/>
                  </a:cubicBezTo>
                  <a:close/>
                  <a:moveTo>
                    <a:pt x="162672" y="995192"/>
                  </a:moveTo>
                  <a:cubicBezTo>
                    <a:pt x="263389" y="995192"/>
                    <a:pt x="263389" y="995192"/>
                    <a:pt x="263389" y="995192"/>
                  </a:cubicBezTo>
                  <a:cubicBezTo>
                    <a:pt x="285770" y="995192"/>
                    <a:pt x="303955" y="1013393"/>
                    <a:pt x="303955" y="1035795"/>
                  </a:cubicBezTo>
                  <a:cubicBezTo>
                    <a:pt x="303955" y="1236009"/>
                    <a:pt x="303955" y="1236009"/>
                    <a:pt x="303955" y="1236009"/>
                  </a:cubicBezTo>
                  <a:cubicBezTo>
                    <a:pt x="303955" y="1258411"/>
                    <a:pt x="285770" y="1276612"/>
                    <a:pt x="263389" y="1276612"/>
                  </a:cubicBezTo>
                  <a:cubicBezTo>
                    <a:pt x="162672" y="1276612"/>
                    <a:pt x="162672" y="1276612"/>
                    <a:pt x="162672" y="1276612"/>
                  </a:cubicBezTo>
                  <a:cubicBezTo>
                    <a:pt x="140291" y="1276612"/>
                    <a:pt x="122106" y="1258411"/>
                    <a:pt x="122106" y="1236009"/>
                  </a:cubicBezTo>
                  <a:cubicBezTo>
                    <a:pt x="122106" y="1035795"/>
                    <a:pt x="122106" y="1035795"/>
                    <a:pt x="122106" y="1035795"/>
                  </a:cubicBezTo>
                  <a:cubicBezTo>
                    <a:pt x="122106" y="1013393"/>
                    <a:pt x="140291" y="995192"/>
                    <a:pt x="162672" y="995192"/>
                  </a:cubicBezTo>
                  <a:close/>
                  <a:moveTo>
                    <a:pt x="823473" y="990999"/>
                  </a:moveTo>
                  <a:cubicBezTo>
                    <a:pt x="974403" y="990999"/>
                    <a:pt x="974403" y="990999"/>
                    <a:pt x="974403" y="990999"/>
                  </a:cubicBezTo>
                  <a:cubicBezTo>
                    <a:pt x="995365" y="990999"/>
                    <a:pt x="1013532" y="1009187"/>
                    <a:pt x="1013532" y="1031572"/>
                  </a:cubicBezTo>
                  <a:cubicBezTo>
                    <a:pt x="1013532" y="1107121"/>
                    <a:pt x="1013532" y="1107121"/>
                    <a:pt x="1013532" y="1107121"/>
                  </a:cubicBezTo>
                  <a:cubicBezTo>
                    <a:pt x="1013532" y="1129506"/>
                    <a:pt x="995365" y="1147694"/>
                    <a:pt x="974403" y="1147694"/>
                  </a:cubicBezTo>
                  <a:cubicBezTo>
                    <a:pt x="823473" y="1147694"/>
                    <a:pt x="823473" y="1147694"/>
                    <a:pt x="823473" y="1147694"/>
                  </a:cubicBezTo>
                  <a:cubicBezTo>
                    <a:pt x="801114" y="1147694"/>
                    <a:pt x="782946" y="1129506"/>
                    <a:pt x="782946" y="1107121"/>
                  </a:cubicBezTo>
                  <a:cubicBezTo>
                    <a:pt x="782946" y="1031572"/>
                    <a:pt x="782946" y="1031572"/>
                    <a:pt x="782946" y="1031572"/>
                  </a:cubicBezTo>
                  <a:cubicBezTo>
                    <a:pt x="782946" y="1009187"/>
                    <a:pt x="801114" y="990999"/>
                    <a:pt x="823473" y="990999"/>
                  </a:cubicBezTo>
                  <a:close/>
                  <a:moveTo>
                    <a:pt x="838496" y="820155"/>
                  </a:moveTo>
                  <a:lnTo>
                    <a:pt x="838496" y="864701"/>
                  </a:lnTo>
                  <a:lnTo>
                    <a:pt x="957458" y="864701"/>
                  </a:lnTo>
                  <a:lnTo>
                    <a:pt x="957458" y="820155"/>
                  </a:lnTo>
                  <a:close/>
                  <a:moveTo>
                    <a:pt x="823473" y="764081"/>
                  </a:moveTo>
                  <a:cubicBezTo>
                    <a:pt x="974403" y="764081"/>
                    <a:pt x="974403" y="764081"/>
                    <a:pt x="974403" y="764081"/>
                  </a:cubicBezTo>
                  <a:cubicBezTo>
                    <a:pt x="995365" y="764081"/>
                    <a:pt x="1013532" y="782269"/>
                    <a:pt x="1013532" y="804653"/>
                  </a:cubicBezTo>
                  <a:cubicBezTo>
                    <a:pt x="1013532" y="880202"/>
                    <a:pt x="1013532" y="880202"/>
                    <a:pt x="1013532" y="880202"/>
                  </a:cubicBezTo>
                  <a:cubicBezTo>
                    <a:pt x="1013532" y="902587"/>
                    <a:pt x="995365" y="920775"/>
                    <a:pt x="974403" y="920775"/>
                  </a:cubicBezTo>
                  <a:cubicBezTo>
                    <a:pt x="823473" y="920775"/>
                    <a:pt x="823473" y="920775"/>
                    <a:pt x="823473" y="920775"/>
                  </a:cubicBezTo>
                  <a:cubicBezTo>
                    <a:pt x="801114" y="920775"/>
                    <a:pt x="782946" y="902587"/>
                    <a:pt x="782946" y="880202"/>
                  </a:cubicBezTo>
                  <a:cubicBezTo>
                    <a:pt x="782946" y="804653"/>
                    <a:pt x="782946" y="804653"/>
                    <a:pt x="782946" y="804653"/>
                  </a:cubicBezTo>
                  <a:cubicBezTo>
                    <a:pt x="782946" y="782269"/>
                    <a:pt x="801114" y="764081"/>
                    <a:pt x="823473" y="764081"/>
                  </a:cubicBezTo>
                  <a:close/>
                  <a:moveTo>
                    <a:pt x="737877" y="670274"/>
                  </a:moveTo>
                  <a:lnTo>
                    <a:pt x="737877" y="1494098"/>
                  </a:lnTo>
                  <a:lnTo>
                    <a:pt x="1058602" y="1494098"/>
                  </a:lnTo>
                  <a:lnTo>
                    <a:pt x="1058602" y="670274"/>
                  </a:lnTo>
                  <a:close/>
                  <a:moveTo>
                    <a:pt x="410339" y="619440"/>
                  </a:moveTo>
                  <a:lnTo>
                    <a:pt x="410339" y="789236"/>
                  </a:lnTo>
                  <a:lnTo>
                    <a:pt x="480039" y="789236"/>
                  </a:lnTo>
                  <a:lnTo>
                    <a:pt x="480039" y="619440"/>
                  </a:lnTo>
                  <a:close/>
                  <a:moveTo>
                    <a:pt x="177656" y="619440"/>
                  </a:moveTo>
                  <a:lnTo>
                    <a:pt x="177656" y="789236"/>
                  </a:lnTo>
                  <a:lnTo>
                    <a:pt x="247881" y="789236"/>
                  </a:lnTo>
                  <a:lnTo>
                    <a:pt x="247881" y="619440"/>
                  </a:lnTo>
                  <a:close/>
                  <a:moveTo>
                    <a:pt x="735036" y="614199"/>
                  </a:moveTo>
                  <a:cubicBezTo>
                    <a:pt x="1061443" y="614199"/>
                    <a:pt x="1061443" y="614199"/>
                    <a:pt x="1061443" y="614199"/>
                  </a:cubicBezTo>
                  <a:cubicBezTo>
                    <a:pt x="1090861" y="614199"/>
                    <a:pt x="1114676" y="638019"/>
                    <a:pt x="1114676" y="667443"/>
                  </a:cubicBezTo>
                  <a:cubicBezTo>
                    <a:pt x="1114676" y="1496928"/>
                    <a:pt x="1114676" y="1496928"/>
                    <a:pt x="1114676" y="1496928"/>
                  </a:cubicBezTo>
                  <a:cubicBezTo>
                    <a:pt x="1114676" y="1526352"/>
                    <a:pt x="1090861" y="1550172"/>
                    <a:pt x="1061443" y="1550172"/>
                  </a:cubicBezTo>
                  <a:cubicBezTo>
                    <a:pt x="735036" y="1550172"/>
                    <a:pt x="735036" y="1550172"/>
                    <a:pt x="735036" y="1550172"/>
                  </a:cubicBezTo>
                  <a:cubicBezTo>
                    <a:pt x="705618" y="1550172"/>
                    <a:pt x="681802" y="1526352"/>
                    <a:pt x="681802" y="1496928"/>
                  </a:cubicBezTo>
                  <a:cubicBezTo>
                    <a:pt x="681802" y="667443"/>
                    <a:pt x="681802" y="667443"/>
                    <a:pt x="681802" y="667443"/>
                  </a:cubicBezTo>
                  <a:cubicBezTo>
                    <a:pt x="681802" y="638019"/>
                    <a:pt x="705618" y="614199"/>
                    <a:pt x="735036" y="614199"/>
                  </a:cubicBezTo>
                  <a:close/>
                  <a:moveTo>
                    <a:pt x="394831" y="563366"/>
                  </a:moveTo>
                  <a:cubicBezTo>
                    <a:pt x="495547" y="563366"/>
                    <a:pt x="495547" y="563366"/>
                    <a:pt x="495547" y="563366"/>
                  </a:cubicBezTo>
                  <a:cubicBezTo>
                    <a:pt x="517929" y="563366"/>
                    <a:pt x="536114" y="581601"/>
                    <a:pt x="536114" y="604044"/>
                  </a:cubicBezTo>
                  <a:cubicBezTo>
                    <a:pt x="536114" y="804632"/>
                    <a:pt x="536114" y="804632"/>
                    <a:pt x="536114" y="804632"/>
                  </a:cubicBezTo>
                  <a:cubicBezTo>
                    <a:pt x="536114" y="827075"/>
                    <a:pt x="517929" y="845310"/>
                    <a:pt x="495547" y="845310"/>
                  </a:cubicBezTo>
                  <a:cubicBezTo>
                    <a:pt x="394831" y="845310"/>
                    <a:pt x="394831" y="845310"/>
                    <a:pt x="394831" y="845310"/>
                  </a:cubicBezTo>
                  <a:cubicBezTo>
                    <a:pt x="372450" y="845310"/>
                    <a:pt x="354265" y="827075"/>
                    <a:pt x="354265" y="804632"/>
                  </a:cubicBezTo>
                  <a:cubicBezTo>
                    <a:pt x="354265" y="604044"/>
                    <a:pt x="354265" y="604044"/>
                    <a:pt x="354265" y="604044"/>
                  </a:cubicBezTo>
                  <a:cubicBezTo>
                    <a:pt x="354265" y="581601"/>
                    <a:pt x="372450" y="563366"/>
                    <a:pt x="394831" y="563366"/>
                  </a:cubicBezTo>
                  <a:close/>
                  <a:moveTo>
                    <a:pt x="162672" y="563366"/>
                  </a:moveTo>
                  <a:cubicBezTo>
                    <a:pt x="263389" y="563366"/>
                    <a:pt x="263389" y="563366"/>
                    <a:pt x="263389" y="563366"/>
                  </a:cubicBezTo>
                  <a:cubicBezTo>
                    <a:pt x="285770" y="563366"/>
                    <a:pt x="303955" y="581601"/>
                    <a:pt x="303955" y="604044"/>
                  </a:cubicBezTo>
                  <a:cubicBezTo>
                    <a:pt x="303955" y="804632"/>
                    <a:pt x="303955" y="804632"/>
                    <a:pt x="303955" y="804632"/>
                  </a:cubicBezTo>
                  <a:cubicBezTo>
                    <a:pt x="303955" y="827075"/>
                    <a:pt x="285770" y="845310"/>
                    <a:pt x="263389" y="845310"/>
                  </a:cubicBezTo>
                  <a:cubicBezTo>
                    <a:pt x="162672" y="845310"/>
                    <a:pt x="162672" y="845310"/>
                    <a:pt x="162672" y="845310"/>
                  </a:cubicBezTo>
                  <a:cubicBezTo>
                    <a:pt x="140291" y="845310"/>
                    <a:pt x="122106" y="827075"/>
                    <a:pt x="122106" y="804632"/>
                  </a:cubicBezTo>
                  <a:cubicBezTo>
                    <a:pt x="122106" y="604044"/>
                    <a:pt x="122106" y="604044"/>
                    <a:pt x="122106" y="604044"/>
                  </a:cubicBezTo>
                  <a:cubicBezTo>
                    <a:pt x="122106" y="581601"/>
                    <a:pt x="140291" y="563366"/>
                    <a:pt x="162672" y="563366"/>
                  </a:cubicBezTo>
                  <a:close/>
                  <a:moveTo>
                    <a:pt x="56074" y="468510"/>
                  </a:moveTo>
                  <a:lnTo>
                    <a:pt x="56074" y="1494098"/>
                  </a:lnTo>
                  <a:lnTo>
                    <a:pt x="602145" y="1494098"/>
                  </a:lnTo>
                  <a:lnTo>
                    <a:pt x="602145" y="468510"/>
                  </a:lnTo>
                  <a:close/>
                  <a:moveTo>
                    <a:pt x="155556" y="316994"/>
                  </a:moveTo>
                  <a:cubicBezTo>
                    <a:pt x="155556" y="361628"/>
                    <a:pt x="155556" y="389525"/>
                    <a:pt x="155556" y="406960"/>
                  </a:cubicBezTo>
                  <a:lnTo>
                    <a:pt x="155556" y="412436"/>
                  </a:lnTo>
                  <a:lnTo>
                    <a:pt x="194671" y="412436"/>
                  </a:lnTo>
                  <a:cubicBezTo>
                    <a:pt x="322450" y="412436"/>
                    <a:pt x="410573" y="412436"/>
                    <a:pt x="471348" y="412436"/>
                  </a:cubicBezTo>
                  <a:lnTo>
                    <a:pt x="502663" y="412436"/>
                  </a:lnTo>
                  <a:lnTo>
                    <a:pt x="502663" y="396731"/>
                  </a:lnTo>
                  <a:cubicBezTo>
                    <a:pt x="502663" y="316994"/>
                    <a:pt x="502663" y="316994"/>
                    <a:pt x="502663" y="316994"/>
                  </a:cubicBezTo>
                  <a:cubicBezTo>
                    <a:pt x="155556" y="316994"/>
                    <a:pt x="155556" y="316994"/>
                    <a:pt x="155556" y="316994"/>
                  </a:cubicBezTo>
                  <a:close/>
                  <a:moveTo>
                    <a:pt x="205890" y="167163"/>
                  </a:moveTo>
                  <a:cubicBezTo>
                    <a:pt x="205890" y="198348"/>
                    <a:pt x="205890" y="221737"/>
                    <a:pt x="205890" y="239278"/>
                  </a:cubicBezTo>
                  <a:lnTo>
                    <a:pt x="205890" y="260982"/>
                  </a:lnTo>
                  <a:lnTo>
                    <a:pt x="214842" y="260982"/>
                  </a:lnTo>
                  <a:cubicBezTo>
                    <a:pt x="331090" y="260982"/>
                    <a:pt x="400839" y="260982"/>
                    <a:pt x="442688" y="260982"/>
                  </a:cubicBezTo>
                  <a:lnTo>
                    <a:pt x="452329" y="260982"/>
                  </a:lnTo>
                  <a:lnTo>
                    <a:pt x="452329" y="250729"/>
                  </a:lnTo>
                  <a:cubicBezTo>
                    <a:pt x="452329" y="167163"/>
                    <a:pt x="452329" y="167163"/>
                    <a:pt x="452329" y="167163"/>
                  </a:cubicBezTo>
                  <a:cubicBezTo>
                    <a:pt x="406122" y="167163"/>
                    <a:pt x="368578" y="167163"/>
                    <a:pt x="338074" y="167163"/>
                  </a:cubicBezTo>
                  <a:lnTo>
                    <a:pt x="328909" y="167163"/>
                  </a:lnTo>
                  <a:lnTo>
                    <a:pt x="328848" y="167176"/>
                  </a:lnTo>
                  <a:lnTo>
                    <a:pt x="328787" y="167163"/>
                  </a:lnTo>
                  <a:lnTo>
                    <a:pt x="309857" y="167163"/>
                  </a:lnTo>
                  <a:cubicBezTo>
                    <a:pt x="205890" y="167163"/>
                    <a:pt x="205890" y="167163"/>
                    <a:pt x="205890" y="167163"/>
                  </a:cubicBezTo>
                  <a:close/>
                  <a:moveTo>
                    <a:pt x="328848" y="0"/>
                  </a:moveTo>
                  <a:cubicBezTo>
                    <a:pt x="344268" y="0"/>
                    <a:pt x="356885" y="12644"/>
                    <a:pt x="356885" y="28097"/>
                  </a:cubicBezTo>
                  <a:cubicBezTo>
                    <a:pt x="356885" y="55842"/>
                    <a:pt x="356885" y="76652"/>
                    <a:pt x="356885" y="92259"/>
                  </a:cubicBezTo>
                  <a:lnTo>
                    <a:pt x="356885" y="111101"/>
                  </a:lnTo>
                  <a:lnTo>
                    <a:pt x="373229" y="111101"/>
                  </a:lnTo>
                  <a:cubicBezTo>
                    <a:pt x="455130" y="111101"/>
                    <a:pt x="455130" y="111101"/>
                    <a:pt x="455130" y="111101"/>
                  </a:cubicBezTo>
                  <a:cubicBezTo>
                    <a:pt x="484535" y="111101"/>
                    <a:pt x="508338" y="134927"/>
                    <a:pt x="508338" y="164360"/>
                  </a:cubicBezTo>
                  <a:lnTo>
                    <a:pt x="508338" y="261563"/>
                  </a:lnTo>
                  <a:lnTo>
                    <a:pt x="526173" y="265161"/>
                  </a:lnTo>
                  <a:cubicBezTo>
                    <a:pt x="545264" y="273235"/>
                    <a:pt x="558648" y="292139"/>
                    <a:pt x="558648" y="314194"/>
                  </a:cubicBezTo>
                  <a:lnTo>
                    <a:pt x="558648" y="412436"/>
                  </a:lnTo>
                  <a:lnTo>
                    <a:pt x="560079" y="412436"/>
                  </a:lnTo>
                  <a:cubicBezTo>
                    <a:pt x="606402" y="412436"/>
                    <a:pt x="606402" y="412436"/>
                    <a:pt x="606402" y="412436"/>
                  </a:cubicBezTo>
                  <a:cubicBezTo>
                    <a:pt x="634412" y="412436"/>
                    <a:pt x="658220" y="436256"/>
                    <a:pt x="658220" y="465680"/>
                  </a:cubicBezTo>
                  <a:cubicBezTo>
                    <a:pt x="658220" y="1496928"/>
                    <a:pt x="658220" y="1496928"/>
                    <a:pt x="658220" y="1496928"/>
                  </a:cubicBezTo>
                  <a:cubicBezTo>
                    <a:pt x="658220" y="1526353"/>
                    <a:pt x="634412" y="1550172"/>
                    <a:pt x="606402" y="1550172"/>
                  </a:cubicBezTo>
                  <a:cubicBezTo>
                    <a:pt x="53218" y="1550172"/>
                    <a:pt x="53218" y="1550172"/>
                    <a:pt x="53218" y="1550172"/>
                  </a:cubicBezTo>
                  <a:cubicBezTo>
                    <a:pt x="23808" y="1550172"/>
                    <a:pt x="0" y="1526353"/>
                    <a:pt x="0" y="1496928"/>
                  </a:cubicBezTo>
                  <a:cubicBezTo>
                    <a:pt x="0" y="465680"/>
                    <a:pt x="0" y="465680"/>
                    <a:pt x="0" y="465680"/>
                  </a:cubicBezTo>
                  <a:cubicBezTo>
                    <a:pt x="0" y="436256"/>
                    <a:pt x="23808" y="412436"/>
                    <a:pt x="53218" y="412436"/>
                  </a:cubicBezTo>
                  <a:lnTo>
                    <a:pt x="99571" y="412436"/>
                  </a:lnTo>
                  <a:lnTo>
                    <a:pt x="99571" y="395807"/>
                  </a:lnTo>
                  <a:cubicBezTo>
                    <a:pt x="99571" y="314194"/>
                    <a:pt x="99571" y="314194"/>
                    <a:pt x="99571" y="314194"/>
                  </a:cubicBezTo>
                  <a:cubicBezTo>
                    <a:pt x="99571" y="292139"/>
                    <a:pt x="112955" y="273235"/>
                    <a:pt x="132047" y="265161"/>
                  </a:cubicBezTo>
                  <a:lnTo>
                    <a:pt x="149881" y="261563"/>
                  </a:lnTo>
                  <a:lnTo>
                    <a:pt x="149881" y="249804"/>
                  </a:lnTo>
                  <a:cubicBezTo>
                    <a:pt x="149881" y="164360"/>
                    <a:pt x="149881" y="164360"/>
                    <a:pt x="149881" y="164360"/>
                  </a:cubicBezTo>
                  <a:cubicBezTo>
                    <a:pt x="149881" y="134927"/>
                    <a:pt x="173685" y="111101"/>
                    <a:pt x="203090" y="111101"/>
                  </a:cubicBezTo>
                  <a:cubicBezTo>
                    <a:pt x="234595" y="111101"/>
                    <a:pt x="262161" y="111101"/>
                    <a:pt x="286282" y="111101"/>
                  </a:cubicBezTo>
                  <a:lnTo>
                    <a:pt x="300810" y="111101"/>
                  </a:lnTo>
                  <a:lnTo>
                    <a:pt x="300810" y="102446"/>
                  </a:lnTo>
                  <a:cubicBezTo>
                    <a:pt x="300810" y="28097"/>
                    <a:pt x="300810" y="28097"/>
                    <a:pt x="300810" y="28097"/>
                  </a:cubicBezTo>
                  <a:cubicBezTo>
                    <a:pt x="300810" y="12644"/>
                    <a:pt x="313427" y="0"/>
                    <a:pt x="328848" y="0"/>
                  </a:cubicBez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ysClr val="windowText" lastClr="000000"/>
                </a:solidFill>
              </a:endParaRPr>
            </a:p>
          </p:txBody>
        </p:sp>
        <p:sp>
          <p:nvSpPr>
            <p:cNvPr id="389" name="Freeform 388"/>
            <p:cNvSpPr>
              <a:spLocks/>
            </p:cNvSpPr>
            <p:nvPr/>
          </p:nvSpPr>
          <p:spPr bwMode="auto">
            <a:xfrm>
              <a:off x="4942943" y="4685823"/>
              <a:ext cx="323850" cy="417957"/>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solidFill>
              <a:schemeClr val="accent1"/>
            </a:solidFill>
            <a:ln>
              <a:noFill/>
            </a:ln>
          </p:spPr>
          <p:txBody>
            <a:bodyPr vert="horz" wrap="square" lIns="0" tIns="179285" rIns="0" bIns="0" numCol="1" anchor="t" anchorCtr="0" compatLnSpc="1">
              <a:prstTxWarp prst="textNoShape">
                <a:avLst/>
              </a:prstTxWarp>
              <a:noAutofit/>
            </a:bodyPr>
            <a:lstStyle/>
            <a:p>
              <a:pPr algn="ctr" defTabSz="896386">
                <a:defRPr/>
              </a:pPr>
              <a:r>
                <a:rPr lang="en-US" sz="686" kern="0" dirty="0">
                  <a:solidFill>
                    <a:srgbClr val="0078D7"/>
                  </a:solidFill>
                </a:rPr>
                <a:t>SQL</a:t>
              </a:r>
            </a:p>
          </p:txBody>
        </p:sp>
        <p:sp>
          <p:nvSpPr>
            <p:cNvPr id="390" name="Freeform 389"/>
            <p:cNvSpPr>
              <a:spLocks noChangeArrowheads="1"/>
            </p:cNvSpPr>
            <p:nvPr/>
          </p:nvSpPr>
          <p:spPr bwMode="auto">
            <a:xfrm flipH="1">
              <a:off x="3122248" y="1778034"/>
              <a:ext cx="318613" cy="268059"/>
            </a:xfrm>
            <a:custGeom>
              <a:avLst/>
              <a:gdLst>
                <a:gd name="connsiteX0" fmla="*/ 1925912 w 3848648"/>
                <a:gd name="connsiteY0" fmla="*/ 2280727 h 3237989"/>
                <a:gd name="connsiteX1" fmla="*/ 1506812 w 3848648"/>
                <a:gd name="connsiteY1" fmla="*/ 2698240 h 3237989"/>
                <a:gd name="connsiteX2" fmla="*/ 1925912 w 3848648"/>
                <a:gd name="connsiteY2" fmla="*/ 3115753 h 3237989"/>
                <a:gd name="connsiteX3" fmla="*/ 2345012 w 3848648"/>
                <a:gd name="connsiteY3" fmla="*/ 2698240 h 3237989"/>
                <a:gd name="connsiteX4" fmla="*/ 1925912 w 3848648"/>
                <a:gd name="connsiteY4" fmla="*/ 2280727 h 3237989"/>
                <a:gd name="connsiteX5" fmla="*/ 1925118 w 3848648"/>
                <a:gd name="connsiteY5" fmla="*/ 2158489 h 3237989"/>
                <a:gd name="connsiteX6" fmla="*/ 2465662 w 3848648"/>
                <a:gd name="connsiteY6" fmla="*/ 2698239 h 3237989"/>
                <a:gd name="connsiteX7" fmla="*/ 1925118 w 3848648"/>
                <a:gd name="connsiteY7" fmla="*/ 3237989 h 3237989"/>
                <a:gd name="connsiteX8" fmla="*/ 1384574 w 3848648"/>
                <a:gd name="connsiteY8" fmla="*/ 2698239 h 3237989"/>
                <a:gd name="connsiteX9" fmla="*/ 1925118 w 3848648"/>
                <a:gd name="connsiteY9" fmla="*/ 2158489 h 3237989"/>
                <a:gd name="connsiteX10" fmla="*/ 1924773 w 3848648"/>
                <a:gd name="connsiteY10" fmla="*/ 1438131 h 3237989"/>
                <a:gd name="connsiteX11" fmla="*/ 2816009 w 3848648"/>
                <a:gd name="connsiteY11" fmla="*/ 1805943 h 3237989"/>
                <a:gd name="connsiteX12" fmla="*/ 2816009 w 3848648"/>
                <a:gd name="connsiteY12" fmla="*/ 1894279 h 3237989"/>
                <a:gd name="connsiteX13" fmla="*/ 2727911 w 3848648"/>
                <a:gd name="connsiteY13" fmla="*/ 1894279 h 3237989"/>
                <a:gd name="connsiteX14" fmla="*/ 1120875 w 3848648"/>
                <a:gd name="connsiteY14" fmla="*/ 1894279 h 3237989"/>
                <a:gd name="connsiteX15" fmla="*/ 1078345 w 3848648"/>
                <a:gd name="connsiteY15" fmla="*/ 1909510 h 3237989"/>
                <a:gd name="connsiteX16" fmla="*/ 1035815 w 3848648"/>
                <a:gd name="connsiteY16" fmla="*/ 1894279 h 3237989"/>
                <a:gd name="connsiteX17" fmla="*/ 1035815 w 3848648"/>
                <a:gd name="connsiteY17" fmla="*/ 1805943 h 3237989"/>
                <a:gd name="connsiteX18" fmla="*/ 1924773 w 3848648"/>
                <a:gd name="connsiteY18" fmla="*/ 1438131 h 3237989"/>
                <a:gd name="connsiteX19" fmla="*/ 1925119 w 3848648"/>
                <a:gd name="connsiteY19" fmla="*/ 717039 h 3237989"/>
                <a:gd name="connsiteX20" fmla="*/ 3322424 w 3848648"/>
                <a:gd name="connsiteY20" fmla="*/ 1298085 h 3237989"/>
                <a:gd name="connsiteX21" fmla="*/ 3322424 w 3848648"/>
                <a:gd name="connsiteY21" fmla="*/ 1383265 h 3237989"/>
                <a:gd name="connsiteX22" fmla="*/ 3237371 w 3848648"/>
                <a:gd name="connsiteY22" fmla="*/ 1383265 h 3237989"/>
                <a:gd name="connsiteX23" fmla="*/ 1925119 w 3848648"/>
                <a:gd name="connsiteY23" fmla="*/ 838724 h 3237989"/>
                <a:gd name="connsiteX24" fmla="*/ 612866 w 3848648"/>
                <a:gd name="connsiteY24" fmla="*/ 1383265 h 3237989"/>
                <a:gd name="connsiteX25" fmla="*/ 570339 w 3848648"/>
                <a:gd name="connsiteY25" fmla="*/ 1401518 h 3237989"/>
                <a:gd name="connsiteX26" fmla="*/ 527813 w 3848648"/>
                <a:gd name="connsiteY26" fmla="*/ 1383265 h 3237989"/>
                <a:gd name="connsiteX27" fmla="*/ 527813 w 3848648"/>
                <a:gd name="connsiteY27" fmla="*/ 1298085 h 3237989"/>
                <a:gd name="connsiteX28" fmla="*/ 1925119 w 3848648"/>
                <a:gd name="connsiteY28" fmla="*/ 717039 h 3237989"/>
                <a:gd name="connsiteX29" fmla="*/ 1925843 w 3848648"/>
                <a:gd name="connsiteY29" fmla="*/ 0 h 3237989"/>
                <a:gd name="connsiteX30" fmla="*/ 3830423 w 3848648"/>
                <a:gd name="connsiteY30" fmla="*/ 790191 h 3237989"/>
                <a:gd name="connsiteX31" fmla="*/ 3830423 w 3848648"/>
                <a:gd name="connsiteY31" fmla="*/ 875288 h 3237989"/>
                <a:gd name="connsiteX32" fmla="*/ 3787897 w 3848648"/>
                <a:gd name="connsiteY32" fmla="*/ 893523 h 3237989"/>
                <a:gd name="connsiteX33" fmla="*/ 3745370 w 3848648"/>
                <a:gd name="connsiteY33" fmla="*/ 875288 h 3237989"/>
                <a:gd name="connsiteX34" fmla="*/ 103278 w 3848648"/>
                <a:gd name="connsiteY34" fmla="*/ 875288 h 3237989"/>
                <a:gd name="connsiteX35" fmla="*/ 18225 w 3848648"/>
                <a:gd name="connsiteY35" fmla="*/ 875288 h 3237989"/>
                <a:gd name="connsiteX36" fmla="*/ 18225 w 3848648"/>
                <a:gd name="connsiteY36" fmla="*/ 790191 h 3237989"/>
                <a:gd name="connsiteX37" fmla="*/ 1925843 w 3848648"/>
                <a:gd name="connsiteY37" fmla="*/ 0 h 32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48648" h="3237989">
                  <a:moveTo>
                    <a:pt x="1925912" y="2280727"/>
                  </a:moveTo>
                  <a:cubicBezTo>
                    <a:pt x="1694449" y="2280727"/>
                    <a:pt x="1506812" y="2467654"/>
                    <a:pt x="1506812" y="2698240"/>
                  </a:cubicBezTo>
                  <a:cubicBezTo>
                    <a:pt x="1506812" y="2928826"/>
                    <a:pt x="1694449" y="3115753"/>
                    <a:pt x="1925912" y="3115753"/>
                  </a:cubicBezTo>
                  <a:cubicBezTo>
                    <a:pt x="2157375" y="3115753"/>
                    <a:pt x="2345012" y="2928826"/>
                    <a:pt x="2345012" y="2698240"/>
                  </a:cubicBezTo>
                  <a:cubicBezTo>
                    <a:pt x="2345012" y="2467654"/>
                    <a:pt x="2157375" y="2280727"/>
                    <a:pt x="1925912" y="2280727"/>
                  </a:cubicBezTo>
                  <a:close/>
                  <a:moveTo>
                    <a:pt x="1925118" y="2158489"/>
                  </a:moveTo>
                  <a:cubicBezTo>
                    <a:pt x="2223652" y="2158489"/>
                    <a:pt x="2465662" y="2400143"/>
                    <a:pt x="2465662" y="2698239"/>
                  </a:cubicBezTo>
                  <a:cubicBezTo>
                    <a:pt x="2465662" y="2996335"/>
                    <a:pt x="2223652" y="3237989"/>
                    <a:pt x="1925118" y="3237989"/>
                  </a:cubicBezTo>
                  <a:cubicBezTo>
                    <a:pt x="1626584" y="3237989"/>
                    <a:pt x="1384574" y="2996335"/>
                    <a:pt x="1384574" y="2698239"/>
                  </a:cubicBezTo>
                  <a:cubicBezTo>
                    <a:pt x="1384574" y="2400143"/>
                    <a:pt x="1626584" y="2158489"/>
                    <a:pt x="1925118" y="2158489"/>
                  </a:cubicBezTo>
                  <a:close/>
                  <a:moveTo>
                    <a:pt x="1924773" y="1438131"/>
                  </a:moveTo>
                  <a:cubicBezTo>
                    <a:pt x="2247167" y="1438131"/>
                    <a:pt x="2569942" y="1560735"/>
                    <a:pt x="2816009" y="1805943"/>
                  </a:cubicBezTo>
                  <a:cubicBezTo>
                    <a:pt x="2840312" y="1830312"/>
                    <a:pt x="2840312" y="1869911"/>
                    <a:pt x="2816009" y="1894279"/>
                  </a:cubicBezTo>
                  <a:cubicBezTo>
                    <a:pt x="2791706" y="1915602"/>
                    <a:pt x="2752214" y="1915602"/>
                    <a:pt x="2727911" y="1894279"/>
                  </a:cubicBezTo>
                  <a:cubicBezTo>
                    <a:pt x="2287419" y="1449554"/>
                    <a:pt x="1564405" y="1449554"/>
                    <a:pt x="1120875" y="1894279"/>
                  </a:cubicBezTo>
                  <a:cubicBezTo>
                    <a:pt x="1108724" y="1903418"/>
                    <a:pt x="1093534" y="1909510"/>
                    <a:pt x="1078345" y="1909510"/>
                  </a:cubicBezTo>
                  <a:cubicBezTo>
                    <a:pt x="1063156" y="1909510"/>
                    <a:pt x="1047966" y="1903418"/>
                    <a:pt x="1035815" y="1894279"/>
                  </a:cubicBezTo>
                  <a:cubicBezTo>
                    <a:pt x="1011512" y="1869911"/>
                    <a:pt x="1011512" y="1830312"/>
                    <a:pt x="1035815" y="1805943"/>
                  </a:cubicBezTo>
                  <a:cubicBezTo>
                    <a:pt x="1280364" y="1560735"/>
                    <a:pt x="1602379" y="1438131"/>
                    <a:pt x="1924773" y="1438131"/>
                  </a:cubicBezTo>
                  <a:close/>
                  <a:moveTo>
                    <a:pt x="1925119" y="717039"/>
                  </a:moveTo>
                  <a:cubicBezTo>
                    <a:pt x="2453665" y="717039"/>
                    <a:pt x="2948797" y="923904"/>
                    <a:pt x="3322424" y="1298085"/>
                  </a:cubicBezTo>
                  <a:cubicBezTo>
                    <a:pt x="3346725" y="1322422"/>
                    <a:pt x="3346725" y="1358928"/>
                    <a:pt x="3322424" y="1383265"/>
                  </a:cubicBezTo>
                  <a:cubicBezTo>
                    <a:pt x="3298123" y="1407602"/>
                    <a:pt x="3261672" y="1407602"/>
                    <a:pt x="3237371" y="1383265"/>
                  </a:cubicBezTo>
                  <a:cubicBezTo>
                    <a:pt x="2885007" y="1033420"/>
                    <a:pt x="2420251" y="838724"/>
                    <a:pt x="1925119" y="838724"/>
                  </a:cubicBezTo>
                  <a:cubicBezTo>
                    <a:pt x="1429987" y="838724"/>
                    <a:pt x="962192" y="1033420"/>
                    <a:pt x="612866" y="1383265"/>
                  </a:cubicBezTo>
                  <a:cubicBezTo>
                    <a:pt x="600716" y="1395433"/>
                    <a:pt x="585528" y="1401518"/>
                    <a:pt x="570339" y="1401518"/>
                  </a:cubicBezTo>
                  <a:cubicBezTo>
                    <a:pt x="555151" y="1401518"/>
                    <a:pt x="536926" y="1395433"/>
                    <a:pt x="527813" y="1383265"/>
                  </a:cubicBezTo>
                  <a:cubicBezTo>
                    <a:pt x="503512" y="1358928"/>
                    <a:pt x="503512" y="1322422"/>
                    <a:pt x="527813" y="1298085"/>
                  </a:cubicBezTo>
                  <a:cubicBezTo>
                    <a:pt x="898402" y="923904"/>
                    <a:pt x="1396573" y="717039"/>
                    <a:pt x="1925119" y="717039"/>
                  </a:cubicBezTo>
                  <a:close/>
                  <a:moveTo>
                    <a:pt x="1925843" y="0"/>
                  </a:moveTo>
                  <a:cubicBezTo>
                    <a:pt x="2645756" y="0"/>
                    <a:pt x="3323143" y="279606"/>
                    <a:pt x="3830423" y="790191"/>
                  </a:cubicBezTo>
                  <a:cubicBezTo>
                    <a:pt x="3854724" y="814504"/>
                    <a:pt x="3854724" y="850975"/>
                    <a:pt x="3830423" y="875288"/>
                  </a:cubicBezTo>
                  <a:cubicBezTo>
                    <a:pt x="3818273" y="887445"/>
                    <a:pt x="3803085" y="893523"/>
                    <a:pt x="3787897" y="893523"/>
                  </a:cubicBezTo>
                  <a:cubicBezTo>
                    <a:pt x="3772709" y="893523"/>
                    <a:pt x="3757521" y="887445"/>
                    <a:pt x="3745370" y="875288"/>
                  </a:cubicBezTo>
                  <a:cubicBezTo>
                    <a:pt x="2742960" y="-127647"/>
                    <a:pt x="1108726" y="-130686"/>
                    <a:pt x="103278" y="875288"/>
                  </a:cubicBezTo>
                  <a:cubicBezTo>
                    <a:pt x="82014" y="899602"/>
                    <a:pt x="42525" y="899602"/>
                    <a:pt x="18225" y="875288"/>
                  </a:cubicBezTo>
                  <a:cubicBezTo>
                    <a:pt x="-6076" y="850975"/>
                    <a:pt x="-6076" y="811465"/>
                    <a:pt x="18225" y="790191"/>
                  </a:cubicBezTo>
                  <a:cubicBezTo>
                    <a:pt x="528543" y="279606"/>
                    <a:pt x="1205929" y="0"/>
                    <a:pt x="1925843" y="0"/>
                  </a:cubicBezTo>
                  <a:close/>
                </a:path>
              </a:pathLst>
            </a:custGeom>
            <a:grpFill/>
            <a:ln>
              <a:solidFill>
                <a:schemeClr val="accent1"/>
              </a:solidFill>
            </a:ln>
          </p:spPr>
          <p:txBody>
            <a:bodyPr vert="horz" wrap="square" lIns="89642" tIns="44821" rIns="89642" bIns="44821" numCol="1" anchor="t" anchorCtr="0" compatLnSpc="1">
              <a:prstTxWarp prst="textNoShape">
                <a:avLst/>
              </a:prstTxWarp>
              <a:noAutofit/>
            </a:bodyPr>
            <a:lstStyle/>
            <a:p>
              <a:pPr defTabSz="896386">
                <a:defRPr/>
              </a:pPr>
              <a:endParaRPr lang="en-US" sz="1765" kern="0" dirty="0">
                <a:solidFill>
                  <a:sysClr val="windowText" lastClr="000000"/>
                </a:solidFill>
              </a:endParaRPr>
            </a:p>
          </p:txBody>
        </p:sp>
        <p:grpSp>
          <p:nvGrpSpPr>
            <p:cNvPr id="391" name="Group 390"/>
            <p:cNvGrpSpPr/>
            <p:nvPr/>
          </p:nvGrpSpPr>
          <p:grpSpPr>
            <a:xfrm>
              <a:off x="3043964" y="4724257"/>
              <a:ext cx="357685" cy="357344"/>
              <a:chOff x="4432300" y="1766888"/>
              <a:chExt cx="3324225" cy="3321050"/>
            </a:xfrm>
            <a:grpFill/>
          </p:grpSpPr>
          <p:sp>
            <p:nvSpPr>
              <p:cNvPr id="392" name="Freeform 391"/>
              <p:cNvSpPr>
                <a:spLocks/>
              </p:cNvSpPr>
              <p:nvPr/>
            </p:nvSpPr>
            <p:spPr bwMode="auto">
              <a:xfrm>
                <a:off x="4432300" y="2167270"/>
                <a:ext cx="2257425" cy="2920668"/>
              </a:xfrm>
              <a:custGeom>
                <a:avLst/>
                <a:gdLst>
                  <a:gd name="connsiteX0" fmla="*/ 194437 w 2257425"/>
                  <a:gd name="connsiteY0" fmla="*/ 122771 h 2920668"/>
                  <a:gd name="connsiteX1" fmla="*/ 121523 w 2257425"/>
                  <a:gd name="connsiteY1" fmla="*/ 195680 h 2920668"/>
                  <a:gd name="connsiteX2" fmla="*/ 121523 w 2257425"/>
                  <a:gd name="connsiteY2" fmla="*/ 2726243 h 2920668"/>
                  <a:gd name="connsiteX3" fmla="*/ 194437 w 2257425"/>
                  <a:gd name="connsiteY3" fmla="*/ 2799152 h 2920668"/>
                  <a:gd name="connsiteX4" fmla="*/ 2059814 w 2257425"/>
                  <a:gd name="connsiteY4" fmla="*/ 2799152 h 2920668"/>
                  <a:gd name="connsiteX5" fmla="*/ 2132727 w 2257425"/>
                  <a:gd name="connsiteY5" fmla="*/ 2726243 h 2920668"/>
                  <a:gd name="connsiteX6" fmla="*/ 2132727 w 2257425"/>
                  <a:gd name="connsiteY6" fmla="*/ 1078413 h 2920668"/>
                  <a:gd name="connsiteX7" fmla="*/ 2132727 w 2257425"/>
                  <a:gd name="connsiteY7" fmla="*/ 1054761 h 2920668"/>
                  <a:gd name="connsiteX8" fmla="*/ 2129823 w 2257425"/>
                  <a:gd name="connsiteY8" fmla="*/ 1055355 h 2920668"/>
                  <a:gd name="connsiteX9" fmla="*/ 2126785 w 2257425"/>
                  <a:gd name="connsiteY9" fmla="*/ 1055355 h 2920668"/>
                  <a:gd name="connsiteX10" fmla="*/ 2123747 w 2257425"/>
                  <a:gd name="connsiteY10" fmla="*/ 1055355 h 2920668"/>
                  <a:gd name="connsiteX11" fmla="*/ 1327752 w 2257425"/>
                  <a:gd name="connsiteY11" fmla="*/ 1055355 h 2920668"/>
                  <a:gd name="connsiteX12" fmla="*/ 1200150 w 2257425"/>
                  <a:gd name="connsiteY12" fmla="*/ 927704 h 2920668"/>
                  <a:gd name="connsiteX13" fmla="*/ 1200150 w 2257425"/>
                  <a:gd name="connsiteY13" fmla="*/ 128364 h 2920668"/>
                  <a:gd name="connsiteX14" fmla="*/ 1200966 w 2257425"/>
                  <a:gd name="connsiteY14" fmla="*/ 122771 h 2920668"/>
                  <a:gd name="connsiteX15" fmla="*/ 1128166 w 2257425"/>
                  <a:gd name="connsiteY15" fmla="*/ 122771 h 2920668"/>
                  <a:gd name="connsiteX16" fmla="*/ 194437 w 2257425"/>
                  <a:gd name="connsiteY16" fmla="*/ 122771 h 2920668"/>
                  <a:gd name="connsiteX17" fmla="*/ 1331572 w 2257425"/>
                  <a:gd name="connsiteY17" fmla="*/ 121972 h 2920668"/>
                  <a:gd name="connsiteX18" fmla="*/ 1327638 w 2257425"/>
                  <a:gd name="connsiteY18" fmla="*/ 122771 h 2920668"/>
                  <a:gd name="connsiteX19" fmla="*/ 1324994 w 2257425"/>
                  <a:gd name="connsiteY19" fmla="*/ 122771 h 2920668"/>
                  <a:gd name="connsiteX20" fmla="*/ 1322388 w 2257425"/>
                  <a:gd name="connsiteY20" fmla="*/ 127982 h 2920668"/>
                  <a:gd name="connsiteX21" fmla="*/ 1322388 w 2257425"/>
                  <a:gd name="connsiteY21" fmla="*/ 927042 h 2920668"/>
                  <a:gd name="connsiteX22" fmla="*/ 1328466 w 2257425"/>
                  <a:gd name="connsiteY22" fmla="*/ 933118 h 2920668"/>
                  <a:gd name="connsiteX23" fmla="*/ 2130699 w 2257425"/>
                  <a:gd name="connsiteY23" fmla="*/ 933118 h 2920668"/>
                  <a:gd name="connsiteX24" fmla="*/ 2132727 w 2257425"/>
                  <a:gd name="connsiteY24" fmla="*/ 931091 h 2920668"/>
                  <a:gd name="connsiteX25" fmla="*/ 2132727 w 2257425"/>
                  <a:gd name="connsiteY25" fmla="*/ 927812 h 2920668"/>
                  <a:gd name="connsiteX26" fmla="*/ 2134009 w 2257425"/>
                  <a:gd name="connsiteY26" fmla="*/ 921508 h 2920668"/>
                  <a:gd name="connsiteX27" fmla="*/ 2133737 w 2257425"/>
                  <a:gd name="connsiteY27" fmla="*/ 920965 h 2920668"/>
                  <a:gd name="connsiteX28" fmla="*/ 2127660 w 2257425"/>
                  <a:gd name="connsiteY28" fmla="*/ 917927 h 2920668"/>
                  <a:gd name="connsiteX29" fmla="*/ 1333060 w 2257425"/>
                  <a:gd name="connsiteY29" fmla="*/ 123460 h 2920668"/>
                  <a:gd name="connsiteX30" fmla="*/ 1315932 w 2257425"/>
                  <a:gd name="connsiteY30" fmla="*/ 0 h 2920668"/>
                  <a:gd name="connsiteX31" fmla="*/ 1325803 w 2257425"/>
                  <a:gd name="connsiteY31" fmla="*/ 1255 h 2920668"/>
                  <a:gd name="connsiteX32" fmla="*/ 1327638 w 2257425"/>
                  <a:gd name="connsiteY32" fmla="*/ 1255 h 2920668"/>
                  <a:gd name="connsiteX33" fmla="*/ 1330705 w 2257425"/>
                  <a:gd name="connsiteY33" fmla="*/ 1878 h 2920668"/>
                  <a:gd name="connsiteX34" fmla="*/ 1370138 w 2257425"/>
                  <a:gd name="connsiteY34" fmla="*/ 6892 h 2920668"/>
                  <a:gd name="connsiteX35" fmla="*/ 1418897 w 2257425"/>
                  <a:gd name="connsiteY35" fmla="*/ 37184 h 2920668"/>
                  <a:gd name="connsiteX36" fmla="*/ 2205777 w 2257425"/>
                  <a:gd name="connsiteY36" fmla="*/ 827406 h 2920668"/>
                  <a:gd name="connsiteX37" fmla="*/ 2257425 w 2257425"/>
                  <a:gd name="connsiteY37" fmla="*/ 927704 h 2920668"/>
                  <a:gd name="connsiteX38" fmla="*/ 2254250 w 2257425"/>
                  <a:gd name="connsiteY38" fmla="*/ 943227 h 2920668"/>
                  <a:gd name="connsiteX39" fmla="*/ 2254250 w 2257425"/>
                  <a:gd name="connsiteY39" fmla="*/ 1091201 h 2920668"/>
                  <a:gd name="connsiteX40" fmla="*/ 2254250 w 2257425"/>
                  <a:gd name="connsiteY40" fmla="*/ 2726243 h 2920668"/>
                  <a:gd name="connsiteX41" fmla="*/ 2059814 w 2257425"/>
                  <a:gd name="connsiteY41" fmla="*/ 2920668 h 2920668"/>
                  <a:gd name="connsiteX42" fmla="*/ 194437 w 2257425"/>
                  <a:gd name="connsiteY42" fmla="*/ 2920668 h 2920668"/>
                  <a:gd name="connsiteX43" fmla="*/ 0 w 2257425"/>
                  <a:gd name="connsiteY43" fmla="*/ 2726243 h 2920668"/>
                  <a:gd name="connsiteX44" fmla="*/ 0 w 2257425"/>
                  <a:gd name="connsiteY44" fmla="*/ 195680 h 2920668"/>
                  <a:gd name="connsiteX45" fmla="*/ 194437 w 2257425"/>
                  <a:gd name="connsiteY45" fmla="*/ 1255 h 2920668"/>
                  <a:gd name="connsiteX46" fmla="*/ 1309932 w 2257425"/>
                  <a:gd name="connsiteY46" fmla="*/ 1255 h 2920668"/>
                  <a:gd name="connsiteX47" fmla="*/ 1311235 w 2257425"/>
                  <a:gd name="connsiteY47" fmla="*/ 1255 h 292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57425" h="2920668">
                    <a:moveTo>
                      <a:pt x="194437" y="122771"/>
                    </a:moveTo>
                    <a:cubicBezTo>
                      <a:pt x="154942" y="122771"/>
                      <a:pt x="121523" y="153150"/>
                      <a:pt x="121523" y="195680"/>
                    </a:cubicBezTo>
                    <a:cubicBezTo>
                      <a:pt x="121523" y="2726243"/>
                      <a:pt x="121523" y="2726243"/>
                      <a:pt x="121523" y="2726243"/>
                    </a:cubicBezTo>
                    <a:cubicBezTo>
                      <a:pt x="121523" y="2768774"/>
                      <a:pt x="154942" y="2799152"/>
                      <a:pt x="194437" y="2799152"/>
                    </a:cubicBezTo>
                    <a:cubicBezTo>
                      <a:pt x="2059814" y="2799152"/>
                      <a:pt x="2059814" y="2799152"/>
                      <a:pt x="2059814" y="2799152"/>
                    </a:cubicBezTo>
                    <a:cubicBezTo>
                      <a:pt x="2099308" y="2799152"/>
                      <a:pt x="2132727" y="2768774"/>
                      <a:pt x="2132727" y="2726243"/>
                    </a:cubicBezTo>
                    <a:cubicBezTo>
                      <a:pt x="2132727" y="1714626"/>
                      <a:pt x="2132727" y="1272043"/>
                      <a:pt x="2132727" y="1078413"/>
                    </a:cubicBezTo>
                    <a:lnTo>
                      <a:pt x="2132727" y="1054761"/>
                    </a:lnTo>
                    <a:lnTo>
                      <a:pt x="2129823" y="1055355"/>
                    </a:lnTo>
                    <a:lnTo>
                      <a:pt x="2126785" y="1055355"/>
                    </a:lnTo>
                    <a:cubicBezTo>
                      <a:pt x="2123747" y="1055355"/>
                      <a:pt x="2123747" y="1055355"/>
                      <a:pt x="2123747" y="1055355"/>
                    </a:cubicBezTo>
                    <a:cubicBezTo>
                      <a:pt x="1327752" y="1055355"/>
                      <a:pt x="1327752" y="1055355"/>
                      <a:pt x="1327752" y="1055355"/>
                    </a:cubicBezTo>
                    <a:cubicBezTo>
                      <a:pt x="1257875" y="1055355"/>
                      <a:pt x="1200150" y="997608"/>
                      <a:pt x="1200150" y="927704"/>
                    </a:cubicBezTo>
                    <a:cubicBezTo>
                      <a:pt x="1200150" y="128364"/>
                      <a:pt x="1200150" y="128364"/>
                      <a:pt x="1200150" y="128364"/>
                    </a:cubicBezTo>
                    <a:lnTo>
                      <a:pt x="1200966" y="122771"/>
                    </a:lnTo>
                    <a:lnTo>
                      <a:pt x="1128166" y="122771"/>
                    </a:lnTo>
                    <a:cubicBezTo>
                      <a:pt x="194437" y="122771"/>
                      <a:pt x="194437" y="122771"/>
                      <a:pt x="194437" y="122771"/>
                    </a:cubicBezTo>
                    <a:close/>
                    <a:moveTo>
                      <a:pt x="1331572" y="121972"/>
                    </a:moveTo>
                    <a:lnTo>
                      <a:pt x="1327638" y="122771"/>
                    </a:lnTo>
                    <a:lnTo>
                      <a:pt x="1324994" y="122771"/>
                    </a:lnTo>
                    <a:lnTo>
                      <a:pt x="1322388" y="127982"/>
                    </a:lnTo>
                    <a:cubicBezTo>
                      <a:pt x="1322388" y="927042"/>
                      <a:pt x="1322388" y="927042"/>
                      <a:pt x="1322388" y="927042"/>
                    </a:cubicBezTo>
                    <a:cubicBezTo>
                      <a:pt x="1322388" y="930080"/>
                      <a:pt x="1325427" y="933118"/>
                      <a:pt x="1328466" y="933118"/>
                    </a:cubicBezTo>
                    <a:cubicBezTo>
                      <a:pt x="2130699" y="933118"/>
                      <a:pt x="2130699" y="933118"/>
                      <a:pt x="2130699" y="933118"/>
                    </a:cubicBezTo>
                    <a:lnTo>
                      <a:pt x="2132727" y="931091"/>
                    </a:lnTo>
                    <a:lnTo>
                      <a:pt x="2132727" y="927812"/>
                    </a:lnTo>
                    <a:lnTo>
                      <a:pt x="2134009" y="921508"/>
                    </a:lnTo>
                    <a:lnTo>
                      <a:pt x="2133737" y="920965"/>
                    </a:lnTo>
                    <a:cubicBezTo>
                      <a:pt x="2127660" y="917927"/>
                      <a:pt x="2127660" y="917927"/>
                      <a:pt x="2127660" y="917927"/>
                    </a:cubicBezTo>
                    <a:cubicBezTo>
                      <a:pt x="1431025" y="221408"/>
                      <a:pt x="1343945" y="134343"/>
                      <a:pt x="1333060" y="123460"/>
                    </a:cubicBezTo>
                    <a:close/>
                    <a:moveTo>
                      <a:pt x="1315932" y="0"/>
                    </a:moveTo>
                    <a:lnTo>
                      <a:pt x="1325803" y="1255"/>
                    </a:lnTo>
                    <a:lnTo>
                      <a:pt x="1327638" y="1255"/>
                    </a:lnTo>
                    <a:lnTo>
                      <a:pt x="1330705" y="1878"/>
                    </a:lnTo>
                    <a:lnTo>
                      <a:pt x="1370138" y="6892"/>
                    </a:lnTo>
                    <a:cubicBezTo>
                      <a:pt x="1387566" y="13249"/>
                      <a:pt x="1404086" y="23507"/>
                      <a:pt x="1418897" y="37184"/>
                    </a:cubicBezTo>
                    <a:cubicBezTo>
                      <a:pt x="2205777" y="827406"/>
                      <a:pt x="2205777" y="827406"/>
                      <a:pt x="2205777" y="827406"/>
                    </a:cubicBezTo>
                    <a:cubicBezTo>
                      <a:pt x="2239196" y="851721"/>
                      <a:pt x="2257425" y="888193"/>
                      <a:pt x="2257425" y="927704"/>
                    </a:cubicBezTo>
                    <a:lnTo>
                      <a:pt x="2254250" y="943227"/>
                    </a:lnTo>
                    <a:lnTo>
                      <a:pt x="2254250" y="1091201"/>
                    </a:lnTo>
                    <a:cubicBezTo>
                      <a:pt x="2254250" y="2726243"/>
                      <a:pt x="2254250" y="2726243"/>
                      <a:pt x="2254250" y="2726243"/>
                    </a:cubicBezTo>
                    <a:cubicBezTo>
                      <a:pt x="2254250" y="2835607"/>
                      <a:pt x="2166146" y="2920668"/>
                      <a:pt x="2059814" y="2920668"/>
                    </a:cubicBezTo>
                    <a:cubicBezTo>
                      <a:pt x="194437" y="2920668"/>
                      <a:pt x="194437" y="2920668"/>
                      <a:pt x="194437" y="2920668"/>
                    </a:cubicBezTo>
                    <a:cubicBezTo>
                      <a:pt x="88104" y="2920668"/>
                      <a:pt x="0" y="2835607"/>
                      <a:pt x="0" y="2726243"/>
                    </a:cubicBezTo>
                    <a:cubicBezTo>
                      <a:pt x="0" y="195680"/>
                      <a:pt x="0" y="195680"/>
                      <a:pt x="0" y="195680"/>
                    </a:cubicBezTo>
                    <a:cubicBezTo>
                      <a:pt x="0" y="86316"/>
                      <a:pt x="88104" y="1255"/>
                      <a:pt x="194437" y="1255"/>
                    </a:cubicBezTo>
                    <a:cubicBezTo>
                      <a:pt x="1044338" y="1255"/>
                      <a:pt x="1256813" y="1255"/>
                      <a:pt x="1309932" y="1255"/>
                    </a:cubicBezTo>
                    <a:lnTo>
                      <a:pt x="1311235" y="125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ysClr val="windowText" lastClr="000000"/>
                  </a:solidFill>
                </a:endParaRPr>
              </a:p>
            </p:txBody>
          </p:sp>
          <p:sp>
            <p:nvSpPr>
              <p:cNvPr id="393" name="Freeform 392"/>
              <p:cNvSpPr>
                <a:spLocks/>
              </p:cNvSpPr>
              <p:nvPr/>
            </p:nvSpPr>
            <p:spPr bwMode="auto">
              <a:xfrm>
                <a:off x="5499100" y="1766888"/>
                <a:ext cx="2257425" cy="2922588"/>
              </a:xfrm>
              <a:custGeom>
                <a:avLst/>
                <a:gdLst>
                  <a:gd name="connsiteX0" fmla="*/ 1323839 w 2257425"/>
                  <a:gd name="connsiteY0" fmla="*/ 122238 h 2922588"/>
                  <a:gd name="connsiteX1" fmla="*/ 1320800 w 2257425"/>
                  <a:gd name="connsiteY1" fmla="*/ 128315 h 2922588"/>
                  <a:gd name="connsiteX2" fmla="*/ 1320800 w 2257425"/>
                  <a:gd name="connsiteY2" fmla="*/ 927375 h 2922588"/>
                  <a:gd name="connsiteX3" fmla="*/ 1326878 w 2257425"/>
                  <a:gd name="connsiteY3" fmla="*/ 933451 h 2922588"/>
                  <a:gd name="connsiteX4" fmla="*/ 2129111 w 2257425"/>
                  <a:gd name="connsiteY4" fmla="*/ 933451 h 2922588"/>
                  <a:gd name="connsiteX5" fmla="*/ 2132699 w 2257425"/>
                  <a:gd name="connsiteY5" fmla="*/ 929864 h 2922588"/>
                  <a:gd name="connsiteX6" fmla="*/ 2132699 w 2257425"/>
                  <a:gd name="connsiteY6" fmla="*/ 927508 h 2922588"/>
                  <a:gd name="connsiteX7" fmla="*/ 2133142 w 2257425"/>
                  <a:gd name="connsiteY7" fmla="*/ 925329 h 2922588"/>
                  <a:gd name="connsiteX8" fmla="*/ 2132149 w 2257425"/>
                  <a:gd name="connsiteY8" fmla="*/ 924336 h 2922588"/>
                  <a:gd name="connsiteX9" fmla="*/ 2126072 w 2257425"/>
                  <a:gd name="connsiteY9" fmla="*/ 921298 h 2922588"/>
                  <a:gd name="connsiteX10" fmla="*/ 1329917 w 2257425"/>
                  <a:gd name="connsiteY10" fmla="*/ 125276 h 2922588"/>
                  <a:gd name="connsiteX11" fmla="*/ 1326878 w 2257425"/>
                  <a:gd name="connsiteY11" fmla="*/ 122238 h 2922588"/>
                  <a:gd name="connsiteX12" fmla="*/ 1323839 w 2257425"/>
                  <a:gd name="connsiteY12" fmla="*/ 122238 h 2922588"/>
                  <a:gd name="connsiteX13" fmla="*/ 194307 w 2257425"/>
                  <a:gd name="connsiteY13" fmla="*/ 0 h 2922588"/>
                  <a:gd name="connsiteX14" fmla="*/ 1326754 w 2257425"/>
                  <a:gd name="connsiteY14" fmla="*/ 0 h 2922588"/>
                  <a:gd name="connsiteX15" fmla="*/ 1342448 w 2257425"/>
                  <a:gd name="connsiteY15" fmla="*/ 3196 h 2922588"/>
                  <a:gd name="connsiteX16" fmla="*/ 1371473 w 2257425"/>
                  <a:gd name="connsiteY16" fmla="*/ 6572 h 2922588"/>
                  <a:gd name="connsiteX17" fmla="*/ 1418897 w 2257425"/>
                  <a:gd name="connsiteY17" fmla="*/ 36059 h 2922588"/>
                  <a:gd name="connsiteX18" fmla="*/ 2208815 w 2257425"/>
                  <a:gd name="connsiteY18" fmla="*/ 826181 h 2922588"/>
                  <a:gd name="connsiteX19" fmla="*/ 2257425 w 2257425"/>
                  <a:gd name="connsiteY19" fmla="*/ 926465 h 2922588"/>
                  <a:gd name="connsiteX20" fmla="*/ 2254250 w 2257425"/>
                  <a:gd name="connsiteY20" fmla="*/ 942060 h 2922588"/>
                  <a:gd name="connsiteX21" fmla="*/ 2254250 w 2257425"/>
                  <a:gd name="connsiteY21" fmla="*/ 1091106 h 2922588"/>
                  <a:gd name="connsiteX22" fmla="*/ 2254250 w 2257425"/>
                  <a:gd name="connsiteY22" fmla="*/ 2728242 h 2922588"/>
                  <a:gd name="connsiteX23" fmla="*/ 2059768 w 2257425"/>
                  <a:gd name="connsiteY23" fmla="*/ 2922588 h 2922588"/>
                  <a:gd name="connsiteX24" fmla="*/ 1394276 w 2257425"/>
                  <a:gd name="connsiteY24" fmla="*/ 2922588 h 2922588"/>
                  <a:gd name="connsiteX25" fmla="*/ 1333500 w 2257425"/>
                  <a:gd name="connsiteY25" fmla="*/ 2861855 h 2922588"/>
                  <a:gd name="connsiteX26" fmla="*/ 1394276 w 2257425"/>
                  <a:gd name="connsiteY26" fmla="*/ 2801122 h 2922588"/>
                  <a:gd name="connsiteX27" fmla="*/ 2059768 w 2257425"/>
                  <a:gd name="connsiteY27" fmla="*/ 2801122 h 2922588"/>
                  <a:gd name="connsiteX28" fmla="*/ 2132699 w 2257425"/>
                  <a:gd name="connsiteY28" fmla="*/ 2728242 h 2922588"/>
                  <a:gd name="connsiteX29" fmla="*/ 2132699 w 2257425"/>
                  <a:gd name="connsiteY29" fmla="*/ 1078302 h 2922588"/>
                  <a:gd name="connsiteX30" fmla="*/ 2132699 w 2257425"/>
                  <a:gd name="connsiteY30" fmla="*/ 1054100 h 2922588"/>
                  <a:gd name="connsiteX31" fmla="*/ 2129823 w 2257425"/>
                  <a:gd name="connsiteY31" fmla="*/ 1054100 h 2922588"/>
                  <a:gd name="connsiteX32" fmla="*/ 2126785 w 2257425"/>
                  <a:gd name="connsiteY32" fmla="*/ 1054100 h 2922588"/>
                  <a:gd name="connsiteX33" fmla="*/ 1327752 w 2257425"/>
                  <a:gd name="connsiteY33" fmla="*/ 1054100 h 2922588"/>
                  <a:gd name="connsiteX34" fmla="*/ 1200150 w 2257425"/>
                  <a:gd name="connsiteY34" fmla="*/ 926465 h 2922588"/>
                  <a:gd name="connsiteX35" fmla="*/ 1200150 w 2257425"/>
                  <a:gd name="connsiteY35" fmla="*/ 127227 h 2922588"/>
                  <a:gd name="connsiteX36" fmla="*/ 1201811 w 2257425"/>
                  <a:gd name="connsiteY36" fmla="*/ 121709 h 2922588"/>
                  <a:gd name="connsiteX37" fmla="*/ 1127415 w 2257425"/>
                  <a:gd name="connsiteY37" fmla="*/ 121709 h 2922588"/>
                  <a:gd name="connsiteX38" fmla="*/ 194307 w 2257425"/>
                  <a:gd name="connsiteY38" fmla="*/ 121709 h 2922588"/>
                  <a:gd name="connsiteX39" fmla="*/ 121442 w 2257425"/>
                  <a:gd name="connsiteY39" fmla="*/ 161264 h 2922588"/>
                  <a:gd name="connsiteX40" fmla="*/ 121442 w 2257425"/>
                  <a:gd name="connsiteY40" fmla="*/ 194734 h 2922588"/>
                  <a:gd name="connsiteX41" fmla="*/ 60721 w 2257425"/>
                  <a:gd name="connsiteY41" fmla="*/ 255588 h 2922588"/>
                  <a:gd name="connsiteX42" fmla="*/ 0 w 2257425"/>
                  <a:gd name="connsiteY42" fmla="*/ 194734 h 2922588"/>
                  <a:gd name="connsiteX43" fmla="*/ 0 w 2257425"/>
                  <a:gd name="connsiteY43" fmla="*/ 161264 h 2922588"/>
                  <a:gd name="connsiteX44" fmla="*/ 194307 w 2257425"/>
                  <a:gd name="connsiteY44" fmla="*/ 0 h 292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257425" h="2922588">
                    <a:moveTo>
                      <a:pt x="1323839" y="122238"/>
                    </a:moveTo>
                    <a:cubicBezTo>
                      <a:pt x="1320800" y="122238"/>
                      <a:pt x="1320800" y="125276"/>
                      <a:pt x="1320800" y="128315"/>
                    </a:cubicBezTo>
                    <a:cubicBezTo>
                      <a:pt x="1320800" y="927375"/>
                      <a:pt x="1320800" y="927375"/>
                      <a:pt x="1320800" y="927375"/>
                    </a:cubicBezTo>
                    <a:cubicBezTo>
                      <a:pt x="1320800" y="930413"/>
                      <a:pt x="1323839" y="933451"/>
                      <a:pt x="1326878" y="933451"/>
                    </a:cubicBezTo>
                    <a:cubicBezTo>
                      <a:pt x="2129111" y="933451"/>
                      <a:pt x="2129111" y="933451"/>
                      <a:pt x="2129111" y="933451"/>
                    </a:cubicBezTo>
                    <a:lnTo>
                      <a:pt x="2132699" y="929864"/>
                    </a:lnTo>
                    <a:lnTo>
                      <a:pt x="2132699" y="927508"/>
                    </a:lnTo>
                    <a:lnTo>
                      <a:pt x="2133142" y="925329"/>
                    </a:lnTo>
                    <a:lnTo>
                      <a:pt x="2132149" y="924336"/>
                    </a:lnTo>
                    <a:cubicBezTo>
                      <a:pt x="2126072" y="921298"/>
                      <a:pt x="2126072" y="921298"/>
                      <a:pt x="2126072" y="921298"/>
                    </a:cubicBezTo>
                    <a:cubicBezTo>
                      <a:pt x="1329917" y="125276"/>
                      <a:pt x="1329917" y="125276"/>
                      <a:pt x="1329917" y="125276"/>
                    </a:cubicBezTo>
                    <a:cubicBezTo>
                      <a:pt x="1329917" y="122238"/>
                      <a:pt x="1326878" y="122238"/>
                      <a:pt x="1326878" y="122238"/>
                    </a:cubicBezTo>
                    <a:cubicBezTo>
                      <a:pt x="1326878" y="122238"/>
                      <a:pt x="1323839" y="122238"/>
                      <a:pt x="1323839" y="122238"/>
                    </a:cubicBezTo>
                    <a:close/>
                    <a:moveTo>
                      <a:pt x="194307" y="0"/>
                    </a:moveTo>
                    <a:cubicBezTo>
                      <a:pt x="1326754" y="0"/>
                      <a:pt x="1326754" y="0"/>
                      <a:pt x="1326754" y="0"/>
                    </a:cubicBezTo>
                    <a:lnTo>
                      <a:pt x="1342448" y="3196"/>
                    </a:lnTo>
                    <a:lnTo>
                      <a:pt x="1371473" y="6572"/>
                    </a:lnTo>
                    <a:cubicBezTo>
                      <a:pt x="1388990" y="12555"/>
                      <a:pt x="1405226" y="22384"/>
                      <a:pt x="1418897" y="36059"/>
                    </a:cubicBezTo>
                    <a:cubicBezTo>
                      <a:pt x="2208815" y="826181"/>
                      <a:pt x="2208815" y="826181"/>
                      <a:pt x="2208815" y="826181"/>
                    </a:cubicBezTo>
                    <a:cubicBezTo>
                      <a:pt x="2239196" y="850492"/>
                      <a:pt x="2257425" y="886959"/>
                      <a:pt x="2257425" y="926465"/>
                    </a:cubicBezTo>
                    <a:lnTo>
                      <a:pt x="2254250" y="942060"/>
                    </a:lnTo>
                    <a:lnTo>
                      <a:pt x="2254250" y="1091106"/>
                    </a:lnTo>
                    <a:cubicBezTo>
                      <a:pt x="2254250" y="2728242"/>
                      <a:pt x="2254250" y="2728242"/>
                      <a:pt x="2254250" y="2728242"/>
                    </a:cubicBezTo>
                    <a:cubicBezTo>
                      <a:pt x="2254250" y="2834525"/>
                      <a:pt x="2169164" y="2922588"/>
                      <a:pt x="2059768" y="2922588"/>
                    </a:cubicBezTo>
                    <a:cubicBezTo>
                      <a:pt x="1394276" y="2922588"/>
                      <a:pt x="1394276" y="2922588"/>
                      <a:pt x="1394276" y="2922588"/>
                    </a:cubicBezTo>
                    <a:cubicBezTo>
                      <a:pt x="1360849" y="2922588"/>
                      <a:pt x="1333500" y="2895258"/>
                      <a:pt x="1333500" y="2861855"/>
                    </a:cubicBezTo>
                    <a:cubicBezTo>
                      <a:pt x="1333500" y="2828452"/>
                      <a:pt x="1360849" y="2801122"/>
                      <a:pt x="1394276" y="2801122"/>
                    </a:cubicBezTo>
                    <a:cubicBezTo>
                      <a:pt x="2059768" y="2801122"/>
                      <a:pt x="2059768" y="2801122"/>
                      <a:pt x="2059768" y="2801122"/>
                    </a:cubicBezTo>
                    <a:cubicBezTo>
                      <a:pt x="2102311" y="2801122"/>
                      <a:pt x="2132699" y="2767719"/>
                      <a:pt x="2132699" y="2728242"/>
                    </a:cubicBezTo>
                    <a:cubicBezTo>
                      <a:pt x="2132699" y="1715329"/>
                      <a:pt x="2132699" y="1272180"/>
                      <a:pt x="2132699" y="1078302"/>
                    </a:cubicBezTo>
                    <a:lnTo>
                      <a:pt x="2132699" y="1054100"/>
                    </a:lnTo>
                    <a:lnTo>
                      <a:pt x="2129823" y="1054100"/>
                    </a:lnTo>
                    <a:cubicBezTo>
                      <a:pt x="2126785" y="1054100"/>
                      <a:pt x="2126785" y="1054100"/>
                      <a:pt x="2126785" y="1054100"/>
                    </a:cubicBezTo>
                    <a:cubicBezTo>
                      <a:pt x="1327752" y="1054100"/>
                      <a:pt x="1327752" y="1054100"/>
                      <a:pt x="1327752" y="1054100"/>
                    </a:cubicBezTo>
                    <a:cubicBezTo>
                      <a:pt x="1257875" y="1054100"/>
                      <a:pt x="1200150" y="996361"/>
                      <a:pt x="1200150" y="926465"/>
                    </a:cubicBezTo>
                    <a:cubicBezTo>
                      <a:pt x="1200150" y="127227"/>
                      <a:pt x="1200150" y="127227"/>
                      <a:pt x="1200150" y="127227"/>
                    </a:cubicBezTo>
                    <a:lnTo>
                      <a:pt x="1201811" y="121709"/>
                    </a:lnTo>
                    <a:lnTo>
                      <a:pt x="1127415" y="121709"/>
                    </a:lnTo>
                    <a:cubicBezTo>
                      <a:pt x="194307" y="121709"/>
                      <a:pt x="194307" y="121709"/>
                      <a:pt x="194307" y="121709"/>
                    </a:cubicBezTo>
                    <a:cubicBezTo>
                      <a:pt x="154839" y="121709"/>
                      <a:pt x="121442" y="139965"/>
                      <a:pt x="121442" y="161264"/>
                    </a:cubicBezTo>
                    <a:cubicBezTo>
                      <a:pt x="121442" y="194734"/>
                      <a:pt x="121442" y="194734"/>
                      <a:pt x="121442" y="194734"/>
                    </a:cubicBezTo>
                    <a:cubicBezTo>
                      <a:pt x="121442" y="228204"/>
                      <a:pt x="94118" y="255588"/>
                      <a:pt x="60721" y="255588"/>
                    </a:cubicBezTo>
                    <a:cubicBezTo>
                      <a:pt x="27325" y="255588"/>
                      <a:pt x="0" y="228204"/>
                      <a:pt x="0" y="194734"/>
                    </a:cubicBezTo>
                    <a:cubicBezTo>
                      <a:pt x="0" y="161264"/>
                      <a:pt x="0" y="161264"/>
                      <a:pt x="0" y="161264"/>
                    </a:cubicBezTo>
                    <a:cubicBezTo>
                      <a:pt x="0" y="69982"/>
                      <a:pt x="81974" y="0"/>
                      <a:pt x="19430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ysClr val="windowText" lastClr="000000"/>
                  </a:solidFill>
                </a:endParaRPr>
              </a:p>
            </p:txBody>
          </p:sp>
        </p:grpSp>
        <p:grpSp>
          <p:nvGrpSpPr>
            <p:cNvPr id="394" name="Group 393"/>
            <p:cNvGrpSpPr/>
            <p:nvPr/>
          </p:nvGrpSpPr>
          <p:grpSpPr>
            <a:xfrm>
              <a:off x="7075105" y="4038206"/>
              <a:ext cx="606426" cy="569913"/>
              <a:chOff x="7116768" y="3441704"/>
              <a:chExt cx="606426" cy="569913"/>
            </a:xfrm>
            <a:grpFill/>
          </p:grpSpPr>
          <p:sp>
            <p:nvSpPr>
              <p:cNvPr id="395" name="Freeform 394"/>
              <p:cNvSpPr>
                <a:spLocks/>
              </p:cNvSpPr>
              <p:nvPr/>
            </p:nvSpPr>
            <p:spPr bwMode="auto">
              <a:xfrm>
                <a:off x="7335843" y="3906842"/>
                <a:ext cx="169863" cy="63500"/>
              </a:xfrm>
              <a:custGeom>
                <a:avLst/>
                <a:gdLst>
                  <a:gd name="connsiteX0" fmla="*/ 23813 w 169863"/>
                  <a:gd name="connsiteY0" fmla="*/ 25400 h 63500"/>
                  <a:gd name="connsiteX1" fmla="*/ 23813 w 169863"/>
                  <a:gd name="connsiteY1" fmla="*/ 27922 h 63500"/>
                  <a:gd name="connsiteX2" fmla="*/ 25535 w 169863"/>
                  <a:gd name="connsiteY2" fmla="*/ 39688 h 63500"/>
                  <a:gd name="connsiteX3" fmla="*/ 144330 w 169863"/>
                  <a:gd name="connsiteY3" fmla="*/ 39688 h 63500"/>
                  <a:gd name="connsiteX4" fmla="*/ 146051 w 169863"/>
                  <a:gd name="connsiteY4" fmla="*/ 27922 h 63500"/>
                  <a:gd name="connsiteX5" fmla="*/ 146051 w 169863"/>
                  <a:gd name="connsiteY5" fmla="*/ 25400 h 63500"/>
                  <a:gd name="connsiteX6" fmla="*/ 23813 w 169863"/>
                  <a:gd name="connsiteY6" fmla="*/ 25400 h 63500"/>
                  <a:gd name="connsiteX7" fmla="*/ 12011 w 169863"/>
                  <a:gd name="connsiteY7" fmla="*/ 0 h 63500"/>
                  <a:gd name="connsiteX8" fmla="*/ 157853 w 169863"/>
                  <a:gd name="connsiteY8" fmla="*/ 0 h 63500"/>
                  <a:gd name="connsiteX9" fmla="*/ 169863 w 169863"/>
                  <a:gd name="connsiteY9" fmla="*/ 12178 h 63500"/>
                  <a:gd name="connsiteX10" fmla="*/ 169863 w 169863"/>
                  <a:gd name="connsiteY10" fmla="*/ 26966 h 63500"/>
                  <a:gd name="connsiteX11" fmla="*/ 150990 w 169863"/>
                  <a:gd name="connsiteY11" fmla="*/ 63500 h 63500"/>
                  <a:gd name="connsiteX12" fmla="*/ 18874 w 169863"/>
                  <a:gd name="connsiteY12" fmla="*/ 63500 h 63500"/>
                  <a:gd name="connsiteX13" fmla="*/ 0 w 169863"/>
                  <a:gd name="connsiteY13" fmla="*/ 26966 h 63500"/>
                  <a:gd name="connsiteX14" fmla="*/ 0 w 169863"/>
                  <a:gd name="connsiteY14" fmla="*/ 12178 h 63500"/>
                  <a:gd name="connsiteX15" fmla="*/ 12011 w 169863"/>
                  <a:gd name="connsiteY15" fmla="*/ 0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863" h="63500">
                    <a:moveTo>
                      <a:pt x="23813" y="25400"/>
                    </a:moveTo>
                    <a:cubicBezTo>
                      <a:pt x="23813" y="27922"/>
                      <a:pt x="23813" y="27922"/>
                      <a:pt x="23813" y="27922"/>
                    </a:cubicBezTo>
                    <a:cubicBezTo>
                      <a:pt x="23813" y="32964"/>
                      <a:pt x="24674" y="37167"/>
                      <a:pt x="25535" y="39688"/>
                    </a:cubicBezTo>
                    <a:cubicBezTo>
                      <a:pt x="144330" y="39688"/>
                      <a:pt x="144330" y="39688"/>
                      <a:pt x="144330" y="39688"/>
                    </a:cubicBezTo>
                    <a:cubicBezTo>
                      <a:pt x="145190" y="37167"/>
                      <a:pt x="146051" y="32964"/>
                      <a:pt x="146051" y="27922"/>
                    </a:cubicBezTo>
                    <a:cubicBezTo>
                      <a:pt x="146051" y="25400"/>
                      <a:pt x="146051" y="25400"/>
                      <a:pt x="146051" y="25400"/>
                    </a:cubicBezTo>
                    <a:cubicBezTo>
                      <a:pt x="23813" y="25400"/>
                      <a:pt x="23813" y="25400"/>
                      <a:pt x="23813" y="25400"/>
                    </a:cubicBezTo>
                    <a:close/>
                    <a:moveTo>
                      <a:pt x="12011" y="0"/>
                    </a:moveTo>
                    <a:cubicBezTo>
                      <a:pt x="157853" y="0"/>
                      <a:pt x="157853" y="0"/>
                      <a:pt x="157853" y="0"/>
                    </a:cubicBezTo>
                    <a:cubicBezTo>
                      <a:pt x="163858" y="0"/>
                      <a:pt x="169863" y="5219"/>
                      <a:pt x="169863" y="12178"/>
                    </a:cubicBezTo>
                    <a:cubicBezTo>
                      <a:pt x="169863" y="26966"/>
                      <a:pt x="169863" y="26966"/>
                      <a:pt x="169863" y="26966"/>
                    </a:cubicBezTo>
                    <a:cubicBezTo>
                      <a:pt x="169863" y="40884"/>
                      <a:pt x="167290" y="63500"/>
                      <a:pt x="150990" y="63500"/>
                    </a:cubicBezTo>
                    <a:cubicBezTo>
                      <a:pt x="18874" y="63500"/>
                      <a:pt x="18874" y="63500"/>
                      <a:pt x="18874" y="63500"/>
                    </a:cubicBezTo>
                    <a:cubicBezTo>
                      <a:pt x="2574" y="63500"/>
                      <a:pt x="0" y="40884"/>
                      <a:pt x="0" y="26966"/>
                    </a:cubicBezTo>
                    <a:cubicBezTo>
                      <a:pt x="0" y="12178"/>
                      <a:pt x="0" y="12178"/>
                      <a:pt x="0" y="12178"/>
                    </a:cubicBezTo>
                    <a:cubicBezTo>
                      <a:pt x="0" y="5219"/>
                      <a:pt x="6006" y="0"/>
                      <a:pt x="1201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ysClr val="windowText" lastClr="000000"/>
                  </a:solidFill>
                </a:endParaRPr>
              </a:p>
            </p:txBody>
          </p:sp>
          <p:sp>
            <p:nvSpPr>
              <p:cNvPr id="396" name="Freeform 395"/>
              <p:cNvSpPr>
                <a:spLocks/>
              </p:cNvSpPr>
              <p:nvPr/>
            </p:nvSpPr>
            <p:spPr bwMode="auto">
              <a:xfrm>
                <a:off x="7116768" y="3441704"/>
                <a:ext cx="606426" cy="569913"/>
              </a:xfrm>
              <a:custGeom>
                <a:avLst/>
                <a:gdLst>
                  <a:gd name="connsiteX0" fmla="*/ 65358 w 606426"/>
                  <a:gd name="connsiteY0" fmla="*/ 371618 h 569913"/>
                  <a:gd name="connsiteX1" fmla="*/ 52475 w 606426"/>
                  <a:gd name="connsiteY1" fmla="*/ 409255 h 569913"/>
                  <a:gd name="connsiteX2" fmla="*/ 25400 w 606426"/>
                  <a:gd name="connsiteY2" fmla="*/ 488356 h 569913"/>
                  <a:gd name="connsiteX3" fmla="*/ 25400 w 606426"/>
                  <a:gd name="connsiteY3" fmla="*/ 489218 h 569913"/>
                  <a:gd name="connsiteX4" fmla="*/ 26260 w 606426"/>
                  <a:gd name="connsiteY4" fmla="*/ 490080 h 569913"/>
                  <a:gd name="connsiteX5" fmla="*/ 26260 w 606426"/>
                  <a:gd name="connsiteY5" fmla="*/ 491804 h 569913"/>
                  <a:gd name="connsiteX6" fmla="*/ 25400 w 606426"/>
                  <a:gd name="connsiteY6" fmla="*/ 496113 h 569913"/>
                  <a:gd name="connsiteX7" fmla="*/ 25400 w 606426"/>
                  <a:gd name="connsiteY7" fmla="*/ 512489 h 569913"/>
                  <a:gd name="connsiteX8" fmla="*/ 58936 w 606426"/>
                  <a:gd name="connsiteY8" fmla="*/ 546101 h 569913"/>
                  <a:gd name="connsiteX9" fmla="*/ 549077 w 606426"/>
                  <a:gd name="connsiteY9" fmla="*/ 546101 h 569913"/>
                  <a:gd name="connsiteX10" fmla="*/ 582613 w 606426"/>
                  <a:gd name="connsiteY10" fmla="*/ 512489 h 569913"/>
                  <a:gd name="connsiteX11" fmla="*/ 582613 w 606426"/>
                  <a:gd name="connsiteY11" fmla="*/ 496113 h 569913"/>
                  <a:gd name="connsiteX12" fmla="*/ 580034 w 606426"/>
                  <a:gd name="connsiteY12" fmla="*/ 494389 h 569913"/>
                  <a:gd name="connsiteX13" fmla="*/ 580034 w 606426"/>
                  <a:gd name="connsiteY13" fmla="*/ 489218 h 569913"/>
                  <a:gd name="connsiteX14" fmla="*/ 580034 w 606426"/>
                  <a:gd name="connsiteY14" fmla="*/ 488356 h 569913"/>
                  <a:gd name="connsiteX15" fmla="*/ 541661 w 606426"/>
                  <a:gd name="connsiteY15" fmla="*/ 379762 h 569913"/>
                  <a:gd name="connsiteX16" fmla="*/ 539187 w 606426"/>
                  <a:gd name="connsiteY16" fmla="*/ 372761 h 569913"/>
                  <a:gd name="connsiteX17" fmla="*/ 534517 w 606426"/>
                  <a:gd name="connsiteY17" fmla="*/ 374651 h 569913"/>
                  <a:gd name="connsiteX18" fmla="*/ 72638 w 606426"/>
                  <a:gd name="connsiteY18" fmla="*/ 374651 h 569913"/>
                  <a:gd name="connsiteX19" fmla="*/ 94192 w 606426"/>
                  <a:gd name="connsiteY19" fmla="*/ 23813 h 569913"/>
                  <a:gd name="connsiteX20" fmla="*/ 60656 w 606426"/>
                  <a:gd name="connsiteY20" fmla="*/ 57426 h 569913"/>
                  <a:gd name="connsiteX21" fmla="*/ 60656 w 606426"/>
                  <a:gd name="connsiteY21" fmla="*/ 334850 h 569913"/>
                  <a:gd name="connsiteX22" fmla="*/ 60656 w 606426"/>
                  <a:gd name="connsiteY22" fmla="*/ 338299 h 569913"/>
                  <a:gd name="connsiteX23" fmla="*/ 64037 w 606426"/>
                  <a:gd name="connsiteY23" fmla="*/ 347372 h 569913"/>
                  <a:gd name="connsiteX24" fmla="*/ 72638 w 606426"/>
                  <a:gd name="connsiteY24" fmla="*/ 350875 h 569913"/>
                  <a:gd name="connsiteX25" fmla="*/ 534517 w 606426"/>
                  <a:gd name="connsiteY25" fmla="*/ 350875 h 569913"/>
                  <a:gd name="connsiteX26" fmla="*/ 543870 w 606426"/>
                  <a:gd name="connsiteY26" fmla="*/ 347372 h 569913"/>
                  <a:gd name="connsiteX27" fmla="*/ 547357 w 606426"/>
                  <a:gd name="connsiteY27" fmla="*/ 338297 h 569913"/>
                  <a:gd name="connsiteX28" fmla="*/ 547357 w 606426"/>
                  <a:gd name="connsiteY28" fmla="*/ 246229 h 569913"/>
                  <a:gd name="connsiteX29" fmla="*/ 547357 w 606426"/>
                  <a:gd name="connsiteY29" fmla="*/ 57426 h 569913"/>
                  <a:gd name="connsiteX30" fmla="*/ 513822 w 606426"/>
                  <a:gd name="connsiteY30" fmla="*/ 23813 h 569913"/>
                  <a:gd name="connsiteX31" fmla="*/ 94192 w 606426"/>
                  <a:gd name="connsiteY31" fmla="*/ 23813 h 569913"/>
                  <a:gd name="connsiteX32" fmla="*/ 93032 w 606426"/>
                  <a:gd name="connsiteY32" fmla="*/ 0 h 569913"/>
                  <a:gd name="connsiteX33" fmla="*/ 513395 w 606426"/>
                  <a:gd name="connsiteY33" fmla="*/ 0 h 569913"/>
                  <a:gd name="connsiteX34" fmla="*/ 571109 w 606426"/>
                  <a:gd name="connsiteY34" fmla="*/ 57680 h 569913"/>
                  <a:gd name="connsiteX35" fmla="*/ 571109 w 606426"/>
                  <a:gd name="connsiteY35" fmla="*/ 334794 h 569913"/>
                  <a:gd name="connsiteX36" fmla="*/ 571109 w 606426"/>
                  <a:gd name="connsiteY36" fmla="*/ 338138 h 569913"/>
                  <a:gd name="connsiteX37" fmla="*/ 571501 w 606426"/>
                  <a:gd name="connsiteY37" fmla="*/ 338138 h 569913"/>
                  <a:gd name="connsiteX38" fmla="*/ 571109 w 606426"/>
                  <a:gd name="connsiteY38" fmla="*/ 339082 h 569913"/>
                  <a:gd name="connsiteX39" fmla="*/ 571109 w 606426"/>
                  <a:gd name="connsiteY39" fmla="*/ 339193 h 569913"/>
                  <a:gd name="connsiteX40" fmla="*/ 562495 w 606426"/>
                  <a:gd name="connsiteY40" fmla="*/ 368464 h 569913"/>
                  <a:gd name="connsiteX41" fmla="*/ 602981 w 606426"/>
                  <a:gd name="connsiteY41" fmla="*/ 480380 h 569913"/>
                  <a:gd name="connsiteX42" fmla="*/ 603842 w 606426"/>
                  <a:gd name="connsiteY42" fmla="*/ 484684 h 569913"/>
                  <a:gd name="connsiteX43" fmla="*/ 606426 w 606426"/>
                  <a:gd name="connsiteY43" fmla="*/ 495015 h 569913"/>
                  <a:gd name="connsiteX44" fmla="*/ 606426 w 606426"/>
                  <a:gd name="connsiteY44" fmla="*/ 512233 h 569913"/>
                  <a:gd name="connsiteX45" fmla="*/ 548712 w 606426"/>
                  <a:gd name="connsiteY45" fmla="*/ 569913 h 569913"/>
                  <a:gd name="connsiteX46" fmla="*/ 57714 w 606426"/>
                  <a:gd name="connsiteY46" fmla="*/ 569913 h 569913"/>
                  <a:gd name="connsiteX47" fmla="*/ 0 w 606426"/>
                  <a:gd name="connsiteY47" fmla="*/ 512233 h 569913"/>
                  <a:gd name="connsiteX48" fmla="*/ 0 w 606426"/>
                  <a:gd name="connsiteY48" fmla="*/ 495015 h 569913"/>
                  <a:gd name="connsiteX49" fmla="*/ 0 w 606426"/>
                  <a:gd name="connsiteY49" fmla="*/ 491572 h 569913"/>
                  <a:gd name="connsiteX50" fmla="*/ 862 w 606426"/>
                  <a:gd name="connsiteY50" fmla="*/ 482102 h 569913"/>
                  <a:gd name="connsiteX51" fmla="*/ 862 w 606426"/>
                  <a:gd name="connsiteY51" fmla="*/ 481241 h 569913"/>
                  <a:gd name="connsiteX52" fmla="*/ 41347 w 606426"/>
                  <a:gd name="connsiteY52" fmla="*/ 364159 h 569913"/>
                  <a:gd name="connsiteX53" fmla="*/ 35318 w 606426"/>
                  <a:gd name="connsiteY53" fmla="*/ 339193 h 569913"/>
                  <a:gd name="connsiteX54" fmla="*/ 35318 w 606426"/>
                  <a:gd name="connsiteY54" fmla="*/ 57680 h 569913"/>
                  <a:gd name="connsiteX55" fmla="*/ 93032 w 606426"/>
                  <a:gd name="connsiteY55" fmla="*/ 0 h 56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6426" h="569913">
                    <a:moveTo>
                      <a:pt x="65358" y="371618"/>
                    </a:moveTo>
                    <a:lnTo>
                      <a:pt x="52475" y="409255"/>
                    </a:lnTo>
                    <a:cubicBezTo>
                      <a:pt x="25400" y="488356"/>
                      <a:pt x="25400" y="488356"/>
                      <a:pt x="25400" y="488356"/>
                    </a:cubicBezTo>
                    <a:cubicBezTo>
                      <a:pt x="25400" y="488356"/>
                      <a:pt x="25400" y="488356"/>
                      <a:pt x="25400" y="489218"/>
                    </a:cubicBezTo>
                    <a:cubicBezTo>
                      <a:pt x="26260" y="490080"/>
                      <a:pt x="26260" y="490080"/>
                      <a:pt x="26260" y="490080"/>
                    </a:cubicBezTo>
                    <a:cubicBezTo>
                      <a:pt x="26260" y="491804"/>
                      <a:pt x="26260" y="491804"/>
                      <a:pt x="26260" y="491804"/>
                    </a:cubicBezTo>
                    <a:cubicBezTo>
                      <a:pt x="26260" y="493528"/>
                      <a:pt x="25400" y="495251"/>
                      <a:pt x="25400" y="496113"/>
                    </a:cubicBezTo>
                    <a:cubicBezTo>
                      <a:pt x="25400" y="512489"/>
                      <a:pt x="25400" y="512489"/>
                      <a:pt x="25400" y="512489"/>
                    </a:cubicBezTo>
                    <a:cubicBezTo>
                      <a:pt x="25400" y="530588"/>
                      <a:pt x="40878" y="546101"/>
                      <a:pt x="58936" y="546101"/>
                    </a:cubicBezTo>
                    <a:cubicBezTo>
                      <a:pt x="549077" y="546101"/>
                      <a:pt x="549077" y="546101"/>
                      <a:pt x="549077" y="546101"/>
                    </a:cubicBezTo>
                    <a:cubicBezTo>
                      <a:pt x="567135" y="546101"/>
                      <a:pt x="582613" y="530588"/>
                      <a:pt x="582613" y="512489"/>
                    </a:cubicBezTo>
                    <a:cubicBezTo>
                      <a:pt x="582613" y="496113"/>
                      <a:pt x="582613" y="496113"/>
                      <a:pt x="582613" y="496113"/>
                    </a:cubicBezTo>
                    <a:cubicBezTo>
                      <a:pt x="580034" y="494389"/>
                      <a:pt x="580034" y="494389"/>
                      <a:pt x="580034" y="494389"/>
                    </a:cubicBezTo>
                    <a:cubicBezTo>
                      <a:pt x="580034" y="489218"/>
                      <a:pt x="580034" y="489218"/>
                      <a:pt x="580034" y="489218"/>
                    </a:cubicBezTo>
                    <a:cubicBezTo>
                      <a:pt x="580034" y="489218"/>
                      <a:pt x="580034" y="488356"/>
                      <a:pt x="580034" y="488356"/>
                    </a:cubicBezTo>
                    <a:cubicBezTo>
                      <a:pt x="558107" y="426302"/>
                      <a:pt x="547143" y="395275"/>
                      <a:pt x="541661" y="379762"/>
                    </a:cubicBezTo>
                    <a:lnTo>
                      <a:pt x="539187" y="372761"/>
                    </a:lnTo>
                    <a:lnTo>
                      <a:pt x="534517" y="374651"/>
                    </a:lnTo>
                    <a:cubicBezTo>
                      <a:pt x="72638" y="374651"/>
                      <a:pt x="72638" y="374651"/>
                      <a:pt x="72638" y="374651"/>
                    </a:cubicBezTo>
                    <a:close/>
                    <a:moveTo>
                      <a:pt x="94192" y="23813"/>
                    </a:moveTo>
                    <a:cubicBezTo>
                      <a:pt x="75274" y="23813"/>
                      <a:pt x="60656" y="39327"/>
                      <a:pt x="60656" y="57426"/>
                    </a:cubicBezTo>
                    <a:cubicBezTo>
                      <a:pt x="60656" y="268797"/>
                      <a:pt x="60656" y="321640"/>
                      <a:pt x="60656" y="334850"/>
                    </a:cubicBezTo>
                    <a:lnTo>
                      <a:pt x="60656" y="338299"/>
                    </a:lnTo>
                    <a:lnTo>
                      <a:pt x="64037" y="347372"/>
                    </a:lnTo>
                    <a:cubicBezTo>
                      <a:pt x="66187" y="349601"/>
                      <a:pt x="69197" y="350875"/>
                      <a:pt x="72638" y="350875"/>
                    </a:cubicBezTo>
                    <a:cubicBezTo>
                      <a:pt x="534517" y="350875"/>
                      <a:pt x="534517" y="350875"/>
                      <a:pt x="534517" y="350875"/>
                    </a:cubicBezTo>
                    <a:cubicBezTo>
                      <a:pt x="538387" y="350875"/>
                      <a:pt x="541613" y="349601"/>
                      <a:pt x="543870" y="347372"/>
                    </a:cubicBezTo>
                    <a:lnTo>
                      <a:pt x="547357" y="338297"/>
                    </a:lnTo>
                    <a:lnTo>
                      <a:pt x="547357" y="246229"/>
                    </a:lnTo>
                    <a:cubicBezTo>
                      <a:pt x="547357" y="57426"/>
                      <a:pt x="547357" y="57426"/>
                      <a:pt x="547357" y="57426"/>
                    </a:cubicBezTo>
                    <a:cubicBezTo>
                      <a:pt x="547357" y="39327"/>
                      <a:pt x="532739" y="23813"/>
                      <a:pt x="513822" y="23813"/>
                    </a:cubicBezTo>
                    <a:cubicBezTo>
                      <a:pt x="94192" y="23813"/>
                      <a:pt x="94192" y="23813"/>
                      <a:pt x="94192" y="23813"/>
                    </a:cubicBezTo>
                    <a:close/>
                    <a:moveTo>
                      <a:pt x="93032" y="0"/>
                    </a:moveTo>
                    <a:cubicBezTo>
                      <a:pt x="513395" y="0"/>
                      <a:pt x="513395" y="0"/>
                      <a:pt x="513395" y="0"/>
                    </a:cubicBezTo>
                    <a:cubicBezTo>
                      <a:pt x="545267" y="0"/>
                      <a:pt x="571109" y="25827"/>
                      <a:pt x="571109" y="57680"/>
                    </a:cubicBezTo>
                    <a:cubicBezTo>
                      <a:pt x="571109" y="268815"/>
                      <a:pt x="571109" y="321598"/>
                      <a:pt x="571109" y="334794"/>
                    </a:cubicBezTo>
                    <a:lnTo>
                      <a:pt x="571109" y="338138"/>
                    </a:lnTo>
                    <a:lnTo>
                      <a:pt x="571501" y="338138"/>
                    </a:lnTo>
                    <a:lnTo>
                      <a:pt x="571109" y="339082"/>
                    </a:lnTo>
                    <a:lnTo>
                      <a:pt x="571109" y="339193"/>
                    </a:lnTo>
                    <a:cubicBezTo>
                      <a:pt x="571109" y="349524"/>
                      <a:pt x="568525" y="359855"/>
                      <a:pt x="562495" y="368464"/>
                    </a:cubicBezTo>
                    <a:cubicBezTo>
                      <a:pt x="602981" y="480380"/>
                      <a:pt x="602981" y="480380"/>
                      <a:pt x="602981" y="480380"/>
                    </a:cubicBezTo>
                    <a:cubicBezTo>
                      <a:pt x="603842" y="482102"/>
                      <a:pt x="603842" y="483824"/>
                      <a:pt x="603842" y="484684"/>
                    </a:cubicBezTo>
                    <a:cubicBezTo>
                      <a:pt x="605565" y="488128"/>
                      <a:pt x="606426" y="491572"/>
                      <a:pt x="606426" y="495015"/>
                    </a:cubicBezTo>
                    <a:cubicBezTo>
                      <a:pt x="606426" y="512233"/>
                      <a:pt x="606426" y="512233"/>
                      <a:pt x="606426" y="512233"/>
                    </a:cubicBezTo>
                    <a:cubicBezTo>
                      <a:pt x="606426" y="544086"/>
                      <a:pt x="580584" y="569913"/>
                      <a:pt x="548712" y="569913"/>
                    </a:cubicBezTo>
                    <a:cubicBezTo>
                      <a:pt x="57714" y="569913"/>
                      <a:pt x="57714" y="569913"/>
                      <a:pt x="57714" y="569913"/>
                    </a:cubicBezTo>
                    <a:cubicBezTo>
                      <a:pt x="25842" y="569913"/>
                      <a:pt x="0" y="544086"/>
                      <a:pt x="0" y="512233"/>
                    </a:cubicBezTo>
                    <a:cubicBezTo>
                      <a:pt x="0" y="495015"/>
                      <a:pt x="0" y="495015"/>
                      <a:pt x="0" y="495015"/>
                    </a:cubicBezTo>
                    <a:cubicBezTo>
                      <a:pt x="0" y="493293"/>
                      <a:pt x="0" y="492433"/>
                      <a:pt x="0" y="491572"/>
                    </a:cubicBezTo>
                    <a:cubicBezTo>
                      <a:pt x="0" y="488128"/>
                      <a:pt x="0" y="484684"/>
                      <a:pt x="862" y="482102"/>
                    </a:cubicBezTo>
                    <a:cubicBezTo>
                      <a:pt x="862" y="481241"/>
                      <a:pt x="862" y="481241"/>
                      <a:pt x="862" y="481241"/>
                    </a:cubicBezTo>
                    <a:cubicBezTo>
                      <a:pt x="41347" y="364159"/>
                      <a:pt x="41347" y="364159"/>
                      <a:pt x="41347" y="364159"/>
                    </a:cubicBezTo>
                    <a:cubicBezTo>
                      <a:pt x="37040" y="356411"/>
                      <a:pt x="35318" y="346941"/>
                      <a:pt x="35318" y="339193"/>
                    </a:cubicBezTo>
                    <a:cubicBezTo>
                      <a:pt x="35318" y="57680"/>
                      <a:pt x="35318" y="57680"/>
                      <a:pt x="35318" y="57680"/>
                    </a:cubicBezTo>
                    <a:cubicBezTo>
                      <a:pt x="35318" y="25827"/>
                      <a:pt x="61160" y="0"/>
                      <a:pt x="9303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ysClr val="windowText" lastClr="000000"/>
                  </a:solidFill>
                </a:endParaRPr>
              </a:p>
            </p:txBody>
          </p:sp>
        </p:grpSp>
        <p:sp>
          <p:nvSpPr>
            <p:cNvPr id="397" name="TextBox 396"/>
            <p:cNvSpPr txBox="1"/>
            <p:nvPr/>
          </p:nvSpPr>
          <p:spPr>
            <a:xfrm>
              <a:off x="2402371" y="3237774"/>
              <a:ext cx="5760720" cy="440118"/>
            </a:xfrm>
            <a:prstGeom prst="rect">
              <a:avLst/>
            </a:prstGeom>
            <a:noFill/>
            <a:ln w="19050">
              <a:solidFill>
                <a:schemeClr val="accent1"/>
              </a:solidFill>
            </a:ln>
          </p:spPr>
          <p:txBody>
            <a:bodyPr wrap="none" lIns="0" tIns="0" rIns="0" bIns="0" rtlCol="0" anchor="ctr">
              <a:noAutofit/>
            </a:bodyPr>
            <a:lstStyle/>
            <a:p>
              <a:pPr algn="ctr" defTabSz="896386">
                <a:spcAft>
                  <a:spcPts val="588"/>
                </a:spcAft>
                <a:defRPr/>
              </a:pPr>
              <a:r>
                <a:rPr lang="en-US" sz="1176" kern="0" dirty="0">
                  <a:solidFill>
                    <a:srgbClr val="0078D7"/>
                  </a:solidFill>
                </a:rPr>
                <a:t>DATA SOURCES</a:t>
              </a:r>
            </a:p>
          </p:txBody>
        </p:sp>
        <p:sp>
          <p:nvSpPr>
            <p:cNvPr id="398" name="Freeform 397"/>
            <p:cNvSpPr>
              <a:spLocks/>
            </p:cNvSpPr>
            <p:nvPr/>
          </p:nvSpPr>
          <p:spPr bwMode="auto">
            <a:xfrm>
              <a:off x="4912167" y="4187429"/>
              <a:ext cx="382073" cy="342630"/>
            </a:xfrm>
            <a:custGeom>
              <a:avLst/>
              <a:gdLst>
                <a:gd name="connsiteX0" fmla="*/ 3516568 w 3629025"/>
                <a:gd name="connsiteY0" fmla="*/ 3138886 h 3254390"/>
                <a:gd name="connsiteX1" fmla="*/ 3513902 w 3629025"/>
                <a:gd name="connsiteY1" fmla="*/ 3141552 h 3254390"/>
                <a:gd name="connsiteX2" fmla="*/ 3516568 w 3629025"/>
                <a:gd name="connsiteY2" fmla="*/ 3141552 h 3254390"/>
                <a:gd name="connsiteX3" fmla="*/ 3516568 w 3629025"/>
                <a:gd name="connsiteY3" fmla="*/ 3140691 h 3254390"/>
                <a:gd name="connsiteX4" fmla="*/ 3516568 w 3629025"/>
                <a:gd name="connsiteY4" fmla="*/ 3138886 h 3254390"/>
                <a:gd name="connsiteX5" fmla="*/ 1814513 w 3629025"/>
                <a:gd name="connsiteY5" fmla="*/ 2087188 h 3254390"/>
                <a:gd name="connsiteX6" fmla="*/ 610916 w 3629025"/>
                <a:gd name="connsiteY6" fmla="*/ 2397227 h 3254390"/>
                <a:gd name="connsiteX7" fmla="*/ 145036 w 3629025"/>
                <a:gd name="connsiteY7" fmla="*/ 2934094 h 3254390"/>
                <a:gd name="connsiteX8" fmla="*/ 112994 w 3629025"/>
                <a:gd name="connsiteY8" fmla="*/ 3138502 h 3254390"/>
                <a:gd name="connsiteX9" fmla="*/ 711667 w 3629025"/>
                <a:gd name="connsiteY9" fmla="*/ 3138502 h 3254390"/>
                <a:gd name="connsiteX10" fmla="*/ 3509920 w 3629025"/>
                <a:gd name="connsiteY10" fmla="*/ 3138502 h 3254390"/>
                <a:gd name="connsiteX11" fmla="*/ 3512992 w 3629025"/>
                <a:gd name="connsiteY11" fmla="*/ 3138502 h 3254390"/>
                <a:gd name="connsiteX12" fmla="*/ 3480950 w 3629025"/>
                <a:gd name="connsiteY12" fmla="*/ 2934094 h 3254390"/>
                <a:gd name="connsiteX13" fmla="*/ 3015069 w 3629025"/>
                <a:gd name="connsiteY13" fmla="*/ 2397227 h 3254390"/>
                <a:gd name="connsiteX14" fmla="*/ 1814513 w 3629025"/>
                <a:gd name="connsiteY14" fmla="*/ 2087188 h 3254390"/>
                <a:gd name="connsiteX15" fmla="*/ 1814513 w 3629025"/>
                <a:gd name="connsiteY15" fmla="*/ 1971684 h 3254390"/>
                <a:gd name="connsiteX16" fmla="*/ 3075857 w 3629025"/>
                <a:gd name="connsiteY16" fmla="*/ 2296920 h 3254390"/>
                <a:gd name="connsiteX17" fmla="*/ 3592600 w 3629025"/>
                <a:gd name="connsiteY17" fmla="*/ 2905170 h 3254390"/>
                <a:gd name="connsiteX18" fmla="*/ 3628968 w 3629025"/>
                <a:gd name="connsiteY18" fmla="*/ 3141552 h 3254390"/>
                <a:gd name="connsiteX19" fmla="*/ 3629025 w 3629025"/>
                <a:gd name="connsiteY19" fmla="*/ 3141552 h 3254390"/>
                <a:gd name="connsiteX20" fmla="*/ 3628992 w 3629025"/>
                <a:gd name="connsiteY20" fmla="*/ 3141711 h 3254390"/>
                <a:gd name="connsiteX21" fmla="*/ 3629025 w 3629025"/>
                <a:gd name="connsiteY21" fmla="*/ 3141925 h 3254390"/>
                <a:gd name="connsiteX22" fmla="*/ 3516568 w 3629025"/>
                <a:gd name="connsiteY22" fmla="*/ 3254390 h 3254390"/>
                <a:gd name="connsiteX23" fmla="*/ 112457 w 3629025"/>
                <a:gd name="connsiteY23" fmla="*/ 3254390 h 3254390"/>
                <a:gd name="connsiteX24" fmla="*/ 8596 w 3629025"/>
                <a:gd name="connsiteY24" fmla="*/ 3184915 h 3254390"/>
                <a:gd name="connsiteX25" fmla="*/ 74 w 3629025"/>
                <a:gd name="connsiteY25" fmla="*/ 3141925 h 3254390"/>
                <a:gd name="connsiteX26" fmla="*/ 0 w 3629025"/>
                <a:gd name="connsiteY26" fmla="*/ 3141925 h 3254390"/>
                <a:gd name="connsiteX27" fmla="*/ 32 w 3629025"/>
                <a:gd name="connsiteY27" fmla="*/ 3141714 h 3254390"/>
                <a:gd name="connsiteX28" fmla="*/ 0 w 3629025"/>
                <a:gd name="connsiteY28" fmla="*/ 3141552 h 3254390"/>
                <a:gd name="connsiteX29" fmla="*/ 57 w 3629025"/>
                <a:gd name="connsiteY29" fmla="*/ 3141552 h 3254390"/>
                <a:gd name="connsiteX30" fmla="*/ 35950 w 3629025"/>
                <a:gd name="connsiteY30" fmla="*/ 2905170 h 3254390"/>
                <a:gd name="connsiteX31" fmla="*/ 550129 w 3629025"/>
                <a:gd name="connsiteY31" fmla="*/ 2296920 h 3254390"/>
                <a:gd name="connsiteX32" fmla="*/ 1814513 w 3629025"/>
                <a:gd name="connsiteY32" fmla="*/ 1971684 h 3254390"/>
                <a:gd name="connsiteX33" fmla="*/ 1746250 w 3629025"/>
                <a:gd name="connsiteY33" fmla="*/ 115888 h 3254390"/>
                <a:gd name="connsiteX34" fmla="*/ 973137 w 3629025"/>
                <a:gd name="connsiteY34" fmla="*/ 887417 h 3254390"/>
                <a:gd name="connsiteX35" fmla="*/ 1746250 w 3629025"/>
                <a:gd name="connsiteY35" fmla="*/ 1658946 h 3254390"/>
                <a:gd name="connsiteX36" fmla="*/ 2519363 w 3629025"/>
                <a:gd name="connsiteY36" fmla="*/ 887417 h 3254390"/>
                <a:gd name="connsiteX37" fmla="*/ 1746250 w 3629025"/>
                <a:gd name="connsiteY37" fmla="*/ 115888 h 3254390"/>
                <a:gd name="connsiteX38" fmla="*/ 1747837 w 3629025"/>
                <a:gd name="connsiteY38" fmla="*/ 0 h 3254390"/>
                <a:gd name="connsiteX39" fmla="*/ 2635250 w 3629025"/>
                <a:gd name="connsiteY39" fmla="*/ 887417 h 3254390"/>
                <a:gd name="connsiteX40" fmla="*/ 1747837 w 3629025"/>
                <a:gd name="connsiteY40" fmla="*/ 1774834 h 3254390"/>
                <a:gd name="connsiteX41" fmla="*/ 860424 w 3629025"/>
                <a:gd name="connsiteY41" fmla="*/ 887417 h 3254390"/>
                <a:gd name="connsiteX42" fmla="*/ 1747837 w 3629025"/>
                <a:gd name="connsiteY42" fmla="*/ 0 h 3254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629025" h="3254390">
                  <a:moveTo>
                    <a:pt x="3516568" y="3138886"/>
                  </a:moveTo>
                  <a:lnTo>
                    <a:pt x="3513902" y="3141552"/>
                  </a:lnTo>
                  <a:lnTo>
                    <a:pt x="3516568" y="3141552"/>
                  </a:lnTo>
                  <a:lnTo>
                    <a:pt x="3516568" y="3140691"/>
                  </a:lnTo>
                  <a:cubicBezTo>
                    <a:pt x="3516568" y="3138886"/>
                    <a:pt x="3516568" y="3138886"/>
                    <a:pt x="3516568" y="3138886"/>
                  </a:cubicBezTo>
                  <a:close/>
                  <a:moveTo>
                    <a:pt x="1814513" y="2087188"/>
                  </a:moveTo>
                  <a:cubicBezTo>
                    <a:pt x="1358605" y="2087188"/>
                    <a:pt x="933091" y="2196614"/>
                    <a:pt x="610916" y="2397227"/>
                  </a:cubicBezTo>
                  <a:cubicBezTo>
                    <a:pt x="369285" y="2545407"/>
                    <a:pt x="209718" y="2731201"/>
                    <a:pt x="145036" y="2934094"/>
                  </a:cubicBezTo>
                  <a:lnTo>
                    <a:pt x="112994" y="3138502"/>
                  </a:lnTo>
                  <a:lnTo>
                    <a:pt x="711667" y="3138502"/>
                  </a:lnTo>
                  <a:cubicBezTo>
                    <a:pt x="3142581" y="3138502"/>
                    <a:pt x="3466703" y="3138502"/>
                    <a:pt x="3509920" y="3138502"/>
                  </a:cubicBezTo>
                  <a:lnTo>
                    <a:pt x="3512992" y="3138502"/>
                  </a:lnTo>
                  <a:lnTo>
                    <a:pt x="3480950" y="2934094"/>
                  </a:lnTo>
                  <a:cubicBezTo>
                    <a:pt x="3416268" y="2731201"/>
                    <a:pt x="3256701" y="2545407"/>
                    <a:pt x="3015069" y="2397227"/>
                  </a:cubicBezTo>
                  <a:cubicBezTo>
                    <a:pt x="2695934" y="2196614"/>
                    <a:pt x="2267381" y="2087188"/>
                    <a:pt x="1814513" y="2087188"/>
                  </a:cubicBezTo>
                  <a:close/>
                  <a:moveTo>
                    <a:pt x="1814513" y="1971684"/>
                  </a:moveTo>
                  <a:cubicBezTo>
                    <a:pt x="2288657" y="1971684"/>
                    <a:pt x="2738485" y="2087188"/>
                    <a:pt x="3075857" y="2296920"/>
                  </a:cubicBezTo>
                  <a:cubicBezTo>
                    <a:pt x="3342563" y="2463338"/>
                    <a:pt x="3520367" y="2674209"/>
                    <a:pt x="3592600" y="2905170"/>
                  </a:cubicBezTo>
                  <a:lnTo>
                    <a:pt x="3628968" y="3141552"/>
                  </a:lnTo>
                  <a:lnTo>
                    <a:pt x="3629025" y="3141552"/>
                  </a:lnTo>
                  <a:lnTo>
                    <a:pt x="3628992" y="3141711"/>
                  </a:lnTo>
                  <a:lnTo>
                    <a:pt x="3629025" y="3141925"/>
                  </a:lnTo>
                  <a:cubicBezTo>
                    <a:pt x="3629025" y="3202717"/>
                    <a:pt x="3577356" y="3254390"/>
                    <a:pt x="3516568" y="3254390"/>
                  </a:cubicBezTo>
                  <a:cubicBezTo>
                    <a:pt x="112457" y="3254390"/>
                    <a:pt x="112457" y="3254390"/>
                    <a:pt x="112457" y="3254390"/>
                  </a:cubicBezTo>
                  <a:cubicBezTo>
                    <a:pt x="64587" y="3254390"/>
                    <a:pt x="25265" y="3225228"/>
                    <a:pt x="8596" y="3184915"/>
                  </a:cubicBezTo>
                  <a:lnTo>
                    <a:pt x="74" y="3141925"/>
                  </a:lnTo>
                  <a:lnTo>
                    <a:pt x="0" y="3141925"/>
                  </a:lnTo>
                  <a:lnTo>
                    <a:pt x="32" y="3141714"/>
                  </a:lnTo>
                  <a:lnTo>
                    <a:pt x="0" y="3141552"/>
                  </a:lnTo>
                  <a:lnTo>
                    <a:pt x="57" y="3141552"/>
                  </a:lnTo>
                  <a:lnTo>
                    <a:pt x="35950" y="2905170"/>
                  </a:lnTo>
                  <a:cubicBezTo>
                    <a:pt x="107329" y="2674209"/>
                    <a:pt x="283423" y="2463338"/>
                    <a:pt x="550129" y="2296920"/>
                  </a:cubicBezTo>
                  <a:cubicBezTo>
                    <a:pt x="890540" y="2087188"/>
                    <a:pt x="1337329" y="1971684"/>
                    <a:pt x="1814513" y="1971684"/>
                  </a:cubicBezTo>
                  <a:close/>
                  <a:moveTo>
                    <a:pt x="1746250" y="115888"/>
                  </a:moveTo>
                  <a:cubicBezTo>
                    <a:pt x="1319271" y="115888"/>
                    <a:pt x="973137" y="461313"/>
                    <a:pt x="973137" y="887417"/>
                  </a:cubicBezTo>
                  <a:cubicBezTo>
                    <a:pt x="973137" y="1313521"/>
                    <a:pt x="1319271" y="1658946"/>
                    <a:pt x="1746250" y="1658946"/>
                  </a:cubicBezTo>
                  <a:cubicBezTo>
                    <a:pt x="2173229" y="1658946"/>
                    <a:pt x="2519363" y="1313521"/>
                    <a:pt x="2519363" y="887417"/>
                  </a:cubicBezTo>
                  <a:cubicBezTo>
                    <a:pt x="2519363" y="461313"/>
                    <a:pt x="2173229" y="115888"/>
                    <a:pt x="1746250" y="115888"/>
                  </a:cubicBezTo>
                  <a:close/>
                  <a:moveTo>
                    <a:pt x="1747837" y="0"/>
                  </a:moveTo>
                  <a:cubicBezTo>
                    <a:pt x="2237942" y="0"/>
                    <a:pt x="2635250" y="397310"/>
                    <a:pt x="2635250" y="887417"/>
                  </a:cubicBezTo>
                  <a:cubicBezTo>
                    <a:pt x="2635250" y="1377524"/>
                    <a:pt x="2237942" y="1774834"/>
                    <a:pt x="1747837" y="1774834"/>
                  </a:cubicBezTo>
                  <a:cubicBezTo>
                    <a:pt x="1257732" y="1774834"/>
                    <a:pt x="860424" y="1377524"/>
                    <a:pt x="860424" y="887417"/>
                  </a:cubicBezTo>
                  <a:cubicBezTo>
                    <a:pt x="860424" y="397310"/>
                    <a:pt x="1257732" y="0"/>
                    <a:pt x="1747837" y="0"/>
                  </a:cubicBez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ysClr val="windowText" lastClr="000000"/>
                </a:solidFill>
              </a:endParaRPr>
            </a:p>
          </p:txBody>
        </p:sp>
        <p:sp>
          <p:nvSpPr>
            <p:cNvPr id="399" name="Freeform 398"/>
            <p:cNvSpPr>
              <a:spLocks/>
            </p:cNvSpPr>
            <p:nvPr/>
          </p:nvSpPr>
          <p:spPr bwMode="auto">
            <a:xfrm>
              <a:off x="7224021" y="4685823"/>
              <a:ext cx="323850" cy="417957"/>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solidFill>
              <a:schemeClr val="accent1"/>
            </a:solidFill>
            <a:ln>
              <a:noFill/>
            </a:ln>
          </p:spPr>
          <p:txBody>
            <a:bodyPr vert="horz" wrap="square" lIns="89642" tIns="161356" rIns="89642" bIns="44821" numCol="1" anchor="t" anchorCtr="0" compatLnSpc="1">
              <a:prstTxWarp prst="textNoShape">
                <a:avLst/>
              </a:prstTxWarp>
              <a:noAutofit/>
            </a:bodyPr>
            <a:lstStyle/>
            <a:p>
              <a:pPr defTabSz="896386">
                <a:defRPr/>
              </a:pPr>
              <a:r>
                <a:rPr lang="en-US" sz="1176" kern="0" dirty="0">
                  <a:solidFill>
                    <a:srgbClr val="0078D7"/>
                  </a:solidFill>
                </a:rPr>
                <a:t>{ }</a:t>
              </a:r>
            </a:p>
          </p:txBody>
        </p:sp>
        <p:grpSp>
          <p:nvGrpSpPr>
            <p:cNvPr id="400" name="Group 399"/>
            <p:cNvGrpSpPr/>
            <p:nvPr/>
          </p:nvGrpSpPr>
          <p:grpSpPr>
            <a:xfrm>
              <a:off x="6969691" y="2490605"/>
              <a:ext cx="336047" cy="448062"/>
              <a:chOff x="6972300" y="1333337"/>
              <a:chExt cx="2946149" cy="3928201"/>
            </a:xfrm>
            <a:grpFill/>
          </p:grpSpPr>
          <p:sp>
            <p:nvSpPr>
              <p:cNvPr id="401" name="Freeform 400"/>
              <p:cNvSpPr>
                <a:spLocks/>
              </p:cNvSpPr>
              <p:nvPr/>
            </p:nvSpPr>
            <p:spPr bwMode="auto">
              <a:xfrm>
                <a:off x="6972300" y="1333337"/>
                <a:ext cx="2946149" cy="3928201"/>
              </a:xfrm>
              <a:custGeom>
                <a:avLst/>
                <a:gdLst>
                  <a:gd name="connsiteX0" fmla="*/ 1293813 w 2524125"/>
                  <a:gd name="connsiteY0" fmla="*/ 2986088 h 3365500"/>
                  <a:gd name="connsiteX1" fmla="*/ 1404938 w 2524125"/>
                  <a:gd name="connsiteY1" fmla="*/ 3095626 h 3365500"/>
                  <a:gd name="connsiteX2" fmla="*/ 1293813 w 2524125"/>
                  <a:gd name="connsiteY2" fmla="*/ 3205164 h 3365500"/>
                  <a:gd name="connsiteX3" fmla="*/ 1182688 w 2524125"/>
                  <a:gd name="connsiteY3" fmla="*/ 3095626 h 3365500"/>
                  <a:gd name="connsiteX4" fmla="*/ 1293813 w 2524125"/>
                  <a:gd name="connsiteY4" fmla="*/ 2986088 h 3365500"/>
                  <a:gd name="connsiteX5" fmla="*/ 368300 w 2524125"/>
                  <a:gd name="connsiteY5" fmla="*/ 368300 h 3365500"/>
                  <a:gd name="connsiteX6" fmla="*/ 368300 w 2524125"/>
                  <a:gd name="connsiteY6" fmla="*/ 2833688 h 3365500"/>
                  <a:gd name="connsiteX7" fmla="*/ 2155825 w 2524125"/>
                  <a:gd name="connsiteY7" fmla="*/ 2833688 h 3365500"/>
                  <a:gd name="connsiteX8" fmla="*/ 2155825 w 2524125"/>
                  <a:gd name="connsiteY8" fmla="*/ 368300 h 3365500"/>
                  <a:gd name="connsiteX9" fmla="*/ 306902 w 2524125"/>
                  <a:gd name="connsiteY9" fmla="*/ 246063 h 3365500"/>
                  <a:gd name="connsiteX10" fmla="*/ 2217225 w 2524125"/>
                  <a:gd name="connsiteY10" fmla="*/ 246063 h 3365500"/>
                  <a:gd name="connsiteX11" fmla="*/ 2278063 w 2524125"/>
                  <a:gd name="connsiteY11" fmla="*/ 306855 h 3365500"/>
                  <a:gd name="connsiteX12" fmla="*/ 2278063 w 2524125"/>
                  <a:gd name="connsiteY12" fmla="*/ 2893546 h 3365500"/>
                  <a:gd name="connsiteX13" fmla="*/ 2217225 w 2524125"/>
                  <a:gd name="connsiteY13" fmla="*/ 2954338 h 3365500"/>
                  <a:gd name="connsiteX14" fmla="*/ 306902 w 2524125"/>
                  <a:gd name="connsiteY14" fmla="*/ 2954338 h 3365500"/>
                  <a:gd name="connsiteX15" fmla="*/ 246063 w 2524125"/>
                  <a:gd name="connsiteY15" fmla="*/ 2893546 h 3365500"/>
                  <a:gd name="connsiteX16" fmla="*/ 246063 w 2524125"/>
                  <a:gd name="connsiteY16" fmla="*/ 306855 h 3365500"/>
                  <a:gd name="connsiteX17" fmla="*/ 306902 w 2524125"/>
                  <a:gd name="connsiteY17" fmla="*/ 246063 h 3365500"/>
                  <a:gd name="connsiteX18" fmla="*/ 195187 w 2524125"/>
                  <a:gd name="connsiteY18" fmla="*/ 122238 h 3365500"/>
                  <a:gd name="connsiteX19" fmla="*/ 122238 w 2524125"/>
                  <a:gd name="connsiteY19" fmla="*/ 195173 h 3365500"/>
                  <a:gd name="connsiteX20" fmla="*/ 122238 w 2524125"/>
                  <a:gd name="connsiteY20" fmla="*/ 3170328 h 3365500"/>
                  <a:gd name="connsiteX21" fmla="*/ 195187 w 2524125"/>
                  <a:gd name="connsiteY21" fmla="*/ 3243263 h 3365500"/>
                  <a:gd name="connsiteX22" fmla="*/ 2328939 w 2524125"/>
                  <a:gd name="connsiteY22" fmla="*/ 3243263 h 3365500"/>
                  <a:gd name="connsiteX23" fmla="*/ 2401888 w 2524125"/>
                  <a:gd name="connsiteY23" fmla="*/ 3170328 h 3365500"/>
                  <a:gd name="connsiteX24" fmla="*/ 2401888 w 2524125"/>
                  <a:gd name="connsiteY24" fmla="*/ 195173 h 3365500"/>
                  <a:gd name="connsiteX25" fmla="*/ 2328939 w 2524125"/>
                  <a:gd name="connsiteY25" fmla="*/ 122238 h 3365500"/>
                  <a:gd name="connsiteX26" fmla="*/ 194632 w 2524125"/>
                  <a:gd name="connsiteY26" fmla="*/ 0 h 3365500"/>
                  <a:gd name="connsiteX27" fmla="*/ 2329494 w 2524125"/>
                  <a:gd name="connsiteY27" fmla="*/ 0 h 3365500"/>
                  <a:gd name="connsiteX28" fmla="*/ 2524125 w 2524125"/>
                  <a:gd name="connsiteY28" fmla="*/ 194573 h 3365500"/>
                  <a:gd name="connsiteX29" fmla="*/ 2524125 w 2524125"/>
                  <a:gd name="connsiteY29" fmla="*/ 3170927 h 3365500"/>
                  <a:gd name="connsiteX30" fmla="*/ 2329494 w 2524125"/>
                  <a:gd name="connsiteY30" fmla="*/ 3365500 h 3365500"/>
                  <a:gd name="connsiteX31" fmla="*/ 194632 w 2524125"/>
                  <a:gd name="connsiteY31" fmla="*/ 3365500 h 3365500"/>
                  <a:gd name="connsiteX32" fmla="*/ 0 w 2524125"/>
                  <a:gd name="connsiteY32" fmla="*/ 3170927 h 3365500"/>
                  <a:gd name="connsiteX33" fmla="*/ 0 w 2524125"/>
                  <a:gd name="connsiteY33" fmla="*/ 194573 h 3365500"/>
                  <a:gd name="connsiteX34" fmla="*/ 194632 w 2524125"/>
                  <a:gd name="connsiteY34" fmla="*/ 0 h 336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524125" h="3365500">
                    <a:moveTo>
                      <a:pt x="1293813" y="2986088"/>
                    </a:moveTo>
                    <a:cubicBezTo>
                      <a:pt x="1355186" y="2986088"/>
                      <a:pt x="1404938" y="3035130"/>
                      <a:pt x="1404938" y="3095626"/>
                    </a:cubicBezTo>
                    <a:cubicBezTo>
                      <a:pt x="1404938" y="3156122"/>
                      <a:pt x="1355186" y="3205164"/>
                      <a:pt x="1293813" y="3205164"/>
                    </a:cubicBezTo>
                    <a:cubicBezTo>
                      <a:pt x="1232440" y="3205164"/>
                      <a:pt x="1182688" y="3156122"/>
                      <a:pt x="1182688" y="3095626"/>
                    </a:cubicBezTo>
                    <a:cubicBezTo>
                      <a:pt x="1182688" y="3035130"/>
                      <a:pt x="1232440" y="2986088"/>
                      <a:pt x="1293813" y="2986088"/>
                    </a:cubicBezTo>
                    <a:close/>
                    <a:moveTo>
                      <a:pt x="368300" y="368300"/>
                    </a:moveTo>
                    <a:lnTo>
                      <a:pt x="368300" y="2833688"/>
                    </a:lnTo>
                    <a:lnTo>
                      <a:pt x="2155825" y="2833688"/>
                    </a:lnTo>
                    <a:lnTo>
                      <a:pt x="2155825" y="368300"/>
                    </a:lnTo>
                    <a:close/>
                    <a:moveTo>
                      <a:pt x="306902" y="246063"/>
                    </a:moveTo>
                    <a:cubicBezTo>
                      <a:pt x="2217225" y="246063"/>
                      <a:pt x="2217225" y="246063"/>
                      <a:pt x="2217225" y="246063"/>
                    </a:cubicBezTo>
                    <a:cubicBezTo>
                      <a:pt x="2250686" y="246063"/>
                      <a:pt x="2278063" y="273419"/>
                      <a:pt x="2278063" y="306855"/>
                    </a:cubicBezTo>
                    <a:cubicBezTo>
                      <a:pt x="2278063" y="2893546"/>
                      <a:pt x="2278063" y="2893546"/>
                      <a:pt x="2278063" y="2893546"/>
                    </a:cubicBezTo>
                    <a:cubicBezTo>
                      <a:pt x="2278063" y="2926982"/>
                      <a:pt x="2250686" y="2954338"/>
                      <a:pt x="2217225" y="2954338"/>
                    </a:cubicBezTo>
                    <a:cubicBezTo>
                      <a:pt x="306902" y="2954338"/>
                      <a:pt x="306902" y="2954338"/>
                      <a:pt x="306902" y="2954338"/>
                    </a:cubicBezTo>
                    <a:cubicBezTo>
                      <a:pt x="273440" y="2954338"/>
                      <a:pt x="246063" y="2926982"/>
                      <a:pt x="246063" y="2893546"/>
                    </a:cubicBezTo>
                    <a:cubicBezTo>
                      <a:pt x="246063" y="306855"/>
                      <a:pt x="246063" y="306855"/>
                      <a:pt x="246063" y="306855"/>
                    </a:cubicBezTo>
                    <a:cubicBezTo>
                      <a:pt x="246063" y="273419"/>
                      <a:pt x="273440" y="246063"/>
                      <a:pt x="306902" y="246063"/>
                    </a:cubicBezTo>
                    <a:close/>
                    <a:moveTo>
                      <a:pt x="195187" y="122238"/>
                    </a:moveTo>
                    <a:cubicBezTo>
                      <a:pt x="155673" y="122238"/>
                      <a:pt x="122238" y="155667"/>
                      <a:pt x="122238" y="195173"/>
                    </a:cubicBezTo>
                    <a:cubicBezTo>
                      <a:pt x="122238" y="3170328"/>
                      <a:pt x="122238" y="3170328"/>
                      <a:pt x="122238" y="3170328"/>
                    </a:cubicBezTo>
                    <a:cubicBezTo>
                      <a:pt x="122238" y="3209834"/>
                      <a:pt x="155673" y="3243263"/>
                      <a:pt x="195187" y="3243263"/>
                    </a:cubicBezTo>
                    <a:cubicBezTo>
                      <a:pt x="2328939" y="3243263"/>
                      <a:pt x="2328939" y="3243263"/>
                      <a:pt x="2328939" y="3243263"/>
                    </a:cubicBezTo>
                    <a:cubicBezTo>
                      <a:pt x="2371493" y="3243263"/>
                      <a:pt x="2401888" y="3209834"/>
                      <a:pt x="2401888" y="3170328"/>
                    </a:cubicBezTo>
                    <a:cubicBezTo>
                      <a:pt x="2401888" y="195173"/>
                      <a:pt x="2401888" y="195173"/>
                      <a:pt x="2401888" y="195173"/>
                    </a:cubicBezTo>
                    <a:cubicBezTo>
                      <a:pt x="2401888" y="155667"/>
                      <a:pt x="2371493" y="122238"/>
                      <a:pt x="2328939" y="122238"/>
                    </a:cubicBezTo>
                    <a:close/>
                    <a:moveTo>
                      <a:pt x="194632" y="0"/>
                    </a:moveTo>
                    <a:cubicBezTo>
                      <a:pt x="2329494" y="0"/>
                      <a:pt x="2329494" y="0"/>
                      <a:pt x="2329494" y="0"/>
                    </a:cubicBezTo>
                    <a:cubicBezTo>
                      <a:pt x="2438974" y="0"/>
                      <a:pt x="2524125" y="88166"/>
                      <a:pt x="2524125" y="194573"/>
                    </a:cubicBezTo>
                    <a:cubicBezTo>
                      <a:pt x="2524125" y="3170927"/>
                      <a:pt x="2524125" y="3170927"/>
                      <a:pt x="2524125" y="3170927"/>
                    </a:cubicBezTo>
                    <a:cubicBezTo>
                      <a:pt x="2524125" y="3277334"/>
                      <a:pt x="2438974" y="3365500"/>
                      <a:pt x="2329494" y="3365500"/>
                    </a:cubicBezTo>
                    <a:cubicBezTo>
                      <a:pt x="194632" y="3365500"/>
                      <a:pt x="194632" y="3365500"/>
                      <a:pt x="194632" y="3365500"/>
                    </a:cubicBezTo>
                    <a:cubicBezTo>
                      <a:pt x="88193" y="3365500"/>
                      <a:pt x="0" y="3277334"/>
                      <a:pt x="0" y="3170927"/>
                    </a:cubicBezTo>
                    <a:cubicBezTo>
                      <a:pt x="0" y="194573"/>
                      <a:pt x="0" y="194573"/>
                      <a:pt x="0" y="194573"/>
                    </a:cubicBezTo>
                    <a:cubicBezTo>
                      <a:pt x="0" y="88166"/>
                      <a:pt x="88193" y="0"/>
                      <a:pt x="194632" y="0"/>
                    </a:cubicBez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ysClr val="windowText" lastClr="000000"/>
                  </a:solidFill>
                </a:endParaRPr>
              </a:p>
            </p:txBody>
          </p:sp>
          <p:sp>
            <p:nvSpPr>
              <p:cNvPr id="402" name="Flowchart: Decision 183"/>
              <p:cNvSpPr/>
              <p:nvPr/>
            </p:nvSpPr>
            <p:spPr bwMode="auto">
              <a:xfrm>
                <a:off x="7862612" y="2650736"/>
                <a:ext cx="1165523" cy="1112815"/>
              </a:xfrm>
              <a:custGeom>
                <a:avLst/>
                <a:gdLst/>
                <a:ahLst/>
                <a:cxnLst/>
                <a:rect l="l" t="t" r="r" b="b"/>
                <a:pathLst>
                  <a:path w="665897" h="635783">
                    <a:moveTo>
                      <a:pt x="0" y="287388"/>
                    </a:moveTo>
                    <a:lnTo>
                      <a:pt x="6431" y="291748"/>
                    </a:lnTo>
                    <a:lnTo>
                      <a:pt x="212" y="295965"/>
                    </a:lnTo>
                    <a:close/>
                    <a:moveTo>
                      <a:pt x="665897" y="137457"/>
                    </a:moveTo>
                    <a:lnTo>
                      <a:pt x="665897" y="515370"/>
                    </a:lnTo>
                    <a:lnTo>
                      <a:pt x="350969" y="635783"/>
                    </a:lnTo>
                    <a:lnTo>
                      <a:pt x="349117" y="254165"/>
                    </a:lnTo>
                    <a:close/>
                    <a:moveTo>
                      <a:pt x="19370" y="137457"/>
                    </a:moveTo>
                    <a:lnTo>
                      <a:pt x="330592" y="252313"/>
                    </a:lnTo>
                    <a:lnTo>
                      <a:pt x="330592" y="630225"/>
                    </a:lnTo>
                    <a:lnTo>
                      <a:pt x="19370" y="515370"/>
                    </a:lnTo>
                    <a:close/>
                    <a:moveTo>
                      <a:pt x="343560" y="0"/>
                    </a:moveTo>
                    <a:lnTo>
                      <a:pt x="665897" y="116894"/>
                    </a:lnTo>
                    <a:lnTo>
                      <a:pt x="343560" y="233788"/>
                    </a:lnTo>
                    <a:lnTo>
                      <a:pt x="21222" y="116894"/>
                    </a:lnTo>
                    <a:close/>
                  </a:path>
                </a:pathLst>
              </a:custGeom>
              <a:solidFill>
                <a:schemeClr val="accent1"/>
              </a:solidFill>
              <a:ln>
                <a:solidFill>
                  <a:schemeClr val="accent1"/>
                </a:solidFill>
              </a:ln>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defTabSz="896386">
                  <a:defRPr/>
                </a:pPr>
                <a:endParaRPr lang="en-US" sz="1765" kern="0">
                  <a:solidFill>
                    <a:sysClr val="windowText" lastClr="000000"/>
                  </a:solidFill>
                </a:endParaRPr>
              </a:p>
            </p:txBody>
          </p:sp>
        </p:grpSp>
        <p:grpSp>
          <p:nvGrpSpPr>
            <p:cNvPr id="403" name="Group 402"/>
            <p:cNvGrpSpPr/>
            <p:nvPr/>
          </p:nvGrpSpPr>
          <p:grpSpPr>
            <a:xfrm flipH="1">
              <a:off x="7039461" y="1664005"/>
              <a:ext cx="208668" cy="390479"/>
              <a:chOff x="4428034" y="2663776"/>
              <a:chExt cx="1294586" cy="2422549"/>
            </a:xfrm>
            <a:grpFill/>
          </p:grpSpPr>
          <p:sp>
            <p:nvSpPr>
              <p:cNvPr id="404" name="Rounded Rectangle 16"/>
              <p:cNvSpPr/>
              <p:nvPr/>
            </p:nvSpPr>
            <p:spPr>
              <a:xfrm>
                <a:off x="4428034" y="2971800"/>
                <a:ext cx="1294586" cy="2114525"/>
              </a:xfrm>
              <a:custGeom>
                <a:avLst/>
                <a:gdLst/>
                <a:ahLst/>
                <a:cxnLst/>
                <a:rect l="l" t="t" r="r" b="b"/>
                <a:pathLst>
                  <a:path w="943814" h="1541591">
                    <a:moveTo>
                      <a:pt x="736899" y="969127"/>
                    </a:moveTo>
                    <a:lnTo>
                      <a:pt x="679817" y="1021413"/>
                    </a:lnTo>
                    <a:lnTo>
                      <a:pt x="792148" y="1132781"/>
                    </a:lnTo>
                    <a:close/>
                    <a:moveTo>
                      <a:pt x="207265" y="968092"/>
                    </a:moveTo>
                    <a:lnTo>
                      <a:pt x="153857" y="1126290"/>
                    </a:lnTo>
                    <a:lnTo>
                      <a:pt x="262444" y="1018635"/>
                    </a:lnTo>
                    <a:close/>
                    <a:moveTo>
                      <a:pt x="503411" y="910899"/>
                    </a:moveTo>
                    <a:lnTo>
                      <a:pt x="503411" y="1120999"/>
                    </a:lnTo>
                    <a:lnTo>
                      <a:pt x="613560" y="1020104"/>
                    </a:lnTo>
                    <a:close/>
                    <a:moveTo>
                      <a:pt x="441498" y="905495"/>
                    </a:moveTo>
                    <a:lnTo>
                      <a:pt x="328701" y="1017325"/>
                    </a:lnTo>
                    <a:lnTo>
                      <a:pt x="441499" y="1120647"/>
                    </a:lnTo>
                    <a:close/>
                    <a:moveTo>
                      <a:pt x="635043" y="713610"/>
                    </a:moveTo>
                    <a:lnTo>
                      <a:pt x="503410" y="844114"/>
                    </a:lnTo>
                    <a:lnTo>
                      <a:pt x="503411" y="846520"/>
                    </a:lnTo>
                    <a:lnTo>
                      <a:pt x="647312" y="989187"/>
                    </a:lnTo>
                    <a:lnTo>
                      <a:pt x="720911" y="921771"/>
                    </a:lnTo>
                    <a:lnTo>
                      <a:pt x="658481" y="736848"/>
                    </a:lnTo>
                    <a:close/>
                    <a:moveTo>
                      <a:pt x="304414" y="713610"/>
                    </a:moveTo>
                    <a:lnTo>
                      <a:pt x="287524" y="730357"/>
                    </a:lnTo>
                    <a:lnTo>
                      <a:pt x="223252" y="920736"/>
                    </a:lnTo>
                    <a:lnTo>
                      <a:pt x="294949" y="986409"/>
                    </a:lnTo>
                    <a:lnTo>
                      <a:pt x="437261" y="845317"/>
                    </a:lnTo>
                    <a:close/>
                    <a:moveTo>
                      <a:pt x="503411" y="583107"/>
                    </a:moveTo>
                    <a:lnTo>
                      <a:pt x="503410" y="779733"/>
                    </a:lnTo>
                    <a:lnTo>
                      <a:pt x="602574" y="681421"/>
                    </a:lnTo>
                    <a:close/>
                    <a:moveTo>
                      <a:pt x="441499" y="577703"/>
                    </a:moveTo>
                    <a:lnTo>
                      <a:pt x="336883" y="681420"/>
                    </a:lnTo>
                    <a:lnTo>
                      <a:pt x="441499" y="785139"/>
                    </a:lnTo>
                    <a:close/>
                    <a:moveTo>
                      <a:pt x="378907" y="459672"/>
                    </a:moveTo>
                    <a:lnTo>
                      <a:pt x="320193" y="633588"/>
                    </a:lnTo>
                    <a:lnTo>
                      <a:pt x="437260" y="517525"/>
                    </a:lnTo>
                    <a:close/>
                    <a:moveTo>
                      <a:pt x="563814" y="456436"/>
                    </a:moveTo>
                    <a:lnTo>
                      <a:pt x="503411" y="516322"/>
                    </a:lnTo>
                    <a:lnTo>
                      <a:pt x="503410" y="518728"/>
                    </a:lnTo>
                    <a:lnTo>
                      <a:pt x="625812" y="640079"/>
                    </a:lnTo>
                    <a:close/>
                    <a:moveTo>
                      <a:pt x="503411" y="277517"/>
                    </a:moveTo>
                    <a:lnTo>
                      <a:pt x="503411" y="451941"/>
                    </a:lnTo>
                    <a:lnTo>
                      <a:pt x="547530" y="408201"/>
                    </a:lnTo>
                    <a:close/>
                    <a:moveTo>
                      <a:pt x="441498" y="274270"/>
                    </a:moveTo>
                    <a:lnTo>
                      <a:pt x="395191" y="411437"/>
                    </a:lnTo>
                    <a:lnTo>
                      <a:pt x="441499" y="457347"/>
                    </a:lnTo>
                    <a:close/>
                    <a:moveTo>
                      <a:pt x="471906" y="0"/>
                    </a:moveTo>
                    <a:cubicBezTo>
                      <a:pt x="491186" y="0"/>
                      <a:pt x="506817" y="15630"/>
                      <a:pt x="506817" y="34910"/>
                    </a:cubicBezTo>
                    <a:cubicBezTo>
                      <a:pt x="506816" y="49090"/>
                      <a:pt x="498363" y="61295"/>
                      <a:pt x="485132" y="64342"/>
                    </a:cubicBezTo>
                    <a:cubicBezTo>
                      <a:pt x="491821" y="64772"/>
                      <a:pt x="496693" y="69512"/>
                      <a:pt x="498695" y="76196"/>
                    </a:cubicBezTo>
                    <a:cubicBezTo>
                      <a:pt x="498749" y="76214"/>
                      <a:pt x="498767" y="76250"/>
                      <a:pt x="498776" y="76290"/>
                    </a:cubicBezTo>
                    <a:cubicBezTo>
                      <a:pt x="500921" y="76999"/>
                      <a:pt x="501573" y="78515"/>
                      <a:pt x="502109" y="80103"/>
                    </a:cubicBezTo>
                    <a:lnTo>
                      <a:pt x="942180" y="1383632"/>
                    </a:lnTo>
                    <a:cubicBezTo>
                      <a:pt x="947649" y="1399831"/>
                      <a:pt x="938951" y="1417395"/>
                      <a:pt x="922752" y="1422863"/>
                    </a:cubicBezTo>
                    <a:cubicBezTo>
                      <a:pt x="906553" y="1428332"/>
                      <a:pt x="888989" y="1419634"/>
                      <a:pt x="883520" y="1403435"/>
                    </a:cubicBezTo>
                    <a:lnTo>
                      <a:pt x="824817" y="1229549"/>
                    </a:lnTo>
                    <a:lnTo>
                      <a:pt x="646065" y="1052330"/>
                    </a:lnTo>
                    <a:lnTo>
                      <a:pt x="503411" y="1183000"/>
                    </a:lnTo>
                    <a:lnTo>
                      <a:pt x="503410" y="1510636"/>
                    </a:lnTo>
                    <a:cubicBezTo>
                      <a:pt x="503411" y="1527733"/>
                      <a:pt x="489552" y="1541592"/>
                      <a:pt x="472455" y="1541591"/>
                    </a:cubicBezTo>
                    <a:cubicBezTo>
                      <a:pt x="455357" y="1541591"/>
                      <a:pt x="441498" y="1527733"/>
                      <a:pt x="441499" y="1510636"/>
                    </a:cubicBezTo>
                    <a:lnTo>
                      <a:pt x="441499" y="1182647"/>
                    </a:lnTo>
                    <a:lnTo>
                      <a:pt x="296196" y="1049552"/>
                    </a:lnTo>
                    <a:lnTo>
                      <a:pt x="121188" y="1223058"/>
                    </a:lnTo>
                    <a:lnTo>
                      <a:pt x="60293" y="1403435"/>
                    </a:lnTo>
                    <a:cubicBezTo>
                      <a:pt x="54824" y="1419634"/>
                      <a:pt x="37260" y="1428332"/>
                      <a:pt x="21061" y="1422863"/>
                    </a:cubicBezTo>
                    <a:cubicBezTo>
                      <a:pt x="4863" y="1417394"/>
                      <a:pt x="-3835" y="1399830"/>
                      <a:pt x="1634" y="1383632"/>
                    </a:cubicBezTo>
                    <a:lnTo>
                      <a:pt x="441704" y="80103"/>
                    </a:lnTo>
                    <a:cubicBezTo>
                      <a:pt x="442240" y="78514"/>
                      <a:pt x="442893" y="76998"/>
                      <a:pt x="445037" y="76290"/>
                    </a:cubicBezTo>
                    <a:cubicBezTo>
                      <a:pt x="445047" y="76250"/>
                      <a:pt x="445064" y="76214"/>
                      <a:pt x="445119" y="76195"/>
                    </a:cubicBezTo>
                    <a:lnTo>
                      <a:pt x="458681" y="64342"/>
                    </a:lnTo>
                    <a:cubicBezTo>
                      <a:pt x="445450" y="61294"/>
                      <a:pt x="436997" y="49089"/>
                      <a:pt x="436997" y="34910"/>
                    </a:cubicBezTo>
                    <a:cubicBezTo>
                      <a:pt x="436997" y="15630"/>
                      <a:pt x="452626" y="0"/>
                      <a:pt x="4719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dirty="0">
                  <a:solidFill>
                    <a:schemeClr val="tx1"/>
                  </a:solidFill>
                </a:endParaRPr>
              </a:p>
            </p:txBody>
          </p:sp>
          <p:grpSp>
            <p:nvGrpSpPr>
              <p:cNvPr id="405" name="Group 404"/>
              <p:cNvGrpSpPr/>
              <p:nvPr/>
            </p:nvGrpSpPr>
            <p:grpSpPr>
              <a:xfrm>
                <a:off x="4577514" y="2663776"/>
                <a:ext cx="986039" cy="708121"/>
                <a:chOff x="4577514" y="2663776"/>
                <a:chExt cx="986039" cy="708121"/>
              </a:xfrm>
              <a:grpFill/>
            </p:grpSpPr>
            <p:sp>
              <p:nvSpPr>
                <p:cNvPr id="406" name="Freeform 405"/>
                <p:cNvSpPr>
                  <a:spLocks noChangeArrowheads="1"/>
                </p:cNvSpPr>
                <p:nvPr/>
              </p:nvSpPr>
              <p:spPr bwMode="auto">
                <a:xfrm rot="5400000" flipH="1">
                  <a:off x="4912926" y="2721270"/>
                  <a:ext cx="706692" cy="594562"/>
                </a:xfrm>
                <a:custGeom>
                  <a:avLst/>
                  <a:gdLst>
                    <a:gd name="connsiteX0" fmla="*/ 1925912 w 3848648"/>
                    <a:gd name="connsiteY0" fmla="*/ 2280727 h 3237989"/>
                    <a:gd name="connsiteX1" fmla="*/ 1506812 w 3848648"/>
                    <a:gd name="connsiteY1" fmla="*/ 2698240 h 3237989"/>
                    <a:gd name="connsiteX2" fmla="*/ 1925912 w 3848648"/>
                    <a:gd name="connsiteY2" fmla="*/ 3115753 h 3237989"/>
                    <a:gd name="connsiteX3" fmla="*/ 2345012 w 3848648"/>
                    <a:gd name="connsiteY3" fmla="*/ 2698240 h 3237989"/>
                    <a:gd name="connsiteX4" fmla="*/ 1925912 w 3848648"/>
                    <a:gd name="connsiteY4" fmla="*/ 2280727 h 3237989"/>
                    <a:gd name="connsiteX5" fmla="*/ 1925118 w 3848648"/>
                    <a:gd name="connsiteY5" fmla="*/ 2158489 h 3237989"/>
                    <a:gd name="connsiteX6" fmla="*/ 2465662 w 3848648"/>
                    <a:gd name="connsiteY6" fmla="*/ 2698239 h 3237989"/>
                    <a:gd name="connsiteX7" fmla="*/ 1925118 w 3848648"/>
                    <a:gd name="connsiteY7" fmla="*/ 3237989 h 3237989"/>
                    <a:gd name="connsiteX8" fmla="*/ 1384574 w 3848648"/>
                    <a:gd name="connsiteY8" fmla="*/ 2698239 h 3237989"/>
                    <a:gd name="connsiteX9" fmla="*/ 1925118 w 3848648"/>
                    <a:gd name="connsiteY9" fmla="*/ 2158489 h 3237989"/>
                    <a:gd name="connsiteX10" fmla="*/ 1924773 w 3848648"/>
                    <a:gd name="connsiteY10" fmla="*/ 1438131 h 3237989"/>
                    <a:gd name="connsiteX11" fmla="*/ 2816009 w 3848648"/>
                    <a:gd name="connsiteY11" fmla="*/ 1805943 h 3237989"/>
                    <a:gd name="connsiteX12" fmla="*/ 2816009 w 3848648"/>
                    <a:gd name="connsiteY12" fmla="*/ 1894279 h 3237989"/>
                    <a:gd name="connsiteX13" fmla="*/ 2727911 w 3848648"/>
                    <a:gd name="connsiteY13" fmla="*/ 1894279 h 3237989"/>
                    <a:gd name="connsiteX14" fmla="*/ 1120875 w 3848648"/>
                    <a:gd name="connsiteY14" fmla="*/ 1894279 h 3237989"/>
                    <a:gd name="connsiteX15" fmla="*/ 1078345 w 3848648"/>
                    <a:gd name="connsiteY15" fmla="*/ 1909510 h 3237989"/>
                    <a:gd name="connsiteX16" fmla="*/ 1035815 w 3848648"/>
                    <a:gd name="connsiteY16" fmla="*/ 1894279 h 3237989"/>
                    <a:gd name="connsiteX17" fmla="*/ 1035815 w 3848648"/>
                    <a:gd name="connsiteY17" fmla="*/ 1805943 h 3237989"/>
                    <a:gd name="connsiteX18" fmla="*/ 1924773 w 3848648"/>
                    <a:gd name="connsiteY18" fmla="*/ 1438131 h 3237989"/>
                    <a:gd name="connsiteX19" fmla="*/ 1925119 w 3848648"/>
                    <a:gd name="connsiteY19" fmla="*/ 717039 h 3237989"/>
                    <a:gd name="connsiteX20" fmla="*/ 3322424 w 3848648"/>
                    <a:gd name="connsiteY20" fmla="*/ 1298085 h 3237989"/>
                    <a:gd name="connsiteX21" fmla="*/ 3322424 w 3848648"/>
                    <a:gd name="connsiteY21" fmla="*/ 1383265 h 3237989"/>
                    <a:gd name="connsiteX22" fmla="*/ 3237371 w 3848648"/>
                    <a:gd name="connsiteY22" fmla="*/ 1383265 h 3237989"/>
                    <a:gd name="connsiteX23" fmla="*/ 1925119 w 3848648"/>
                    <a:gd name="connsiteY23" fmla="*/ 838724 h 3237989"/>
                    <a:gd name="connsiteX24" fmla="*/ 612866 w 3848648"/>
                    <a:gd name="connsiteY24" fmla="*/ 1383265 h 3237989"/>
                    <a:gd name="connsiteX25" fmla="*/ 570339 w 3848648"/>
                    <a:gd name="connsiteY25" fmla="*/ 1401518 h 3237989"/>
                    <a:gd name="connsiteX26" fmla="*/ 527813 w 3848648"/>
                    <a:gd name="connsiteY26" fmla="*/ 1383265 h 3237989"/>
                    <a:gd name="connsiteX27" fmla="*/ 527813 w 3848648"/>
                    <a:gd name="connsiteY27" fmla="*/ 1298085 h 3237989"/>
                    <a:gd name="connsiteX28" fmla="*/ 1925119 w 3848648"/>
                    <a:gd name="connsiteY28" fmla="*/ 717039 h 3237989"/>
                    <a:gd name="connsiteX29" fmla="*/ 1925843 w 3848648"/>
                    <a:gd name="connsiteY29" fmla="*/ 0 h 3237989"/>
                    <a:gd name="connsiteX30" fmla="*/ 3830423 w 3848648"/>
                    <a:gd name="connsiteY30" fmla="*/ 790191 h 3237989"/>
                    <a:gd name="connsiteX31" fmla="*/ 3830423 w 3848648"/>
                    <a:gd name="connsiteY31" fmla="*/ 875288 h 3237989"/>
                    <a:gd name="connsiteX32" fmla="*/ 3787897 w 3848648"/>
                    <a:gd name="connsiteY32" fmla="*/ 893523 h 3237989"/>
                    <a:gd name="connsiteX33" fmla="*/ 3745370 w 3848648"/>
                    <a:gd name="connsiteY33" fmla="*/ 875288 h 3237989"/>
                    <a:gd name="connsiteX34" fmla="*/ 103278 w 3848648"/>
                    <a:gd name="connsiteY34" fmla="*/ 875288 h 3237989"/>
                    <a:gd name="connsiteX35" fmla="*/ 18225 w 3848648"/>
                    <a:gd name="connsiteY35" fmla="*/ 875288 h 3237989"/>
                    <a:gd name="connsiteX36" fmla="*/ 18225 w 3848648"/>
                    <a:gd name="connsiteY36" fmla="*/ 790191 h 3237989"/>
                    <a:gd name="connsiteX37" fmla="*/ 1925843 w 3848648"/>
                    <a:gd name="connsiteY37" fmla="*/ 0 h 32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48648" h="3237989">
                      <a:moveTo>
                        <a:pt x="1925912" y="2280727"/>
                      </a:moveTo>
                      <a:cubicBezTo>
                        <a:pt x="1694449" y="2280727"/>
                        <a:pt x="1506812" y="2467654"/>
                        <a:pt x="1506812" y="2698240"/>
                      </a:cubicBezTo>
                      <a:cubicBezTo>
                        <a:pt x="1506812" y="2928826"/>
                        <a:pt x="1694449" y="3115753"/>
                        <a:pt x="1925912" y="3115753"/>
                      </a:cubicBezTo>
                      <a:cubicBezTo>
                        <a:pt x="2157375" y="3115753"/>
                        <a:pt x="2345012" y="2928826"/>
                        <a:pt x="2345012" y="2698240"/>
                      </a:cubicBezTo>
                      <a:cubicBezTo>
                        <a:pt x="2345012" y="2467654"/>
                        <a:pt x="2157375" y="2280727"/>
                        <a:pt x="1925912" y="2280727"/>
                      </a:cubicBezTo>
                      <a:close/>
                      <a:moveTo>
                        <a:pt x="1925118" y="2158489"/>
                      </a:moveTo>
                      <a:cubicBezTo>
                        <a:pt x="2223652" y="2158489"/>
                        <a:pt x="2465662" y="2400143"/>
                        <a:pt x="2465662" y="2698239"/>
                      </a:cubicBezTo>
                      <a:cubicBezTo>
                        <a:pt x="2465662" y="2996335"/>
                        <a:pt x="2223652" y="3237989"/>
                        <a:pt x="1925118" y="3237989"/>
                      </a:cubicBezTo>
                      <a:cubicBezTo>
                        <a:pt x="1626584" y="3237989"/>
                        <a:pt x="1384574" y="2996335"/>
                        <a:pt x="1384574" y="2698239"/>
                      </a:cubicBezTo>
                      <a:cubicBezTo>
                        <a:pt x="1384574" y="2400143"/>
                        <a:pt x="1626584" y="2158489"/>
                        <a:pt x="1925118" y="2158489"/>
                      </a:cubicBezTo>
                      <a:close/>
                      <a:moveTo>
                        <a:pt x="1924773" y="1438131"/>
                      </a:moveTo>
                      <a:cubicBezTo>
                        <a:pt x="2247167" y="1438131"/>
                        <a:pt x="2569942" y="1560735"/>
                        <a:pt x="2816009" y="1805943"/>
                      </a:cubicBezTo>
                      <a:cubicBezTo>
                        <a:pt x="2840312" y="1830312"/>
                        <a:pt x="2840312" y="1869911"/>
                        <a:pt x="2816009" y="1894279"/>
                      </a:cubicBezTo>
                      <a:cubicBezTo>
                        <a:pt x="2791706" y="1915602"/>
                        <a:pt x="2752214" y="1915602"/>
                        <a:pt x="2727911" y="1894279"/>
                      </a:cubicBezTo>
                      <a:cubicBezTo>
                        <a:pt x="2287419" y="1449554"/>
                        <a:pt x="1564405" y="1449554"/>
                        <a:pt x="1120875" y="1894279"/>
                      </a:cubicBezTo>
                      <a:cubicBezTo>
                        <a:pt x="1108724" y="1903418"/>
                        <a:pt x="1093534" y="1909510"/>
                        <a:pt x="1078345" y="1909510"/>
                      </a:cubicBezTo>
                      <a:cubicBezTo>
                        <a:pt x="1063156" y="1909510"/>
                        <a:pt x="1047966" y="1903418"/>
                        <a:pt x="1035815" y="1894279"/>
                      </a:cubicBezTo>
                      <a:cubicBezTo>
                        <a:pt x="1011512" y="1869911"/>
                        <a:pt x="1011512" y="1830312"/>
                        <a:pt x="1035815" y="1805943"/>
                      </a:cubicBezTo>
                      <a:cubicBezTo>
                        <a:pt x="1280364" y="1560735"/>
                        <a:pt x="1602379" y="1438131"/>
                        <a:pt x="1924773" y="1438131"/>
                      </a:cubicBezTo>
                      <a:close/>
                      <a:moveTo>
                        <a:pt x="1925119" y="717039"/>
                      </a:moveTo>
                      <a:cubicBezTo>
                        <a:pt x="2453665" y="717039"/>
                        <a:pt x="2948797" y="923904"/>
                        <a:pt x="3322424" y="1298085"/>
                      </a:cubicBezTo>
                      <a:cubicBezTo>
                        <a:pt x="3346725" y="1322422"/>
                        <a:pt x="3346725" y="1358928"/>
                        <a:pt x="3322424" y="1383265"/>
                      </a:cubicBezTo>
                      <a:cubicBezTo>
                        <a:pt x="3298123" y="1407602"/>
                        <a:pt x="3261672" y="1407602"/>
                        <a:pt x="3237371" y="1383265"/>
                      </a:cubicBezTo>
                      <a:cubicBezTo>
                        <a:pt x="2885007" y="1033420"/>
                        <a:pt x="2420251" y="838724"/>
                        <a:pt x="1925119" y="838724"/>
                      </a:cubicBezTo>
                      <a:cubicBezTo>
                        <a:pt x="1429987" y="838724"/>
                        <a:pt x="962192" y="1033420"/>
                        <a:pt x="612866" y="1383265"/>
                      </a:cubicBezTo>
                      <a:cubicBezTo>
                        <a:pt x="600716" y="1395433"/>
                        <a:pt x="585528" y="1401518"/>
                        <a:pt x="570339" y="1401518"/>
                      </a:cubicBezTo>
                      <a:cubicBezTo>
                        <a:pt x="555151" y="1401518"/>
                        <a:pt x="536926" y="1395433"/>
                        <a:pt x="527813" y="1383265"/>
                      </a:cubicBezTo>
                      <a:cubicBezTo>
                        <a:pt x="503512" y="1358928"/>
                        <a:pt x="503512" y="1322422"/>
                        <a:pt x="527813" y="1298085"/>
                      </a:cubicBezTo>
                      <a:cubicBezTo>
                        <a:pt x="898402" y="923904"/>
                        <a:pt x="1396573" y="717039"/>
                        <a:pt x="1925119" y="717039"/>
                      </a:cubicBezTo>
                      <a:close/>
                      <a:moveTo>
                        <a:pt x="1925843" y="0"/>
                      </a:moveTo>
                      <a:cubicBezTo>
                        <a:pt x="2645756" y="0"/>
                        <a:pt x="3323143" y="279606"/>
                        <a:pt x="3830423" y="790191"/>
                      </a:cubicBezTo>
                      <a:cubicBezTo>
                        <a:pt x="3854724" y="814504"/>
                        <a:pt x="3854724" y="850975"/>
                        <a:pt x="3830423" y="875288"/>
                      </a:cubicBezTo>
                      <a:cubicBezTo>
                        <a:pt x="3818273" y="887445"/>
                        <a:pt x="3803085" y="893523"/>
                        <a:pt x="3787897" y="893523"/>
                      </a:cubicBezTo>
                      <a:cubicBezTo>
                        <a:pt x="3772709" y="893523"/>
                        <a:pt x="3757521" y="887445"/>
                        <a:pt x="3745370" y="875288"/>
                      </a:cubicBezTo>
                      <a:cubicBezTo>
                        <a:pt x="2742960" y="-127647"/>
                        <a:pt x="1108726" y="-130686"/>
                        <a:pt x="103278" y="875288"/>
                      </a:cubicBezTo>
                      <a:cubicBezTo>
                        <a:pt x="82014" y="899602"/>
                        <a:pt x="42525" y="899602"/>
                        <a:pt x="18225" y="875288"/>
                      </a:cubicBezTo>
                      <a:cubicBezTo>
                        <a:pt x="-6076" y="850975"/>
                        <a:pt x="-6076" y="811465"/>
                        <a:pt x="18225" y="790191"/>
                      </a:cubicBezTo>
                      <a:cubicBezTo>
                        <a:pt x="528543" y="279606"/>
                        <a:pt x="1205929" y="0"/>
                        <a:pt x="1925843" y="0"/>
                      </a:cubicBezTo>
                      <a:close/>
                    </a:path>
                  </a:pathLst>
                </a:custGeom>
                <a:grp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dirty="0">
                    <a:solidFill>
                      <a:sysClr val="windowText" lastClr="000000"/>
                    </a:solidFill>
                  </a:endParaRPr>
                </a:p>
              </p:txBody>
            </p:sp>
            <p:sp>
              <p:nvSpPr>
                <p:cNvPr id="407" name="Freeform 406"/>
                <p:cNvSpPr>
                  <a:spLocks noChangeArrowheads="1"/>
                </p:cNvSpPr>
                <p:nvPr/>
              </p:nvSpPr>
              <p:spPr bwMode="auto">
                <a:xfrm rot="16200000" flipH="1">
                  <a:off x="4521449" y="2719841"/>
                  <a:ext cx="706692" cy="594562"/>
                </a:xfrm>
                <a:custGeom>
                  <a:avLst/>
                  <a:gdLst>
                    <a:gd name="connsiteX0" fmla="*/ 1925912 w 3848648"/>
                    <a:gd name="connsiteY0" fmla="*/ 2280727 h 3237989"/>
                    <a:gd name="connsiteX1" fmla="*/ 1506812 w 3848648"/>
                    <a:gd name="connsiteY1" fmla="*/ 2698240 h 3237989"/>
                    <a:gd name="connsiteX2" fmla="*/ 1925912 w 3848648"/>
                    <a:gd name="connsiteY2" fmla="*/ 3115753 h 3237989"/>
                    <a:gd name="connsiteX3" fmla="*/ 2345012 w 3848648"/>
                    <a:gd name="connsiteY3" fmla="*/ 2698240 h 3237989"/>
                    <a:gd name="connsiteX4" fmla="*/ 1925912 w 3848648"/>
                    <a:gd name="connsiteY4" fmla="*/ 2280727 h 3237989"/>
                    <a:gd name="connsiteX5" fmla="*/ 1925118 w 3848648"/>
                    <a:gd name="connsiteY5" fmla="*/ 2158489 h 3237989"/>
                    <a:gd name="connsiteX6" fmla="*/ 2465662 w 3848648"/>
                    <a:gd name="connsiteY6" fmla="*/ 2698239 h 3237989"/>
                    <a:gd name="connsiteX7" fmla="*/ 1925118 w 3848648"/>
                    <a:gd name="connsiteY7" fmla="*/ 3237989 h 3237989"/>
                    <a:gd name="connsiteX8" fmla="*/ 1384574 w 3848648"/>
                    <a:gd name="connsiteY8" fmla="*/ 2698239 h 3237989"/>
                    <a:gd name="connsiteX9" fmla="*/ 1925118 w 3848648"/>
                    <a:gd name="connsiteY9" fmla="*/ 2158489 h 3237989"/>
                    <a:gd name="connsiteX10" fmla="*/ 1924773 w 3848648"/>
                    <a:gd name="connsiteY10" fmla="*/ 1438131 h 3237989"/>
                    <a:gd name="connsiteX11" fmla="*/ 2816009 w 3848648"/>
                    <a:gd name="connsiteY11" fmla="*/ 1805943 h 3237989"/>
                    <a:gd name="connsiteX12" fmla="*/ 2816009 w 3848648"/>
                    <a:gd name="connsiteY12" fmla="*/ 1894279 h 3237989"/>
                    <a:gd name="connsiteX13" fmla="*/ 2727911 w 3848648"/>
                    <a:gd name="connsiteY13" fmla="*/ 1894279 h 3237989"/>
                    <a:gd name="connsiteX14" fmla="*/ 1120875 w 3848648"/>
                    <a:gd name="connsiteY14" fmla="*/ 1894279 h 3237989"/>
                    <a:gd name="connsiteX15" fmla="*/ 1078345 w 3848648"/>
                    <a:gd name="connsiteY15" fmla="*/ 1909510 h 3237989"/>
                    <a:gd name="connsiteX16" fmla="*/ 1035815 w 3848648"/>
                    <a:gd name="connsiteY16" fmla="*/ 1894279 h 3237989"/>
                    <a:gd name="connsiteX17" fmla="*/ 1035815 w 3848648"/>
                    <a:gd name="connsiteY17" fmla="*/ 1805943 h 3237989"/>
                    <a:gd name="connsiteX18" fmla="*/ 1924773 w 3848648"/>
                    <a:gd name="connsiteY18" fmla="*/ 1438131 h 3237989"/>
                    <a:gd name="connsiteX19" fmla="*/ 1925119 w 3848648"/>
                    <a:gd name="connsiteY19" fmla="*/ 717039 h 3237989"/>
                    <a:gd name="connsiteX20" fmla="*/ 3322424 w 3848648"/>
                    <a:gd name="connsiteY20" fmla="*/ 1298085 h 3237989"/>
                    <a:gd name="connsiteX21" fmla="*/ 3322424 w 3848648"/>
                    <a:gd name="connsiteY21" fmla="*/ 1383265 h 3237989"/>
                    <a:gd name="connsiteX22" fmla="*/ 3237371 w 3848648"/>
                    <a:gd name="connsiteY22" fmla="*/ 1383265 h 3237989"/>
                    <a:gd name="connsiteX23" fmla="*/ 1925119 w 3848648"/>
                    <a:gd name="connsiteY23" fmla="*/ 838724 h 3237989"/>
                    <a:gd name="connsiteX24" fmla="*/ 612866 w 3848648"/>
                    <a:gd name="connsiteY24" fmla="*/ 1383265 h 3237989"/>
                    <a:gd name="connsiteX25" fmla="*/ 570339 w 3848648"/>
                    <a:gd name="connsiteY25" fmla="*/ 1401518 h 3237989"/>
                    <a:gd name="connsiteX26" fmla="*/ 527813 w 3848648"/>
                    <a:gd name="connsiteY26" fmla="*/ 1383265 h 3237989"/>
                    <a:gd name="connsiteX27" fmla="*/ 527813 w 3848648"/>
                    <a:gd name="connsiteY27" fmla="*/ 1298085 h 3237989"/>
                    <a:gd name="connsiteX28" fmla="*/ 1925119 w 3848648"/>
                    <a:gd name="connsiteY28" fmla="*/ 717039 h 3237989"/>
                    <a:gd name="connsiteX29" fmla="*/ 1925843 w 3848648"/>
                    <a:gd name="connsiteY29" fmla="*/ 0 h 3237989"/>
                    <a:gd name="connsiteX30" fmla="*/ 3830423 w 3848648"/>
                    <a:gd name="connsiteY30" fmla="*/ 790191 h 3237989"/>
                    <a:gd name="connsiteX31" fmla="*/ 3830423 w 3848648"/>
                    <a:gd name="connsiteY31" fmla="*/ 875288 h 3237989"/>
                    <a:gd name="connsiteX32" fmla="*/ 3787897 w 3848648"/>
                    <a:gd name="connsiteY32" fmla="*/ 893523 h 3237989"/>
                    <a:gd name="connsiteX33" fmla="*/ 3745370 w 3848648"/>
                    <a:gd name="connsiteY33" fmla="*/ 875288 h 3237989"/>
                    <a:gd name="connsiteX34" fmla="*/ 103278 w 3848648"/>
                    <a:gd name="connsiteY34" fmla="*/ 875288 h 3237989"/>
                    <a:gd name="connsiteX35" fmla="*/ 18225 w 3848648"/>
                    <a:gd name="connsiteY35" fmla="*/ 875288 h 3237989"/>
                    <a:gd name="connsiteX36" fmla="*/ 18225 w 3848648"/>
                    <a:gd name="connsiteY36" fmla="*/ 790191 h 3237989"/>
                    <a:gd name="connsiteX37" fmla="*/ 1925843 w 3848648"/>
                    <a:gd name="connsiteY37" fmla="*/ 0 h 32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48648" h="3237989">
                      <a:moveTo>
                        <a:pt x="1925912" y="2280727"/>
                      </a:moveTo>
                      <a:cubicBezTo>
                        <a:pt x="1694449" y="2280727"/>
                        <a:pt x="1506812" y="2467654"/>
                        <a:pt x="1506812" y="2698240"/>
                      </a:cubicBezTo>
                      <a:cubicBezTo>
                        <a:pt x="1506812" y="2928826"/>
                        <a:pt x="1694449" y="3115753"/>
                        <a:pt x="1925912" y="3115753"/>
                      </a:cubicBezTo>
                      <a:cubicBezTo>
                        <a:pt x="2157375" y="3115753"/>
                        <a:pt x="2345012" y="2928826"/>
                        <a:pt x="2345012" y="2698240"/>
                      </a:cubicBezTo>
                      <a:cubicBezTo>
                        <a:pt x="2345012" y="2467654"/>
                        <a:pt x="2157375" y="2280727"/>
                        <a:pt x="1925912" y="2280727"/>
                      </a:cubicBezTo>
                      <a:close/>
                      <a:moveTo>
                        <a:pt x="1925118" y="2158489"/>
                      </a:moveTo>
                      <a:cubicBezTo>
                        <a:pt x="2223652" y="2158489"/>
                        <a:pt x="2465662" y="2400143"/>
                        <a:pt x="2465662" y="2698239"/>
                      </a:cubicBezTo>
                      <a:cubicBezTo>
                        <a:pt x="2465662" y="2996335"/>
                        <a:pt x="2223652" y="3237989"/>
                        <a:pt x="1925118" y="3237989"/>
                      </a:cubicBezTo>
                      <a:cubicBezTo>
                        <a:pt x="1626584" y="3237989"/>
                        <a:pt x="1384574" y="2996335"/>
                        <a:pt x="1384574" y="2698239"/>
                      </a:cubicBezTo>
                      <a:cubicBezTo>
                        <a:pt x="1384574" y="2400143"/>
                        <a:pt x="1626584" y="2158489"/>
                        <a:pt x="1925118" y="2158489"/>
                      </a:cubicBezTo>
                      <a:close/>
                      <a:moveTo>
                        <a:pt x="1924773" y="1438131"/>
                      </a:moveTo>
                      <a:cubicBezTo>
                        <a:pt x="2247167" y="1438131"/>
                        <a:pt x="2569942" y="1560735"/>
                        <a:pt x="2816009" y="1805943"/>
                      </a:cubicBezTo>
                      <a:cubicBezTo>
                        <a:pt x="2840312" y="1830312"/>
                        <a:pt x="2840312" y="1869911"/>
                        <a:pt x="2816009" y="1894279"/>
                      </a:cubicBezTo>
                      <a:cubicBezTo>
                        <a:pt x="2791706" y="1915602"/>
                        <a:pt x="2752214" y="1915602"/>
                        <a:pt x="2727911" y="1894279"/>
                      </a:cubicBezTo>
                      <a:cubicBezTo>
                        <a:pt x="2287419" y="1449554"/>
                        <a:pt x="1564405" y="1449554"/>
                        <a:pt x="1120875" y="1894279"/>
                      </a:cubicBezTo>
                      <a:cubicBezTo>
                        <a:pt x="1108724" y="1903418"/>
                        <a:pt x="1093534" y="1909510"/>
                        <a:pt x="1078345" y="1909510"/>
                      </a:cubicBezTo>
                      <a:cubicBezTo>
                        <a:pt x="1063156" y="1909510"/>
                        <a:pt x="1047966" y="1903418"/>
                        <a:pt x="1035815" y="1894279"/>
                      </a:cubicBezTo>
                      <a:cubicBezTo>
                        <a:pt x="1011512" y="1869911"/>
                        <a:pt x="1011512" y="1830312"/>
                        <a:pt x="1035815" y="1805943"/>
                      </a:cubicBezTo>
                      <a:cubicBezTo>
                        <a:pt x="1280364" y="1560735"/>
                        <a:pt x="1602379" y="1438131"/>
                        <a:pt x="1924773" y="1438131"/>
                      </a:cubicBezTo>
                      <a:close/>
                      <a:moveTo>
                        <a:pt x="1925119" y="717039"/>
                      </a:moveTo>
                      <a:cubicBezTo>
                        <a:pt x="2453665" y="717039"/>
                        <a:pt x="2948797" y="923904"/>
                        <a:pt x="3322424" y="1298085"/>
                      </a:cubicBezTo>
                      <a:cubicBezTo>
                        <a:pt x="3346725" y="1322422"/>
                        <a:pt x="3346725" y="1358928"/>
                        <a:pt x="3322424" y="1383265"/>
                      </a:cubicBezTo>
                      <a:cubicBezTo>
                        <a:pt x="3298123" y="1407602"/>
                        <a:pt x="3261672" y="1407602"/>
                        <a:pt x="3237371" y="1383265"/>
                      </a:cubicBezTo>
                      <a:cubicBezTo>
                        <a:pt x="2885007" y="1033420"/>
                        <a:pt x="2420251" y="838724"/>
                        <a:pt x="1925119" y="838724"/>
                      </a:cubicBezTo>
                      <a:cubicBezTo>
                        <a:pt x="1429987" y="838724"/>
                        <a:pt x="962192" y="1033420"/>
                        <a:pt x="612866" y="1383265"/>
                      </a:cubicBezTo>
                      <a:cubicBezTo>
                        <a:pt x="600716" y="1395433"/>
                        <a:pt x="585528" y="1401518"/>
                        <a:pt x="570339" y="1401518"/>
                      </a:cubicBezTo>
                      <a:cubicBezTo>
                        <a:pt x="555151" y="1401518"/>
                        <a:pt x="536926" y="1395433"/>
                        <a:pt x="527813" y="1383265"/>
                      </a:cubicBezTo>
                      <a:cubicBezTo>
                        <a:pt x="503512" y="1358928"/>
                        <a:pt x="503512" y="1322422"/>
                        <a:pt x="527813" y="1298085"/>
                      </a:cubicBezTo>
                      <a:cubicBezTo>
                        <a:pt x="898402" y="923904"/>
                        <a:pt x="1396573" y="717039"/>
                        <a:pt x="1925119" y="717039"/>
                      </a:cubicBezTo>
                      <a:close/>
                      <a:moveTo>
                        <a:pt x="1925843" y="0"/>
                      </a:moveTo>
                      <a:cubicBezTo>
                        <a:pt x="2645756" y="0"/>
                        <a:pt x="3323143" y="279606"/>
                        <a:pt x="3830423" y="790191"/>
                      </a:cubicBezTo>
                      <a:cubicBezTo>
                        <a:pt x="3854724" y="814504"/>
                        <a:pt x="3854724" y="850975"/>
                        <a:pt x="3830423" y="875288"/>
                      </a:cubicBezTo>
                      <a:cubicBezTo>
                        <a:pt x="3818273" y="887445"/>
                        <a:pt x="3803085" y="893523"/>
                        <a:pt x="3787897" y="893523"/>
                      </a:cubicBezTo>
                      <a:cubicBezTo>
                        <a:pt x="3772709" y="893523"/>
                        <a:pt x="3757521" y="887445"/>
                        <a:pt x="3745370" y="875288"/>
                      </a:cubicBezTo>
                      <a:cubicBezTo>
                        <a:pt x="2742960" y="-127647"/>
                        <a:pt x="1108726" y="-130686"/>
                        <a:pt x="103278" y="875288"/>
                      </a:cubicBezTo>
                      <a:cubicBezTo>
                        <a:pt x="82014" y="899602"/>
                        <a:pt x="42525" y="899602"/>
                        <a:pt x="18225" y="875288"/>
                      </a:cubicBezTo>
                      <a:cubicBezTo>
                        <a:pt x="-6076" y="850975"/>
                        <a:pt x="-6076" y="811465"/>
                        <a:pt x="18225" y="790191"/>
                      </a:cubicBezTo>
                      <a:cubicBezTo>
                        <a:pt x="528543" y="279606"/>
                        <a:pt x="1205929" y="0"/>
                        <a:pt x="1925843" y="0"/>
                      </a:cubicBezTo>
                      <a:close/>
                    </a:path>
                  </a:pathLst>
                </a:custGeom>
                <a:grp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dirty="0">
                    <a:solidFill>
                      <a:sysClr val="windowText" lastClr="000000"/>
                    </a:solidFill>
                  </a:endParaRPr>
                </a:p>
              </p:txBody>
            </p:sp>
          </p:grpSp>
        </p:grpSp>
        <p:sp>
          <p:nvSpPr>
            <p:cNvPr id="408" name="Freeform 407"/>
            <p:cNvSpPr>
              <a:spLocks/>
            </p:cNvSpPr>
            <p:nvPr/>
          </p:nvSpPr>
          <p:spPr bwMode="auto">
            <a:xfrm>
              <a:off x="4602268" y="2704331"/>
              <a:ext cx="419729" cy="238955"/>
            </a:xfrm>
            <a:custGeom>
              <a:avLst/>
              <a:gdLst>
                <a:gd name="connsiteX0" fmla="*/ 1624088 w 3848100"/>
                <a:gd name="connsiteY0" fmla="*/ 122238 h 2190750"/>
                <a:gd name="connsiteX1" fmla="*/ 861739 w 3848100"/>
                <a:gd name="connsiteY1" fmla="*/ 624012 h 2190750"/>
                <a:gd name="connsiteX2" fmla="*/ 816180 w 3848100"/>
                <a:gd name="connsiteY2" fmla="*/ 769983 h 2190750"/>
                <a:gd name="connsiteX3" fmla="*/ 755435 w 3848100"/>
                <a:gd name="connsiteY3" fmla="*/ 812558 h 2190750"/>
                <a:gd name="connsiteX4" fmla="*/ 749360 w 3848100"/>
                <a:gd name="connsiteY4" fmla="*/ 812558 h 2190750"/>
                <a:gd name="connsiteX5" fmla="*/ 120650 w 3848100"/>
                <a:gd name="connsiteY5" fmla="*/ 1442056 h 2190750"/>
                <a:gd name="connsiteX6" fmla="*/ 685578 w 3848100"/>
                <a:gd name="connsiteY6" fmla="*/ 2065472 h 2190750"/>
                <a:gd name="connsiteX7" fmla="*/ 740249 w 3848100"/>
                <a:gd name="connsiteY7" fmla="*/ 2068513 h 2190750"/>
                <a:gd name="connsiteX8" fmla="*/ 746323 w 3848100"/>
                <a:gd name="connsiteY8" fmla="*/ 2068513 h 2190750"/>
                <a:gd name="connsiteX9" fmla="*/ 3343170 w 3848100"/>
                <a:gd name="connsiteY9" fmla="*/ 2068513 h 2190750"/>
                <a:gd name="connsiteX10" fmla="*/ 3349244 w 3848100"/>
                <a:gd name="connsiteY10" fmla="*/ 2068513 h 2190750"/>
                <a:gd name="connsiteX11" fmla="*/ 3422138 w 3848100"/>
                <a:gd name="connsiteY11" fmla="*/ 2062431 h 2190750"/>
                <a:gd name="connsiteX12" fmla="*/ 3725863 w 3848100"/>
                <a:gd name="connsiteY12" fmla="*/ 1685340 h 2190750"/>
                <a:gd name="connsiteX13" fmla="*/ 3422138 w 3848100"/>
                <a:gd name="connsiteY13" fmla="*/ 1311291 h 2190750"/>
                <a:gd name="connsiteX14" fmla="*/ 3382654 w 3848100"/>
                <a:gd name="connsiteY14" fmla="*/ 1308250 h 2190750"/>
                <a:gd name="connsiteX15" fmla="*/ 3327984 w 3848100"/>
                <a:gd name="connsiteY15" fmla="*/ 1253511 h 2190750"/>
                <a:gd name="connsiteX16" fmla="*/ 3324946 w 3848100"/>
                <a:gd name="connsiteY16" fmla="*/ 1207895 h 2190750"/>
                <a:gd name="connsiteX17" fmla="*/ 2720534 w 3848100"/>
                <a:gd name="connsiteY17" fmla="*/ 718285 h 2190750"/>
                <a:gd name="connsiteX18" fmla="*/ 2538299 w 3848100"/>
                <a:gd name="connsiteY18" fmla="*/ 745654 h 2190750"/>
                <a:gd name="connsiteX19" fmla="*/ 2495778 w 3848100"/>
                <a:gd name="connsiteY19" fmla="*/ 760860 h 2190750"/>
                <a:gd name="connsiteX20" fmla="*/ 2447182 w 3848100"/>
                <a:gd name="connsiteY20" fmla="*/ 760860 h 2190750"/>
                <a:gd name="connsiteX21" fmla="*/ 2416809 w 3848100"/>
                <a:gd name="connsiteY21" fmla="*/ 724367 h 2190750"/>
                <a:gd name="connsiteX22" fmla="*/ 2386437 w 3848100"/>
                <a:gd name="connsiteY22" fmla="*/ 624012 h 2190750"/>
                <a:gd name="connsiteX23" fmla="*/ 1624088 w 3848100"/>
                <a:gd name="connsiteY23" fmla="*/ 122238 h 2190750"/>
                <a:gd name="connsiteX24" fmla="*/ 1624889 w 3848100"/>
                <a:gd name="connsiteY24" fmla="*/ 0 h 2190750"/>
                <a:gd name="connsiteX25" fmla="*/ 2499595 w 3848100"/>
                <a:gd name="connsiteY25" fmla="*/ 581157 h 2190750"/>
                <a:gd name="connsiteX26" fmla="*/ 2499595 w 3848100"/>
                <a:gd name="connsiteY26" fmla="*/ 587243 h 2190750"/>
                <a:gd name="connsiteX27" fmla="*/ 2514781 w 3848100"/>
                <a:gd name="connsiteY27" fmla="*/ 626798 h 2190750"/>
                <a:gd name="connsiteX28" fmla="*/ 2721308 w 3848100"/>
                <a:gd name="connsiteY28" fmla="*/ 596371 h 2190750"/>
                <a:gd name="connsiteX29" fmla="*/ 3444156 w 3848100"/>
                <a:gd name="connsiteY29" fmla="*/ 1186656 h 2190750"/>
                <a:gd name="connsiteX30" fmla="*/ 3447193 w 3848100"/>
                <a:gd name="connsiteY30" fmla="*/ 1192742 h 2190750"/>
                <a:gd name="connsiteX31" fmla="*/ 3848100 w 3848100"/>
                <a:gd name="connsiteY31" fmla="*/ 1685661 h 2190750"/>
                <a:gd name="connsiteX32" fmla="*/ 3444156 w 3848100"/>
                <a:gd name="connsiteY32" fmla="*/ 2181622 h 2190750"/>
                <a:gd name="connsiteX33" fmla="*/ 3438082 w 3848100"/>
                <a:gd name="connsiteY33" fmla="*/ 2181622 h 2190750"/>
                <a:gd name="connsiteX34" fmla="*/ 3374301 w 3848100"/>
                <a:gd name="connsiteY34" fmla="*/ 2187707 h 2190750"/>
                <a:gd name="connsiteX35" fmla="*/ 3356078 w 3848100"/>
                <a:gd name="connsiteY35" fmla="*/ 2190750 h 2190750"/>
                <a:gd name="connsiteX36" fmla="*/ 738034 w 3848100"/>
                <a:gd name="connsiteY36" fmla="*/ 2190750 h 2190750"/>
                <a:gd name="connsiteX37" fmla="*/ 722848 w 3848100"/>
                <a:gd name="connsiteY37" fmla="*/ 2190750 h 2190750"/>
                <a:gd name="connsiteX38" fmla="*/ 677290 w 3848100"/>
                <a:gd name="connsiteY38" fmla="*/ 2187707 h 2190750"/>
                <a:gd name="connsiteX39" fmla="*/ 674253 w 3848100"/>
                <a:gd name="connsiteY39" fmla="*/ 2187707 h 2190750"/>
                <a:gd name="connsiteX40" fmla="*/ 0 w 3848100"/>
                <a:gd name="connsiteY40" fmla="*/ 1442244 h 2190750"/>
                <a:gd name="connsiteX41" fmla="*/ 716773 w 3848100"/>
                <a:gd name="connsiteY41" fmla="*/ 690695 h 2190750"/>
                <a:gd name="connsiteX42" fmla="*/ 747145 w 3848100"/>
                <a:gd name="connsiteY42" fmla="*/ 587243 h 2190750"/>
                <a:gd name="connsiteX43" fmla="*/ 750182 w 3848100"/>
                <a:gd name="connsiteY43" fmla="*/ 581157 h 2190750"/>
                <a:gd name="connsiteX44" fmla="*/ 1624889 w 3848100"/>
                <a:gd name="connsiteY44" fmla="*/ 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848100" h="2190750">
                  <a:moveTo>
                    <a:pt x="1624088" y="122238"/>
                  </a:moveTo>
                  <a:cubicBezTo>
                    <a:pt x="1293028" y="122238"/>
                    <a:pt x="992340" y="319907"/>
                    <a:pt x="861739" y="624012"/>
                  </a:cubicBezTo>
                  <a:cubicBezTo>
                    <a:pt x="816180" y="769983"/>
                    <a:pt x="816180" y="769983"/>
                    <a:pt x="816180" y="769983"/>
                  </a:cubicBezTo>
                  <a:cubicBezTo>
                    <a:pt x="810105" y="797352"/>
                    <a:pt x="782770" y="815599"/>
                    <a:pt x="755435" y="812558"/>
                  </a:cubicBezTo>
                  <a:cubicBezTo>
                    <a:pt x="749360" y="812558"/>
                    <a:pt x="749360" y="812558"/>
                    <a:pt x="749360" y="812558"/>
                  </a:cubicBezTo>
                  <a:cubicBezTo>
                    <a:pt x="403114" y="812558"/>
                    <a:pt x="120650" y="1095376"/>
                    <a:pt x="120650" y="1442056"/>
                  </a:cubicBezTo>
                  <a:cubicBezTo>
                    <a:pt x="120650" y="1764408"/>
                    <a:pt x="363630" y="2032021"/>
                    <a:pt x="685578" y="2065472"/>
                  </a:cubicBezTo>
                  <a:cubicBezTo>
                    <a:pt x="740249" y="2068513"/>
                    <a:pt x="740249" y="2068513"/>
                    <a:pt x="740249" y="2068513"/>
                  </a:cubicBezTo>
                  <a:cubicBezTo>
                    <a:pt x="740249" y="2068513"/>
                    <a:pt x="743286" y="2068513"/>
                    <a:pt x="746323" y="2068513"/>
                  </a:cubicBezTo>
                  <a:cubicBezTo>
                    <a:pt x="3343170" y="2068513"/>
                    <a:pt x="3343170" y="2068513"/>
                    <a:pt x="3343170" y="2068513"/>
                  </a:cubicBezTo>
                  <a:cubicBezTo>
                    <a:pt x="3346207" y="2068513"/>
                    <a:pt x="3346207" y="2068513"/>
                    <a:pt x="3349244" y="2068513"/>
                  </a:cubicBezTo>
                  <a:cubicBezTo>
                    <a:pt x="3422138" y="2062431"/>
                    <a:pt x="3422138" y="2062431"/>
                    <a:pt x="3422138" y="2062431"/>
                  </a:cubicBezTo>
                  <a:cubicBezTo>
                    <a:pt x="3598299" y="2022897"/>
                    <a:pt x="3725863" y="1867804"/>
                    <a:pt x="3725863" y="1685340"/>
                  </a:cubicBezTo>
                  <a:cubicBezTo>
                    <a:pt x="3725863" y="1505918"/>
                    <a:pt x="3598299" y="1350824"/>
                    <a:pt x="3422138" y="1311291"/>
                  </a:cubicBezTo>
                  <a:cubicBezTo>
                    <a:pt x="3382654" y="1308250"/>
                    <a:pt x="3382654" y="1308250"/>
                    <a:pt x="3382654" y="1308250"/>
                  </a:cubicBezTo>
                  <a:cubicBezTo>
                    <a:pt x="3355319" y="1305208"/>
                    <a:pt x="3331021" y="1283921"/>
                    <a:pt x="3327984" y="1253511"/>
                  </a:cubicBezTo>
                  <a:cubicBezTo>
                    <a:pt x="3324946" y="1207895"/>
                    <a:pt x="3324946" y="1207895"/>
                    <a:pt x="3324946" y="1207895"/>
                  </a:cubicBezTo>
                  <a:cubicBezTo>
                    <a:pt x="3264201" y="925077"/>
                    <a:pt x="3012110" y="718285"/>
                    <a:pt x="2720534" y="718285"/>
                  </a:cubicBezTo>
                  <a:cubicBezTo>
                    <a:pt x="2659789" y="718285"/>
                    <a:pt x="2596007" y="727408"/>
                    <a:pt x="2538299" y="745654"/>
                  </a:cubicBezTo>
                  <a:cubicBezTo>
                    <a:pt x="2495778" y="760860"/>
                    <a:pt x="2495778" y="760860"/>
                    <a:pt x="2495778" y="760860"/>
                  </a:cubicBezTo>
                  <a:cubicBezTo>
                    <a:pt x="2477554" y="766942"/>
                    <a:pt x="2462368" y="766942"/>
                    <a:pt x="2447182" y="760860"/>
                  </a:cubicBezTo>
                  <a:cubicBezTo>
                    <a:pt x="2431996" y="751736"/>
                    <a:pt x="2419847" y="739572"/>
                    <a:pt x="2416809" y="724367"/>
                  </a:cubicBezTo>
                  <a:cubicBezTo>
                    <a:pt x="2386437" y="624012"/>
                    <a:pt x="2386437" y="624012"/>
                    <a:pt x="2386437" y="624012"/>
                  </a:cubicBezTo>
                  <a:cubicBezTo>
                    <a:pt x="2255835" y="319907"/>
                    <a:pt x="1955148" y="122238"/>
                    <a:pt x="1624088" y="122238"/>
                  </a:cubicBezTo>
                  <a:close/>
                  <a:moveTo>
                    <a:pt x="1624889" y="0"/>
                  </a:moveTo>
                  <a:cubicBezTo>
                    <a:pt x="2007572" y="0"/>
                    <a:pt x="2350773" y="228203"/>
                    <a:pt x="2499595" y="581157"/>
                  </a:cubicBezTo>
                  <a:cubicBezTo>
                    <a:pt x="2499595" y="581157"/>
                    <a:pt x="2499595" y="584200"/>
                    <a:pt x="2499595" y="587243"/>
                  </a:cubicBezTo>
                  <a:cubicBezTo>
                    <a:pt x="2514781" y="626798"/>
                    <a:pt x="2514781" y="626798"/>
                    <a:pt x="2514781" y="626798"/>
                  </a:cubicBezTo>
                  <a:cubicBezTo>
                    <a:pt x="2581598" y="605499"/>
                    <a:pt x="2651453" y="596371"/>
                    <a:pt x="2721308" y="596371"/>
                  </a:cubicBezTo>
                  <a:cubicBezTo>
                    <a:pt x="3070583" y="596371"/>
                    <a:pt x="3374301" y="845873"/>
                    <a:pt x="3444156" y="1186656"/>
                  </a:cubicBezTo>
                  <a:cubicBezTo>
                    <a:pt x="3444156" y="1186656"/>
                    <a:pt x="3447193" y="1189699"/>
                    <a:pt x="3447193" y="1192742"/>
                  </a:cubicBezTo>
                  <a:cubicBezTo>
                    <a:pt x="3678018" y="1241425"/>
                    <a:pt x="3848100" y="1448329"/>
                    <a:pt x="3848100" y="1685661"/>
                  </a:cubicBezTo>
                  <a:cubicBezTo>
                    <a:pt x="3848100" y="1926035"/>
                    <a:pt x="3678018" y="2132939"/>
                    <a:pt x="3444156" y="2181622"/>
                  </a:cubicBezTo>
                  <a:cubicBezTo>
                    <a:pt x="3444156" y="2181622"/>
                    <a:pt x="3441119" y="2181622"/>
                    <a:pt x="3438082" y="2181622"/>
                  </a:cubicBezTo>
                  <a:cubicBezTo>
                    <a:pt x="3374301" y="2187707"/>
                    <a:pt x="3374301" y="2187707"/>
                    <a:pt x="3374301" y="2187707"/>
                  </a:cubicBezTo>
                  <a:cubicBezTo>
                    <a:pt x="3368227" y="2190750"/>
                    <a:pt x="3362152" y="2190750"/>
                    <a:pt x="3356078" y="2190750"/>
                  </a:cubicBezTo>
                  <a:cubicBezTo>
                    <a:pt x="738034" y="2190750"/>
                    <a:pt x="738034" y="2190750"/>
                    <a:pt x="738034" y="2190750"/>
                  </a:cubicBezTo>
                  <a:cubicBezTo>
                    <a:pt x="731959" y="2190750"/>
                    <a:pt x="728922" y="2190750"/>
                    <a:pt x="722848" y="2190750"/>
                  </a:cubicBezTo>
                  <a:cubicBezTo>
                    <a:pt x="677290" y="2187707"/>
                    <a:pt x="677290" y="2187707"/>
                    <a:pt x="677290" y="2187707"/>
                  </a:cubicBezTo>
                  <a:cubicBezTo>
                    <a:pt x="677290" y="2187707"/>
                    <a:pt x="677290" y="2187707"/>
                    <a:pt x="674253" y="2187707"/>
                  </a:cubicBezTo>
                  <a:cubicBezTo>
                    <a:pt x="291569" y="2148152"/>
                    <a:pt x="0" y="1828668"/>
                    <a:pt x="0" y="1442244"/>
                  </a:cubicBezTo>
                  <a:cubicBezTo>
                    <a:pt x="0" y="1040606"/>
                    <a:pt x="318904" y="711994"/>
                    <a:pt x="716773" y="690695"/>
                  </a:cubicBezTo>
                  <a:cubicBezTo>
                    <a:pt x="747145" y="587243"/>
                    <a:pt x="747145" y="587243"/>
                    <a:pt x="747145" y="587243"/>
                  </a:cubicBezTo>
                  <a:cubicBezTo>
                    <a:pt x="750182" y="584200"/>
                    <a:pt x="750182" y="581157"/>
                    <a:pt x="750182" y="581157"/>
                  </a:cubicBezTo>
                  <a:cubicBezTo>
                    <a:pt x="899004" y="228203"/>
                    <a:pt x="1242205" y="0"/>
                    <a:pt x="1624889" y="0"/>
                  </a:cubicBez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dirty="0">
                <a:solidFill>
                  <a:sysClr val="windowText" lastClr="000000"/>
                </a:solidFill>
              </a:endParaRPr>
            </a:p>
          </p:txBody>
        </p:sp>
        <p:sp>
          <p:nvSpPr>
            <p:cNvPr id="409" name="Freeform 408"/>
            <p:cNvSpPr>
              <a:spLocks/>
            </p:cNvSpPr>
            <p:nvPr/>
          </p:nvSpPr>
          <p:spPr bwMode="auto">
            <a:xfrm>
              <a:off x="5698628" y="1913756"/>
              <a:ext cx="609187" cy="346815"/>
            </a:xfrm>
            <a:custGeom>
              <a:avLst/>
              <a:gdLst>
                <a:gd name="connsiteX0" fmla="*/ 257234 w 609187"/>
                <a:gd name="connsiteY0" fmla="*/ 0 h 346815"/>
                <a:gd name="connsiteX1" fmla="*/ 395707 w 609187"/>
                <a:gd name="connsiteY1" fmla="*/ 92002 h 346815"/>
                <a:gd name="connsiteX2" fmla="*/ 395707 w 609187"/>
                <a:gd name="connsiteY2" fmla="*/ 92966 h 346815"/>
                <a:gd name="connsiteX3" fmla="*/ 398111 w 609187"/>
                <a:gd name="connsiteY3" fmla="*/ 99228 h 346815"/>
                <a:gd name="connsiteX4" fmla="*/ 430806 w 609187"/>
                <a:gd name="connsiteY4" fmla="*/ 94411 h 346815"/>
                <a:gd name="connsiteX5" fmla="*/ 545239 w 609187"/>
                <a:gd name="connsiteY5" fmla="*/ 187858 h 346815"/>
                <a:gd name="connsiteX6" fmla="*/ 545720 w 609187"/>
                <a:gd name="connsiteY6" fmla="*/ 188822 h 346815"/>
                <a:gd name="connsiteX7" fmla="*/ 609187 w 609187"/>
                <a:gd name="connsiteY7" fmla="*/ 266855 h 346815"/>
                <a:gd name="connsiteX8" fmla="*/ 545239 w 609187"/>
                <a:gd name="connsiteY8" fmla="*/ 345370 h 346815"/>
                <a:gd name="connsiteX9" fmla="*/ 544278 w 609187"/>
                <a:gd name="connsiteY9" fmla="*/ 345370 h 346815"/>
                <a:gd name="connsiteX10" fmla="*/ 534181 w 609187"/>
                <a:gd name="connsiteY10" fmla="*/ 346333 h 346815"/>
                <a:gd name="connsiteX11" fmla="*/ 531296 w 609187"/>
                <a:gd name="connsiteY11" fmla="*/ 346815 h 346815"/>
                <a:gd name="connsiteX12" fmla="*/ 476414 w 609187"/>
                <a:gd name="connsiteY12" fmla="*/ 346815 h 346815"/>
                <a:gd name="connsiteX13" fmla="*/ 476414 w 609187"/>
                <a:gd name="connsiteY13" fmla="*/ 327464 h 346815"/>
                <a:gd name="connsiteX14" fmla="*/ 477864 w 609187"/>
                <a:gd name="connsiteY14" fmla="*/ 327464 h 346815"/>
                <a:gd name="connsiteX15" fmla="*/ 529252 w 609187"/>
                <a:gd name="connsiteY15" fmla="*/ 327464 h 346815"/>
                <a:gd name="connsiteX16" fmla="*/ 530214 w 609187"/>
                <a:gd name="connsiteY16" fmla="*/ 327464 h 346815"/>
                <a:gd name="connsiteX17" fmla="*/ 541754 w 609187"/>
                <a:gd name="connsiteY17" fmla="*/ 326501 h 346815"/>
                <a:gd name="connsiteX18" fmla="*/ 589836 w 609187"/>
                <a:gd name="connsiteY18" fmla="*/ 266804 h 346815"/>
                <a:gd name="connsiteX19" fmla="*/ 541754 w 609187"/>
                <a:gd name="connsiteY19" fmla="*/ 207589 h 346815"/>
                <a:gd name="connsiteX20" fmla="*/ 535503 w 609187"/>
                <a:gd name="connsiteY20" fmla="*/ 207108 h 346815"/>
                <a:gd name="connsiteX21" fmla="*/ 526848 w 609187"/>
                <a:gd name="connsiteY21" fmla="*/ 198442 h 346815"/>
                <a:gd name="connsiteX22" fmla="*/ 526367 w 609187"/>
                <a:gd name="connsiteY22" fmla="*/ 191220 h 346815"/>
                <a:gd name="connsiteX23" fmla="*/ 430684 w 609187"/>
                <a:gd name="connsiteY23" fmla="*/ 113711 h 346815"/>
                <a:gd name="connsiteX24" fmla="*/ 401834 w 609187"/>
                <a:gd name="connsiteY24" fmla="*/ 118044 h 346815"/>
                <a:gd name="connsiteX25" fmla="*/ 395103 w 609187"/>
                <a:gd name="connsiteY25" fmla="*/ 120451 h 346815"/>
                <a:gd name="connsiteX26" fmla="*/ 387410 w 609187"/>
                <a:gd name="connsiteY26" fmla="*/ 120451 h 346815"/>
                <a:gd name="connsiteX27" fmla="*/ 382602 w 609187"/>
                <a:gd name="connsiteY27" fmla="*/ 114674 h 346815"/>
                <a:gd name="connsiteX28" fmla="*/ 377793 w 609187"/>
                <a:gd name="connsiteY28" fmla="*/ 98787 h 346815"/>
                <a:gd name="connsiteX29" fmla="*/ 257107 w 609187"/>
                <a:gd name="connsiteY29" fmla="*/ 19351 h 346815"/>
                <a:gd name="connsiteX30" fmla="*/ 136421 w 609187"/>
                <a:gd name="connsiteY30" fmla="*/ 98787 h 346815"/>
                <a:gd name="connsiteX31" fmla="*/ 129208 w 609187"/>
                <a:gd name="connsiteY31" fmla="*/ 121895 h 346815"/>
                <a:gd name="connsiteX32" fmla="*/ 119592 w 609187"/>
                <a:gd name="connsiteY32" fmla="*/ 128635 h 346815"/>
                <a:gd name="connsiteX33" fmla="*/ 118630 w 609187"/>
                <a:gd name="connsiteY33" fmla="*/ 128635 h 346815"/>
                <a:gd name="connsiteX34" fmla="*/ 19100 w 609187"/>
                <a:gd name="connsiteY34" fmla="*/ 228290 h 346815"/>
                <a:gd name="connsiteX35" fmla="*/ 108533 w 609187"/>
                <a:gd name="connsiteY35" fmla="*/ 326983 h 346815"/>
                <a:gd name="connsiteX36" fmla="*/ 117188 w 609187"/>
                <a:gd name="connsiteY36" fmla="*/ 327464 h 346815"/>
                <a:gd name="connsiteX37" fmla="*/ 118149 w 609187"/>
                <a:gd name="connsiteY37" fmla="*/ 327464 h 346815"/>
                <a:gd name="connsiteX38" fmla="*/ 194985 w 609187"/>
                <a:gd name="connsiteY38" fmla="*/ 327464 h 346815"/>
                <a:gd name="connsiteX39" fmla="*/ 194985 w 609187"/>
                <a:gd name="connsiteY39" fmla="*/ 346815 h 346815"/>
                <a:gd name="connsiteX40" fmla="*/ 168644 w 609187"/>
                <a:gd name="connsiteY40" fmla="*/ 346815 h 346815"/>
                <a:gd name="connsiteX41" fmla="*/ 116837 w 609187"/>
                <a:gd name="connsiteY41" fmla="*/ 346815 h 346815"/>
                <a:gd name="connsiteX42" fmla="*/ 114433 w 609187"/>
                <a:gd name="connsiteY42" fmla="*/ 346815 h 346815"/>
                <a:gd name="connsiteX43" fmla="*/ 107221 w 609187"/>
                <a:gd name="connsiteY43" fmla="*/ 346333 h 346815"/>
                <a:gd name="connsiteX44" fmla="*/ 106740 w 609187"/>
                <a:gd name="connsiteY44" fmla="*/ 346333 h 346815"/>
                <a:gd name="connsiteX45" fmla="*/ 0 w 609187"/>
                <a:gd name="connsiteY45" fmla="*/ 228320 h 346815"/>
                <a:gd name="connsiteX46" fmla="*/ 113471 w 609187"/>
                <a:gd name="connsiteY46" fmla="*/ 109343 h 346815"/>
                <a:gd name="connsiteX47" fmla="*/ 118280 w 609187"/>
                <a:gd name="connsiteY47" fmla="*/ 92966 h 346815"/>
                <a:gd name="connsiteX48" fmla="*/ 118760 w 609187"/>
                <a:gd name="connsiteY48" fmla="*/ 92002 h 346815"/>
                <a:gd name="connsiteX49" fmla="*/ 257234 w 609187"/>
                <a:gd name="connsiteY49" fmla="*/ 0 h 346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9187" h="346815">
                  <a:moveTo>
                    <a:pt x="257234" y="0"/>
                  </a:moveTo>
                  <a:cubicBezTo>
                    <a:pt x="317816" y="0"/>
                    <a:pt x="372148" y="36127"/>
                    <a:pt x="395707" y="92002"/>
                  </a:cubicBezTo>
                  <a:cubicBezTo>
                    <a:pt x="395707" y="92002"/>
                    <a:pt x="395707" y="92484"/>
                    <a:pt x="395707" y="92966"/>
                  </a:cubicBezTo>
                  <a:cubicBezTo>
                    <a:pt x="398111" y="99228"/>
                    <a:pt x="398111" y="99228"/>
                    <a:pt x="398111" y="99228"/>
                  </a:cubicBezTo>
                  <a:cubicBezTo>
                    <a:pt x="408689" y="95856"/>
                    <a:pt x="419748" y="94411"/>
                    <a:pt x="430806" y="94411"/>
                  </a:cubicBezTo>
                  <a:cubicBezTo>
                    <a:pt x="486100" y="94411"/>
                    <a:pt x="534181" y="133909"/>
                    <a:pt x="545239" y="187858"/>
                  </a:cubicBezTo>
                  <a:cubicBezTo>
                    <a:pt x="545239" y="187858"/>
                    <a:pt x="545720" y="188340"/>
                    <a:pt x="545720" y="188822"/>
                  </a:cubicBezTo>
                  <a:cubicBezTo>
                    <a:pt x="582262" y="196529"/>
                    <a:pt x="609187" y="229283"/>
                    <a:pt x="609187" y="266855"/>
                  </a:cubicBezTo>
                  <a:cubicBezTo>
                    <a:pt x="609187" y="304908"/>
                    <a:pt x="582262" y="337663"/>
                    <a:pt x="545239" y="345370"/>
                  </a:cubicBezTo>
                  <a:cubicBezTo>
                    <a:pt x="545239" y="345370"/>
                    <a:pt x="544759" y="345370"/>
                    <a:pt x="544278" y="345370"/>
                  </a:cubicBezTo>
                  <a:cubicBezTo>
                    <a:pt x="534181" y="346333"/>
                    <a:pt x="534181" y="346333"/>
                    <a:pt x="534181" y="346333"/>
                  </a:cubicBezTo>
                  <a:cubicBezTo>
                    <a:pt x="533219" y="346815"/>
                    <a:pt x="532257" y="346815"/>
                    <a:pt x="531296" y="346815"/>
                  </a:cubicBezTo>
                  <a:lnTo>
                    <a:pt x="476414" y="346815"/>
                  </a:lnTo>
                  <a:lnTo>
                    <a:pt x="476414" y="327464"/>
                  </a:lnTo>
                  <a:lnTo>
                    <a:pt x="477864" y="327464"/>
                  </a:lnTo>
                  <a:cubicBezTo>
                    <a:pt x="529252" y="327464"/>
                    <a:pt x="529252" y="327464"/>
                    <a:pt x="529252" y="327464"/>
                  </a:cubicBezTo>
                  <a:cubicBezTo>
                    <a:pt x="529733" y="327464"/>
                    <a:pt x="529733" y="327464"/>
                    <a:pt x="530214" y="327464"/>
                  </a:cubicBezTo>
                  <a:cubicBezTo>
                    <a:pt x="541754" y="326501"/>
                    <a:pt x="541754" y="326501"/>
                    <a:pt x="541754" y="326501"/>
                  </a:cubicBezTo>
                  <a:cubicBezTo>
                    <a:pt x="569642" y="320243"/>
                    <a:pt x="589836" y="295690"/>
                    <a:pt x="589836" y="266804"/>
                  </a:cubicBezTo>
                  <a:cubicBezTo>
                    <a:pt x="589836" y="238400"/>
                    <a:pt x="569642" y="213847"/>
                    <a:pt x="541754" y="207589"/>
                  </a:cubicBezTo>
                  <a:cubicBezTo>
                    <a:pt x="535503" y="207108"/>
                    <a:pt x="535503" y="207108"/>
                    <a:pt x="535503" y="207108"/>
                  </a:cubicBezTo>
                  <a:cubicBezTo>
                    <a:pt x="531176" y="206626"/>
                    <a:pt x="527329" y="203256"/>
                    <a:pt x="526848" y="198442"/>
                  </a:cubicBezTo>
                  <a:cubicBezTo>
                    <a:pt x="526367" y="191220"/>
                    <a:pt x="526367" y="191220"/>
                    <a:pt x="526367" y="191220"/>
                  </a:cubicBezTo>
                  <a:cubicBezTo>
                    <a:pt x="516751" y="146448"/>
                    <a:pt x="476843" y="113711"/>
                    <a:pt x="430684" y="113711"/>
                  </a:cubicBezTo>
                  <a:cubicBezTo>
                    <a:pt x="421067" y="113711"/>
                    <a:pt x="410970" y="115155"/>
                    <a:pt x="401834" y="118044"/>
                  </a:cubicBezTo>
                  <a:cubicBezTo>
                    <a:pt x="395103" y="120451"/>
                    <a:pt x="395103" y="120451"/>
                    <a:pt x="395103" y="120451"/>
                  </a:cubicBezTo>
                  <a:cubicBezTo>
                    <a:pt x="392218" y="121414"/>
                    <a:pt x="389814" y="121414"/>
                    <a:pt x="387410" y="120451"/>
                  </a:cubicBezTo>
                  <a:cubicBezTo>
                    <a:pt x="385006" y="119006"/>
                    <a:pt x="383083" y="117081"/>
                    <a:pt x="382602" y="114674"/>
                  </a:cubicBezTo>
                  <a:cubicBezTo>
                    <a:pt x="377793" y="98787"/>
                    <a:pt x="377793" y="98787"/>
                    <a:pt x="377793" y="98787"/>
                  </a:cubicBezTo>
                  <a:cubicBezTo>
                    <a:pt x="357118" y="50644"/>
                    <a:pt x="309517" y="19351"/>
                    <a:pt x="257107" y="19351"/>
                  </a:cubicBezTo>
                  <a:cubicBezTo>
                    <a:pt x="204697" y="19351"/>
                    <a:pt x="157096" y="50644"/>
                    <a:pt x="136421" y="98787"/>
                  </a:cubicBezTo>
                  <a:cubicBezTo>
                    <a:pt x="129208" y="121895"/>
                    <a:pt x="129208" y="121895"/>
                    <a:pt x="129208" y="121895"/>
                  </a:cubicBezTo>
                  <a:cubicBezTo>
                    <a:pt x="128247" y="126228"/>
                    <a:pt x="123919" y="129117"/>
                    <a:pt x="119592" y="128635"/>
                  </a:cubicBezTo>
                  <a:cubicBezTo>
                    <a:pt x="118630" y="128635"/>
                    <a:pt x="118630" y="128635"/>
                    <a:pt x="118630" y="128635"/>
                  </a:cubicBezTo>
                  <a:cubicBezTo>
                    <a:pt x="63817" y="128635"/>
                    <a:pt x="19100" y="173408"/>
                    <a:pt x="19100" y="228290"/>
                  </a:cubicBezTo>
                  <a:cubicBezTo>
                    <a:pt x="19100" y="279321"/>
                    <a:pt x="57566" y="321687"/>
                    <a:pt x="108533" y="326983"/>
                  </a:cubicBezTo>
                  <a:cubicBezTo>
                    <a:pt x="117188" y="327464"/>
                    <a:pt x="117188" y="327464"/>
                    <a:pt x="117188" y="327464"/>
                  </a:cubicBezTo>
                  <a:cubicBezTo>
                    <a:pt x="117188" y="327464"/>
                    <a:pt x="117669" y="327464"/>
                    <a:pt x="118149" y="327464"/>
                  </a:cubicBezTo>
                  <a:lnTo>
                    <a:pt x="194985" y="327464"/>
                  </a:lnTo>
                  <a:lnTo>
                    <a:pt x="194985" y="346815"/>
                  </a:lnTo>
                  <a:lnTo>
                    <a:pt x="168644" y="346815"/>
                  </a:lnTo>
                  <a:cubicBezTo>
                    <a:pt x="116837" y="346815"/>
                    <a:pt x="116837" y="346815"/>
                    <a:pt x="116837" y="346815"/>
                  </a:cubicBezTo>
                  <a:cubicBezTo>
                    <a:pt x="115875" y="346815"/>
                    <a:pt x="115395" y="346815"/>
                    <a:pt x="114433" y="346815"/>
                  </a:cubicBezTo>
                  <a:cubicBezTo>
                    <a:pt x="107221" y="346333"/>
                    <a:pt x="107221" y="346333"/>
                    <a:pt x="107221" y="346333"/>
                  </a:cubicBezTo>
                  <a:cubicBezTo>
                    <a:pt x="107221" y="346333"/>
                    <a:pt x="107221" y="346333"/>
                    <a:pt x="106740" y="346333"/>
                  </a:cubicBezTo>
                  <a:cubicBezTo>
                    <a:pt x="46158" y="340072"/>
                    <a:pt x="0" y="289494"/>
                    <a:pt x="0" y="228320"/>
                  </a:cubicBezTo>
                  <a:cubicBezTo>
                    <a:pt x="0" y="164737"/>
                    <a:pt x="50485" y="112715"/>
                    <a:pt x="113471" y="109343"/>
                  </a:cubicBezTo>
                  <a:cubicBezTo>
                    <a:pt x="118280" y="92966"/>
                    <a:pt x="118280" y="92966"/>
                    <a:pt x="118280" y="92966"/>
                  </a:cubicBezTo>
                  <a:cubicBezTo>
                    <a:pt x="118760" y="92484"/>
                    <a:pt x="118760" y="92002"/>
                    <a:pt x="118760" y="92002"/>
                  </a:cubicBezTo>
                  <a:cubicBezTo>
                    <a:pt x="142320" y="36127"/>
                    <a:pt x="196652" y="0"/>
                    <a:pt x="257234" y="0"/>
                  </a:cubicBez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dirty="0">
                <a:solidFill>
                  <a:sysClr val="windowText" lastClr="000000"/>
                </a:solidFill>
              </a:endParaRPr>
            </a:p>
          </p:txBody>
        </p:sp>
        <p:sp>
          <p:nvSpPr>
            <p:cNvPr id="410" name="Freeform 409"/>
            <p:cNvSpPr>
              <a:spLocks/>
            </p:cNvSpPr>
            <p:nvPr/>
          </p:nvSpPr>
          <p:spPr bwMode="auto">
            <a:xfrm>
              <a:off x="5902503" y="2073115"/>
              <a:ext cx="265548" cy="342713"/>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solidFill>
              <a:schemeClr val="accent1"/>
            </a:solidFill>
            <a:ln>
              <a:noFill/>
            </a:ln>
          </p:spPr>
          <p:txBody>
            <a:bodyPr vert="horz" wrap="square" lIns="0" tIns="179285" rIns="0" bIns="0" numCol="1" anchor="t" anchorCtr="0" compatLnSpc="1">
              <a:prstTxWarp prst="textNoShape">
                <a:avLst/>
              </a:prstTxWarp>
              <a:noAutofit/>
            </a:bodyPr>
            <a:lstStyle/>
            <a:p>
              <a:pPr algn="ctr" defTabSz="896386">
                <a:defRPr/>
              </a:pPr>
              <a:r>
                <a:rPr lang="en-US" sz="686" kern="0" dirty="0">
                  <a:solidFill>
                    <a:srgbClr val="0078D7"/>
                  </a:solidFill>
                </a:rPr>
                <a:t>SQL</a:t>
              </a:r>
            </a:p>
          </p:txBody>
        </p:sp>
        <p:grpSp>
          <p:nvGrpSpPr>
            <p:cNvPr id="411" name="Group 410"/>
            <p:cNvGrpSpPr/>
            <p:nvPr/>
          </p:nvGrpSpPr>
          <p:grpSpPr>
            <a:xfrm>
              <a:off x="7296524" y="2063404"/>
              <a:ext cx="473696" cy="331238"/>
              <a:chOff x="1182255" y="2216727"/>
              <a:chExt cx="5006109" cy="3500582"/>
            </a:xfrm>
            <a:grpFill/>
          </p:grpSpPr>
          <p:sp>
            <p:nvSpPr>
              <p:cNvPr id="412" name="Freeform 411"/>
              <p:cNvSpPr/>
              <p:nvPr/>
            </p:nvSpPr>
            <p:spPr bwMode="auto">
              <a:xfrm>
                <a:off x="1182255" y="2216727"/>
                <a:ext cx="5006109" cy="3500582"/>
              </a:xfrm>
              <a:custGeom>
                <a:avLst/>
                <a:gdLst>
                  <a:gd name="connsiteX0" fmla="*/ 115224 w 5006109"/>
                  <a:gd name="connsiteY0" fmla="*/ 113026 h 3500582"/>
                  <a:gd name="connsiteX1" fmla="*/ 115224 w 5006109"/>
                  <a:gd name="connsiteY1" fmla="*/ 3387556 h 3500582"/>
                  <a:gd name="connsiteX2" fmla="*/ 4890886 w 5006109"/>
                  <a:gd name="connsiteY2" fmla="*/ 3387556 h 3500582"/>
                  <a:gd name="connsiteX3" fmla="*/ 4890886 w 5006109"/>
                  <a:gd name="connsiteY3" fmla="*/ 113026 h 3500582"/>
                  <a:gd name="connsiteX4" fmla="*/ 0 w 5006109"/>
                  <a:gd name="connsiteY4" fmla="*/ 0 h 3500582"/>
                  <a:gd name="connsiteX5" fmla="*/ 5006109 w 5006109"/>
                  <a:gd name="connsiteY5" fmla="*/ 0 h 3500582"/>
                  <a:gd name="connsiteX6" fmla="*/ 5006109 w 5006109"/>
                  <a:gd name="connsiteY6" fmla="*/ 3500582 h 3500582"/>
                  <a:gd name="connsiteX7" fmla="*/ 0 w 5006109"/>
                  <a:gd name="connsiteY7" fmla="*/ 3500582 h 35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109" h="3500582">
                    <a:moveTo>
                      <a:pt x="115224" y="113026"/>
                    </a:moveTo>
                    <a:lnTo>
                      <a:pt x="115224" y="3387556"/>
                    </a:lnTo>
                    <a:lnTo>
                      <a:pt x="4890886" y="3387556"/>
                    </a:lnTo>
                    <a:lnTo>
                      <a:pt x="4890886" y="113026"/>
                    </a:lnTo>
                    <a:close/>
                    <a:moveTo>
                      <a:pt x="0" y="0"/>
                    </a:moveTo>
                    <a:lnTo>
                      <a:pt x="5006109" y="0"/>
                    </a:lnTo>
                    <a:lnTo>
                      <a:pt x="5006109" y="3500582"/>
                    </a:lnTo>
                    <a:lnTo>
                      <a:pt x="0" y="3500582"/>
                    </a:lnTo>
                    <a:close/>
                  </a:path>
                </a:pathLst>
              </a:cu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tx1"/>
                  </a:solidFill>
                </a:endParaRPr>
              </a:p>
            </p:txBody>
          </p:sp>
          <p:grpSp>
            <p:nvGrpSpPr>
              <p:cNvPr id="413" name="Group 412"/>
              <p:cNvGrpSpPr/>
              <p:nvPr/>
            </p:nvGrpSpPr>
            <p:grpSpPr>
              <a:xfrm>
                <a:off x="1371600" y="2904099"/>
                <a:ext cx="4622800" cy="2628550"/>
                <a:chOff x="1371600" y="3272399"/>
                <a:chExt cx="4622800" cy="2628550"/>
              </a:xfrm>
              <a:grpFill/>
            </p:grpSpPr>
            <p:grpSp>
              <p:nvGrpSpPr>
                <p:cNvPr id="414" name="Group 413"/>
                <p:cNvGrpSpPr/>
                <p:nvPr/>
              </p:nvGrpSpPr>
              <p:grpSpPr>
                <a:xfrm>
                  <a:off x="1371600" y="3272399"/>
                  <a:ext cx="4622800" cy="609250"/>
                  <a:chOff x="1403350" y="3272399"/>
                  <a:chExt cx="4216400" cy="609250"/>
                </a:xfrm>
                <a:grpFill/>
              </p:grpSpPr>
              <p:sp>
                <p:nvSpPr>
                  <p:cNvPr id="430" name="Freeform 429"/>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tx1"/>
                      </a:solidFill>
                    </a:endParaRPr>
                  </a:p>
                </p:txBody>
              </p:sp>
              <p:sp>
                <p:nvSpPr>
                  <p:cNvPr id="431" name="Freeform 430"/>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tx1"/>
                      </a:solidFill>
                    </a:endParaRPr>
                  </a:p>
                </p:txBody>
              </p:sp>
              <p:sp>
                <p:nvSpPr>
                  <p:cNvPr id="432" name="Freeform 431"/>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tx1"/>
                      </a:solidFill>
                    </a:endParaRPr>
                  </a:p>
                </p:txBody>
              </p:sp>
              <p:sp>
                <p:nvSpPr>
                  <p:cNvPr id="433" name="Freeform 432"/>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tx1"/>
                      </a:solidFill>
                    </a:endParaRPr>
                  </a:p>
                </p:txBody>
              </p:sp>
            </p:grpSp>
            <p:grpSp>
              <p:nvGrpSpPr>
                <p:cNvPr id="415" name="Group 414"/>
                <p:cNvGrpSpPr/>
                <p:nvPr/>
              </p:nvGrpSpPr>
              <p:grpSpPr>
                <a:xfrm>
                  <a:off x="1371600" y="3945499"/>
                  <a:ext cx="4622800" cy="609250"/>
                  <a:chOff x="1403350" y="3272399"/>
                  <a:chExt cx="4216400" cy="609250"/>
                </a:xfrm>
                <a:grpFill/>
              </p:grpSpPr>
              <p:sp>
                <p:nvSpPr>
                  <p:cNvPr id="426" name="Freeform 425"/>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tx1"/>
                      </a:solidFill>
                    </a:endParaRPr>
                  </a:p>
                </p:txBody>
              </p:sp>
              <p:sp>
                <p:nvSpPr>
                  <p:cNvPr id="427" name="Freeform 426"/>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tx1"/>
                      </a:solidFill>
                    </a:endParaRPr>
                  </a:p>
                </p:txBody>
              </p:sp>
              <p:sp>
                <p:nvSpPr>
                  <p:cNvPr id="428" name="Freeform 427"/>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tx1"/>
                      </a:solidFill>
                    </a:endParaRPr>
                  </a:p>
                </p:txBody>
              </p:sp>
              <p:sp>
                <p:nvSpPr>
                  <p:cNvPr id="429" name="Freeform 428"/>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tx1"/>
                      </a:solidFill>
                    </a:endParaRPr>
                  </a:p>
                </p:txBody>
              </p:sp>
            </p:grpSp>
            <p:grpSp>
              <p:nvGrpSpPr>
                <p:cNvPr id="416" name="Group 415"/>
                <p:cNvGrpSpPr/>
                <p:nvPr/>
              </p:nvGrpSpPr>
              <p:grpSpPr>
                <a:xfrm>
                  <a:off x="1371600" y="4618599"/>
                  <a:ext cx="4622800" cy="609250"/>
                  <a:chOff x="1403350" y="3272399"/>
                  <a:chExt cx="4216400" cy="609250"/>
                </a:xfrm>
                <a:grpFill/>
              </p:grpSpPr>
              <p:sp>
                <p:nvSpPr>
                  <p:cNvPr id="422" name="Freeform 421"/>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tx1"/>
                      </a:solidFill>
                    </a:endParaRPr>
                  </a:p>
                </p:txBody>
              </p:sp>
              <p:sp>
                <p:nvSpPr>
                  <p:cNvPr id="423" name="Freeform 422"/>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tx1"/>
                      </a:solidFill>
                    </a:endParaRPr>
                  </a:p>
                </p:txBody>
              </p:sp>
              <p:sp>
                <p:nvSpPr>
                  <p:cNvPr id="424" name="Freeform 423"/>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tx1"/>
                      </a:solidFill>
                    </a:endParaRPr>
                  </a:p>
                </p:txBody>
              </p:sp>
              <p:sp>
                <p:nvSpPr>
                  <p:cNvPr id="425" name="Freeform 424"/>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tx1"/>
                      </a:solidFill>
                    </a:endParaRPr>
                  </a:p>
                </p:txBody>
              </p:sp>
            </p:grpSp>
            <p:grpSp>
              <p:nvGrpSpPr>
                <p:cNvPr id="417" name="Group 416"/>
                <p:cNvGrpSpPr/>
                <p:nvPr/>
              </p:nvGrpSpPr>
              <p:grpSpPr>
                <a:xfrm>
                  <a:off x="1371600" y="5291699"/>
                  <a:ext cx="4622800" cy="609250"/>
                  <a:chOff x="1403350" y="3272399"/>
                  <a:chExt cx="4216400" cy="609250"/>
                </a:xfrm>
                <a:grpFill/>
              </p:grpSpPr>
              <p:sp>
                <p:nvSpPr>
                  <p:cNvPr id="418" name="Freeform 417"/>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tx1"/>
                      </a:solidFill>
                    </a:endParaRPr>
                  </a:p>
                </p:txBody>
              </p:sp>
              <p:sp>
                <p:nvSpPr>
                  <p:cNvPr id="419" name="Freeform 418"/>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tx1"/>
                      </a:solidFill>
                    </a:endParaRPr>
                  </a:p>
                </p:txBody>
              </p:sp>
              <p:sp>
                <p:nvSpPr>
                  <p:cNvPr id="420" name="Freeform 419"/>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tx1"/>
                      </a:solidFill>
                    </a:endParaRPr>
                  </a:p>
                </p:txBody>
              </p:sp>
              <p:sp>
                <p:nvSpPr>
                  <p:cNvPr id="421" name="Freeform 420"/>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tx1"/>
                      </a:solidFill>
                    </a:endParaRPr>
                  </a:p>
                </p:txBody>
              </p:sp>
            </p:grpSp>
          </p:grpSp>
        </p:grpSp>
        <p:cxnSp>
          <p:nvCxnSpPr>
            <p:cNvPr id="434" name="Straight Connector 433"/>
            <p:cNvCxnSpPr/>
            <p:nvPr/>
          </p:nvCxnSpPr>
          <p:spPr>
            <a:xfrm flipV="1">
              <a:off x="3060336" y="2493616"/>
              <a:ext cx="0" cy="746125"/>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p:nvPr/>
          </p:nvCxnSpPr>
          <p:spPr>
            <a:xfrm flipV="1">
              <a:off x="4800064" y="2930179"/>
              <a:ext cx="0" cy="309562"/>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6" name="Straight Connector 435"/>
            <p:cNvCxnSpPr/>
            <p:nvPr/>
          </p:nvCxnSpPr>
          <p:spPr>
            <a:xfrm flipV="1">
              <a:off x="6039338" y="2415829"/>
              <a:ext cx="0" cy="823912"/>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p:nvPr/>
          </p:nvCxnSpPr>
          <p:spPr>
            <a:xfrm flipV="1">
              <a:off x="7138292" y="2930179"/>
              <a:ext cx="0" cy="309562"/>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8" name="Straight Connector 437"/>
            <p:cNvCxnSpPr/>
            <p:nvPr/>
          </p:nvCxnSpPr>
          <p:spPr>
            <a:xfrm flipV="1">
              <a:off x="7352604" y="3673129"/>
              <a:ext cx="0" cy="371475"/>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9" name="Straight Connector 438"/>
            <p:cNvCxnSpPr/>
            <p:nvPr/>
          </p:nvCxnSpPr>
          <p:spPr>
            <a:xfrm flipV="1">
              <a:off x="5090576" y="3673130"/>
              <a:ext cx="0" cy="509586"/>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40" name="Straight Connector 439"/>
            <p:cNvCxnSpPr/>
            <p:nvPr/>
          </p:nvCxnSpPr>
          <p:spPr>
            <a:xfrm flipV="1">
              <a:off x="3217494" y="3673130"/>
              <a:ext cx="0" cy="509586"/>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41" name="Group 440"/>
            <p:cNvGrpSpPr/>
            <p:nvPr/>
          </p:nvGrpSpPr>
          <p:grpSpPr>
            <a:xfrm>
              <a:off x="8324139" y="3351763"/>
              <a:ext cx="2468880" cy="234950"/>
              <a:chOff x="4329107" y="3274811"/>
              <a:chExt cx="414343" cy="234950"/>
            </a:xfrm>
            <a:grpFill/>
          </p:grpSpPr>
          <p:cxnSp>
            <p:nvCxnSpPr>
              <p:cNvPr id="442" name="Straight Connector 441"/>
              <p:cNvCxnSpPr/>
              <p:nvPr/>
            </p:nvCxnSpPr>
            <p:spPr>
              <a:xfrm>
                <a:off x="4329107" y="3392286"/>
                <a:ext cx="414343" cy="0"/>
              </a:xfrm>
              <a:prstGeom prst="line">
                <a:avLst/>
              </a:prstGeom>
              <a:grpFill/>
              <a:ln>
                <a:solidFill>
                  <a:schemeClr val="accent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3" name="Straight Connector 442"/>
              <p:cNvCxnSpPr/>
              <p:nvPr/>
            </p:nvCxnSpPr>
            <p:spPr>
              <a:xfrm>
                <a:off x="4329107" y="3274811"/>
                <a:ext cx="414343" cy="0"/>
              </a:xfrm>
              <a:prstGeom prst="line">
                <a:avLst/>
              </a:prstGeom>
              <a:grpFill/>
              <a:ln>
                <a:solidFill>
                  <a:schemeClr val="accent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8" name="Straight Connector 447"/>
              <p:cNvCxnSpPr/>
              <p:nvPr/>
            </p:nvCxnSpPr>
            <p:spPr>
              <a:xfrm>
                <a:off x="4329107" y="3509761"/>
                <a:ext cx="414343" cy="0"/>
              </a:xfrm>
              <a:prstGeom prst="line">
                <a:avLst/>
              </a:prstGeom>
              <a:grpFill/>
              <a:ln>
                <a:solidFill>
                  <a:schemeClr val="accent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49" name="Freeform 448"/>
            <p:cNvSpPr>
              <a:spLocks/>
            </p:cNvSpPr>
            <p:nvPr/>
          </p:nvSpPr>
          <p:spPr bwMode="auto">
            <a:xfrm>
              <a:off x="4621141" y="2258125"/>
              <a:ext cx="329644" cy="249460"/>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noFill/>
            <a:ln w="6350">
              <a:solidFill>
                <a:schemeClr val="accent1"/>
              </a:solidFill>
            </a:ln>
          </p:spPr>
          <p:txBody>
            <a:bodyPr vert="horz" wrap="square" lIns="89642" tIns="44821" rIns="89642" bIns="44821" numCol="1" anchor="t" anchorCtr="0" compatLnSpc="1">
              <a:prstTxWarp prst="textNoShape">
                <a:avLst/>
              </a:prstTxWarp>
            </a:bodyPr>
            <a:lstStyle/>
            <a:p>
              <a:pPr defTabSz="896386">
                <a:defRPr/>
              </a:pPr>
              <a:endParaRPr lang="en-US" sz="1568" kern="0" dirty="0">
                <a:solidFill>
                  <a:sysClr val="windowText" lastClr="000000"/>
                </a:solidFill>
              </a:endParaRPr>
            </a:p>
          </p:txBody>
        </p:sp>
      </p:grpSp>
      <p:grpSp>
        <p:nvGrpSpPr>
          <p:cNvPr id="4" name="Group 3"/>
          <p:cNvGrpSpPr/>
          <p:nvPr/>
        </p:nvGrpSpPr>
        <p:grpSpPr>
          <a:xfrm>
            <a:off x="2152641" y="5203138"/>
            <a:ext cx="10026531" cy="1167681"/>
            <a:chOff x="2228463" y="5624040"/>
            <a:chExt cx="10227584" cy="1191095"/>
          </a:xfrm>
        </p:grpSpPr>
        <p:sp>
          <p:nvSpPr>
            <p:cNvPr id="450" name="TextBox 449"/>
            <p:cNvSpPr txBox="1"/>
            <p:nvPr/>
          </p:nvSpPr>
          <p:spPr>
            <a:xfrm>
              <a:off x="2228463" y="5624040"/>
              <a:ext cx="5214023" cy="1191095"/>
            </a:xfrm>
            <a:prstGeom prst="rect">
              <a:avLst/>
            </a:prstGeom>
            <a:noFill/>
          </p:spPr>
          <p:txBody>
            <a:bodyPr wrap="square" lIns="179285" tIns="143428" rIns="179285" bIns="143428" rtlCol="0">
              <a:spAutoFit/>
            </a:bodyPr>
            <a:lstStyle/>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Create, schedule, orchestrate, and manage data pipelines</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Visualize data lineage</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Connect to on-premises and cloud data sources</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Monitor data pipeline health</a:t>
              </a:r>
            </a:p>
          </p:txBody>
        </p:sp>
        <p:sp>
          <p:nvSpPr>
            <p:cNvPr id="451" name="TextBox 450"/>
            <p:cNvSpPr txBox="1"/>
            <p:nvPr/>
          </p:nvSpPr>
          <p:spPr>
            <a:xfrm>
              <a:off x="7408213" y="5630762"/>
              <a:ext cx="5047834" cy="947952"/>
            </a:xfrm>
            <a:prstGeom prst="rect">
              <a:avLst/>
            </a:prstGeom>
            <a:noFill/>
          </p:spPr>
          <p:txBody>
            <a:bodyPr wrap="square" lIns="179285" tIns="143428" rIns="179285" bIns="143428" rtlCol="0">
              <a:spAutoFit/>
            </a:bodyPr>
            <a:lstStyle/>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Automate cloud resource management</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Move relational data for Hadoop processing</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Transform with Hive, Pig, or custom code</a:t>
              </a:r>
            </a:p>
          </p:txBody>
        </p:sp>
      </p:grpSp>
      <p:sp>
        <p:nvSpPr>
          <p:cNvPr id="267" name="Rectangle 266"/>
          <p:cNvSpPr/>
          <p:nvPr/>
        </p:nvSpPr>
        <p:spPr bwMode="auto">
          <a:xfrm>
            <a:off x="-7530" y="1648457"/>
            <a:ext cx="1737113" cy="378250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defRPr/>
            </a:pPr>
            <a:r>
              <a:rPr lang="en-US" sz="1400" kern="0"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268" name="Rectangle 267"/>
          <p:cNvSpPr/>
          <p:nvPr/>
        </p:nvSpPr>
        <p:spPr>
          <a:xfrm>
            <a:off x="545463" y="4147941"/>
            <a:ext cx="1270836" cy="264972"/>
          </a:xfrm>
          <a:prstGeom prst="rect">
            <a:avLst/>
          </a:prstGeom>
        </p:spPr>
        <p:txBody>
          <a:bodyPr wrap="square">
            <a:spAutoFit/>
          </a:bodyPr>
          <a:lstStyle/>
          <a:p>
            <a:pPr defTabSz="896386">
              <a:defRPr/>
            </a:pPr>
            <a:r>
              <a:rPr lang="en-US" sz="1100" kern="0" dirty="0">
                <a:solidFill>
                  <a:schemeClr val="accent2">
                    <a:lumMod val="75000"/>
                  </a:schemeClr>
                </a:solidFill>
                <a:cs typeface="Segoe UI Semilight" panose="020B0402040204020203" pitchFamily="34" charset="0"/>
              </a:rPr>
              <a:t>Event Hubs</a:t>
            </a:r>
            <a:endParaRPr lang="en-US" sz="1100" kern="0" dirty="0">
              <a:solidFill>
                <a:schemeClr val="accent2">
                  <a:lumMod val="75000"/>
                </a:schemeClr>
              </a:solidFill>
            </a:endParaRPr>
          </a:p>
        </p:txBody>
      </p:sp>
      <p:sp>
        <p:nvSpPr>
          <p:cNvPr id="269" name="Rectangle 268"/>
          <p:cNvSpPr/>
          <p:nvPr/>
        </p:nvSpPr>
        <p:spPr>
          <a:xfrm>
            <a:off x="545463" y="3354932"/>
            <a:ext cx="1270836" cy="264972"/>
          </a:xfrm>
          <a:prstGeom prst="rect">
            <a:avLst/>
          </a:prstGeom>
        </p:spPr>
        <p:txBody>
          <a:bodyPr wrap="square">
            <a:spAutoFit/>
          </a:bodyPr>
          <a:lstStyle/>
          <a:p>
            <a:pPr defTabSz="896386">
              <a:defRPr/>
            </a:pPr>
            <a:r>
              <a:rPr lang="en-US" sz="1100" kern="0" dirty="0">
                <a:solidFill>
                  <a:schemeClr val="accent2">
                    <a:lumMod val="75000"/>
                  </a:schemeClr>
                </a:solidFill>
                <a:cs typeface="Segoe UI Semilight" panose="020B0402040204020203" pitchFamily="34" charset="0"/>
              </a:rPr>
              <a:t>Data Catalog</a:t>
            </a:r>
          </a:p>
        </p:txBody>
      </p:sp>
      <p:grpSp>
        <p:nvGrpSpPr>
          <p:cNvPr id="270" name="Group 269"/>
          <p:cNvGrpSpPr/>
          <p:nvPr/>
        </p:nvGrpSpPr>
        <p:grpSpPr>
          <a:xfrm>
            <a:off x="230601" y="3312493"/>
            <a:ext cx="274958" cy="292485"/>
            <a:chOff x="3232150" y="382588"/>
            <a:chExt cx="5727700" cy="6092825"/>
          </a:xfrm>
          <a:solidFill>
            <a:schemeClr val="accent2">
              <a:lumMod val="75000"/>
            </a:schemeClr>
          </a:solidFill>
        </p:grpSpPr>
        <p:sp>
          <p:nvSpPr>
            <p:cNvPr id="274"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ysClr val="windowText" lastClr="000000"/>
                </a:solidFill>
              </a:endParaRPr>
            </a:p>
          </p:txBody>
        </p:sp>
        <p:sp>
          <p:nvSpPr>
            <p:cNvPr id="275"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ysClr val="windowText" lastClr="000000"/>
                </a:solidFill>
              </a:endParaRPr>
            </a:p>
          </p:txBody>
        </p:sp>
        <p:sp>
          <p:nvSpPr>
            <p:cNvPr id="276"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ysClr val="windowText" lastClr="000000"/>
                </a:solidFill>
              </a:endParaRPr>
            </a:p>
          </p:txBody>
        </p:sp>
      </p:grpSp>
      <p:sp>
        <p:nvSpPr>
          <p:cNvPr id="271" name="Rectangle 270"/>
          <p:cNvSpPr/>
          <p:nvPr/>
        </p:nvSpPr>
        <p:spPr>
          <a:xfrm>
            <a:off x="545463" y="2519512"/>
            <a:ext cx="1270836" cy="264972"/>
          </a:xfrm>
          <a:prstGeom prst="rect">
            <a:avLst/>
          </a:prstGeom>
        </p:spPr>
        <p:txBody>
          <a:bodyPr wrap="square">
            <a:spAutoFit/>
          </a:bodyPr>
          <a:lstStyle/>
          <a:p>
            <a:pPr defTabSz="896386">
              <a:defRPr/>
            </a:pPr>
            <a:r>
              <a:rPr lang="en-US" sz="1100" kern="0" dirty="0">
                <a:cs typeface="Segoe UI Semilight" panose="020B0402040204020203" pitchFamily="34" charset="0"/>
              </a:rPr>
              <a:t>Data Factory </a:t>
            </a:r>
            <a:endParaRPr lang="en-US" sz="1100" kern="0" dirty="0"/>
          </a:p>
        </p:txBody>
      </p:sp>
      <p:sp>
        <p:nvSpPr>
          <p:cNvPr id="272" name="Freeform 271"/>
          <p:cNvSpPr/>
          <p:nvPr/>
        </p:nvSpPr>
        <p:spPr bwMode="auto">
          <a:xfrm>
            <a:off x="226594" y="2458257"/>
            <a:ext cx="286420" cy="300988"/>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a:solidFill>
                <a:schemeClr val="tx1"/>
              </a:solidFill>
              <a:ea typeface="Segoe UI" pitchFamily="34" charset="0"/>
              <a:cs typeface="Segoe UI" pitchFamily="34" charset="0"/>
            </a:endParaRPr>
          </a:p>
        </p:txBody>
      </p:sp>
      <p:sp>
        <p:nvSpPr>
          <p:cNvPr id="273" name="Freeform 272"/>
          <p:cNvSpPr/>
          <p:nvPr/>
        </p:nvSpPr>
        <p:spPr bwMode="auto">
          <a:xfrm>
            <a:off x="246913" y="4152867"/>
            <a:ext cx="231541" cy="242300"/>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dirty="0">
              <a:solidFill>
                <a:schemeClr val="tx1"/>
              </a:solidFill>
              <a:ea typeface="Segoe UI" pitchFamily="34" charset="0"/>
              <a:cs typeface="Segoe UI" pitchFamily="34" charset="0"/>
            </a:endParaRPr>
          </a:p>
        </p:txBody>
      </p:sp>
      <p:pic>
        <p:nvPicPr>
          <p:cNvPr id="260" name="Picture 259"/>
          <p:cNvPicPr>
            <a:picLocks noChangeAspect="1"/>
          </p:cNvPicPr>
          <p:nvPr/>
        </p:nvPicPr>
        <p:blipFill>
          <a:blip r:embed="rId3" cstate="email">
            <a:grayscl/>
            <a:extLst>
              <a:ext uri="{BEBA8EAE-BF5A-486C-A8C5-ECC9F3942E4B}">
                <a14:imgProps xmlns:a14="http://schemas.microsoft.com/office/drawing/2010/main">
                  <a14:imgLayer r:embed="rId4">
                    <a14:imgEffect>
                      <a14:sharpenSoften amount="25000"/>
                    </a14:imgEffect>
                    <a14:imgEffect>
                      <a14:colorTemperature colorTemp="1502"/>
                    </a14:imgEffect>
                    <a14:imgEffect>
                      <a14:saturation sat="86000"/>
                    </a14:imgEffect>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79661" y="4745354"/>
            <a:ext cx="297193" cy="297193"/>
          </a:xfrm>
          <a:prstGeom prst="rect">
            <a:avLst/>
          </a:prstGeom>
          <a:noFill/>
        </p:spPr>
      </p:pic>
      <p:sp>
        <p:nvSpPr>
          <p:cNvPr id="261" name="Rectangle 260"/>
          <p:cNvSpPr/>
          <p:nvPr/>
        </p:nvSpPr>
        <p:spPr>
          <a:xfrm>
            <a:off x="521233" y="4749541"/>
            <a:ext cx="1190817" cy="259799"/>
          </a:xfrm>
          <a:prstGeom prst="rect">
            <a:avLst/>
          </a:prstGeom>
        </p:spPr>
        <p:txBody>
          <a:bodyPr wrap="square">
            <a:spAutoFit/>
          </a:bodyPr>
          <a:lstStyle/>
          <a:p>
            <a:r>
              <a:rPr lang="en-US" sz="1100" kern="0" dirty="0" err="1">
                <a:solidFill>
                  <a:schemeClr val="accent2">
                    <a:lumMod val="75000"/>
                  </a:schemeClr>
                </a:solidFill>
                <a:cs typeface="Segoe UI Semilight" panose="020B0402040204020203" pitchFamily="34" charset="0"/>
              </a:rPr>
              <a:t>IoT</a:t>
            </a:r>
            <a:r>
              <a:rPr lang="en-US" sz="1100" dirty="0">
                <a:solidFill>
                  <a:srgbClr val="464BB8"/>
                </a:solidFill>
                <a:cs typeface="Segoe UI Semilight" panose="020B0402040204020203" pitchFamily="34" charset="0"/>
              </a:rPr>
              <a:t> </a:t>
            </a:r>
            <a:r>
              <a:rPr lang="en-US" sz="1100" kern="0" dirty="0">
                <a:solidFill>
                  <a:schemeClr val="accent2">
                    <a:lumMod val="75000"/>
                  </a:schemeClr>
                </a:solidFill>
                <a:cs typeface="Segoe UI Semilight" panose="020B0402040204020203" pitchFamily="34" charset="0"/>
              </a:rPr>
              <a:t>Hub</a:t>
            </a:r>
          </a:p>
        </p:txBody>
      </p:sp>
    </p:spTree>
    <p:extLst>
      <p:ext uri="{BB962C8B-B14F-4D97-AF65-F5344CB8AC3E}">
        <p14:creationId xmlns:p14="http://schemas.microsoft.com/office/powerpoint/2010/main" val="4249787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35" presetClass="path" presetSubtype="0" accel="50000" decel="50000" fill="hold" nodeType="withEffect">
                                  <p:stCondLst>
                                    <p:cond delay="0"/>
                                  </p:stCondLst>
                                  <p:childTnLst>
                                    <p:animMotion origin="layout" path="M -4.25581E-6 -4.80254E-6 L -0.67985 -4.80254E-6 " pathEditMode="relative" rAng="0" ptsTypes="AA">
                                      <p:cBhvr>
                                        <p:cTn id="9" dur="2000" fill="hold"/>
                                        <p:tgtEl>
                                          <p:spTgt spid="3"/>
                                        </p:tgtEl>
                                        <p:attrNameLst>
                                          <p:attrName>ppt_x</p:attrName>
                                          <p:attrName>ppt_y</p:attrName>
                                        </p:attrNameLst>
                                      </p:cBhvr>
                                      <p:rCtr x="-3399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bwMode="auto">
          <a:xfrm>
            <a:off x="1" y="5172226"/>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3" name="Group 2"/>
          <p:cNvGrpSpPr/>
          <p:nvPr/>
        </p:nvGrpSpPr>
        <p:grpSpPr>
          <a:xfrm>
            <a:off x="2689624" y="1304491"/>
            <a:ext cx="7592605" cy="3548918"/>
            <a:chOff x="1759483" y="1309669"/>
            <a:chExt cx="7744853" cy="3620081"/>
          </a:xfrm>
        </p:grpSpPr>
        <p:pic>
          <p:nvPicPr>
            <p:cNvPr id="17" name="Picture 1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68850" y="1708911"/>
              <a:ext cx="5527519" cy="3171985"/>
            </a:xfrm>
            <a:prstGeom prst="rect">
              <a:avLst/>
            </a:prstGeom>
          </p:spPr>
        </p:pic>
        <p:pic>
          <p:nvPicPr>
            <p:cNvPr id="32" name="Picture 3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759483" y="1309669"/>
              <a:ext cx="7744853" cy="3620081"/>
            </a:xfrm>
            <a:prstGeom prst="rect">
              <a:avLst/>
            </a:prstGeom>
          </p:spPr>
        </p:pic>
      </p:grpSp>
      <p:sp>
        <p:nvSpPr>
          <p:cNvPr id="2" name="Title 1"/>
          <p:cNvSpPr>
            <a:spLocks noGrp="1"/>
          </p:cNvSpPr>
          <p:nvPr>
            <p:ph type="title"/>
          </p:nvPr>
        </p:nvSpPr>
        <p:spPr/>
        <p:txBody>
          <a:bodyPr/>
          <a:lstStyle/>
          <a:p>
            <a:pPr defTabSz="896386">
              <a:spcBef>
                <a:spcPts val="0"/>
              </a:spcBef>
              <a:spcAft>
                <a:spcPts val="588"/>
              </a:spcAft>
              <a:defRPr/>
            </a:pPr>
            <a:r>
              <a:rPr lang="en-US" kern="0" spc="0" dirty="0">
                <a:ln>
                  <a:noFill/>
                </a:ln>
              </a:rPr>
              <a:t>Get more value from your enterprise data assets</a:t>
            </a:r>
          </a:p>
        </p:txBody>
      </p:sp>
      <p:sp>
        <p:nvSpPr>
          <p:cNvPr id="4" name="AutoShape 2" descr="Image result for azure data catalog"/>
          <p:cNvSpPr>
            <a:spLocks noChangeAspect="1" noChangeArrowheads="1"/>
          </p:cNvSpPr>
          <p:nvPr/>
        </p:nvSpPr>
        <p:spPr bwMode="auto">
          <a:xfrm>
            <a:off x="152517" y="-141136"/>
            <a:ext cx="298808" cy="2988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22" name="Rectangle 21"/>
          <p:cNvSpPr/>
          <p:nvPr/>
        </p:nvSpPr>
        <p:spPr bwMode="auto">
          <a:xfrm>
            <a:off x="-7530" y="1648457"/>
            <a:ext cx="1737113" cy="378250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defRPr/>
            </a:pPr>
            <a:r>
              <a:rPr lang="en-US" sz="1400" kern="0"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23" name="Rectangle 22"/>
          <p:cNvSpPr/>
          <p:nvPr/>
        </p:nvSpPr>
        <p:spPr>
          <a:xfrm>
            <a:off x="545463" y="4147941"/>
            <a:ext cx="1270836" cy="264972"/>
          </a:xfrm>
          <a:prstGeom prst="rect">
            <a:avLst/>
          </a:prstGeom>
        </p:spPr>
        <p:txBody>
          <a:bodyPr wrap="square">
            <a:spAutoFit/>
          </a:bodyPr>
          <a:lstStyle/>
          <a:p>
            <a:pPr defTabSz="896386">
              <a:defRPr/>
            </a:pPr>
            <a:r>
              <a:rPr lang="en-US" sz="1100" kern="0" dirty="0">
                <a:solidFill>
                  <a:schemeClr val="accent2">
                    <a:lumMod val="75000"/>
                  </a:schemeClr>
                </a:solidFill>
                <a:cs typeface="Segoe UI Semilight" panose="020B0402040204020203" pitchFamily="34" charset="0"/>
              </a:rPr>
              <a:t>Event Hubs</a:t>
            </a:r>
            <a:endParaRPr lang="en-US" sz="1100" kern="0" dirty="0">
              <a:solidFill>
                <a:schemeClr val="accent2">
                  <a:lumMod val="75000"/>
                </a:schemeClr>
              </a:solidFill>
            </a:endParaRPr>
          </a:p>
        </p:txBody>
      </p:sp>
      <p:sp>
        <p:nvSpPr>
          <p:cNvPr id="24" name="Rectangle 23"/>
          <p:cNvSpPr/>
          <p:nvPr/>
        </p:nvSpPr>
        <p:spPr>
          <a:xfrm>
            <a:off x="545463" y="3354932"/>
            <a:ext cx="1270836" cy="264972"/>
          </a:xfrm>
          <a:prstGeom prst="rect">
            <a:avLst/>
          </a:prstGeom>
        </p:spPr>
        <p:txBody>
          <a:bodyPr wrap="square">
            <a:spAutoFit/>
          </a:bodyPr>
          <a:lstStyle/>
          <a:p>
            <a:pPr defTabSz="896386">
              <a:defRPr/>
            </a:pPr>
            <a:r>
              <a:rPr lang="en-US" sz="1100" kern="0" dirty="0">
                <a:cs typeface="Segoe UI Semilight" panose="020B0402040204020203" pitchFamily="34" charset="0"/>
              </a:rPr>
              <a:t>Data Catalog</a:t>
            </a:r>
          </a:p>
        </p:txBody>
      </p:sp>
      <p:grpSp>
        <p:nvGrpSpPr>
          <p:cNvPr id="25" name="Group 24"/>
          <p:cNvGrpSpPr/>
          <p:nvPr/>
        </p:nvGrpSpPr>
        <p:grpSpPr>
          <a:xfrm>
            <a:off x="230601" y="3312493"/>
            <a:ext cx="274958" cy="292485"/>
            <a:chOff x="3232150" y="382588"/>
            <a:chExt cx="5727700" cy="6092825"/>
          </a:xfrm>
          <a:solidFill>
            <a:schemeClr val="tx1"/>
          </a:solidFill>
        </p:grpSpPr>
        <p:sp>
          <p:nvSpPr>
            <p:cNvPr id="26"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ysClr val="windowText" lastClr="000000"/>
                </a:solidFill>
              </a:endParaRPr>
            </a:p>
          </p:txBody>
        </p:sp>
        <p:sp>
          <p:nvSpPr>
            <p:cNvPr id="27"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ysClr val="windowText" lastClr="000000"/>
                </a:solidFill>
              </a:endParaRPr>
            </a:p>
          </p:txBody>
        </p:sp>
        <p:sp>
          <p:nvSpPr>
            <p:cNvPr id="28"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ysClr val="windowText" lastClr="000000"/>
                </a:solidFill>
              </a:endParaRPr>
            </a:p>
          </p:txBody>
        </p:sp>
      </p:grpSp>
      <p:sp>
        <p:nvSpPr>
          <p:cNvPr id="29" name="Rectangle 28"/>
          <p:cNvSpPr/>
          <p:nvPr/>
        </p:nvSpPr>
        <p:spPr>
          <a:xfrm>
            <a:off x="545463" y="2519512"/>
            <a:ext cx="1270836" cy="264972"/>
          </a:xfrm>
          <a:prstGeom prst="rect">
            <a:avLst/>
          </a:prstGeom>
        </p:spPr>
        <p:txBody>
          <a:bodyPr wrap="square">
            <a:spAutoFit/>
          </a:bodyPr>
          <a:lstStyle/>
          <a:p>
            <a:pPr defTabSz="896386">
              <a:defRPr/>
            </a:pPr>
            <a:r>
              <a:rPr lang="en-US" sz="1100" kern="0" dirty="0">
                <a:solidFill>
                  <a:schemeClr val="accent2">
                    <a:lumMod val="75000"/>
                  </a:schemeClr>
                </a:solidFill>
                <a:cs typeface="Segoe UI Semilight" panose="020B0402040204020203" pitchFamily="34" charset="0"/>
              </a:rPr>
              <a:t>Data Factory </a:t>
            </a:r>
            <a:endParaRPr lang="en-US" sz="1100" kern="0" dirty="0">
              <a:solidFill>
                <a:schemeClr val="accent2">
                  <a:lumMod val="75000"/>
                </a:schemeClr>
              </a:solidFill>
            </a:endParaRPr>
          </a:p>
        </p:txBody>
      </p:sp>
      <p:sp>
        <p:nvSpPr>
          <p:cNvPr id="30" name="Freeform 29"/>
          <p:cNvSpPr/>
          <p:nvPr/>
        </p:nvSpPr>
        <p:spPr bwMode="auto">
          <a:xfrm>
            <a:off x="226594" y="2458257"/>
            <a:ext cx="286420" cy="300988"/>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a:solidFill>
                <a:schemeClr val="tx1"/>
              </a:solidFill>
              <a:ea typeface="Segoe UI" pitchFamily="34" charset="0"/>
              <a:cs typeface="Segoe UI" pitchFamily="34" charset="0"/>
            </a:endParaRPr>
          </a:p>
        </p:txBody>
      </p:sp>
      <p:sp>
        <p:nvSpPr>
          <p:cNvPr id="31" name="Freeform 30"/>
          <p:cNvSpPr/>
          <p:nvPr/>
        </p:nvSpPr>
        <p:spPr bwMode="auto">
          <a:xfrm>
            <a:off x="246913" y="4152867"/>
            <a:ext cx="231541" cy="242300"/>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dirty="0">
              <a:solidFill>
                <a:schemeClr val="tx1"/>
              </a:solidFill>
              <a:ea typeface="Segoe UI" pitchFamily="34" charset="0"/>
              <a:cs typeface="Segoe UI" pitchFamily="34" charset="0"/>
            </a:endParaRPr>
          </a:p>
        </p:txBody>
      </p:sp>
      <p:grpSp>
        <p:nvGrpSpPr>
          <p:cNvPr id="5" name="Group 4"/>
          <p:cNvGrpSpPr/>
          <p:nvPr/>
        </p:nvGrpSpPr>
        <p:grpSpPr>
          <a:xfrm>
            <a:off x="2151774" y="5205279"/>
            <a:ext cx="10187844" cy="1255182"/>
            <a:chOff x="2194921" y="5397960"/>
            <a:chExt cx="10392131" cy="1280351"/>
          </a:xfrm>
        </p:grpSpPr>
        <p:sp>
          <p:nvSpPr>
            <p:cNvPr id="36" name="TextBox 35"/>
            <p:cNvSpPr txBox="1"/>
            <p:nvPr/>
          </p:nvSpPr>
          <p:spPr>
            <a:xfrm>
              <a:off x="2194921" y="5397960"/>
              <a:ext cx="5454426" cy="1280351"/>
            </a:xfrm>
            <a:prstGeom prst="rect">
              <a:avLst/>
            </a:prstGeom>
            <a:noFill/>
          </p:spPr>
          <p:txBody>
            <a:bodyPr wrap="square" lIns="179285" tIns="143428" rIns="179285" bIns="143428" rtlCol="0">
              <a:spAutoFit/>
            </a:bodyPr>
            <a:lstStyle/>
            <a:p>
              <a:pPr marL="174297" indent="-174297">
                <a:lnSpc>
                  <a:spcPct val="90000"/>
                </a:lnSpc>
                <a:spcAft>
                  <a:spcPts val="588"/>
                </a:spcAft>
                <a:buClr>
                  <a:schemeClr val="accent1"/>
                </a:buClr>
                <a:buFont typeface="Arial" panose="020B0604020202020204" pitchFamily="34" charset="0"/>
                <a:buChar char="•"/>
              </a:pPr>
              <a:r>
                <a:rPr lang="en-US" sz="1176" dirty="0">
                  <a:solidFill>
                    <a:schemeClr val="bg1"/>
                  </a:solidFill>
                </a:rPr>
                <a:t>Spend less time looking for data, and more time getting value from it</a:t>
              </a:r>
            </a:p>
            <a:p>
              <a:pPr marL="174297" indent="-174297">
                <a:lnSpc>
                  <a:spcPct val="90000"/>
                </a:lnSpc>
                <a:spcAft>
                  <a:spcPts val="588"/>
                </a:spcAft>
                <a:buClr>
                  <a:schemeClr val="accent1"/>
                </a:buClr>
                <a:buFont typeface="Arial" panose="020B0604020202020204" pitchFamily="34" charset="0"/>
                <a:buChar char="•"/>
              </a:pPr>
              <a:r>
                <a:rPr lang="en-US" sz="1176" dirty="0">
                  <a:solidFill>
                    <a:schemeClr val="bg1"/>
                  </a:solidFill>
                </a:rPr>
                <a:t>Register enterprise data sources, discover data assets and unlock their potential, and capture tribal knowledge to make data understandable</a:t>
              </a:r>
            </a:p>
            <a:p>
              <a:pPr marL="174297" indent="-174297">
                <a:lnSpc>
                  <a:spcPct val="90000"/>
                </a:lnSpc>
                <a:spcAft>
                  <a:spcPts val="588"/>
                </a:spcAft>
                <a:buClr>
                  <a:schemeClr val="accent1"/>
                </a:buClr>
                <a:buFont typeface="Arial" panose="020B0604020202020204" pitchFamily="34" charset="0"/>
                <a:buChar char="•"/>
              </a:pPr>
              <a:r>
                <a:rPr lang="en-US" sz="1176" dirty="0">
                  <a:solidFill>
                    <a:schemeClr val="bg1"/>
                  </a:solidFill>
                </a:rPr>
                <a:t>Bridge the gap between IT and the business, allowing everyone to contribute their insights, tags, and descriptions</a:t>
              </a:r>
            </a:p>
          </p:txBody>
        </p:sp>
        <p:sp>
          <p:nvSpPr>
            <p:cNvPr id="37" name="TextBox 36"/>
            <p:cNvSpPr txBox="1"/>
            <p:nvPr/>
          </p:nvSpPr>
          <p:spPr>
            <a:xfrm>
              <a:off x="7375029" y="5397960"/>
              <a:ext cx="5212023" cy="1114151"/>
            </a:xfrm>
            <a:prstGeom prst="rect">
              <a:avLst/>
            </a:prstGeom>
            <a:noFill/>
          </p:spPr>
          <p:txBody>
            <a:bodyPr wrap="square" lIns="179285" tIns="143428" rIns="179285" bIns="143428" rtlCol="0">
              <a:spAutoFit/>
            </a:bodyPr>
            <a:lstStyle/>
            <a:p>
              <a:pPr marL="174297" indent="-174297">
                <a:lnSpc>
                  <a:spcPct val="90000"/>
                </a:lnSpc>
                <a:spcAft>
                  <a:spcPts val="588"/>
                </a:spcAft>
                <a:buClr>
                  <a:schemeClr val="accent1"/>
                </a:buClr>
                <a:buFont typeface="Arial" panose="020B0604020202020204" pitchFamily="34" charset="0"/>
                <a:buChar char="•"/>
              </a:pPr>
              <a:r>
                <a:rPr lang="en-US" sz="1176" dirty="0">
                  <a:solidFill>
                    <a:schemeClr val="bg1"/>
                  </a:solidFill>
                </a:rPr>
                <a:t>Intuitive search and filtering to understand the data sources and their purpose</a:t>
              </a:r>
            </a:p>
            <a:p>
              <a:pPr marL="174297" indent="-174297">
                <a:lnSpc>
                  <a:spcPct val="90000"/>
                </a:lnSpc>
                <a:spcAft>
                  <a:spcPts val="588"/>
                </a:spcAft>
                <a:buClr>
                  <a:schemeClr val="accent1"/>
                </a:buClr>
                <a:buFont typeface="Arial" panose="020B0604020202020204" pitchFamily="34" charset="0"/>
                <a:buChar char="•"/>
              </a:pPr>
              <a:r>
                <a:rPr lang="en-US" sz="1176" dirty="0">
                  <a:solidFill>
                    <a:schemeClr val="bg1"/>
                  </a:solidFill>
                </a:rPr>
                <a:t>Let your data live where you want; connect using tools you choose</a:t>
              </a:r>
            </a:p>
            <a:p>
              <a:pPr marL="174297" indent="-174297">
                <a:lnSpc>
                  <a:spcPct val="90000"/>
                </a:lnSpc>
                <a:spcAft>
                  <a:spcPts val="588"/>
                </a:spcAft>
                <a:buClr>
                  <a:schemeClr val="accent1"/>
                </a:buClr>
                <a:buFont typeface="Arial" panose="020B0604020202020204" pitchFamily="34" charset="0"/>
                <a:buChar char="•"/>
              </a:pPr>
              <a:r>
                <a:rPr lang="en-US" sz="1176" dirty="0">
                  <a:solidFill>
                    <a:schemeClr val="bg1"/>
                  </a:solidFill>
                </a:rPr>
                <a:t>Integrate into existing tools and processes with open REST APIs</a:t>
              </a:r>
            </a:p>
          </p:txBody>
        </p:sp>
      </p:grpSp>
      <p:pic>
        <p:nvPicPr>
          <p:cNvPr id="33" name="Picture 32"/>
          <p:cNvPicPr>
            <a:picLocks noChangeAspect="1"/>
          </p:cNvPicPr>
          <p:nvPr/>
        </p:nvPicPr>
        <p:blipFill>
          <a:blip r:embed="rId5" cstate="email">
            <a:grayscl/>
            <a:extLst>
              <a:ext uri="{BEBA8EAE-BF5A-486C-A8C5-ECC9F3942E4B}">
                <a14:imgProps xmlns:a14="http://schemas.microsoft.com/office/drawing/2010/main">
                  <a14:imgLayer r:embed="rId6">
                    <a14:imgEffect>
                      <a14:sharpenSoften amount="25000"/>
                    </a14:imgEffect>
                    <a14:imgEffect>
                      <a14:colorTemperature colorTemp="1502"/>
                    </a14:imgEffect>
                    <a14:imgEffect>
                      <a14:saturation sat="86000"/>
                    </a14:imgEffect>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79661" y="4745354"/>
            <a:ext cx="297193" cy="297193"/>
          </a:xfrm>
          <a:prstGeom prst="rect">
            <a:avLst/>
          </a:prstGeom>
          <a:noFill/>
        </p:spPr>
      </p:pic>
      <p:sp>
        <p:nvSpPr>
          <p:cNvPr id="35" name="Rectangle 34"/>
          <p:cNvSpPr/>
          <p:nvPr/>
        </p:nvSpPr>
        <p:spPr>
          <a:xfrm>
            <a:off x="521233" y="4749541"/>
            <a:ext cx="1190817" cy="259799"/>
          </a:xfrm>
          <a:prstGeom prst="rect">
            <a:avLst/>
          </a:prstGeom>
        </p:spPr>
        <p:txBody>
          <a:bodyPr wrap="square">
            <a:spAutoFit/>
          </a:bodyPr>
          <a:lstStyle/>
          <a:p>
            <a:r>
              <a:rPr lang="en-US" sz="1100" kern="0" dirty="0" err="1">
                <a:solidFill>
                  <a:schemeClr val="accent2">
                    <a:lumMod val="75000"/>
                  </a:schemeClr>
                </a:solidFill>
                <a:cs typeface="Segoe UI Semilight" panose="020B0402040204020203" pitchFamily="34" charset="0"/>
              </a:rPr>
              <a:t>IoT</a:t>
            </a:r>
            <a:r>
              <a:rPr lang="en-US" sz="1100" dirty="0">
                <a:solidFill>
                  <a:srgbClr val="464BB8"/>
                </a:solidFill>
                <a:cs typeface="Segoe UI Semilight" panose="020B0402040204020203" pitchFamily="34" charset="0"/>
              </a:rPr>
              <a:t> </a:t>
            </a:r>
            <a:r>
              <a:rPr lang="en-US" sz="1100" kern="0" dirty="0">
                <a:solidFill>
                  <a:schemeClr val="accent2">
                    <a:lumMod val="75000"/>
                  </a:schemeClr>
                </a:solidFill>
                <a:cs typeface="Segoe UI Semilight" panose="020B0402040204020203" pitchFamily="34" charset="0"/>
              </a:rPr>
              <a:t>Hub</a:t>
            </a:r>
          </a:p>
        </p:txBody>
      </p:sp>
    </p:spTree>
    <p:extLst>
      <p:ext uri="{BB962C8B-B14F-4D97-AF65-F5344CB8AC3E}">
        <p14:creationId xmlns:p14="http://schemas.microsoft.com/office/powerpoint/2010/main" val="2652736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Rectangle 131"/>
          <p:cNvSpPr/>
          <p:nvPr/>
        </p:nvSpPr>
        <p:spPr bwMode="auto">
          <a:xfrm>
            <a:off x="1" y="5172226"/>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241" y="289958"/>
            <a:ext cx="11655840" cy="899537"/>
          </a:xfrm>
        </p:spPr>
        <p:txBody>
          <a:bodyPr/>
          <a:lstStyle/>
          <a:p>
            <a:pPr defTabSz="896386">
              <a:spcBef>
                <a:spcPts val="0"/>
              </a:spcBef>
              <a:spcAft>
                <a:spcPts val="588"/>
              </a:spcAft>
              <a:defRPr/>
            </a:pPr>
            <a:r>
              <a:rPr lang="en-US" kern="0" spc="0" dirty="0">
                <a:ln>
                  <a:noFill/>
                </a:ln>
              </a:rPr>
              <a:t>Ingest events from websites, apps and devices at </a:t>
            </a:r>
            <a:r>
              <a:rPr lang="en-US" dirty="0"/>
              <a:t>cloud scale </a:t>
            </a:r>
            <a:endParaRPr lang="en-US" kern="0" spc="0" dirty="0">
              <a:ln>
                <a:noFill/>
              </a:ln>
            </a:endParaRPr>
          </a:p>
        </p:txBody>
      </p:sp>
      <p:sp>
        <p:nvSpPr>
          <p:cNvPr id="12" name="TextBox 11"/>
          <p:cNvSpPr txBox="1"/>
          <p:nvPr/>
        </p:nvSpPr>
        <p:spPr>
          <a:xfrm>
            <a:off x="2151775" y="5202990"/>
            <a:ext cx="5180442" cy="1167681"/>
          </a:xfrm>
          <a:prstGeom prst="rect">
            <a:avLst/>
          </a:prstGeom>
          <a:noFill/>
        </p:spPr>
        <p:txBody>
          <a:bodyPr wrap="square" lIns="179285" tIns="143428" rIns="179285" bIns="143428" rtlCol="0">
            <a:spAutoFit/>
          </a:bodyPr>
          <a:lstStyle/>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Log millions of events per second in near real time</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Connect devices using flexible authorization and throttling</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Use time-based event buffering</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Get a managed service with elastic scale</a:t>
            </a:r>
          </a:p>
        </p:txBody>
      </p:sp>
      <p:sp>
        <p:nvSpPr>
          <p:cNvPr id="10" name="TextBox 9"/>
          <p:cNvSpPr txBox="1"/>
          <p:nvPr/>
        </p:nvSpPr>
        <p:spPr>
          <a:xfrm>
            <a:off x="7234149" y="5208715"/>
            <a:ext cx="4577295" cy="929317"/>
          </a:xfrm>
          <a:prstGeom prst="rect">
            <a:avLst/>
          </a:prstGeom>
          <a:noFill/>
        </p:spPr>
        <p:txBody>
          <a:bodyPr wrap="square" lIns="179285" tIns="143428" rIns="179285" bIns="143428" rtlCol="0">
            <a:spAutoFit/>
          </a:bodyPr>
          <a:lstStyle/>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Get a managed service with elastic scale</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Reach a broad set of platforms using native client libraries</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Pluggable adapters for other cloud services</a:t>
            </a:r>
          </a:p>
        </p:txBody>
      </p:sp>
      <p:grpSp>
        <p:nvGrpSpPr>
          <p:cNvPr id="3" name="Group 2"/>
          <p:cNvGrpSpPr/>
          <p:nvPr/>
        </p:nvGrpSpPr>
        <p:grpSpPr>
          <a:xfrm>
            <a:off x="4058941" y="2803072"/>
            <a:ext cx="1594818" cy="2029956"/>
            <a:chOff x="4140330" y="2614188"/>
            <a:chExt cx="1626797" cy="2070661"/>
          </a:xfrm>
        </p:grpSpPr>
        <p:sp>
          <p:nvSpPr>
            <p:cNvPr id="252" name="Rectangle 251"/>
            <p:cNvSpPr/>
            <p:nvPr/>
          </p:nvSpPr>
          <p:spPr bwMode="auto">
            <a:xfrm>
              <a:off x="4140330" y="2614188"/>
              <a:ext cx="1626797" cy="980770"/>
            </a:xfrm>
            <a:prstGeom prst="rect">
              <a:avLst/>
            </a:prstGeom>
            <a:noFill/>
            <a:ln w="3175">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5720" rIns="89642" bIns="45720" numCol="1" rtlCol="0" anchor="ctr" anchorCtr="0" compatLnSpc="1">
              <a:prstTxWarp prst="textNoShape">
                <a:avLst/>
              </a:prstTxWarp>
            </a:bodyPr>
            <a:lstStyle/>
            <a:p>
              <a:pPr algn="ctr" defTabSz="914102" fontAlgn="base">
                <a:spcBef>
                  <a:spcPct val="0"/>
                </a:spcBef>
                <a:spcAft>
                  <a:spcPct val="0"/>
                </a:spcAft>
                <a:defRPr/>
              </a:pPr>
              <a:r>
                <a:rPr lang="en-US" sz="1372" kern="0" dirty="0">
                  <a:solidFill>
                    <a:srgbClr val="0078D7"/>
                  </a:solidFill>
                </a:rPr>
                <a:t>Azure</a:t>
              </a:r>
            </a:p>
            <a:p>
              <a:pPr algn="ctr" defTabSz="914102" fontAlgn="base">
                <a:spcBef>
                  <a:spcPct val="0"/>
                </a:spcBef>
                <a:spcAft>
                  <a:spcPct val="0"/>
                </a:spcAft>
                <a:defRPr/>
              </a:pPr>
              <a:r>
                <a:rPr lang="en-US" sz="1372" kern="0" dirty="0">
                  <a:solidFill>
                    <a:srgbClr val="0078D7"/>
                  </a:solidFill>
                </a:rPr>
                <a:t>API</a:t>
              </a:r>
            </a:p>
            <a:p>
              <a:pPr algn="ctr" defTabSz="914102" fontAlgn="base">
                <a:spcBef>
                  <a:spcPct val="0"/>
                </a:spcBef>
                <a:spcAft>
                  <a:spcPct val="0"/>
                </a:spcAft>
                <a:defRPr/>
              </a:pPr>
              <a:r>
                <a:rPr lang="en-US" sz="1372" kern="0" dirty="0">
                  <a:solidFill>
                    <a:srgbClr val="0078D7"/>
                  </a:solidFill>
                </a:rPr>
                <a:t>Management</a:t>
              </a:r>
            </a:p>
          </p:txBody>
        </p:sp>
        <p:sp>
          <p:nvSpPr>
            <p:cNvPr id="253" name="Rectangle 252"/>
            <p:cNvSpPr/>
            <p:nvPr/>
          </p:nvSpPr>
          <p:spPr bwMode="auto">
            <a:xfrm>
              <a:off x="4140330" y="4047540"/>
              <a:ext cx="1626797" cy="637309"/>
            </a:xfrm>
            <a:prstGeom prst="rect">
              <a:avLst/>
            </a:prstGeom>
            <a:noFill/>
            <a:ln w="3175">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5720" rIns="89642" bIns="45720" numCol="1" rtlCol="0" anchor="ctr" anchorCtr="0" compatLnSpc="1">
              <a:prstTxWarp prst="textNoShape">
                <a:avLst/>
              </a:prstTxWarp>
            </a:bodyPr>
            <a:lstStyle/>
            <a:p>
              <a:pPr algn="ctr" defTabSz="914102" fontAlgn="base">
                <a:spcBef>
                  <a:spcPct val="0"/>
                </a:spcBef>
                <a:spcAft>
                  <a:spcPct val="0"/>
                </a:spcAft>
                <a:defRPr/>
              </a:pPr>
              <a:r>
                <a:rPr lang="en-US" sz="1372" kern="0" dirty="0">
                  <a:solidFill>
                    <a:srgbClr val="0078D7"/>
                  </a:solidFill>
                </a:rPr>
                <a:t>Backend Services</a:t>
              </a:r>
            </a:p>
          </p:txBody>
        </p:sp>
        <p:grpSp>
          <p:nvGrpSpPr>
            <p:cNvPr id="361" name="Group 360"/>
            <p:cNvGrpSpPr/>
            <p:nvPr/>
          </p:nvGrpSpPr>
          <p:grpSpPr>
            <a:xfrm>
              <a:off x="4774153" y="3652997"/>
              <a:ext cx="359151" cy="336504"/>
              <a:chOff x="4808162" y="3748088"/>
              <a:chExt cx="1339374" cy="1254917"/>
            </a:xfrm>
            <a:solidFill>
              <a:srgbClr val="0078D7"/>
            </a:solidFill>
          </p:grpSpPr>
          <p:sp>
            <p:nvSpPr>
              <p:cNvPr id="362" name="Freeform 361"/>
              <p:cNvSpPr>
                <a:spLocks/>
              </p:cNvSpPr>
              <p:nvPr/>
            </p:nvSpPr>
            <p:spPr bwMode="auto">
              <a:xfrm rot="10800000">
                <a:off x="4808162" y="3960018"/>
                <a:ext cx="1339374" cy="1042987"/>
              </a:xfrm>
              <a:custGeom>
                <a:avLst/>
                <a:gdLst>
                  <a:gd name="connsiteX0" fmla="*/ 284256 w 431728"/>
                  <a:gd name="connsiteY0" fmla="*/ 336192 h 336192"/>
                  <a:gd name="connsiteX1" fmla="*/ 262918 w 431728"/>
                  <a:gd name="connsiteY1" fmla="*/ 336192 h 336192"/>
                  <a:gd name="connsiteX2" fmla="*/ 266799 w 431728"/>
                  <a:gd name="connsiteY2" fmla="*/ 326295 h 336192"/>
                  <a:gd name="connsiteX3" fmla="*/ 268451 w 431728"/>
                  <a:gd name="connsiteY3" fmla="*/ 322082 h 336192"/>
                  <a:gd name="connsiteX4" fmla="*/ 275609 w 431728"/>
                  <a:gd name="connsiteY4" fmla="*/ 316006 h 336192"/>
                  <a:gd name="connsiteX5" fmla="*/ 283317 w 431728"/>
                  <a:gd name="connsiteY5" fmla="*/ 313796 h 336192"/>
                  <a:gd name="connsiteX6" fmla="*/ 283868 w 431728"/>
                  <a:gd name="connsiteY6" fmla="*/ 313796 h 336192"/>
                  <a:gd name="connsiteX7" fmla="*/ 406657 w 431728"/>
                  <a:gd name="connsiteY7" fmla="*/ 180658 h 336192"/>
                  <a:gd name="connsiteX8" fmla="*/ 410512 w 431728"/>
                  <a:gd name="connsiteY8" fmla="*/ 147511 h 336192"/>
                  <a:gd name="connsiteX9" fmla="*/ 341133 w 431728"/>
                  <a:gd name="connsiteY9" fmla="*/ 147511 h 336192"/>
                  <a:gd name="connsiteX10" fmla="*/ 331222 w 431728"/>
                  <a:gd name="connsiteY10" fmla="*/ 137567 h 336192"/>
                  <a:gd name="connsiteX11" fmla="*/ 331222 w 431728"/>
                  <a:gd name="connsiteY11" fmla="*/ 25422 h 336192"/>
                  <a:gd name="connsiteX12" fmla="*/ 325716 w 431728"/>
                  <a:gd name="connsiteY12" fmla="*/ 19898 h 336192"/>
                  <a:gd name="connsiteX13" fmla="*/ 298184 w 431728"/>
                  <a:gd name="connsiteY13" fmla="*/ 19898 h 336192"/>
                  <a:gd name="connsiteX14" fmla="*/ 292678 w 431728"/>
                  <a:gd name="connsiteY14" fmla="*/ 25422 h 336192"/>
                  <a:gd name="connsiteX15" fmla="*/ 292678 w 431728"/>
                  <a:gd name="connsiteY15" fmla="*/ 137567 h 336192"/>
                  <a:gd name="connsiteX16" fmla="*/ 282767 w 431728"/>
                  <a:gd name="connsiteY16" fmla="*/ 147511 h 336192"/>
                  <a:gd name="connsiteX17" fmla="*/ 148414 w 431728"/>
                  <a:gd name="connsiteY17" fmla="*/ 147511 h 336192"/>
                  <a:gd name="connsiteX18" fmla="*/ 138503 w 431728"/>
                  <a:gd name="connsiteY18" fmla="*/ 137567 h 336192"/>
                  <a:gd name="connsiteX19" fmla="*/ 138503 w 431728"/>
                  <a:gd name="connsiteY19" fmla="*/ 25422 h 336192"/>
                  <a:gd name="connsiteX20" fmla="*/ 133547 w 431728"/>
                  <a:gd name="connsiteY20" fmla="*/ 19898 h 336192"/>
                  <a:gd name="connsiteX21" fmla="*/ 106016 w 431728"/>
                  <a:gd name="connsiteY21" fmla="*/ 19898 h 336192"/>
                  <a:gd name="connsiteX22" fmla="*/ 100510 w 431728"/>
                  <a:gd name="connsiteY22" fmla="*/ 25422 h 336192"/>
                  <a:gd name="connsiteX23" fmla="*/ 100510 w 431728"/>
                  <a:gd name="connsiteY23" fmla="*/ 137567 h 336192"/>
                  <a:gd name="connsiteX24" fmla="*/ 90599 w 431728"/>
                  <a:gd name="connsiteY24" fmla="*/ 147511 h 336192"/>
                  <a:gd name="connsiteX25" fmla="*/ 21220 w 431728"/>
                  <a:gd name="connsiteY25" fmla="*/ 147511 h 336192"/>
                  <a:gd name="connsiteX26" fmla="*/ 24524 w 431728"/>
                  <a:gd name="connsiteY26" fmla="*/ 180105 h 336192"/>
                  <a:gd name="connsiteX27" fmla="*/ 24524 w 431728"/>
                  <a:gd name="connsiteY27" fmla="*/ 181210 h 336192"/>
                  <a:gd name="connsiteX28" fmla="*/ 148414 w 431728"/>
                  <a:gd name="connsiteY28" fmla="*/ 314348 h 336192"/>
                  <a:gd name="connsiteX29" fmla="*/ 164933 w 431728"/>
                  <a:gd name="connsiteY29" fmla="*/ 318215 h 336192"/>
                  <a:gd name="connsiteX30" fmla="*/ 171541 w 431728"/>
                  <a:gd name="connsiteY30" fmla="*/ 323187 h 336192"/>
                  <a:gd name="connsiteX31" fmla="*/ 172091 w 431728"/>
                  <a:gd name="connsiteY31" fmla="*/ 331474 h 336192"/>
                  <a:gd name="connsiteX32" fmla="*/ 170394 w 431728"/>
                  <a:gd name="connsiteY32" fmla="*/ 336192 h 336192"/>
                  <a:gd name="connsiteX33" fmla="*/ 148922 w 431728"/>
                  <a:gd name="connsiteY33" fmla="*/ 336192 h 336192"/>
                  <a:gd name="connsiteX34" fmla="*/ 149469 w 431728"/>
                  <a:gd name="connsiteY34" fmla="*/ 334670 h 336192"/>
                  <a:gd name="connsiteX35" fmla="*/ 143407 w 431728"/>
                  <a:gd name="connsiteY35" fmla="*/ 333014 h 336192"/>
                  <a:gd name="connsiteX36" fmla="*/ 142305 w 431728"/>
                  <a:gd name="connsiteY36" fmla="*/ 333014 h 336192"/>
                  <a:gd name="connsiteX37" fmla="*/ 5103 w 431728"/>
                  <a:gd name="connsiteY37" fmla="*/ 184455 h 336192"/>
                  <a:gd name="connsiteX38" fmla="*/ 4552 w 431728"/>
                  <a:gd name="connsiteY38" fmla="*/ 182246 h 336192"/>
                  <a:gd name="connsiteX39" fmla="*/ 4552 w 431728"/>
                  <a:gd name="connsiteY39" fmla="*/ 181694 h 336192"/>
                  <a:gd name="connsiteX40" fmla="*/ 144 w 431728"/>
                  <a:gd name="connsiteY40" fmla="*/ 138618 h 336192"/>
                  <a:gd name="connsiteX41" fmla="*/ 2348 w 431728"/>
                  <a:gd name="connsiteY41" fmla="*/ 130886 h 336192"/>
                  <a:gd name="connsiteX42" fmla="*/ 10062 w 431728"/>
                  <a:gd name="connsiteY42" fmla="*/ 127572 h 336192"/>
                  <a:gd name="connsiteX43" fmla="*/ 80592 w 431728"/>
                  <a:gd name="connsiteY43" fmla="*/ 127572 h 336192"/>
                  <a:gd name="connsiteX44" fmla="*/ 80592 w 431728"/>
                  <a:gd name="connsiteY44" fmla="*/ 25404 h 336192"/>
                  <a:gd name="connsiteX45" fmla="*/ 105938 w 431728"/>
                  <a:gd name="connsiteY45" fmla="*/ 0 h 336192"/>
                  <a:gd name="connsiteX46" fmla="*/ 133489 w 431728"/>
                  <a:gd name="connsiteY46" fmla="*/ 0 h 336192"/>
                  <a:gd name="connsiteX47" fmla="*/ 158285 w 431728"/>
                  <a:gd name="connsiteY47" fmla="*/ 25404 h 336192"/>
                  <a:gd name="connsiteX48" fmla="*/ 158285 w 431728"/>
                  <a:gd name="connsiteY48" fmla="*/ 127572 h 336192"/>
                  <a:gd name="connsiteX49" fmla="*/ 272896 w 431728"/>
                  <a:gd name="connsiteY49" fmla="*/ 127572 h 336192"/>
                  <a:gd name="connsiteX50" fmla="*/ 272896 w 431728"/>
                  <a:gd name="connsiteY50" fmla="*/ 25404 h 336192"/>
                  <a:gd name="connsiteX51" fmla="*/ 298242 w 431728"/>
                  <a:gd name="connsiteY51" fmla="*/ 0 h 336192"/>
                  <a:gd name="connsiteX52" fmla="*/ 325793 w 431728"/>
                  <a:gd name="connsiteY52" fmla="*/ 0 h 336192"/>
                  <a:gd name="connsiteX53" fmla="*/ 351140 w 431728"/>
                  <a:gd name="connsiteY53" fmla="*/ 25404 h 336192"/>
                  <a:gd name="connsiteX54" fmla="*/ 351140 w 431728"/>
                  <a:gd name="connsiteY54" fmla="*/ 127572 h 336192"/>
                  <a:gd name="connsiteX55" fmla="*/ 421670 w 431728"/>
                  <a:gd name="connsiteY55" fmla="*/ 127572 h 336192"/>
                  <a:gd name="connsiteX56" fmla="*/ 428833 w 431728"/>
                  <a:gd name="connsiteY56" fmla="*/ 130886 h 336192"/>
                  <a:gd name="connsiteX57" fmla="*/ 431588 w 431728"/>
                  <a:gd name="connsiteY57" fmla="*/ 138618 h 336192"/>
                  <a:gd name="connsiteX58" fmla="*/ 426629 w 431728"/>
                  <a:gd name="connsiteY58" fmla="*/ 183351 h 336192"/>
                  <a:gd name="connsiteX59" fmla="*/ 426629 w 431728"/>
                  <a:gd name="connsiteY59" fmla="*/ 184455 h 336192"/>
                  <a:gd name="connsiteX60" fmla="*/ 289426 w 431728"/>
                  <a:gd name="connsiteY60" fmla="*/ 333014 h 336192"/>
                  <a:gd name="connsiteX61" fmla="*/ 287222 w 431728"/>
                  <a:gd name="connsiteY61" fmla="*/ 333566 h 336192"/>
                  <a:gd name="connsiteX62" fmla="*/ 285018 w 431728"/>
                  <a:gd name="connsiteY62" fmla="*/ 334118 h 33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31728" h="336192">
                    <a:moveTo>
                      <a:pt x="284256" y="336192"/>
                    </a:moveTo>
                    <a:lnTo>
                      <a:pt x="262918" y="336192"/>
                    </a:lnTo>
                    <a:lnTo>
                      <a:pt x="266799" y="326295"/>
                    </a:lnTo>
                    <a:cubicBezTo>
                      <a:pt x="268451" y="322082"/>
                      <a:pt x="268451" y="322082"/>
                      <a:pt x="268451" y="322082"/>
                    </a:cubicBezTo>
                    <a:cubicBezTo>
                      <a:pt x="269552" y="318768"/>
                      <a:pt x="272305" y="316558"/>
                      <a:pt x="275609" y="316006"/>
                    </a:cubicBezTo>
                    <a:cubicBezTo>
                      <a:pt x="283317" y="313796"/>
                      <a:pt x="283317" y="313796"/>
                      <a:pt x="283317" y="313796"/>
                    </a:cubicBezTo>
                    <a:cubicBezTo>
                      <a:pt x="283868" y="313796"/>
                      <a:pt x="283868" y="313796"/>
                      <a:pt x="283868" y="313796"/>
                    </a:cubicBezTo>
                    <a:cubicBezTo>
                      <a:pt x="346639" y="292251"/>
                      <a:pt x="393442" y="240874"/>
                      <a:pt x="406657" y="180658"/>
                    </a:cubicBezTo>
                    <a:cubicBezTo>
                      <a:pt x="410512" y="147511"/>
                      <a:pt x="410512" y="147511"/>
                      <a:pt x="410512" y="147511"/>
                    </a:cubicBezTo>
                    <a:cubicBezTo>
                      <a:pt x="341133" y="147511"/>
                      <a:pt x="341133" y="147511"/>
                      <a:pt x="341133" y="147511"/>
                    </a:cubicBezTo>
                    <a:cubicBezTo>
                      <a:pt x="335627" y="147511"/>
                      <a:pt x="331222" y="143092"/>
                      <a:pt x="331222" y="137567"/>
                    </a:cubicBezTo>
                    <a:cubicBezTo>
                      <a:pt x="331222" y="25422"/>
                      <a:pt x="331222" y="25422"/>
                      <a:pt x="331222" y="25422"/>
                    </a:cubicBezTo>
                    <a:cubicBezTo>
                      <a:pt x="331222" y="21555"/>
                      <a:pt x="328469" y="19898"/>
                      <a:pt x="325716" y="19898"/>
                    </a:cubicBezTo>
                    <a:cubicBezTo>
                      <a:pt x="298184" y="19898"/>
                      <a:pt x="298184" y="19898"/>
                      <a:pt x="298184" y="19898"/>
                    </a:cubicBezTo>
                    <a:cubicBezTo>
                      <a:pt x="295431" y="19898"/>
                      <a:pt x="292678" y="21555"/>
                      <a:pt x="292678" y="25422"/>
                    </a:cubicBezTo>
                    <a:cubicBezTo>
                      <a:pt x="292678" y="137567"/>
                      <a:pt x="292678" y="137567"/>
                      <a:pt x="292678" y="137567"/>
                    </a:cubicBezTo>
                    <a:cubicBezTo>
                      <a:pt x="292678" y="143092"/>
                      <a:pt x="288273" y="147511"/>
                      <a:pt x="282767" y="147511"/>
                    </a:cubicBezTo>
                    <a:cubicBezTo>
                      <a:pt x="148414" y="147511"/>
                      <a:pt x="148414" y="147511"/>
                      <a:pt x="148414" y="147511"/>
                    </a:cubicBezTo>
                    <a:cubicBezTo>
                      <a:pt x="142908" y="147511"/>
                      <a:pt x="138503" y="143092"/>
                      <a:pt x="138503" y="137567"/>
                    </a:cubicBezTo>
                    <a:cubicBezTo>
                      <a:pt x="138503" y="25422"/>
                      <a:pt x="138503" y="25422"/>
                      <a:pt x="138503" y="25422"/>
                    </a:cubicBezTo>
                    <a:cubicBezTo>
                      <a:pt x="138503" y="22107"/>
                      <a:pt x="136301" y="19898"/>
                      <a:pt x="133547" y="19898"/>
                    </a:cubicBezTo>
                    <a:cubicBezTo>
                      <a:pt x="106016" y="19898"/>
                      <a:pt x="106016" y="19898"/>
                      <a:pt x="106016" y="19898"/>
                    </a:cubicBezTo>
                    <a:cubicBezTo>
                      <a:pt x="103263" y="19898"/>
                      <a:pt x="100510" y="21555"/>
                      <a:pt x="100510" y="25422"/>
                    </a:cubicBezTo>
                    <a:cubicBezTo>
                      <a:pt x="100510" y="137567"/>
                      <a:pt x="100510" y="137567"/>
                      <a:pt x="100510" y="137567"/>
                    </a:cubicBezTo>
                    <a:cubicBezTo>
                      <a:pt x="100510" y="143092"/>
                      <a:pt x="96105" y="147511"/>
                      <a:pt x="90599" y="147511"/>
                    </a:cubicBezTo>
                    <a:cubicBezTo>
                      <a:pt x="21220" y="147511"/>
                      <a:pt x="21220" y="147511"/>
                      <a:pt x="21220" y="147511"/>
                    </a:cubicBezTo>
                    <a:cubicBezTo>
                      <a:pt x="24524" y="180105"/>
                      <a:pt x="24524" y="180105"/>
                      <a:pt x="24524" y="180105"/>
                    </a:cubicBezTo>
                    <a:cubicBezTo>
                      <a:pt x="24524" y="180658"/>
                      <a:pt x="24524" y="180658"/>
                      <a:pt x="24524" y="181210"/>
                    </a:cubicBezTo>
                    <a:cubicBezTo>
                      <a:pt x="38289" y="241426"/>
                      <a:pt x="85643" y="292803"/>
                      <a:pt x="148414" y="314348"/>
                    </a:cubicBezTo>
                    <a:cubicBezTo>
                      <a:pt x="164933" y="318215"/>
                      <a:pt x="164933" y="318215"/>
                      <a:pt x="164933" y="318215"/>
                    </a:cubicBezTo>
                    <a:cubicBezTo>
                      <a:pt x="167686" y="318768"/>
                      <a:pt x="169889" y="320425"/>
                      <a:pt x="171541" y="323187"/>
                    </a:cubicBezTo>
                    <a:cubicBezTo>
                      <a:pt x="172642" y="325397"/>
                      <a:pt x="173192" y="328712"/>
                      <a:pt x="172091" y="331474"/>
                    </a:cubicBezTo>
                    <a:lnTo>
                      <a:pt x="170394" y="336192"/>
                    </a:lnTo>
                    <a:lnTo>
                      <a:pt x="148922" y="336192"/>
                    </a:lnTo>
                    <a:lnTo>
                      <a:pt x="149469" y="334670"/>
                    </a:lnTo>
                    <a:cubicBezTo>
                      <a:pt x="143407" y="333014"/>
                      <a:pt x="143407" y="333014"/>
                      <a:pt x="143407" y="333014"/>
                    </a:cubicBezTo>
                    <a:cubicBezTo>
                      <a:pt x="142856" y="333014"/>
                      <a:pt x="142856" y="333014"/>
                      <a:pt x="142305" y="333014"/>
                    </a:cubicBezTo>
                    <a:cubicBezTo>
                      <a:pt x="72877" y="309266"/>
                      <a:pt x="19980" y="252383"/>
                      <a:pt x="5103" y="184455"/>
                    </a:cubicBezTo>
                    <a:cubicBezTo>
                      <a:pt x="4552" y="183351"/>
                      <a:pt x="4552" y="182799"/>
                      <a:pt x="4552" y="182246"/>
                    </a:cubicBezTo>
                    <a:cubicBezTo>
                      <a:pt x="4552" y="181694"/>
                      <a:pt x="4552" y="181694"/>
                      <a:pt x="4552" y="181694"/>
                    </a:cubicBezTo>
                    <a:cubicBezTo>
                      <a:pt x="144" y="138618"/>
                      <a:pt x="144" y="138618"/>
                      <a:pt x="144" y="138618"/>
                    </a:cubicBezTo>
                    <a:cubicBezTo>
                      <a:pt x="-408" y="135856"/>
                      <a:pt x="695" y="133095"/>
                      <a:pt x="2348" y="130886"/>
                    </a:cubicBezTo>
                    <a:cubicBezTo>
                      <a:pt x="4552" y="128677"/>
                      <a:pt x="7307" y="127572"/>
                      <a:pt x="10062" y="127572"/>
                    </a:cubicBezTo>
                    <a:cubicBezTo>
                      <a:pt x="80592" y="127572"/>
                      <a:pt x="80592" y="127572"/>
                      <a:pt x="80592" y="127572"/>
                    </a:cubicBezTo>
                    <a:cubicBezTo>
                      <a:pt x="80592" y="25404"/>
                      <a:pt x="80592" y="25404"/>
                      <a:pt x="80592" y="25404"/>
                    </a:cubicBezTo>
                    <a:cubicBezTo>
                      <a:pt x="80592" y="11045"/>
                      <a:pt x="91612" y="0"/>
                      <a:pt x="105938" y="0"/>
                    </a:cubicBezTo>
                    <a:cubicBezTo>
                      <a:pt x="133489" y="0"/>
                      <a:pt x="133489" y="0"/>
                      <a:pt x="133489" y="0"/>
                    </a:cubicBezTo>
                    <a:cubicBezTo>
                      <a:pt x="147265" y="0"/>
                      <a:pt x="158285" y="11045"/>
                      <a:pt x="158285" y="25404"/>
                    </a:cubicBezTo>
                    <a:cubicBezTo>
                      <a:pt x="158285" y="127572"/>
                      <a:pt x="158285" y="127572"/>
                      <a:pt x="158285" y="127572"/>
                    </a:cubicBezTo>
                    <a:cubicBezTo>
                      <a:pt x="272896" y="127572"/>
                      <a:pt x="272896" y="127572"/>
                      <a:pt x="272896" y="127572"/>
                    </a:cubicBezTo>
                    <a:cubicBezTo>
                      <a:pt x="272896" y="25404"/>
                      <a:pt x="272896" y="25404"/>
                      <a:pt x="272896" y="25404"/>
                    </a:cubicBezTo>
                    <a:cubicBezTo>
                      <a:pt x="272896" y="11045"/>
                      <a:pt x="283916" y="0"/>
                      <a:pt x="298242" y="0"/>
                    </a:cubicBezTo>
                    <a:cubicBezTo>
                      <a:pt x="325793" y="0"/>
                      <a:pt x="325793" y="0"/>
                      <a:pt x="325793" y="0"/>
                    </a:cubicBezTo>
                    <a:cubicBezTo>
                      <a:pt x="340120" y="0"/>
                      <a:pt x="351140" y="11045"/>
                      <a:pt x="351140" y="25404"/>
                    </a:cubicBezTo>
                    <a:cubicBezTo>
                      <a:pt x="351140" y="127572"/>
                      <a:pt x="351140" y="127572"/>
                      <a:pt x="351140" y="127572"/>
                    </a:cubicBezTo>
                    <a:cubicBezTo>
                      <a:pt x="421670" y="127572"/>
                      <a:pt x="421670" y="127572"/>
                      <a:pt x="421670" y="127572"/>
                    </a:cubicBezTo>
                    <a:cubicBezTo>
                      <a:pt x="424425" y="127572"/>
                      <a:pt x="427180" y="128677"/>
                      <a:pt x="428833" y="130886"/>
                    </a:cubicBezTo>
                    <a:cubicBezTo>
                      <a:pt x="431037" y="133095"/>
                      <a:pt x="432139" y="135856"/>
                      <a:pt x="431588" y="138618"/>
                    </a:cubicBezTo>
                    <a:cubicBezTo>
                      <a:pt x="426629" y="183351"/>
                      <a:pt x="426629" y="183351"/>
                      <a:pt x="426629" y="183351"/>
                    </a:cubicBezTo>
                    <a:cubicBezTo>
                      <a:pt x="426629" y="183351"/>
                      <a:pt x="426629" y="183903"/>
                      <a:pt x="426629" y="184455"/>
                    </a:cubicBezTo>
                    <a:cubicBezTo>
                      <a:pt x="411751" y="251831"/>
                      <a:pt x="359405" y="309266"/>
                      <a:pt x="289426" y="333014"/>
                    </a:cubicBezTo>
                    <a:cubicBezTo>
                      <a:pt x="288875" y="333014"/>
                      <a:pt x="287773" y="333566"/>
                      <a:pt x="287222" y="333566"/>
                    </a:cubicBezTo>
                    <a:cubicBezTo>
                      <a:pt x="285018" y="334118"/>
                      <a:pt x="285018" y="334118"/>
                      <a:pt x="285018" y="334118"/>
                    </a:cubicBezTo>
                    <a:close/>
                  </a:path>
                </a:pathLst>
              </a:custGeom>
              <a:grp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ysClr val="windowText" lastClr="000000"/>
                  </a:solidFill>
                </a:endParaRPr>
              </a:p>
            </p:txBody>
          </p:sp>
          <p:sp>
            <p:nvSpPr>
              <p:cNvPr id="363" name="Rectangle 362"/>
              <p:cNvSpPr/>
              <p:nvPr/>
            </p:nvSpPr>
            <p:spPr bwMode="auto">
              <a:xfrm>
                <a:off x="5262562" y="3748088"/>
                <a:ext cx="69056" cy="20955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tx1"/>
                  </a:solidFill>
                </a:endParaRPr>
              </a:p>
            </p:txBody>
          </p:sp>
          <p:sp>
            <p:nvSpPr>
              <p:cNvPr id="364" name="Rectangle 363"/>
              <p:cNvSpPr/>
              <p:nvPr/>
            </p:nvSpPr>
            <p:spPr bwMode="auto">
              <a:xfrm>
                <a:off x="5619750" y="3748088"/>
                <a:ext cx="69056" cy="20955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tx1"/>
                  </a:solidFill>
                </a:endParaRPr>
              </a:p>
            </p:txBody>
          </p:sp>
          <p:sp>
            <p:nvSpPr>
              <p:cNvPr id="365" name="Rectangle 364"/>
              <p:cNvSpPr/>
              <p:nvPr/>
            </p:nvSpPr>
            <p:spPr bwMode="auto">
              <a:xfrm rot="5400000">
                <a:off x="5416153" y="3594498"/>
                <a:ext cx="69056" cy="376238"/>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tx1"/>
                  </a:solidFill>
                </a:endParaRPr>
              </a:p>
            </p:txBody>
          </p:sp>
        </p:grpSp>
      </p:grpSp>
      <p:sp>
        <p:nvSpPr>
          <p:cNvPr id="431" name="TextBox 430"/>
          <p:cNvSpPr txBox="1"/>
          <p:nvPr/>
        </p:nvSpPr>
        <p:spPr>
          <a:xfrm>
            <a:off x="2491534" y="4778368"/>
            <a:ext cx="465163" cy="271554"/>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pPr defTabSz="914102" fontAlgn="base">
              <a:spcAft>
                <a:spcPct val="0"/>
              </a:spcAft>
              <a:defRPr/>
            </a:pPr>
            <a:r>
              <a:rPr lang="en-US" sz="1765" dirty="0">
                <a:solidFill>
                  <a:schemeClr val="bg2"/>
                </a:solidFill>
                <a:latin typeface="+mn-lt"/>
              </a:rPr>
              <a:t>Data</a:t>
            </a:r>
          </a:p>
        </p:txBody>
      </p:sp>
      <p:sp>
        <p:nvSpPr>
          <p:cNvPr id="153" name="Rectangle 152"/>
          <p:cNvSpPr/>
          <p:nvPr/>
        </p:nvSpPr>
        <p:spPr bwMode="auto">
          <a:xfrm>
            <a:off x="-7530" y="1648457"/>
            <a:ext cx="1737113" cy="378250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defRPr/>
            </a:pPr>
            <a:r>
              <a:rPr lang="en-US" sz="1400" kern="0"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154" name="Rectangle 153"/>
          <p:cNvSpPr/>
          <p:nvPr/>
        </p:nvSpPr>
        <p:spPr>
          <a:xfrm>
            <a:off x="545463" y="4147941"/>
            <a:ext cx="1270836" cy="264972"/>
          </a:xfrm>
          <a:prstGeom prst="rect">
            <a:avLst/>
          </a:prstGeom>
        </p:spPr>
        <p:txBody>
          <a:bodyPr wrap="square">
            <a:spAutoFit/>
          </a:bodyPr>
          <a:lstStyle/>
          <a:p>
            <a:pPr defTabSz="896386">
              <a:defRPr/>
            </a:pPr>
            <a:r>
              <a:rPr lang="en-US" sz="1100" kern="0" dirty="0">
                <a:cs typeface="Segoe UI Semilight" panose="020B0402040204020203" pitchFamily="34" charset="0"/>
              </a:rPr>
              <a:t>Event Hubs</a:t>
            </a:r>
            <a:endParaRPr lang="en-US" sz="1100" kern="0" dirty="0"/>
          </a:p>
        </p:txBody>
      </p:sp>
      <p:sp>
        <p:nvSpPr>
          <p:cNvPr id="155" name="Rectangle 154"/>
          <p:cNvSpPr/>
          <p:nvPr/>
        </p:nvSpPr>
        <p:spPr>
          <a:xfrm>
            <a:off x="545463" y="3354932"/>
            <a:ext cx="1270836" cy="264972"/>
          </a:xfrm>
          <a:prstGeom prst="rect">
            <a:avLst/>
          </a:prstGeom>
        </p:spPr>
        <p:txBody>
          <a:bodyPr wrap="square">
            <a:spAutoFit/>
          </a:bodyPr>
          <a:lstStyle/>
          <a:p>
            <a:pPr defTabSz="896386">
              <a:defRPr/>
            </a:pPr>
            <a:r>
              <a:rPr lang="en-US" sz="1100" kern="0" dirty="0">
                <a:solidFill>
                  <a:schemeClr val="accent2">
                    <a:lumMod val="75000"/>
                  </a:schemeClr>
                </a:solidFill>
                <a:cs typeface="Segoe UI Semilight" panose="020B0402040204020203" pitchFamily="34" charset="0"/>
              </a:rPr>
              <a:t>Data Catalog</a:t>
            </a:r>
          </a:p>
        </p:txBody>
      </p:sp>
      <p:grpSp>
        <p:nvGrpSpPr>
          <p:cNvPr id="156" name="Group 155"/>
          <p:cNvGrpSpPr/>
          <p:nvPr/>
        </p:nvGrpSpPr>
        <p:grpSpPr>
          <a:xfrm>
            <a:off x="230601" y="3312493"/>
            <a:ext cx="274958" cy="292485"/>
            <a:chOff x="3232150" y="382588"/>
            <a:chExt cx="5727700" cy="6092825"/>
          </a:xfrm>
          <a:solidFill>
            <a:schemeClr val="accent2">
              <a:lumMod val="75000"/>
            </a:schemeClr>
          </a:solidFill>
        </p:grpSpPr>
        <p:sp>
          <p:nvSpPr>
            <p:cNvPr id="157"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ysClr val="windowText" lastClr="000000"/>
                </a:solidFill>
              </a:endParaRPr>
            </a:p>
          </p:txBody>
        </p:sp>
        <p:sp>
          <p:nvSpPr>
            <p:cNvPr id="158"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ysClr val="windowText" lastClr="000000"/>
                </a:solidFill>
              </a:endParaRPr>
            </a:p>
          </p:txBody>
        </p:sp>
        <p:sp>
          <p:nvSpPr>
            <p:cNvPr id="159"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ysClr val="windowText" lastClr="000000"/>
                </a:solidFill>
              </a:endParaRPr>
            </a:p>
          </p:txBody>
        </p:sp>
      </p:grpSp>
      <p:sp>
        <p:nvSpPr>
          <p:cNvPr id="160" name="Rectangle 159"/>
          <p:cNvSpPr/>
          <p:nvPr/>
        </p:nvSpPr>
        <p:spPr>
          <a:xfrm>
            <a:off x="545463" y="2519512"/>
            <a:ext cx="1270836" cy="264972"/>
          </a:xfrm>
          <a:prstGeom prst="rect">
            <a:avLst/>
          </a:prstGeom>
        </p:spPr>
        <p:txBody>
          <a:bodyPr wrap="square">
            <a:spAutoFit/>
          </a:bodyPr>
          <a:lstStyle/>
          <a:p>
            <a:pPr defTabSz="896386">
              <a:defRPr/>
            </a:pPr>
            <a:r>
              <a:rPr lang="en-US" sz="1100" kern="0" dirty="0">
                <a:solidFill>
                  <a:schemeClr val="accent2">
                    <a:lumMod val="75000"/>
                  </a:schemeClr>
                </a:solidFill>
                <a:cs typeface="Segoe UI Semilight" panose="020B0402040204020203" pitchFamily="34" charset="0"/>
              </a:rPr>
              <a:t>Data Factory </a:t>
            </a:r>
            <a:endParaRPr lang="en-US" sz="1100" kern="0" dirty="0">
              <a:solidFill>
                <a:schemeClr val="accent2">
                  <a:lumMod val="75000"/>
                </a:schemeClr>
              </a:solidFill>
            </a:endParaRPr>
          </a:p>
        </p:txBody>
      </p:sp>
      <p:sp>
        <p:nvSpPr>
          <p:cNvPr id="161" name="Freeform 160"/>
          <p:cNvSpPr/>
          <p:nvPr/>
        </p:nvSpPr>
        <p:spPr bwMode="auto">
          <a:xfrm>
            <a:off x="226594" y="2458257"/>
            <a:ext cx="286420" cy="300988"/>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a:solidFill>
                <a:schemeClr val="tx1"/>
              </a:solidFill>
              <a:ea typeface="Segoe UI" pitchFamily="34" charset="0"/>
              <a:cs typeface="Segoe UI" pitchFamily="34" charset="0"/>
            </a:endParaRPr>
          </a:p>
        </p:txBody>
      </p:sp>
      <p:sp>
        <p:nvSpPr>
          <p:cNvPr id="162" name="Freeform 161"/>
          <p:cNvSpPr/>
          <p:nvPr/>
        </p:nvSpPr>
        <p:spPr bwMode="auto">
          <a:xfrm>
            <a:off x="246913" y="4152867"/>
            <a:ext cx="231541" cy="242300"/>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dirty="0">
              <a:solidFill>
                <a:schemeClr val="tx1"/>
              </a:solidFill>
              <a:ea typeface="Segoe UI" pitchFamily="34" charset="0"/>
              <a:cs typeface="Segoe UI" pitchFamily="34" charset="0"/>
            </a:endParaRPr>
          </a:p>
        </p:txBody>
      </p:sp>
      <p:sp>
        <p:nvSpPr>
          <p:cNvPr id="166" name="Freeform 165"/>
          <p:cNvSpPr>
            <a:spLocks noChangeAspect="1"/>
          </p:cNvSpPr>
          <p:nvPr/>
        </p:nvSpPr>
        <p:spPr bwMode="auto">
          <a:xfrm>
            <a:off x="6379587" y="2690655"/>
            <a:ext cx="1084689" cy="1135094"/>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dirty="0">
              <a:solidFill>
                <a:schemeClr val="tx1"/>
              </a:solidFill>
              <a:ea typeface="Segoe UI" pitchFamily="34" charset="0"/>
              <a:cs typeface="Segoe UI" pitchFamily="34" charset="0"/>
            </a:endParaRPr>
          </a:p>
        </p:txBody>
      </p:sp>
      <p:sp>
        <p:nvSpPr>
          <p:cNvPr id="151" name="TextBox 150"/>
          <p:cNvSpPr txBox="1"/>
          <p:nvPr/>
        </p:nvSpPr>
        <p:spPr>
          <a:xfrm>
            <a:off x="2578015" y="1635221"/>
            <a:ext cx="740827" cy="683125"/>
          </a:xfrm>
          <a:prstGeom prst="rect">
            <a:avLst/>
          </a:prstGeom>
          <a:noFill/>
        </p:spPr>
        <p:txBody>
          <a:bodyPr wrap="square" lIns="0" tIns="146262" rIns="182828" bIns="146262" rtlCol="0">
            <a:noAutofit/>
          </a:bodyPr>
          <a:lstStyle/>
          <a:p>
            <a:pPr defTabSz="932384">
              <a:lnSpc>
                <a:spcPct val="90000"/>
              </a:lnSpc>
              <a:spcAft>
                <a:spcPts val="600"/>
              </a:spcAft>
            </a:pPr>
            <a:r>
              <a:rPr lang="en-US" sz="1176" spc="-30" dirty="0">
                <a:solidFill>
                  <a:schemeClr val="accent1"/>
                </a:solidFill>
                <a:cs typeface="Segoe UI Semilight" panose="020B0402040204020203" pitchFamily="34" charset="0"/>
              </a:rPr>
              <a:t>Data sources</a:t>
            </a:r>
          </a:p>
        </p:txBody>
      </p:sp>
      <p:sp>
        <p:nvSpPr>
          <p:cNvPr id="152" name="TextBox 151"/>
          <p:cNvSpPr txBox="1"/>
          <p:nvPr/>
        </p:nvSpPr>
        <p:spPr>
          <a:xfrm>
            <a:off x="2578015" y="2895046"/>
            <a:ext cx="636361" cy="683125"/>
          </a:xfrm>
          <a:prstGeom prst="rect">
            <a:avLst/>
          </a:prstGeom>
          <a:noFill/>
        </p:spPr>
        <p:txBody>
          <a:bodyPr wrap="square" lIns="0" tIns="146262" rIns="182828" bIns="146262" rtlCol="0">
            <a:noAutofit/>
          </a:bodyPr>
          <a:lstStyle/>
          <a:p>
            <a:pPr defTabSz="932384">
              <a:lnSpc>
                <a:spcPct val="90000"/>
              </a:lnSpc>
              <a:spcBef>
                <a:spcPct val="0"/>
              </a:spcBef>
              <a:spcAft>
                <a:spcPts val="600"/>
              </a:spcAft>
            </a:pPr>
            <a:r>
              <a:rPr lang="en-US" sz="1176" spc="-30" dirty="0">
                <a:solidFill>
                  <a:schemeClr val="accent1"/>
                </a:solidFill>
                <a:cs typeface="Segoe UI Semilight" panose="020B0402040204020203" pitchFamily="34" charset="0"/>
              </a:rPr>
              <a:t>Apps</a:t>
            </a:r>
          </a:p>
        </p:txBody>
      </p:sp>
      <p:sp>
        <p:nvSpPr>
          <p:cNvPr id="163" name="TextBox 162"/>
          <p:cNvSpPr txBox="1"/>
          <p:nvPr/>
        </p:nvSpPr>
        <p:spPr>
          <a:xfrm>
            <a:off x="2578015" y="3911943"/>
            <a:ext cx="819375" cy="876996"/>
          </a:xfrm>
          <a:prstGeom prst="rect">
            <a:avLst/>
          </a:prstGeom>
          <a:noFill/>
        </p:spPr>
        <p:txBody>
          <a:bodyPr wrap="square" lIns="0" tIns="146262" rIns="182828" bIns="146262" rtlCol="0">
            <a:noAutofit/>
          </a:bodyPr>
          <a:lstStyle/>
          <a:p>
            <a:pPr defTabSz="932384">
              <a:lnSpc>
                <a:spcPct val="90000"/>
              </a:lnSpc>
              <a:spcBef>
                <a:spcPct val="0"/>
              </a:spcBef>
              <a:spcAft>
                <a:spcPts val="600"/>
              </a:spcAft>
            </a:pPr>
            <a:r>
              <a:rPr lang="en-US" sz="1176" spc="-30" dirty="0">
                <a:solidFill>
                  <a:schemeClr val="accent1"/>
                </a:solidFill>
                <a:cs typeface="Segoe UI Semilight" panose="020B0402040204020203" pitchFamily="34" charset="0"/>
              </a:rPr>
              <a:t>Sensors </a:t>
            </a:r>
            <a:br>
              <a:rPr lang="en-US" sz="1176" spc="-30" dirty="0">
                <a:solidFill>
                  <a:schemeClr val="accent1"/>
                </a:solidFill>
                <a:cs typeface="Segoe UI Semilight" panose="020B0402040204020203" pitchFamily="34" charset="0"/>
              </a:rPr>
            </a:br>
            <a:r>
              <a:rPr lang="en-US" sz="1176" spc="-30" dirty="0">
                <a:solidFill>
                  <a:schemeClr val="accent1"/>
                </a:solidFill>
                <a:cs typeface="Segoe UI Semilight" panose="020B0402040204020203" pitchFamily="34" charset="0"/>
              </a:rPr>
              <a:t>and </a:t>
            </a:r>
            <a:br>
              <a:rPr lang="en-US" sz="1176" spc="-30" dirty="0">
                <a:solidFill>
                  <a:schemeClr val="accent1"/>
                </a:solidFill>
                <a:cs typeface="Segoe UI Semilight" panose="020B0402040204020203" pitchFamily="34" charset="0"/>
              </a:rPr>
            </a:br>
            <a:r>
              <a:rPr lang="en-US" sz="1176" spc="-30" dirty="0">
                <a:solidFill>
                  <a:schemeClr val="accent1"/>
                </a:solidFill>
                <a:cs typeface="Segoe UI Semilight" panose="020B0402040204020203" pitchFamily="34" charset="0"/>
              </a:rPr>
              <a:t>devices</a:t>
            </a:r>
          </a:p>
        </p:txBody>
      </p:sp>
      <p:pic>
        <p:nvPicPr>
          <p:cNvPr id="165" name="Picture 16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29250" y="2786606"/>
            <a:ext cx="566283" cy="662589"/>
          </a:xfrm>
          <a:prstGeom prst="rect">
            <a:avLst/>
          </a:prstGeom>
        </p:spPr>
      </p:pic>
      <p:pic>
        <p:nvPicPr>
          <p:cNvPr id="167" name="Picture 16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980555" y="4019527"/>
            <a:ext cx="548173" cy="641400"/>
          </a:xfrm>
          <a:prstGeom prst="rect">
            <a:avLst/>
          </a:prstGeom>
        </p:spPr>
      </p:pic>
      <p:pic>
        <p:nvPicPr>
          <p:cNvPr id="168" name="Picture 16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80556" y="1611506"/>
            <a:ext cx="500340" cy="585432"/>
          </a:xfrm>
          <a:prstGeom prst="rect">
            <a:avLst/>
          </a:prstGeom>
        </p:spPr>
      </p:pic>
      <p:sp>
        <p:nvSpPr>
          <p:cNvPr id="4" name="Rectangle 3"/>
          <p:cNvSpPr/>
          <p:nvPr/>
        </p:nvSpPr>
        <p:spPr>
          <a:xfrm>
            <a:off x="6090699" y="3913162"/>
            <a:ext cx="1595576" cy="362072"/>
          </a:xfrm>
          <a:prstGeom prst="rect">
            <a:avLst/>
          </a:prstGeom>
        </p:spPr>
        <p:txBody>
          <a:bodyPr wrap="square">
            <a:spAutoFit/>
          </a:bodyPr>
          <a:lstStyle/>
          <a:p>
            <a:pPr algn="ctr" defTabSz="914102" fontAlgn="base">
              <a:spcBef>
                <a:spcPct val="0"/>
              </a:spcBef>
              <a:spcAft>
                <a:spcPct val="0"/>
              </a:spcAft>
              <a:defRPr/>
            </a:pPr>
            <a:r>
              <a:rPr lang="en-US" sz="1765" kern="0" dirty="0">
                <a:solidFill>
                  <a:srgbClr val="0078D7"/>
                </a:solidFill>
              </a:rPr>
              <a:t>Event Hubs</a:t>
            </a:r>
          </a:p>
        </p:txBody>
      </p:sp>
      <p:cxnSp>
        <p:nvCxnSpPr>
          <p:cNvPr id="14" name="Straight Arrow Connector 13"/>
          <p:cNvCxnSpPr/>
          <p:nvPr/>
        </p:nvCxnSpPr>
        <p:spPr>
          <a:xfrm>
            <a:off x="7534978" y="3133097"/>
            <a:ext cx="1410313"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5" name="Group 144"/>
          <p:cNvGrpSpPr>
            <a:grpSpLocks noChangeAspect="1"/>
          </p:cNvGrpSpPr>
          <p:nvPr/>
        </p:nvGrpSpPr>
        <p:grpSpPr>
          <a:xfrm>
            <a:off x="10811796" y="4068066"/>
            <a:ext cx="701263" cy="448212"/>
            <a:chOff x="7884058" y="5368509"/>
            <a:chExt cx="324905" cy="207663"/>
          </a:xfrm>
          <a:solidFill>
            <a:schemeClr val="accent1"/>
          </a:solidFill>
        </p:grpSpPr>
        <p:sp>
          <p:nvSpPr>
            <p:cNvPr id="146"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147"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148"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149"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150"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grpSp>
        <p:nvGrpSpPr>
          <p:cNvPr id="164" name="Group 163"/>
          <p:cNvGrpSpPr>
            <a:grpSpLocks noChangeAspect="1"/>
          </p:cNvGrpSpPr>
          <p:nvPr/>
        </p:nvGrpSpPr>
        <p:grpSpPr>
          <a:xfrm>
            <a:off x="9115569" y="4045897"/>
            <a:ext cx="583465" cy="448212"/>
            <a:chOff x="1260022" y="5196402"/>
            <a:chExt cx="3273425" cy="2514600"/>
          </a:xfrm>
          <a:solidFill>
            <a:schemeClr val="accent1"/>
          </a:solidFill>
        </p:grpSpPr>
        <p:sp>
          <p:nvSpPr>
            <p:cNvPr id="169" name="Freeform 168"/>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70" name="Freeform 169"/>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71" name="Freeform 170"/>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72" name="Freeform 171"/>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73" name="Freeform 172"/>
          <p:cNvSpPr>
            <a:spLocks noChangeAspect="1"/>
          </p:cNvSpPr>
          <p:nvPr/>
        </p:nvSpPr>
        <p:spPr bwMode="auto">
          <a:xfrm>
            <a:off x="10854751" y="2937706"/>
            <a:ext cx="592288" cy="448212"/>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w="6350">
            <a:noFill/>
          </a:ln>
        </p:spPr>
        <p:txBody>
          <a:bodyPr vert="horz" wrap="square" lIns="91427" tIns="45713" rIns="91427" bIns="45713" numCol="1" anchor="t" anchorCtr="0" compatLnSpc="1">
            <a:prstTxWarp prst="textNoShape">
              <a:avLst/>
            </a:prstTxWarp>
          </a:bodyPr>
          <a:lstStyle/>
          <a:p>
            <a:endParaRPr lang="en-US" sz="1600" dirty="0"/>
          </a:p>
        </p:txBody>
      </p:sp>
      <p:sp>
        <p:nvSpPr>
          <p:cNvPr id="174" name="Freeform 173"/>
          <p:cNvSpPr>
            <a:spLocks noChangeAspect="1"/>
          </p:cNvSpPr>
          <p:nvPr/>
        </p:nvSpPr>
        <p:spPr bwMode="auto">
          <a:xfrm flipH="1">
            <a:off x="10933021" y="1734587"/>
            <a:ext cx="423542" cy="448212"/>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grpSp>
        <p:nvGrpSpPr>
          <p:cNvPr id="175" name="Group 174"/>
          <p:cNvGrpSpPr>
            <a:grpSpLocks noChangeAspect="1"/>
          </p:cNvGrpSpPr>
          <p:nvPr/>
        </p:nvGrpSpPr>
        <p:grpSpPr>
          <a:xfrm>
            <a:off x="9195770" y="1720556"/>
            <a:ext cx="365957" cy="448212"/>
            <a:chOff x="-3084513" y="3390510"/>
            <a:chExt cx="2716213" cy="3363913"/>
          </a:xfrm>
          <a:solidFill>
            <a:schemeClr val="accent1"/>
          </a:solidFill>
        </p:grpSpPr>
        <p:sp>
          <p:nvSpPr>
            <p:cNvPr id="176"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7"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sp>
        <p:nvSpPr>
          <p:cNvPr id="179" name="TextBox 178"/>
          <p:cNvSpPr txBox="1"/>
          <p:nvPr/>
        </p:nvSpPr>
        <p:spPr>
          <a:xfrm>
            <a:off x="8837108" y="2119947"/>
            <a:ext cx="1292760" cy="389721"/>
          </a:xfrm>
          <a:prstGeom prst="rect">
            <a:avLst/>
          </a:prstGeom>
          <a:noFill/>
        </p:spPr>
        <p:txBody>
          <a:bodyPr wrap="square" lIns="0" tIns="146262" rIns="182828" bIns="146262" rtlCol="0">
            <a:noAutofit/>
          </a:bodyPr>
          <a:lstStyle/>
          <a:p>
            <a:pPr algn="ctr" defTabSz="932384">
              <a:lnSpc>
                <a:spcPct val="90000"/>
              </a:lnSpc>
              <a:spcAft>
                <a:spcPts val="600"/>
              </a:spcAft>
            </a:pPr>
            <a:r>
              <a:rPr lang="en-US" sz="1176" spc="-30" dirty="0">
                <a:solidFill>
                  <a:schemeClr val="accent1"/>
                </a:solidFill>
                <a:cs typeface="Segoe UI Semilight" panose="020B0402040204020203" pitchFamily="34" charset="0"/>
              </a:rPr>
              <a:t>SQL Database</a:t>
            </a:r>
          </a:p>
        </p:txBody>
      </p:sp>
      <p:sp>
        <p:nvSpPr>
          <p:cNvPr id="180" name="TextBox 179"/>
          <p:cNvSpPr txBox="1"/>
          <p:nvPr/>
        </p:nvSpPr>
        <p:spPr>
          <a:xfrm>
            <a:off x="10573321" y="2119947"/>
            <a:ext cx="1342976" cy="683125"/>
          </a:xfrm>
          <a:prstGeom prst="rect">
            <a:avLst/>
          </a:prstGeom>
          <a:noFill/>
        </p:spPr>
        <p:txBody>
          <a:bodyPr wrap="square" lIns="0" tIns="146262" rIns="182828" bIns="146262" rtlCol="0">
            <a:noAutofit/>
          </a:bodyPr>
          <a:lstStyle/>
          <a:p>
            <a:pPr algn="ctr" defTabSz="932384">
              <a:lnSpc>
                <a:spcPct val="90000"/>
              </a:lnSpc>
              <a:spcAft>
                <a:spcPts val="600"/>
              </a:spcAft>
            </a:pPr>
            <a:r>
              <a:rPr lang="en-US" sz="1176" spc="-30" dirty="0">
                <a:solidFill>
                  <a:schemeClr val="accent1"/>
                </a:solidFill>
                <a:cs typeface="Segoe UI Semilight" panose="020B0402040204020203" pitchFamily="34" charset="0"/>
              </a:rPr>
              <a:t>Machine Learning</a:t>
            </a:r>
          </a:p>
        </p:txBody>
      </p:sp>
      <p:cxnSp>
        <p:nvCxnSpPr>
          <p:cNvPr id="181" name="Straight Arrow Connector 180"/>
          <p:cNvCxnSpPr/>
          <p:nvPr/>
        </p:nvCxnSpPr>
        <p:spPr>
          <a:xfrm rot="5400000" flipV="1">
            <a:off x="10256996" y="1543724"/>
            <a:ext cx="0" cy="89642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2" name="TextBox 181"/>
          <p:cNvSpPr txBox="1"/>
          <p:nvPr/>
        </p:nvSpPr>
        <p:spPr>
          <a:xfrm>
            <a:off x="10556721" y="3343427"/>
            <a:ext cx="1342976" cy="389713"/>
          </a:xfrm>
          <a:prstGeom prst="rect">
            <a:avLst/>
          </a:prstGeom>
          <a:noFill/>
        </p:spPr>
        <p:txBody>
          <a:bodyPr wrap="square" lIns="0" tIns="146262" rIns="182828" bIns="146262" rtlCol="0">
            <a:noAutofit/>
          </a:bodyPr>
          <a:lstStyle/>
          <a:p>
            <a:pPr algn="ctr" defTabSz="932384">
              <a:lnSpc>
                <a:spcPct val="90000"/>
              </a:lnSpc>
              <a:spcAft>
                <a:spcPts val="600"/>
              </a:spcAft>
            </a:pPr>
            <a:r>
              <a:rPr lang="en-US" sz="1176" spc="-30" dirty="0">
                <a:solidFill>
                  <a:schemeClr val="accent1"/>
                </a:solidFill>
                <a:cs typeface="Segoe UI Semilight" panose="020B0402040204020203" pitchFamily="34" charset="0"/>
              </a:rPr>
              <a:t>HDInsight</a:t>
            </a:r>
          </a:p>
        </p:txBody>
      </p:sp>
      <p:sp>
        <p:nvSpPr>
          <p:cNvPr id="184" name="TextBox 183"/>
          <p:cNvSpPr txBox="1"/>
          <p:nvPr/>
        </p:nvSpPr>
        <p:spPr>
          <a:xfrm>
            <a:off x="8837107" y="3276637"/>
            <a:ext cx="1342976" cy="389713"/>
          </a:xfrm>
          <a:prstGeom prst="rect">
            <a:avLst/>
          </a:prstGeom>
          <a:noFill/>
        </p:spPr>
        <p:txBody>
          <a:bodyPr wrap="square" lIns="0" tIns="146262" rIns="182828" bIns="146262" rtlCol="0">
            <a:noAutofit/>
          </a:bodyPr>
          <a:lstStyle/>
          <a:p>
            <a:pPr algn="ctr" defTabSz="932384">
              <a:lnSpc>
                <a:spcPct val="90000"/>
              </a:lnSpc>
              <a:spcAft>
                <a:spcPts val="600"/>
              </a:spcAft>
            </a:pPr>
            <a:r>
              <a:rPr lang="en-US" sz="1176" spc="-30" dirty="0">
                <a:solidFill>
                  <a:schemeClr val="accent1"/>
                </a:solidFill>
                <a:cs typeface="Segoe UI Semilight" panose="020B0402040204020203" pitchFamily="34" charset="0"/>
              </a:rPr>
              <a:t>Storage</a:t>
            </a:r>
          </a:p>
        </p:txBody>
      </p:sp>
      <p:sp>
        <p:nvSpPr>
          <p:cNvPr id="185" name="Oval 88"/>
          <p:cNvSpPr/>
          <p:nvPr/>
        </p:nvSpPr>
        <p:spPr>
          <a:xfrm>
            <a:off x="9247272" y="3007209"/>
            <a:ext cx="299641" cy="311860"/>
          </a:xfrm>
          <a:custGeom>
            <a:avLst/>
            <a:gdLst/>
            <a:ahLst/>
            <a:cxnLst/>
            <a:rect l="l" t="t" r="r" b="b"/>
            <a:pathLst>
              <a:path w="1255211" h="1656051">
                <a:moveTo>
                  <a:pt x="638840" y="98404"/>
                </a:moveTo>
                <a:cubicBezTo>
                  <a:pt x="356498" y="98404"/>
                  <a:pt x="127615" y="169347"/>
                  <a:pt x="127615" y="256860"/>
                </a:cubicBezTo>
                <a:cubicBezTo>
                  <a:pt x="127615" y="344373"/>
                  <a:pt x="356498" y="415316"/>
                  <a:pt x="638840" y="415316"/>
                </a:cubicBezTo>
                <a:cubicBezTo>
                  <a:pt x="921182" y="415316"/>
                  <a:pt x="1150065" y="344373"/>
                  <a:pt x="1150065" y="256860"/>
                </a:cubicBezTo>
                <a:cubicBezTo>
                  <a:pt x="1150065" y="169347"/>
                  <a:pt x="921182" y="98404"/>
                  <a:pt x="638840" y="98404"/>
                </a:cubicBezTo>
                <a:close/>
                <a:moveTo>
                  <a:pt x="627606" y="7"/>
                </a:moveTo>
                <a:cubicBezTo>
                  <a:pt x="834366" y="-787"/>
                  <a:pt x="1214415" y="70042"/>
                  <a:pt x="1247888" y="228376"/>
                </a:cubicBezTo>
                <a:lnTo>
                  <a:pt x="1255211" y="223614"/>
                </a:lnTo>
                <a:lnTo>
                  <a:pt x="1255211" y="317516"/>
                </a:lnTo>
                <a:lnTo>
                  <a:pt x="1255211" y="1338542"/>
                </a:lnTo>
                <a:lnTo>
                  <a:pt x="1255211" y="1404562"/>
                </a:lnTo>
                <a:lnTo>
                  <a:pt x="1241216" y="1404562"/>
                </a:lnTo>
                <a:cubicBezTo>
                  <a:pt x="1181427" y="1548293"/>
                  <a:pt x="929392" y="1656051"/>
                  <a:pt x="627606" y="1656051"/>
                </a:cubicBezTo>
                <a:cubicBezTo>
                  <a:pt x="325821" y="1656051"/>
                  <a:pt x="73786" y="1548293"/>
                  <a:pt x="13998" y="1404562"/>
                </a:cubicBezTo>
                <a:lnTo>
                  <a:pt x="0" y="1404562"/>
                </a:lnTo>
                <a:lnTo>
                  <a:pt x="0" y="1338542"/>
                </a:lnTo>
                <a:lnTo>
                  <a:pt x="0" y="317516"/>
                </a:lnTo>
                <a:lnTo>
                  <a:pt x="0" y="280764"/>
                </a:lnTo>
                <a:cubicBezTo>
                  <a:pt x="2442" y="280764"/>
                  <a:pt x="4882" y="233138"/>
                  <a:pt x="7323" y="233138"/>
                </a:cubicBezTo>
                <a:cubicBezTo>
                  <a:pt x="40799" y="74804"/>
                  <a:pt x="420845" y="801"/>
                  <a:pt x="627606" y="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endParaRPr lang="en-US" sz="1323">
              <a:gradFill>
                <a:gsLst>
                  <a:gs pos="1250">
                    <a:srgbClr val="505050"/>
                  </a:gs>
                  <a:gs pos="74000">
                    <a:srgbClr val="505050"/>
                  </a:gs>
                </a:gsLst>
                <a:lin ang="5400000" scaled="0"/>
              </a:gradFill>
            </a:endParaRPr>
          </a:p>
        </p:txBody>
      </p:sp>
      <p:sp>
        <p:nvSpPr>
          <p:cNvPr id="187" name="TextBox 186"/>
          <p:cNvSpPr txBox="1"/>
          <p:nvPr/>
        </p:nvSpPr>
        <p:spPr>
          <a:xfrm>
            <a:off x="10506917" y="4492257"/>
            <a:ext cx="1505422" cy="389713"/>
          </a:xfrm>
          <a:prstGeom prst="rect">
            <a:avLst/>
          </a:prstGeom>
          <a:noFill/>
        </p:spPr>
        <p:txBody>
          <a:bodyPr wrap="square" lIns="0" tIns="146262" rIns="182828" bIns="146262" rtlCol="0">
            <a:noAutofit/>
          </a:bodyPr>
          <a:lstStyle/>
          <a:p>
            <a:pPr algn="ctr" defTabSz="932384">
              <a:lnSpc>
                <a:spcPct val="90000"/>
              </a:lnSpc>
              <a:spcAft>
                <a:spcPts val="600"/>
              </a:spcAft>
            </a:pPr>
            <a:r>
              <a:rPr lang="en-US" sz="1176" spc="-30" dirty="0">
                <a:solidFill>
                  <a:schemeClr val="accent1"/>
                </a:solidFill>
                <a:cs typeface="Segoe UI Semilight" panose="020B0402040204020203" pitchFamily="34" charset="0"/>
              </a:rPr>
              <a:t>Power BI</a:t>
            </a:r>
          </a:p>
        </p:txBody>
      </p:sp>
      <p:sp>
        <p:nvSpPr>
          <p:cNvPr id="188" name="TextBox 187"/>
          <p:cNvSpPr txBox="1"/>
          <p:nvPr/>
        </p:nvSpPr>
        <p:spPr>
          <a:xfrm>
            <a:off x="8837108" y="4473581"/>
            <a:ext cx="1475408" cy="389713"/>
          </a:xfrm>
          <a:prstGeom prst="rect">
            <a:avLst/>
          </a:prstGeom>
          <a:noFill/>
        </p:spPr>
        <p:txBody>
          <a:bodyPr wrap="square" lIns="0" tIns="146262" rIns="182828" bIns="146262" rtlCol="0">
            <a:noAutofit/>
          </a:bodyPr>
          <a:lstStyle/>
          <a:p>
            <a:pPr algn="ctr" defTabSz="932384">
              <a:lnSpc>
                <a:spcPct val="90000"/>
              </a:lnSpc>
              <a:spcAft>
                <a:spcPts val="600"/>
              </a:spcAft>
            </a:pPr>
            <a:r>
              <a:rPr lang="en-US" sz="1176" spc="-30" dirty="0">
                <a:solidFill>
                  <a:schemeClr val="accent1"/>
                </a:solidFill>
                <a:cs typeface="Segoe UI Semilight" panose="020B0402040204020203" pitchFamily="34" charset="0"/>
              </a:rPr>
              <a:t>Stream Analytics</a:t>
            </a:r>
          </a:p>
        </p:txBody>
      </p:sp>
      <p:cxnSp>
        <p:nvCxnSpPr>
          <p:cNvPr id="193" name="Straight Arrow Connector 192"/>
          <p:cNvCxnSpPr/>
          <p:nvPr/>
        </p:nvCxnSpPr>
        <p:spPr>
          <a:xfrm rot="5400000" flipV="1">
            <a:off x="10256996" y="2681976"/>
            <a:ext cx="0" cy="89642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p:nvPr/>
        </p:nvCxnSpPr>
        <p:spPr>
          <a:xfrm rot="5400000" flipV="1">
            <a:off x="10256996" y="3820230"/>
            <a:ext cx="0" cy="89642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p:cNvCxnSpPr/>
          <p:nvPr/>
        </p:nvCxnSpPr>
        <p:spPr>
          <a:xfrm rot="5400000" flipV="1">
            <a:off x="3630862" y="2819349"/>
            <a:ext cx="0" cy="627497"/>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p:cNvCxnSpPr/>
          <p:nvPr/>
        </p:nvCxnSpPr>
        <p:spPr>
          <a:xfrm rot="5400000" flipV="1">
            <a:off x="6046197" y="2864170"/>
            <a:ext cx="0" cy="53785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8251984" y="4284957"/>
            <a:ext cx="693307" cy="270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8251984" y="1978531"/>
            <a:ext cx="693307" cy="270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Freeform 73"/>
          <p:cNvSpPr/>
          <p:nvPr/>
        </p:nvSpPr>
        <p:spPr bwMode="auto">
          <a:xfrm rot="10800000">
            <a:off x="3162687" y="1978532"/>
            <a:ext cx="156154" cy="2306426"/>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dirty="0"/>
          </a:p>
        </p:txBody>
      </p:sp>
      <p:cxnSp>
        <p:nvCxnSpPr>
          <p:cNvPr id="19" name="Straight Connector 18"/>
          <p:cNvCxnSpPr/>
          <p:nvPr/>
        </p:nvCxnSpPr>
        <p:spPr>
          <a:xfrm>
            <a:off x="8250215" y="1978532"/>
            <a:ext cx="0" cy="2296703"/>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6" name="Picture 65"/>
          <p:cNvPicPr>
            <a:picLocks noChangeAspect="1"/>
          </p:cNvPicPr>
          <p:nvPr/>
        </p:nvPicPr>
        <p:blipFill>
          <a:blip r:embed="rId6" cstate="email">
            <a:grayscl/>
            <a:extLst>
              <a:ext uri="{BEBA8EAE-BF5A-486C-A8C5-ECC9F3942E4B}">
                <a14:imgProps xmlns:a14="http://schemas.microsoft.com/office/drawing/2010/main">
                  <a14:imgLayer r:embed="rId7">
                    <a14:imgEffect>
                      <a14:sharpenSoften amount="25000"/>
                    </a14:imgEffect>
                    <a14:imgEffect>
                      <a14:colorTemperature colorTemp="1502"/>
                    </a14:imgEffect>
                    <a14:imgEffect>
                      <a14:saturation sat="86000"/>
                    </a14:imgEffect>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79661" y="4745354"/>
            <a:ext cx="297193" cy="297193"/>
          </a:xfrm>
          <a:prstGeom prst="rect">
            <a:avLst/>
          </a:prstGeom>
          <a:noFill/>
        </p:spPr>
      </p:pic>
      <p:sp>
        <p:nvSpPr>
          <p:cNvPr id="68" name="Rectangle 67"/>
          <p:cNvSpPr/>
          <p:nvPr/>
        </p:nvSpPr>
        <p:spPr>
          <a:xfrm>
            <a:off x="521233" y="4749541"/>
            <a:ext cx="1190817" cy="259799"/>
          </a:xfrm>
          <a:prstGeom prst="rect">
            <a:avLst/>
          </a:prstGeom>
        </p:spPr>
        <p:txBody>
          <a:bodyPr wrap="square">
            <a:spAutoFit/>
          </a:bodyPr>
          <a:lstStyle/>
          <a:p>
            <a:r>
              <a:rPr lang="en-US" sz="1100" kern="0" dirty="0" err="1">
                <a:solidFill>
                  <a:schemeClr val="accent2">
                    <a:lumMod val="75000"/>
                  </a:schemeClr>
                </a:solidFill>
                <a:cs typeface="Segoe UI Semilight" panose="020B0402040204020203" pitchFamily="34" charset="0"/>
              </a:rPr>
              <a:t>IoT</a:t>
            </a:r>
            <a:r>
              <a:rPr lang="en-US" sz="1100" dirty="0">
                <a:solidFill>
                  <a:srgbClr val="464BB8"/>
                </a:solidFill>
                <a:cs typeface="Segoe UI Semilight" panose="020B0402040204020203" pitchFamily="34" charset="0"/>
              </a:rPr>
              <a:t> </a:t>
            </a:r>
            <a:r>
              <a:rPr lang="en-US" sz="1100" kern="0" dirty="0">
                <a:solidFill>
                  <a:schemeClr val="accent2">
                    <a:lumMod val="75000"/>
                  </a:schemeClr>
                </a:solidFill>
                <a:cs typeface="Segoe UI Semilight" panose="020B0402040204020203" pitchFamily="34" charset="0"/>
              </a:rPr>
              <a:t>Hub</a:t>
            </a:r>
          </a:p>
        </p:txBody>
      </p:sp>
    </p:spTree>
    <p:extLst>
      <p:ext uri="{BB962C8B-B14F-4D97-AF65-F5344CB8AC3E}">
        <p14:creationId xmlns:p14="http://schemas.microsoft.com/office/powerpoint/2010/main" val="2457400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Rectangle 131"/>
          <p:cNvSpPr/>
          <p:nvPr/>
        </p:nvSpPr>
        <p:spPr bwMode="auto">
          <a:xfrm>
            <a:off x="1" y="5172226"/>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241" y="289958"/>
            <a:ext cx="11655840" cy="899537"/>
          </a:xfrm>
        </p:spPr>
        <p:txBody>
          <a:bodyPr/>
          <a:lstStyle/>
          <a:p>
            <a:pPr defTabSz="896386">
              <a:spcBef>
                <a:spcPts val="0"/>
              </a:spcBef>
              <a:spcAft>
                <a:spcPts val="588"/>
              </a:spcAft>
              <a:defRPr/>
            </a:pPr>
            <a:r>
              <a:rPr lang="en-US" kern="0" spc="0" dirty="0">
                <a:ln>
                  <a:noFill/>
                </a:ln>
              </a:rPr>
              <a:t>Ingest events at </a:t>
            </a:r>
            <a:r>
              <a:rPr lang="en-US" dirty="0"/>
              <a:t>cloud scale with bi-directional options</a:t>
            </a:r>
            <a:endParaRPr lang="en-US" kern="0" spc="0" dirty="0">
              <a:ln>
                <a:noFill/>
              </a:ln>
            </a:endParaRPr>
          </a:p>
        </p:txBody>
      </p:sp>
      <p:sp>
        <p:nvSpPr>
          <p:cNvPr id="12" name="TextBox 11"/>
          <p:cNvSpPr txBox="1"/>
          <p:nvPr/>
        </p:nvSpPr>
        <p:spPr>
          <a:xfrm>
            <a:off x="2151775" y="5202990"/>
            <a:ext cx="5180442" cy="1167681"/>
          </a:xfrm>
          <a:prstGeom prst="rect">
            <a:avLst/>
          </a:prstGeom>
          <a:noFill/>
        </p:spPr>
        <p:txBody>
          <a:bodyPr wrap="square" lIns="179285" tIns="143428" rIns="179285" bIns="143428" rtlCol="0">
            <a:spAutoFit/>
          </a:bodyPr>
          <a:lstStyle/>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High Scale event ingestion</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Bi-direction Command &amp; Control</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Per device authentication</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Open standards communication (AMQPs, MQTTs, HTTPs) </a:t>
            </a:r>
          </a:p>
        </p:txBody>
      </p:sp>
      <p:sp>
        <p:nvSpPr>
          <p:cNvPr id="10" name="TextBox 9"/>
          <p:cNvSpPr txBox="1"/>
          <p:nvPr/>
        </p:nvSpPr>
        <p:spPr>
          <a:xfrm>
            <a:off x="7234149" y="5208715"/>
            <a:ext cx="4577295" cy="929317"/>
          </a:xfrm>
          <a:prstGeom prst="rect">
            <a:avLst/>
          </a:prstGeom>
          <a:noFill/>
        </p:spPr>
        <p:txBody>
          <a:bodyPr wrap="square" lIns="179285" tIns="143428" rIns="179285" bIns="143428" rtlCol="0">
            <a:spAutoFit/>
          </a:bodyPr>
          <a:lstStyle/>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Device Management</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Reach a broad set of platforms using native client libraries</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Gateway SDK, Open Source SDKs</a:t>
            </a:r>
          </a:p>
        </p:txBody>
      </p:sp>
      <p:sp>
        <p:nvSpPr>
          <p:cNvPr id="252" name="Rectangle 251"/>
          <p:cNvSpPr/>
          <p:nvPr/>
        </p:nvSpPr>
        <p:spPr bwMode="auto">
          <a:xfrm>
            <a:off x="3951659" y="3632849"/>
            <a:ext cx="882357" cy="961490"/>
          </a:xfrm>
          <a:prstGeom prst="rect">
            <a:avLst/>
          </a:prstGeom>
          <a:noFill/>
          <a:ln w="3175">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5720" rIns="89642" bIns="45720" numCol="1" rtlCol="0" anchor="ctr" anchorCtr="0" compatLnSpc="1">
            <a:prstTxWarp prst="textNoShape">
              <a:avLst/>
            </a:prstTxWarp>
          </a:bodyPr>
          <a:lstStyle/>
          <a:p>
            <a:pPr algn="ctr" defTabSz="914102" fontAlgn="base">
              <a:spcBef>
                <a:spcPct val="0"/>
              </a:spcBef>
              <a:spcAft>
                <a:spcPct val="0"/>
              </a:spcAft>
              <a:defRPr/>
            </a:pPr>
            <a:r>
              <a:rPr lang="en-US" sz="1372" kern="0" dirty="0">
                <a:solidFill>
                  <a:srgbClr val="0078D7"/>
                </a:solidFill>
              </a:rPr>
              <a:t>Field Gateway</a:t>
            </a:r>
          </a:p>
        </p:txBody>
      </p:sp>
      <p:sp>
        <p:nvSpPr>
          <p:cNvPr id="431" name="TextBox 430"/>
          <p:cNvSpPr txBox="1"/>
          <p:nvPr/>
        </p:nvSpPr>
        <p:spPr>
          <a:xfrm>
            <a:off x="2491534" y="4778368"/>
            <a:ext cx="465163" cy="271554"/>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pPr defTabSz="914102" fontAlgn="base">
              <a:spcAft>
                <a:spcPct val="0"/>
              </a:spcAft>
              <a:defRPr/>
            </a:pPr>
            <a:r>
              <a:rPr lang="en-US" sz="1765" dirty="0">
                <a:solidFill>
                  <a:schemeClr val="bg2"/>
                </a:solidFill>
                <a:latin typeface="+mn-lt"/>
              </a:rPr>
              <a:t>Data</a:t>
            </a:r>
          </a:p>
        </p:txBody>
      </p:sp>
      <p:sp>
        <p:nvSpPr>
          <p:cNvPr id="153" name="Rectangle 152"/>
          <p:cNvSpPr/>
          <p:nvPr/>
        </p:nvSpPr>
        <p:spPr bwMode="auto">
          <a:xfrm>
            <a:off x="-7530" y="1648457"/>
            <a:ext cx="1737113" cy="378250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defRPr/>
            </a:pPr>
            <a:r>
              <a:rPr lang="en-US" sz="1400" kern="0"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155" name="Rectangle 154"/>
          <p:cNvSpPr/>
          <p:nvPr/>
        </p:nvSpPr>
        <p:spPr>
          <a:xfrm>
            <a:off x="545463" y="3354932"/>
            <a:ext cx="1270836" cy="264972"/>
          </a:xfrm>
          <a:prstGeom prst="rect">
            <a:avLst/>
          </a:prstGeom>
        </p:spPr>
        <p:txBody>
          <a:bodyPr wrap="square">
            <a:spAutoFit/>
          </a:bodyPr>
          <a:lstStyle/>
          <a:p>
            <a:pPr defTabSz="896386">
              <a:defRPr/>
            </a:pPr>
            <a:r>
              <a:rPr lang="en-US" sz="1100" kern="0" dirty="0">
                <a:solidFill>
                  <a:schemeClr val="accent2">
                    <a:lumMod val="75000"/>
                  </a:schemeClr>
                </a:solidFill>
                <a:cs typeface="Segoe UI Semilight" panose="020B0402040204020203" pitchFamily="34" charset="0"/>
              </a:rPr>
              <a:t>Data Catalog</a:t>
            </a:r>
          </a:p>
        </p:txBody>
      </p:sp>
      <p:grpSp>
        <p:nvGrpSpPr>
          <p:cNvPr id="156" name="Group 155"/>
          <p:cNvGrpSpPr/>
          <p:nvPr/>
        </p:nvGrpSpPr>
        <p:grpSpPr>
          <a:xfrm>
            <a:off x="230601" y="3312493"/>
            <a:ext cx="274958" cy="292485"/>
            <a:chOff x="3232150" y="382588"/>
            <a:chExt cx="5727700" cy="6092825"/>
          </a:xfrm>
          <a:solidFill>
            <a:schemeClr val="accent2">
              <a:lumMod val="75000"/>
            </a:schemeClr>
          </a:solidFill>
        </p:grpSpPr>
        <p:sp>
          <p:nvSpPr>
            <p:cNvPr id="157"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ysClr val="windowText" lastClr="000000"/>
                </a:solidFill>
              </a:endParaRPr>
            </a:p>
          </p:txBody>
        </p:sp>
        <p:sp>
          <p:nvSpPr>
            <p:cNvPr id="158"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ysClr val="windowText" lastClr="000000"/>
                </a:solidFill>
              </a:endParaRPr>
            </a:p>
          </p:txBody>
        </p:sp>
        <p:sp>
          <p:nvSpPr>
            <p:cNvPr id="159"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ysClr val="windowText" lastClr="000000"/>
                </a:solidFill>
              </a:endParaRPr>
            </a:p>
          </p:txBody>
        </p:sp>
      </p:grpSp>
      <p:sp>
        <p:nvSpPr>
          <p:cNvPr id="160" name="Rectangle 159"/>
          <p:cNvSpPr/>
          <p:nvPr/>
        </p:nvSpPr>
        <p:spPr>
          <a:xfrm>
            <a:off x="545463" y="2519512"/>
            <a:ext cx="1270836" cy="264972"/>
          </a:xfrm>
          <a:prstGeom prst="rect">
            <a:avLst/>
          </a:prstGeom>
        </p:spPr>
        <p:txBody>
          <a:bodyPr wrap="square">
            <a:spAutoFit/>
          </a:bodyPr>
          <a:lstStyle/>
          <a:p>
            <a:pPr defTabSz="896386">
              <a:defRPr/>
            </a:pPr>
            <a:r>
              <a:rPr lang="en-US" sz="1100" kern="0" dirty="0">
                <a:solidFill>
                  <a:schemeClr val="accent2">
                    <a:lumMod val="75000"/>
                  </a:schemeClr>
                </a:solidFill>
                <a:cs typeface="Segoe UI Semilight" panose="020B0402040204020203" pitchFamily="34" charset="0"/>
              </a:rPr>
              <a:t>Data Factory </a:t>
            </a:r>
            <a:endParaRPr lang="en-US" sz="1100" kern="0" dirty="0">
              <a:solidFill>
                <a:schemeClr val="accent2">
                  <a:lumMod val="75000"/>
                </a:schemeClr>
              </a:solidFill>
            </a:endParaRPr>
          </a:p>
        </p:txBody>
      </p:sp>
      <p:sp>
        <p:nvSpPr>
          <p:cNvPr id="161" name="Freeform 160"/>
          <p:cNvSpPr/>
          <p:nvPr/>
        </p:nvSpPr>
        <p:spPr bwMode="auto">
          <a:xfrm>
            <a:off x="226594" y="2458257"/>
            <a:ext cx="286420" cy="300988"/>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a:solidFill>
                <a:schemeClr val="tx1"/>
              </a:solidFill>
              <a:ea typeface="Segoe UI" pitchFamily="34" charset="0"/>
              <a:cs typeface="Segoe UI" pitchFamily="34" charset="0"/>
            </a:endParaRPr>
          </a:p>
        </p:txBody>
      </p:sp>
      <p:sp>
        <p:nvSpPr>
          <p:cNvPr id="163" name="TextBox 162"/>
          <p:cNvSpPr txBox="1"/>
          <p:nvPr/>
        </p:nvSpPr>
        <p:spPr>
          <a:xfrm>
            <a:off x="2766664" y="3619320"/>
            <a:ext cx="819375" cy="876996"/>
          </a:xfrm>
          <a:prstGeom prst="rect">
            <a:avLst/>
          </a:prstGeom>
          <a:noFill/>
        </p:spPr>
        <p:txBody>
          <a:bodyPr wrap="square" lIns="0" tIns="146262" rIns="182828" bIns="146262" rtlCol="0">
            <a:noAutofit/>
          </a:bodyPr>
          <a:lstStyle/>
          <a:p>
            <a:pPr defTabSz="932384">
              <a:lnSpc>
                <a:spcPct val="90000"/>
              </a:lnSpc>
              <a:spcBef>
                <a:spcPct val="0"/>
              </a:spcBef>
              <a:spcAft>
                <a:spcPts val="600"/>
              </a:spcAft>
            </a:pPr>
            <a:r>
              <a:rPr lang="en-US" sz="1176" spc="-30" dirty="0">
                <a:solidFill>
                  <a:schemeClr val="accent1"/>
                </a:solidFill>
                <a:cs typeface="Segoe UI Semilight" panose="020B0402040204020203" pitchFamily="34" charset="0"/>
              </a:rPr>
              <a:t>PAN-Sensors </a:t>
            </a:r>
            <a:br>
              <a:rPr lang="en-US" sz="1176" spc="-30" dirty="0">
                <a:solidFill>
                  <a:schemeClr val="accent1"/>
                </a:solidFill>
                <a:cs typeface="Segoe UI Semilight" panose="020B0402040204020203" pitchFamily="34" charset="0"/>
              </a:rPr>
            </a:br>
            <a:r>
              <a:rPr lang="en-US" sz="1176" spc="-30" dirty="0">
                <a:solidFill>
                  <a:schemeClr val="accent1"/>
                </a:solidFill>
                <a:cs typeface="Segoe UI Semilight" panose="020B0402040204020203" pitchFamily="34" charset="0"/>
              </a:rPr>
              <a:t>and </a:t>
            </a:r>
            <a:br>
              <a:rPr lang="en-US" sz="1176" spc="-30" dirty="0">
                <a:solidFill>
                  <a:schemeClr val="accent1"/>
                </a:solidFill>
                <a:cs typeface="Segoe UI Semilight" panose="020B0402040204020203" pitchFamily="34" charset="0"/>
              </a:rPr>
            </a:br>
            <a:r>
              <a:rPr lang="en-US" sz="1176" spc="-30" dirty="0">
                <a:solidFill>
                  <a:schemeClr val="accent1"/>
                </a:solidFill>
                <a:cs typeface="Segoe UI Semilight" panose="020B0402040204020203" pitchFamily="34" charset="0"/>
              </a:rPr>
              <a:t>devices</a:t>
            </a:r>
          </a:p>
        </p:txBody>
      </p:sp>
      <p:pic>
        <p:nvPicPr>
          <p:cNvPr id="167" name="Picture 16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69203" y="3726904"/>
            <a:ext cx="548173" cy="641400"/>
          </a:xfrm>
          <a:prstGeom prst="rect">
            <a:avLst/>
          </a:prstGeom>
        </p:spPr>
      </p:pic>
      <p:sp>
        <p:nvSpPr>
          <p:cNvPr id="4" name="Rectangle 3"/>
          <p:cNvSpPr/>
          <p:nvPr/>
        </p:nvSpPr>
        <p:spPr>
          <a:xfrm>
            <a:off x="6090699" y="3913162"/>
            <a:ext cx="1595576" cy="362072"/>
          </a:xfrm>
          <a:prstGeom prst="rect">
            <a:avLst/>
          </a:prstGeom>
        </p:spPr>
        <p:txBody>
          <a:bodyPr wrap="square">
            <a:spAutoFit/>
          </a:bodyPr>
          <a:lstStyle/>
          <a:p>
            <a:pPr algn="ctr" defTabSz="914102" fontAlgn="base">
              <a:spcBef>
                <a:spcPct val="0"/>
              </a:spcBef>
              <a:spcAft>
                <a:spcPct val="0"/>
              </a:spcAft>
              <a:defRPr/>
            </a:pPr>
            <a:r>
              <a:rPr lang="en-US" sz="1765" kern="0" dirty="0" err="1">
                <a:solidFill>
                  <a:srgbClr val="0078D7"/>
                </a:solidFill>
              </a:rPr>
              <a:t>IoT</a:t>
            </a:r>
            <a:r>
              <a:rPr lang="en-US" sz="1765" kern="0" dirty="0">
                <a:solidFill>
                  <a:srgbClr val="0078D7"/>
                </a:solidFill>
              </a:rPr>
              <a:t> Hub</a:t>
            </a:r>
          </a:p>
        </p:txBody>
      </p:sp>
      <p:cxnSp>
        <p:nvCxnSpPr>
          <p:cNvPr id="14" name="Straight Arrow Connector 13"/>
          <p:cNvCxnSpPr/>
          <p:nvPr/>
        </p:nvCxnSpPr>
        <p:spPr>
          <a:xfrm>
            <a:off x="7534978" y="3133097"/>
            <a:ext cx="1410313"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5" name="Group 144"/>
          <p:cNvGrpSpPr>
            <a:grpSpLocks noChangeAspect="1"/>
          </p:cNvGrpSpPr>
          <p:nvPr/>
        </p:nvGrpSpPr>
        <p:grpSpPr>
          <a:xfrm>
            <a:off x="10811796" y="4068066"/>
            <a:ext cx="701263" cy="448212"/>
            <a:chOff x="7884058" y="5368509"/>
            <a:chExt cx="324905" cy="207663"/>
          </a:xfrm>
          <a:solidFill>
            <a:schemeClr val="accent1"/>
          </a:solidFill>
        </p:grpSpPr>
        <p:sp>
          <p:nvSpPr>
            <p:cNvPr id="146"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147"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148"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149"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150"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grpSp>
        <p:nvGrpSpPr>
          <p:cNvPr id="164" name="Group 163"/>
          <p:cNvGrpSpPr>
            <a:grpSpLocks noChangeAspect="1"/>
          </p:cNvGrpSpPr>
          <p:nvPr/>
        </p:nvGrpSpPr>
        <p:grpSpPr>
          <a:xfrm>
            <a:off x="9115569" y="4045897"/>
            <a:ext cx="583465" cy="448212"/>
            <a:chOff x="1260022" y="5196402"/>
            <a:chExt cx="3273425" cy="2514600"/>
          </a:xfrm>
          <a:solidFill>
            <a:schemeClr val="accent1"/>
          </a:solidFill>
        </p:grpSpPr>
        <p:sp>
          <p:nvSpPr>
            <p:cNvPr id="169" name="Freeform 168"/>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70" name="Freeform 169"/>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71" name="Freeform 170"/>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72" name="Freeform 171"/>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73" name="Freeform 172"/>
          <p:cNvSpPr>
            <a:spLocks noChangeAspect="1"/>
          </p:cNvSpPr>
          <p:nvPr/>
        </p:nvSpPr>
        <p:spPr bwMode="auto">
          <a:xfrm>
            <a:off x="10854751" y="2937706"/>
            <a:ext cx="592288" cy="448212"/>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w="6350">
            <a:noFill/>
          </a:ln>
        </p:spPr>
        <p:txBody>
          <a:bodyPr vert="horz" wrap="square" lIns="91427" tIns="45713" rIns="91427" bIns="45713" numCol="1" anchor="t" anchorCtr="0" compatLnSpc="1">
            <a:prstTxWarp prst="textNoShape">
              <a:avLst/>
            </a:prstTxWarp>
          </a:bodyPr>
          <a:lstStyle/>
          <a:p>
            <a:endParaRPr lang="en-US" sz="1600" dirty="0"/>
          </a:p>
        </p:txBody>
      </p:sp>
      <p:sp>
        <p:nvSpPr>
          <p:cNvPr id="174" name="Freeform 173"/>
          <p:cNvSpPr>
            <a:spLocks noChangeAspect="1"/>
          </p:cNvSpPr>
          <p:nvPr/>
        </p:nvSpPr>
        <p:spPr bwMode="auto">
          <a:xfrm flipH="1">
            <a:off x="10933021" y="1734587"/>
            <a:ext cx="423542" cy="448212"/>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grpSp>
        <p:nvGrpSpPr>
          <p:cNvPr id="175" name="Group 174"/>
          <p:cNvGrpSpPr>
            <a:grpSpLocks noChangeAspect="1"/>
          </p:cNvGrpSpPr>
          <p:nvPr/>
        </p:nvGrpSpPr>
        <p:grpSpPr>
          <a:xfrm>
            <a:off x="9195770" y="1720556"/>
            <a:ext cx="365957" cy="448212"/>
            <a:chOff x="-3084513" y="3390510"/>
            <a:chExt cx="2716213" cy="3363913"/>
          </a:xfrm>
          <a:solidFill>
            <a:schemeClr val="accent1"/>
          </a:solidFill>
        </p:grpSpPr>
        <p:sp>
          <p:nvSpPr>
            <p:cNvPr id="176"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7"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sp>
        <p:nvSpPr>
          <p:cNvPr id="179" name="TextBox 178"/>
          <p:cNvSpPr txBox="1"/>
          <p:nvPr/>
        </p:nvSpPr>
        <p:spPr>
          <a:xfrm>
            <a:off x="8837108" y="2119947"/>
            <a:ext cx="1292760" cy="389721"/>
          </a:xfrm>
          <a:prstGeom prst="rect">
            <a:avLst/>
          </a:prstGeom>
          <a:noFill/>
        </p:spPr>
        <p:txBody>
          <a:bodyPr wrap="square" lIns="0" tIns="146262" rIns="182828" bIns="146262" rtlCol="0">
            <a:noAutofit/>
          </a:bodyPr>
          <a:lstStyle/>
          <a:p>
            <a:pPr algn="ctr" defTabSz="932384">
              <a:lnSpc>
                <a:spcPct val="90000"/>
              </a:lnSpc>
              <a:spcAft>
                <a:spcPts val="600"/>
              </a:spcAft>
            </a:pPr>
            <a:r>
              <a:rPr lang="en-US" sz="1176" spc="-30" dirty="0">
                <a:solidFill>
                  <a:schemeClr val="accent1"/>
                </a:solidFill>
                <a:cs typeface="Segoe UI Semilight" panose="020B0402040204020203" pitchFamily="34" charset="0"/>
              </a:rPr>
              <a:t>SQL Database</a:t>
            </a:r>
          </a:p>
        </p:txBody>
      </p:sp>
      <p:sp>
        <p:nvSpPr>
          <p:cNvPr id="180" name="TextBox 179"/>
          <p:cNvSpPr txBox="1"/>
          <p:nvPr/>
        </p:nvSpPr>
        <p:spPr>
          <a:xfrm>
            <a:off x="10573321" y="2119947"/>
            <a:ext cx="1342976" cy="683125"/>
          </a:xfrm>
          <a:prstGeom prst="rect">
            <a:avLst/>
          </a:prstGeom>
          <a:noFill/>
        </p:spPr>
        <p:txBody>
          <a:bodyPr wrap="square" lIns="0" tIns="146262" rIns="182828" bIns="146262" rtlCol="0">
            <a:noAutofit/>
          </a:bodyPr>
          <a:lstStyle/>
          <a:p>
            <a:pPr algn="ctr" defTabSz="932384">
              <a:lnSpc>
                <a:spcPct val="90000"/>
              </a:lnSpc>
              <a:spcAft>
                <a:spcPts val="600"/>
              </a:spcAft>
            </a:pPr>
            <a:r>
              <a:rPr lang="en-US" sz="1176" spc="-30" dirty="0">
                <a:solidFill>
                  <a:schemeClr val="accent1"/>
                </a:solidFill>
                <a:cs typeface="Segoe UI Semilight" panose="020B0402040204020203" pitchFamily="34" charset="0"/>
              </a:rPr>
              <a:t>Machine Learning</a:t>
            </a:r>
          </a:p>
        </p:txBody>
      </p:sp>
      <p:cxnSp>
        <p:nvCxnSpPr>
          <p:cNvPr id="181" name="Straight Arrow Connector 180"/>
          <p:cNvCxnSpPr/>
          <p:nvPr/>
        </p:nvCxnSpPr>
        <p:spPr>
          <a:xfrm rot="5400000" flipV="1">
            <a:off x="10256996" y="1543724"/>
            <a:ext cx="0" cy="89642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2" name="TextBox 181"/>
          <p:cNvSpPr txBox="1"/>
          <p:nvPr/>
        </p:nvSpPr>
        <p:spPr>
          <a:xfrm>
            <a:off x="10556721" y="3343427"/>
            <a:ext cx="1342976" cy="389713"/>
          </a:xfrm>
          <a:prstGeom prst="rect">
            <a:avLst/>
          </a:prstGeom>
          <a:noFill/>
        </p:spPr>
        <p:txBody>
          <a:bodyPr wrap="square" lIns="0" tIns="146262" rIns="182828" bIns="146262" rtlCol="0">
            <a:noAutofit/>
          </a:bodyPr>
          <a:lstStyle/>
          <a:p>
            <a:pPr algn="ctr" defTabSz="932384">
              <a:lnSpc>
                <a:spcPct val="90000"/>
              </a:lnSpc>
              <a:spcAft>
                <a:spcPts val="600"/>
              </a:spcAft>
            </a:pPr>
            <a:r>
              <a:rPr lang="en-US" sz="1176" spc="-30" dirty="0">
                <a:solidFill>
                  <a:schemeClr val="accent1"/>
                </a:solidFill>
                <a:cs typeface="Segoe UI Semilight" panose="020B0402040204020203" pitchFamily="34" charset="0"/>
              </a:rPr>
              <a:t>HDInsight</a:t>
            </a:r>
          </a:p>
        </p:txBody>
      </p:sp>
      <p:sp>
        <p:nvSpPr>
          <p:cNvPr id="184" name="TextBox 183"/>
          <p:cNvSpPr txBox="1"/>
          <p:nvPr/>
        </p:nvSpPr>
        <p:spPr>
          <a:xfrm>
            <a:off x="8837107" y="3276637"/>
            <a:ext cx="1342976" cy="389713"/>
          </a:xfrm>
          <a:prstGeom prst="rect">
            <a:avLst/>
          </a:prstGeom>
          <a:noFill/>
        </p:spPr>
        <p:txBody>
          <a:bodyPr wrap="square" lIns="0" tIns="146262" rIns="182828" bIns="146262" rtlCol="0">
            <a:noAutofit/>
          </a:bodyPr>
          <a:lstStyle/>
          <a:p>
            <a:pPr algn="ctr" defTabSz="932384">
              <a:lnSpc>
                <a:spcPct val="90000"/>
              </a:lnSpc>
              <a:spcAft>
                <a:spcPts val="600"/>
              </a:spcAft>
            </a:pPr>
            <a:r>
              <a:rPr lang="en-US" sz="1176" spc="-30" dirty="0">
                <a:solidFill>
                  <a:schemeClr val="accent1"/>
                </a:solidFill>
                <a:cs typeface="Segoe UI Semilight" panose="020B0402040204020203" pitchFamily="34" charset="0"/>
              </a:rPr>
              <a:t>Storage</a:t>
            </a:r>
          </a:p>
        </p:txBody>
      </p:sp>
      <p:sp>
        <p:nvSpPr>
          <p:cNvPr id="185" name="Oval 88"/>
          <p:cNvSpPr/>
          <p:nvPr/>
        </p:nvSpPr>
        <p:spPr>
          <a:xfrm>
            <a:off x="9247272" y="3007209"/>
            <a:ext cx="299641" cy="311860"/>
          </a:xfrm>
          <a:custGeom>
            <a:avLst/>
            <a:gdLst/>
            <a:ahLst/>
            <a:cxnLst/>
            <a:rect l="l" t="t" r="r" b="b"/>
            <a:pathLst>
              <a:path w="1255211" h="1656051">
                <a:moveTo>
                  <a:pt x="638840" y="98404"/>
                </a:moveTo>
                <a:cubicBezTo>
                  <a:pt x="356498" y="98404"/>
                  <a:pt x="127615" y="169347"/>
                  <a:pt x="127615" y="256860"/>
                </a:cubicBezTo>
                <a:cubicBezTo>
                  <a:pt x="127615" y="344373"/>
                  <a:pt x="356498" y="415316"/>
                  <a:pt x="638840" y="415316"/>
                </a:cubicBezTo>
                <a:cubicBezTo>
                  <a:pt x="921182" y="415316"/>
                  <a:pt x="1150065" y="344373"/>
                  <a:pt x="1150065" y="256860"/>
                </a:cubicBezTo>
                <a:cubicBezTo>
                  <a:pt x="1150065" y="169347"/>
                  <a:pt x="921182" y="98404"/>
                  <a:pt x="638840" y="98404"/>
                </a:cubicBezTo>
                <a:close/>
                <a:moveTo>
                  <a:pt x="627606" y="7"/>
                </a:moveTo>
                <a:cubicBezTo>
                  <a:pt x="834366" y="-787"/>
                  <a:pt x="1214415" y="70042"/>
                  <a:pt x="1247888" y="228376"/>
                </a:cubicBezTo>
                <a:lnTo>
                  <a:pt x="1255211" y="223614"/>
                </a:lnTo>
                <a:lnTo>
                  <a:pt x="1255211" y="317516"/>
                </a:lnTo>
                <a:lnTo>
                  <a:pt x="1255211" y="1338542"/>
                </a:lnTo>
                <a:lnTo>
                  <a:pt x="1255211" y="1404562"/>
                </a:lnTo>
                <a:lnTo>
                  <a:pt x="1241216" y="1404562"/>
                </a:lnTo>
                <a:cubicBezTo>
                  <a:pt x="1181427" y="1548293"/>
                  <a:pt x="929392" y="1656051"/>
                  <a:pt x="627606" y="1656051"/>
                </a:cubicBezTo>
                <a:cubicBezTo>
                  <a:pt x="325821" y="1656051"/>
                  <a:pt x="73786" y="1548293"/>
                  <a:pt x="13998" y="1404562"/>
                </a:cubicBezTo>
                <a:lnTo>
                  <a:pt x="0" y="1404562"/>
                </a:lnTo>
                <a:lnTo>
                  <a:pt x="0" y="1338542"/>
                </a:lnTo>
                <a:lnTo>
                  <a:pt x="0" y="317516"/>
                </a:lnTo>
                <a:lnTo>
                  <a:pt x="0" y="280764"/>
                </a:lnTo>
                <a:cubicBezTo>
                  <a:pt x="2442" y="280764"/>
                  <a:pt x="4882" y="233138"/>
                  <a:pt x="7323" y="233138"/>
                </a:cubicBezTo>
                <a:cubicBezTo>
                  <a:pt x="40799" y="74804"/>
                  <a:pt x="420845" y="801"/>
                  <a:pt x="627606" y="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endParaRPr lang="en-US" sz="1323">
              <a:gradFill>
                <a:gsLst>
                  <a:gs pos="1250">
                    <a:srgbClr val="505050"/>
                  </a:gs>
                  <a:gs pos="74000">
                    <a:srgbClr val="505050"/>
                  </a:gs>
                </a:gsLst>
                <a:lin ang="5400000" scaled="0"/>
              </a:gradFill>
            </a:endParaRPr>
          </a:p>
        </p:txBody>
      </p:sp>
      <p:sp>
        <p:nvSpPr>
          <p:cNvPr id="187" name="TextBox 186"/>
          <p:cNvSpPr txBox="1"/>
          <p:nvPr/>
        </p:nvSpPr>
        <p:spPr>
          <a:xfrm>
            <a:off x="10506917" y="4492257"/>
            <a:ext cx="1505422" cy="389713"/>
          </a:xfrm>
          <a:prstGeom prst="rect">
            <a:avLst/>
          </a:prstGeom>
          <a:noFill/>
        </p:spPr>
        <p:txBody>
          <a:bodyPr wrap="square" lIns="0" tIns="146262" rIns="182828" bIns="146262" rtlCol="0">
            <a:noAutofit/>
          </a:bodyPr>
          <a:lstStyle/>
          <a:p>
            <a:pPr algn="ctr" defTabSz="932384">
              <a:lnSpc>
                <a:spcPct val="90000"/>
              </a:lnSpc>
              <a:spcAft>
                <a:spcPts val="600"/>
              </a:spcAft>
            </a:pPr>
            <a:r>
              <a:rPr lang="en-US" sz="1176" spc="-30" dirty="0">
                <a:solidFill>
                  <a:schemeClr val="accent1"/>
                </a:solidFill>
                <a:cs typeface="Segoe UI Semilight" panose="020B0402040204020203" pitchFamily="34" charset="0"/>
              </a:rPr>
              <a:t>Power BI</a:t>
            </a:r>
          </a:p>
        </p:txBody>
      </p:sp>
      <p:sp>
        <p:nvSpPr>
          <p:cNvPr id="188" name="TextBox 187"/>
          <p:cNvSpPr txBox="1"/>
          <p:nvPr/>
        </p:nvSpPr>
        <p:spPr>
          <a:xfrm>
            <a:off x="8837108" y="4473581"/>
            <a:ext cx="1475408" cy="389713"/>
          </a:xfrm>
          <a:prstGeom prst="rect">
            <a:avLst/>
          </a:prstGeom>
          <a:noFill/>
        </p:spPr>
        <p:txBody>
          <a:bodyPr wrap="square" lIns="0" tIns="146262" rIns="182828" bIns="146262" rtlCol="0">
            <a:noAutofit/>
          </a:bodyPr>
          <a:lstStyle/>
          <a:p>
            <a:pPr algn="ctr" defTabSz="932384">
              <a:lnSpc>
                <a:spcPct val="90000"/>
              </a:lnSpc>
              <a:spcAft>
                <a:spcPts val="600"/>
              </a:spcAft>
            </a:pPr>
            <a:r>
              <a:rPr lang="en-US" sz="1176" spc="-30" dirty="0">
                <a:solidFill>
                  <a:schemeClr val="accent1"/>
                </a:solidFill>
                <a:cs typeface="Segoe UI Semilight" panose="020B0402040204020203" pitchFamily="34" charset="0"/>
              </a:rPr>
              <a:t>Stream Analytics</a:t>
            </a:r>
          </a:p>
        </p:txBody>
      </p:sp>
      <p:cxnSp>
        <p:nvCxnSpPr>
          <p:cNvPr id="193" name="Straight Arrow Connector 192"/>
          <p:cNvCxnSpPr/>
          <p:nvPr/>
        </p:nvCxnSpPr>
        <p:spPr>
          <a:xfrm rot="5400000" flipV="1">
            <a:off x="10256996" y="2681976"/>
            <a:ext cx="0" cy="89642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p:nvPr/>
        </p:nvCxnSpPr>
        <p:spPr>
          <a:xfrm rot="5400000" flipV="1">
            <a:off x="10256996" y="3820230"/>
            <a:ext cx="0" cy="89642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p:cNvCxnSpPr/>
          <p:nvPr/>
        </p:nvCxnSpPr>
        <p:spPr>
          <a:xfrm rot="5400000" flipV="1">
            <a:off x="3630862" y="3617741"/>
            <a:ext cx="0" cy="627497"/>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p:cNvCxnSpPr>
            <a:cxnSpLocks/>
          </p:cNvCxnSpPr>
          <p:nvPr/>
        </p:nvCxnSpPr>
        <p:spPr>
          <a:xfrm>
            <a:off x="4834017" y="3913163"/>
            <a:ext cx="1356556" cy="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8251984" y="4284957"/>
            <a:ext cx="693307" cy="270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8251984" y="1978531"/>
            <a:ext cx="693307" cy="270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8250215" y="1978532"/>
            <a:ext cx="0" cy="2296703"/>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6" name="Picture 65"/>
          <p:cNvPicPr>
            <a:picLocks noChangeAspect="1"/>
          </p:cNvPicPr>
          <p:nvPr/>
        </p:nvPicPr>
        <p:blipFill>
          <a:blip r:embed="rId4" cstate="email">
            <a:biLevel thresh="25000"/>
            <a:extLst>
              <a:ext uri="{BEBA8EAE-BF5A-486C-A8C5-ECC9F3942E4B}">
                <a14:imgProps xmlns:a14="http://schemas.microsoft.com/office/drawing/2010/main">
                  <a14:imgLayer r:embed="rId5">
                    <a14:imgEffect>
                      <a14:sharpenSoften amount="25000"/>
                    </a14:imgEffect>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79661" y="4745354"/>
            <a:ext cx="297193" cy="297193"/>
          </a:xfrm>
          <a:prstGeom prst="rect">
            <a:avLst/>
          </a:prstGeom>
          <a:noFill/>
        </p:spPr>
      </p:pic>
      <p:sp>
        <p:nvSpPr>
          <p:cNvPr id="67" name="Rectangle 66"/>
          <p:cNvSpPr/>
          <p:nvPr/>
        </p:nvSpPr>
        <p:spPr>
          <a:xfrm>
            <a:off x="521233" y="4749541"/>
            <a:ext cx="1190817" cy="259799"/>
          </a:xfrm>
          <a:prstGeom prst="rect">
            <a:avLst/>
          </a:prstGeom>
        </p:spPr>
        <p:txBody>
          <a:bodyPr wrap="square">
            <a:spAutoFit/>
          </a:bodyPr>
          <a:lstStyle/>
          <a:p>
            <a:r>
              <a:rPr lang="en-US" sz="1100" dirty="0" err="1">
                <a:cs typeface="Segoe UI Semilight" panose="020B0402040204020203" pitchFamily="34" charset="0"/>
              </a:rPr>
              <a:t>IoT</a:t>
            </a:r>
            <a:r>
              <a:rPr lang="en-US" sz="1100" dirty="0">
                <a:cs typeface="Segoe UI Semilight" panose="020B0402040204020203" pitchFamily="34" charset="0"/>
              </a:rPr>
              <a:t> Hub</a:t>
            </a:r>
            <a:endParaRPr lang="en-US" sz="1100" dirty="0"/>
          </a:p>
        </p:txBody>
      </p:sp>
      <p:sp>
        <p:nvSpPr>
          <p:cNvPr id="68" name="Rectangle 67"/>
          <p:cNvSpPr/>
          <p:nvPr/>
        </p:nvSpPr>
        <p:spPr>
          <a:xfrm>
            <a:off x="538227" y="4060444"/>
            <a:ext cx="1270836" cy="264972"/>
          </a:xfrm>
          <a:prstGeom prst="rect">
            <a:avLst/>
          </a:prstGeom>
        </p:spPr>
        <p:txBody>
          <a:bodyPr wrap="square">
            <a:spAutoFit/>
          </a:bodyPr>
          <a:lstStyle/>
          <a:p>
            <a:pPr defTabSz="896386">
              <a:defRPr/>
            </a:pPr>
            <a:r>
              <a:rPr lang="en-US" sz="1100" kern="0" dirty="0">
                <a:solidFill>
                  <a:schemeClr val="accent2">
                    <a:lumMod val="75000"/>
                  </a:schemeClr>
                </a:solidFill>
                <a:cs typeface="Segoe UI Semilight" panose="020B0402040204020203" pitchFamily="34" charset="0"/>
              </a:rPr>
              <a:t>Event Hubs</a:t>
            </a:r>
            <a:endParaRPr lang="en-US" sz="1100" kern="0" dirty="0">
              <a:solidFill>
                <a:schemeClr val="accent2">
                  <a:lumMod val="75000"/>
                </a:schemeClr>
              </a:solidFill>
            </a:endParaRPr>
          </a:p>
        </p:txBody>
      </p:sp>
      <p:sp>
        <p:nvSpPr>
          <p:cNvPr id="69" name="Freeform 30"/>
          <p:cNvSpPr/>
          <p:nvPr/>
        </p:nvSpPr>
        <p:spPr bwMode="auto">
          <a:xfrm>
            <a:off x="217044" y="4083115"/>
            <a:ext cx="231541" cy="242300"/>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dirty="0">
              <a:solidFill>
                <a:schemeClr val="tx1"/>
              </a:solidFill>
              <a:ea typeface="Segoe UI" pitchFamily="34" charset="0"/>
              <a:cs typeface="Segoe UI" pitchFamily="34" charset="0"/>
            </a:endParaRPr>
          </a:p>
        </p:txBody>
      </p:sp>
      <p:pic>
        <p:nvPicPr>
          <p:cNvPr id="70" name="Picture 69"/>
          <p:cNvPicPr>
            <a:picLocks noChangeAspect="1"/>
          </p:cNvPicPr>
          <p:nvPr/>
        </p:nvPicPr>
        <p:blipFill>
          <a:blip r:embed="rId6" cstate="email">
            <a:duotone>
              <a:schemeClr val="accent2">
                <a:shade val="45000"/>
                <a:satMod val="135000"/>
              </a:schemeClr>
              <a:prstClr val="white"/>
            </a:duotone>
            <a:extLst>
              <a:ext uri="{BEBA8EAE-BF5A-486C-A8C5-ECC9F3942E4B}">
                <a14:imgProps xmlns:a14="http://schemas.microsoft.com/office/drawing/2010/main">
                  <a14:imgLayer r:embed="rId7">
                    <a14:imgEffect>
                      <a14:sharpenSoften amount="25000"/>
                    </a14:imgEffect>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6311589" y="2597160"/>
            <a:ext cx="1217680" cy="1217680"/>
          </a:xfrm>
          <a:prstGeom prst="rect">
            <a:avLst/>
          </a:prstGeom>
          <a:noFill/>
        </p:spPr>
      </p:pic>
      <p:sp>
        <p:nvSpPr>
          <p:cNvPr id="71" name="TextBox 70"/>
          <p:cNvSpPr txBox="1"/>
          <p:nvPr/>
        </p:nvSpPr>
        <p:spPr>
          <a:xfrm>
            <a:off x="2749234" y="2462362"/>
            <a:ext cx="1028544" cy="876996"/>
          </a:xfrm>
          <a:prstGeom prst="rect">
            <a:avLst/>
          </a:prstGeom>
          <a:noFill/>
        </p:spPr>
        <p:txBody>
          <a:bodyPr wrap="square" lIns="0" tIns="146262" rIns="182828" bIns="146262" rtlCol="0">
            <a:noAutofit/>
          </a:bodyPr>
          <a:lstStyle/>
          <a:p>
            <a:pPr defTabSz="932384">
              <a:lnSpc>
                <a:spcPct val="90000"/>
              </a:lnSpc>
              <a:spcBef>
                <a:spcPct val="0"/>
              </a:spcBef>
              <a:spcAft>
                <a:spcPts val="600"/>
              </a:spcAft>
            </a:pPr>
            <a:r>
              <a:rPr lang="en-US" sz="1176" spc="-30" dirty="0">
                <a:solidFill>
                  <a:schemeClr val="accent1"/>
                </a:solidFill>
                <a:cs typeface="Segoe UI Semilight" panose="020B0402040204020203" pitchFamily="34" charset="0"/>
              </a:rPr>
              <a:t>IP Capable -Sensors </a:t>
            </a:r>
            <a:br>
              <a:rPr lang="en-US" sz="1176" spc="-30" dirty="0">
                <a:solidFill>
                  <a:schemeClr val="accent1"/>
                </a:solidFill>
                <a:cs typeface="Segoe UI Semilight" panose="020B0402040204020203" pitchFamily="34" charset="0"/>
              </a:rPr>
            </a:br>
            <a:r>
              <a:rPr lang="en-US" sz="1176" spc="-30" dirty="0">
                <a:solidFill>
                  <a:schemeClr val="accent1"/>
                </a:solidFill>
                <a:cs typeface="Segoe UI Semilight" panose="020B0402040204020203" pitchFamily="34" charset="0"/>
              </a:rPr>
              <a:t>and </a:t>
            </a:r>
            <a:br>
              <a:rPr lang="en-US" sz="1176" spc="-30" dirty="0">
                <a:solidFill>
                  <a:schemeClr val="accent1"/>
                </a:solidFill>
                <a:cs typeface="Segoe UI Semilight" panose="020B0402040204020203" pitchFamily="34" charset="0"/>
              </a:rPr>
            </a:br>
            <a:r>
              <a:rPr lang="en-US" sz="1176" spc="-30" dirty="0">
                <a:solidFill>
                  <a:schemeClr val="accent1"/>
                </a:solidFill>
                <a:cs typeface="Segoe UI Semilight" panose="020B0402040204020203" pitchFamily="34" charset="0"/>
              </a:rPr>
              <a:t>devices</a:t>
            </a:r>
          </a:p>
        </p:txBody>
      </p:sp>
      <p:pic>
        <p:nvPicPr>
          <p:cNvPr id="75" name="Picture 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1774" y="2569946"/>
            <a:ext cx="548173" cy="641400"/>
          </a:xfrm>
          <a:prstGeom prst="rect">
            <a:avLst/>
          </a:prstGeom>
        </p:spPr>
      </p:pic>
      <p:cxnSp>
        <p:nvCxnSpPr>
          <p:cNvPr id="76" name="Straight Arrow Connector 75"/>
          <p:cNvCxnSpPr>
            <a:cxnSpLocks/>
          </p:cNvCxnSpPr>
          <p:nvPr/>
        </p:nvCxnSpPr>
        <p:spPr>
          <a:xfrm>
            <a:off x="3317114" y="2937705"/>
            <a:ext cx="2873459" cy="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7961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solidFill>
                  <a:schemeClr val="bg1"/>
                </a:solidFill>
              </a:rPr>
              <a:t>Data Stores</a:t>
            </a:r>
          </a:p>
        </p:txBody>
      </p:sp>
      <p:grpSp>
        <p:nvGrpSpPr>
          <p:cNvPr id="7" name="Group 6"/>
          <p:cNvGrpSpPr/>
          <p:nvPr/>
        </p:nvGrpSpPr>
        <p:grpSpPr>
          <a:xfrm>
            <a:off x="807152" y="1189494"/>
            <a:ext cx="5274075" cy="4283509"/>
            <a:chOff x="807152" y="1189494"/>
            <a:chExt cx="5274075" cy="4283509"/>
          </a:xfrm>
        </p:grpSpPr>
        <p:grpSp>
          <p:nvGrpSpPr>
            <p:cNvPr id="6" name="Group 5"/>
            <p:cNvGrpSpPr/>
            <p:nvPr/>
          </p:nvGrpSpPr>
          <p:grpSpPr>
            <a:xfrm>
              <a:off x="807152" y="1189494"/>
              <a:ext cx="5224684" cy="4283509"/>
              <a:chOff x="807152" y="1189494"/>
              <a:chExt cx="5224684" cy="4283509"/>
            </a:xfrm>
          </p:grpSpPr>
          <p:sp>
            <p:nvSpPr>
              <p:cNvPr id="115" name="Rectangle 114"/>
              <p:cNvSpPr/>
              <p:nvPr/>
            </p:nvSpPr>
            <p:spPr bwMode="auto">
              <a:xfrm>
                <a:off x="4367479" y="1189495"/>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Data Stores</a:t>
                </a:r>
              </a:p>
            </p:txBody>
          </p:sp>
          <p:sp>
            <p:nvSpPr>
              <p:cNvPr id="114" name="Rectangle 113"/>
              <p:cNvSpPr/>
              <p:nvPr/>
            </p:nvSpPr>
            <p:spPr bwMode="auto">
              <a:xfrm>
                <a:off x="2626936" y="1189494"/>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116" name="Rectangle 115"/>
              <p:cNvSpPr/>
              <p:nvPr/>
            </p:nvSpPr>
            <p:spPr>
              <a:xfrm>
                <a:off x="3111105" y="3751729"/>
                <a:ext cx="1190817" cy="259799"/>
              </a:xfrm>
              <a:prstGeom prst="rect">
                <a:avLst/>
              </a:prstGeom>
            </p:spPr>
            <p:txBody>
              <a:bodyPr wrap="square">
                <a:spAutoFit/>
              </a:bodyPr>
              <a:lstStyle/>
              <a:p>
                <a:pPr defTabSz="896386"/>
                <a:r>
                  <a:rPr lang="en-US" sz="1100" kern="0" dirty="0">
                    <a:cs typeface="Segoe UI Semilight" panose="020B0402040204020203" pitchFamily="34" charset="0"/>
                  </a:rPr>
                  <a:t>Event Hubs</a:t>
                </a:r>
                <a:endParaRPr lang="en-US" sz="1100" kern="0" dirty="0"/>
              </a:p>
            </p:txBody>
          </p:sp>
          <p:sp>
            <p:nvSpPr>
              <p:cNvPr id="117" name="Freeform 202"/>
              <p:cNvSpPr/>
              <p:nvPr/>
            </p:nvSpPr>
            <p:spPr bwMode="auto">
              <a:xfrm>
                <a:off x="2427956" y="1198063"/>
                <a:ext cx="116042" cy="4274940"/>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kern="0">
                  <a:solidFill>
                    <a:sysClr val="windowText" lastClr="000000"/>
                  </a:solidFill>
                </a:endParaRPr>
              </a:p>
            </p:txBody>
          </p:sp>
          <p:sp>
            <p:nvSpPr>
              <p:cNvPr id="118" name="Rectangle 117"/>
              <p:cNvSpPr/>
              <p:nvPr/>
            </p:nvSpPr>
            <p:spPr>
              <a:xfrm>
                <a:off x="3111105" y="2824832"/>
                <a:ext cx="1190817" cy="600164"/>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cs typeface="Segoe UI Semilight" panose="020B0402040204020203" pitchFamily="34" charset="0"/>
                  </a:rPr>
                  <a:t>Data Catalog</a:t>
                </a:r>
              </a:p>
              <a:p>
                <a:pPr marL="171450" indent="-171450" defTabSz="896386">
                  <a:buFont typeface="Arial" panose="020B0604020202020204" pitchFamily="34" charset="0"/>
                  <a:buChar char="•"/>
                </a:pPr>
                <a:r>
                  <a:rPr lang="en-US" sz="1100" kern="0" dirty="0">
                    <a:cs typeface="Segoe UI Semilight" panose="020B0402040204020203" pitchFamily="34" charset="0"/>
                  </a:rPr>
                  <a:t>DQS</a:t>
                </a:r>
              </a:p>
              <a:p>
                <a:pPr marL="171450" indent="-171450" defTabSz="896386">
                  <a:buFont typeface="Arial" panose="020B0604020202020204" pitchFamily="34" charset="0"/>
                  <a:buChar char="•"/>
                </a:pPr>
                <a:r>
                  <a:rPr lang="en-US" sz="1100" kern="0" dirty="0">
                    <a:cs typeface="Segoe UI Semilight" panose="020B0402040204020203" pitchFamily="34" charset="0"/>
                  </a:rPr>
                  <a:t>MDM</a:t>
                </a:r>
              </a:p>
            </p:txBody>
          </p:sp>
          <p:grpSp>
            <p:nvGrpSpPr>
              <p:cNvPr id="119" name="Group 118"/>
              <p:cNvGrpSpPr/>
              <p:nvPr/>
            </p:nvGrpSpPr>
            <p:grpSpPr>
              <a:xfrm>
                <a:off x="2796259" y="2968887"/>
                <a:ext cx="257645" cy="274068"/>
                <a:chOff x="3232150" y="382588"/>
                <a:chExt cx="5727700" cy="6092825"/>
              </a:xfrm>
              <a:solidFill>
                <a:schemeClr val="tx1"/>
              </a:solidFill>
            </p:grpSpPr>
            <p:sp>
              <p:nvSpPr>
                <p:cNvPr id="120"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21"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22"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26" name="Rectangle 125"/>
              <p:cNvSpPr/>
              <p:nvPr/>
            </p:nvSpPr>
            <p:spPr>
              <a:xfrm>
                <a:off x="4834447" y="2005702"/>
                <a:ext cx="1190817" cy="261610"/>
              </a:xfrm>
              <a:prstGeom prst="rect">
                <a:avLst/>
              </a:prstGeom>
            </p:spPr>
            <p:txBody>
              <a:bodyPr wrap="square">
                <a:spAutoFit/>
              </a:bodyPr>
              <a:lstStyle/>
              <a:p>
                <a:pPr defTabSz="896386"/>
                <a:r>
                  <a:rPr lang="en-US" sz="1100" kern="0" dirty="0">
                    <a:cs typeface="Segoe UI Semilight" panose="020B0402040204020203" pitchFamily="34" charset="0"/>
                  </a:rPr>
                  <a:t>Data Lake Store</a:t>
                </a:r>
              </a:p>
            </p:txBody>
          </p:sp>
          <p:grpSp>
            <p:nvGrpSpPr>
              <p:cNvPr id="127" name="Group 126"/>
              <p:cNvGrpSpPr/>
              <p:nvPr/>
            </p:nvGrpSpPr>
            <p:grpSpPr>
              <a:xfrm>
                <a:off x="4545383" y="2010583"/>
                <a:ext cx="235342" cy="235342"/>
                <a:chOff x="4068192" y="3363795"/>
                <a:chExt cx="324957" cy="324957"/>
              </a:xfrm>
            </p:grpSpPr>
            <p:sp>
              <p:nvSpPr>
                <p:cNvPr id="128" name="Rounded Rectangle 239"/>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9" name="Rectangle 128"/>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Rectangle 129"/>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Oval 130"/>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2" name="Oval 131"/>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Oval 134"/>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6" name="Oval 135"/>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Rectangle 136"/>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8" name="Rectangle 137"/>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9" name="Oval 138"/>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0" name="Oval 139"/>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4" name="Rectangle 143"/>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5" name="Rectangle 144"/>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6" name="Oval 145"/>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7" name="Oval 146"/>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48" name="Group 147"/>
              <p:cNvGrpSpPr/>
              <p:nvPr/>
            </p:nvGrpSpPr>
            <p:grpSpPr>
              <a:xfrm>
                <a:off x="2796259" y="2116784"/>
                <a:ext cx="1448979" cy="430887"/>
                <a:chOff x="2846319" y="1896650"/>
                <a:chExt cx="1448979" cy="430887"/>
              </a:xfrm>
            </p:grpSpPr>
            <p:sp>
              <p:nvSpPr>
                <p:cNvPr id="149" name="Rectangle 148"/>
                <p:cNvSpPr/>
                <p:nvPr/>
              </p:nvSpPr>
              <p:spPr>
                <a:xfrm>
                  <a:off x="3104481" y="1896650"/>
                  <a:ext cx="1190817" cy="430887"/>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cs typeface="Segoe UI Semilight" panose="020B0402040204020203" pitchFamily="34" charset="0"/>
                    </a:rPr>
                    <a:t>Data Factory</a:t>
                  </a:r>
                </a:p>
                <a:p>
                  <a:pPr marL="171450" indent="-171450" defTabSz="896386">
                    <a:buFont typeface="Arial" panose="020B0604020202020204" pitchFamily="34" charset="0"/>
                    <a:buChar char="•"/>
                  </a:pPr>
                  <a:r>
                    <a:rPr lang="en-US" sz="1100" kern="0" dirty="0">
                      <a:cs typeface="Segoe UI Semilight" panose="020B0402040204020203" pitchFamily="34" charset="0"/>
                    </a:rPr>
                    <a:t>SSIS </a:t>
                  </a:r>
                  <a:endParaRPr lang="en-US" sz="1100" kern="0" dirty="0"/>
                </a:p>
              </p:txBody>
            </p:sp>
            <p:sp>
              <p:nvSpPr>
                <p:cNvPr id="150" name="Freeform 300"/>
                <p:cNvSpPr/>
                <p:nvPr/>
              </p:nvSpPr>
              <p:spPr bwMode="auto">
                <a:xfrm>
                  <a:off x="2846319" y="1948304"/>
                  <a:ext cx="268385" cy="282036"/>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a:solidFill>
                      <a:schemeClr val="tx1"/>
                    </a:solidFill>
                    <a:ea typeface="Segoe UI" pitchFamily="34" charset="0"/>
                    <a:cs typeface="Segoe UI" pitchFamily="34" charset="0"/>
                  </a:endParaRPr>
                </a:p>
              </p:txBody>
            </p:sp>
          </p:grpSp>
          <p:sp>
            <p:nvSpPr>
              <p:cNvPr id="151" name="Freeform 301"/>
              <p:cNvSpPr/>
              <p:nvPr/>
            </p:nvSpPr>
            <p:spPr bwMode="auto">
              <a:xfrm>
                <a:off x="2796259" y="3756344"/>
                <a:ext cx="216961" cy="227043"/>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dirty="0">
                  <a:solidFill>
                    <a:schemeClr val="tx1"/>
                  </a:solidFill>
                  <a:ea typeface="Segoe UI" pitchFamily="34" charset="0"/>
                  <a:cs typeface="Segoe UI" pitchFamily="34" charset="0"/>
                </a:endParaRPr>
              </a:p>
            </p:txBody>
          </p:sp>
          <p:grpSp>
            <p:nvGrpSpPr>
              <p:cNvPr id="152" name="Group 151"/>
              <p:cNvGrpSpPr/>
              <p:nvPr/>
            </p:nvGrpSpPr>
            <p:grpSpPr>
              <a:xfrm>
                <a:off x="4486735" y="3531627"/>
                <a:ext cx="367366" cy="466810"/>
                <a:chOff x="-3084513" y="3390510"/>
                <a:chExt cx="2716213" cy="3363913"/>
              </a:xfrm>
              <a:solidFill>
                <a:schemeClr val="tx1"/>
              </a:solidFill>
            </p:grpSpPr>
            <p:sp>
              <p:nvSpPr>
                <p:cNvPr id="153"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54"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69" name="TextBox 168"/>
              <p:cNvSpPr txBox="1"/>
              <p:nvPr/>
            </p:nvSpPr>
            <p:spPr>
              <a:xfrm>
                <a:off x="1647495" y="1704123"/>
                <a:ext cx="485720" cy="316753"/>
              </a:xfrm>
              <a:prstGeom prst="rect">
                <a:avLst/>
              </a:prstGeom>
              <a:noFill/>
            </p:spPr>
            <p:txBody>
              <a:bodyPr wrap="square" lIns="0" tIns="0" rIns="0" bIns="0" rtlCol="0" anchor="ctr" anchorCtr="0">
                <a:spAutoFit/>
              </a:bodyPr>
              <a:lstStyle/>
              <a:p>
                <a:pPr defTabSz="914192">
                  <a:spcAft>
                    <a:spcPts val="588"/>
                  </a:spcAft>
                </a:pPr>
                <a:r>
                  <a:rPr lang="en-US" sz="1029" kern="0" dirty="0">
                    <a:solidFill>
                      <a:schemeClr val="bg2"/>
                    </a:solidFill>
                    <a:cs typeface="Segoe UI Semilight" panose="020B0402040204020203" pitchFamily="34" charset="0"/>
                  </a:rPr>
                  <a:t>Data Sources</a:t>
                </a:r>
              </a:p>
            </p:txBody>
          </p:sp>
          <p:sp>
            <p:nvSpPr>
              <p:cNvPr id="173" name="TextBox 172"/>
              <p:cNvSpPr txBox="1"/>
              <p:nvPr/>
            </p:nvSpPr>
            <p:spPr>
              <a:xfrm>
                <a:off x="1647495" y="2988417"/>
                <a:ext cx="485720" cy="158377"/>
              </a:xfrm>
              <a:prstGeom prst="rect">
                <a:avLst/>
              </a:prstGeom>
              <a:noFill/>
            </p:spPr>
            <p:txBody>
              <a:bodyPr wrap="square" lIns="0" tIns="0" rIns="0" bIns="0" rtlCol="0" anchor="ctr" anchorCtr="0">
                <a:spAutoFit/>
              </a:bodyPr>
              <a:lstStyle/>
              <a:p>
                <a:pPr defTabSz="914192">
                  <a:spcBef>
                    <a:spcPct val="0"/>
                  </a:spcBef>
                  <a:spcAft>
                    <a:spcPts val="588"/>
                  </a:spcAft>
                </a:pPr>
                <a:r>
                  <a:rPr lang="en-US" sz="1029" kern="0" dirty="0">
                    <a:solidFill>
                      <a:schemeClr val="bg2"/>
                    </a:solidFill>
                    <a:cs typeface="Segoe UI Semilight" panose="020B0402040204020203" pitchFamily="34" charset="0"/>
                  </a:rPr>
                  <a:t>Apps</a:t>
                </a:r>
              </a:p>
            </p:txBody>
          </p:sp>
          <p:sp>
            <p:nvSpPr>
              <p:cNvPr id="174" name="TextBox 173"/>
              <p:cNvSpPr txBox="1"/>
              <p:nvPr/>
            </p:nvSpPr>
            <p:spPr>
              <a:xfrm>
                <a:off x="1647495" y="4206575"/>
                <a:ext cx="675850" cy="475130"/>
              </a:xfrm>
              <a:prstGeom prst="rect">
                <a:avLst/>
              </a:prstGeom>
              <a:noFill/>
            </p:spPr>
            <p:txBody>
              <a:bodyPr wrap="square" lIns="0" tIns="0" rIns="0" bIns="0" rtlCol="0" anchor="ctr" anchorCtr="0">
                <a:spAutoFit/>
              </a:bodyPr>
              <a:lstStyle/>
              <a:p>
                <a:pPr defTabSz="914192">
                  <a:spcBef>
                    <a:spcPct val="0"/>
                  </a:spcBef>
                  <a:spcAft>
                    <a:spcPts val="588"/>
                  </a:spcAft>
                </a:pPr>
                <a:r>
                  <a:rPr lang="en-US" sz="1029" kern="0" dirty="0">
                    <a:solidFill>
                      <a:schemeClr val="bg2"/>
                    </a:solidFill>
                    <a:cs typeface="Segoe UI Semilight" panose="020B0402040204020203" pitchFamily="34" charset="0"/>
                  </a:rPr>
                  <a:t>Sensors </a:t>
                </a:r>
                <a:br>
                  <a:rPr lang="en-US" sz="1029" kern="0" dirty="0">
                    <a:solidFill>
                      <a:schemeClr val="bg2"/>
                    </a:solidFill>
                    <a:cs typeface="Segoe UI Semilight" panose="020B0402040204020203" pitchFamily="34" charset="0"/>
                  </a:rPr>
                </a:br>
                <a:r>
                  <a:rPr lang="en-US" sz="1029" kern="0" dirty="0">
                    <a:solidFill>
                      <a:schemeClr val="bg2"/>
                    </a:solidFill>
                    <a:cs typeface="Segoe UI Semilight" panose="020B0402040204020203" pitchFamily="34" charset="0"/>
                  </a:rPr>
                  <a:t>and devices</a:t>
                </a:r>
              </a:p>
            </p:txBody>
          </p:sp>
          <p:sp>
            <p:nvSpPr>
              <p:cNvPr id="175" name="TextBox 174"/>
              <p:cNvSpPr txBox="1"/>
              <p:nvPr/>
            </p:nvSpPr>
            <p:spPr>
              <a:xfrm>
                <a:off x="1303183" y="5110609"/>
                <a:ext cx="466474" cy="271613"/>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pPr defTabSz="914192">
                  <a:spcAft>
                    <a:spcPts val="588"/>
                  </a:spcAft>
                </a:pPr>
                <a:r>
                  <a:rPr lang="en-US" sz="1765" kern="0" dirty="0">
                    <a:solidFill>
                      <a:schemeClr val="bg2"/>
                    </a:solidFill>
                    <a:latin typeface="+mn-lt"/>
                  </a:rPr>
                  <a:t>Data</a:t>
                </a:r>
              </a:p>
            </p:txBody>
          </p:sp>
          <p:cxnSp>
            <p:nvCxnSpPr>
              <p:cNvPr id="176" name="Straight Connector 175"/>
              <p:cNvCxnSpPr/>
              <p:nvPr/>
            </p:nvCxnSpPr>
            <p:spPr>
              <a:xfrm>
                <a:off x="2209794" y="3083869"/>
                <a:ext cx="283367" cy="0"/>
              </a:xfrm>
              <a:prstGeom prst="line">
                <a:avLst/>
              </a:prstGeom>
              <a:solidFill>
                <a:srgbClr val="0078D7"/>
              </a:solidFill>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77" name="Picture 17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7152" y="2710524"/>
                <a:ext cx="713008" cy="834266"/>
              </a:xfrm>
              <a:prstGeom prst="rect">
                <a:avLst/>
              </a:prstGeom>
            </p:spPr>
          </p:pic>
          <p:pic>
            <p:nvPicPr>
              <p:cNvPr id="178" name="Picture 17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83779" y="4039475"/>
                <a:ext cx="691694" cy="809329"/>
              </a:xfrm>
              <a:prstGeom prst="rect">
                <a:avLst/>
              </a:prstGeom>
            </p:spPr>
          </p:pic>
          <p:pic>
            <p:nvPicPr>
              <p:cNvPr id="179" name="Picture 17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83913" y="1472590"/>
                <a:ext cx="629979" cy="737118"/>
              </a:xfrm>
              <a:prstGeom prst="rect">
                <a:avLst/>
              </a:prstGeom>
            </p:spPr>
          </p:pic>
          <p:pic>
            <p:nvPicPr>
              <p:cNvPr id="180" name="Picture 179"/>
              <p:cNvPicPr>
                <a:picLocks noChangeAspect="1"/>
              </p:cNvPicPr>
              <p:nvPr/>
            </p:nvPicPr>
            <p:blipFill>
              <a:blip r:embed="rId6" cstate="email">
                <a:biLevel thresh="25000"/>
                <a:extLst>
                  <a:ext uri="{28A0092B-C50C-407E-A947-70E740481C1C}">
                    <a14:useLocalDpi xmlns:a14="http://schemas.microsoft.com/office/drawing/2010/main"/>
                  </a:ext>
                </a:extLst>
              </a:blip>
              <a:stretch>
                <a:fillRect/>
              </a:stretch>
            </p:blipFill>
            <p:spPr>
              <a:xfrm>
                <a:off x="2796259" y="4404449"/>
                <a:ext cx="297193" cy="297193"/>
              </a:xfrm>
              <a:prstGeom prst="rect">
                <a:avLst/>
              </a:prstGeom>
            </p:spPr>
          </p:pic>
          <p:sp>
            <p:nvSpPr>
              <p:cNvPr id="181" name="Rectangle 180"/>
              <p:cNvSpPr/>
              <p:nvPr/>
            </p:nvSpPr>
            <p:spPr>
              <a:xfrm>
                <a:off x="3111105" y="4408636"/>
                <a:ext cx="1190817" cy="259799"/>
              </a:xfrm>
              <a:prstGeom prst="rect">
                <a:avLst/>
              </a:prstGeom>
            </p:spPr>
            <p:txBody>
              <a:bodyPr wrap="square">
                <a:spAutoFit/>
              </a:bodyPr>
              <a:lstStyle/>
              <a:p>
                <a:pPr defTabSz="896386"/>
                <a:r>
                  <a:rPr lang="en-US" sz="1100" kern="0" dirty="0" err="1">
                    <a:cs typeface="Segoe UI Semilight" panose="020B0402040204020203" pitchFamily="34" charset="0"/>
                  </a:rPr>
                  <a:t>IoT</a:t>
                </a:r>
                <a:r>
                  <a:rPr lang="en-US" sz="1100" kern="0" dirty="0">
                    <a:cs typeface="Segoe UI Semilight" panose="020B0402040204020203" pitchFamily="34" charset="0"/>
                  </a:rPr>
                  <a:t> Hub</a:t>
                </a:r>
                <a:endParaRPr lang="en-US" sz="1100" kern="0" dirty="0"/>
              </a:p>
            </p:txBody>
          </p:sp>
          <p:sp>
            <p:nvSpPr>
              <p:cNvPr id="182" name="Rectangle 181"/>
              <p:cNvSpPr/>
              <p:nvPr/>
            </p:nvSpPr>
            <p:spPr>
              <a:xfrm>
                <a:off x="4841019" y="3451197"/>
                <a:ext cx="1190817" cy="677108"/>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cs typeface="Segoe UI Semilight" panose="020B0402040204020203" pitchFamily="34" charset="0"/>
                  </a:rPr>
                  <a:t>Azure SQL Database </a:t>
                </a:r>
              </a:p>
              <a:p>
                <a:pPr defTabSz="896386">
                  <a:lnSpc>
                    <a:spcPts val="500"/>
                  </a:lnSpc>
                </a:pPr>
                <a:endParaRPr lang="en-US" sz="1100" kern="0" dirty="0">
                  <a:cs typeface="Segoe UI Semilight" panose="020B0402040204020203" pitchFamily="34" charset="0"/>
                </a:endParaRPr>
              </a:p>
              <a:p>
                <a:pPr marL="171450" indent="-171450" defTabSz="896386">
                  <a:buFont typeface="Arial" panose="020B0604020202020204" pitchFamily="34" charset="0"/>
                  <a:buChar char="•"/>
                </a:pPr>
                <a:r>
                  <a:rPr lang="en-US" sz="1100" kern="0" dirty="0">
                    <a:cs typeface="Segoe UI Semilight" panose="020B0402040204020203" pitchFamily="34" charset="0"/>
                  </a:rPr>
                  <a:t>SQL Server</a:t>
                </a:r>
              </a:p>
            </p:txBody>
          </p:sp>
          <p:sp>
            <p:nvSpPr>
              <p:cNvPr id="183" name="TextBox 182"/>
              <p:cNvSpPr txBox="1"/>
              <p:nvPr/>
            </p:nvSpPr>
            <p:spPr>
              <a:xfrm>
                <a:off x="4923182" y="4444139"/>
                <a:ext cx="846079" cy="201522"/>
              </a:xfrm>
              <a:prstGeom prst="rect">
                <a:avLst/>
              </a:prstGeom>
              <a:noFill/>
              <a:ln>
                <a:noFill/>
              </a:ln>
            </p:spPr>
            <p:txBody>
              <a:bodyPr wrap="none" lIns="0" tIns="26882" rIns="0" bIns="0" rtlCol="0" anchor="ctr">
                <a:noAutofit/>
              </a:bodyPr>
              <a:lstStyle/>
              <a:p>
                <a:pPr defTabSz="895945" eaLnBrk="0" fontAlgn="base" hangingPunct="0">
                  <a:lnSpc>
                    <a:spcPts val="784"/>
                  </a:lnSpc>
                  <a:spcBef>
                    <a:spcPct val="0"/>
                  </a:spcBef>
                  <a:spcAft>
                    <a:spcPct val="0"/>
                  </a:spcAft>
                </a:pPr>
                <a:r>
                  <a:rPr lang="en-US" sz="1100" kern="0" dirty="0">
                    <a:cs typeface="Segoe UI Semilight" panose="020B0402040204020203" pitchFamily="34" charset="0"/>
                  </a:rPr>
                  <a:t>Cosmos DB</a:t>
                </a:r>
              </a:p>
            </p:txBody>
          </p:sp>
          <p:pic>
            <p:nvPicPr>
              <p:cNvPr id="184" name="Picture 183"/>
              <p:cNvPicPr>
                <a:picLocks noChangeAspect="1"/>
              </p:cNvPicPr>
              <p:nvPr/>
            </p:nvPicPr>
            <p:blipFill>
              <a:blip r:embed="rId7" cstate="email">
                <a:biLevel thresh="25000"/>
                <a:extLst>
                  <a:ext uri="{28A0092B-C50C-407E-A947-70E740481C1C}">
                    <a14:useLocalDpi xmlns:a14="http://schemas.microsoft.com/office/drawing/2010/main"/>
                  </a:ext>
                </a:extLst>
              </a:blip>
              <a:stretch>
                <a:fillRect/>
              </a:stretch>
            </p:blipFill>
            <p:spPr>
              <a:xfrm>
                <a:off x="4510178" y="4377614"/>
                <a:ext cx="323388" cy="323387"/>
              </a:xfrm>
              <a:prstGeom prst="rect">
                <a:avLst/>
              </a:prstGeom>
            </p:spPr>
          </p:pic>
          <p:grpSp>
            <p:nvGrpSpPr>
              <p:cNvPr id="185" name="Group 184"/>
              <p:cNvGrpSpPr/>
              <p:nvPr/>
            </p:nvGrpSpPr>
            <p:grpSpPr>
              <a:xfrm>
                <a:off x="4445262" y="2691690"/>
                <a:ext cx="197968" cy="266911"/>
                <a:chOff x="-3084513" y="3390510"/>
                <a:chExt cx="2716213" cy="3363913"/>
              </a:xfrm>
              <a:solidFill>
                <a:schemeClr val="tx1"/>
              </a:solidFill>
            </p:grpSpPr>
            <p:sp>
              <p:nvSpPr>
                <p:cNvPr id="186"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87"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188" name="Group 187"/>
              <p:cNvGrpSpPr/>
              <p:nvPr/>
            </p:nvGrpSpPr>
            <p:grpSpPr>
              <a:xfrm>
                <a:off x="4707888" y="2686023"/>
                <a:ext cx="197968" cy="266911"/>
                <a:chOff x="-3084513" y="3390510"/>
                <a:chExt cx="2716213" cy="3363913"/>
              </a:xfrm>
              <a:solidFill>
                <a:schemeClr val="tx1"/>
              </a:solidFill>
            </p:grpSpPr>
            <p:sp>
              <p:nvSpPr>
                <p:cNvPr id="189"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90"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191" name="Group 190"/>
              <p:cNvGrpSpPr/>
              <p:nvPr/>
            </p:nvGrpSpPr>
            <p:grpSpPr>
              <a:xfrm>
                <a:off x="4452291" y="2986674"/>
                <a:ext cx="197968" cy="266911"/>
                <a:chOff x="-3084513" y="3390510"/>
                <a:chExt cx="2716213" cy="3363913"/>
              </a:xfrm>
              <a:solidFill>
                <a:schemeClr val="tx1"/>
              </a:solidFill>
            </p:grpSpPr>
            <p:sp>
              <p:nvSpPr>
                <p:cNvPr id="192"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93"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194" name="Group 193"/>
              <p:cNvGrpSpPr/>
              <p:nvPr/>
            </p:nvGrpSpPr>
            <p:grpSpPr>
              <a:xfrm>
                <a:off x="4717444" y="2995117"/>
                <a:ext cx="197968" cy="266911"/>
                <a:chOff x="-3084513" y="3390510"/>
                <a:chExt cx="2716213" cy="3363913"/>
              </a:xfrm>
              <a:solidFill>
                <a:schemeClr val="tx1"/>
              </a:solidFill>
            </p:grpSpPr>
            <p:sp>
              <p:nvSpPr>
                <p:cNvPr id="195"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96"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sp>
          <p:nvSpPr>
            <p:cNvPr id="197" name="Rectangle 196"/>
            <p:cNvSpPr/>
            <p:nvPr/>
          </p:nvSpPr>
          <p:spPr>
            <a:xfrm>
              <a:off x="4890410" y="2731612"/>
              <a:ext cx="1190817" cy="600164"/>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cs typeface="Segoe UI Semilight" panose="020B0402040204020203" pitchFamily="34" charset="0"/>
                </a:rPr>
                <a:t>SQL Data Warehouse</a:t>
              </a:r>
            </a:p>
            <a:p>
              <a:pPr marL="171450" indent="-171450" defTabSz="896386">
                <a:buFont typeface="Arial" panose="020B0604020202020204" pitchFamily="34" charset="0"/>
                <a:buChar char="•"/>
              </a:pPr>
              <a:r>
                <a:rPr lang="en-US" sz="1100" kern="0" dirty="0">
                  <a:cs typeface="Segoe UI Semilight" panose="020B0402040204020203" pitchFamily="34" charset="0"/>
                </a:rPr>
                <a:t>APS</a:t>
              </a:r>
            </a:p>
          </p:txBody>
        </p:sp>
      </p:grpSp>
    </p:spTree>
    <p:extLst>
      <p:ext uri="{BB962C8B-B14F-4D97-AF65-F5344CB8AC3E}">
        <p14:creationId xmlns:p14="http://schemas.microsoft.com/office/powerpoint/2010/main" val="1069427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75E-6 1.85185E-6 L -0.35807 1.85185E-6 " pathEditMode="relative" rAng="0" ptsTypes="AA">
                                      <p:cBhvr>
                                        <p:cTn id="6" dur="2000" fill="hold"/>
                                        <p:tgtEl>
                                          <p:spTgt spid="7"/>
                                        </p:tgtEl>
                                        <p:attrNameLst>
                                          <p:attrName>ppt_x</p:attrName>
                                          <p:attrName>ppt_y</p:attrName>
                                        </p:attrNameLst>
                                      </p:cBhvr>
                                      <p:rCtr x="-1790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6" name="Rectangle 155"/>
          <p:cNvSpPr/>
          <p:nvPr/>
        </p:nvSpPr>
        <p:spPr bwMode="auto">
          <a:xfrm>
            <a:off x="1" y="5172226"/>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defTabSz="896386">
              <a:spcBef>
                <a:spcPts val="0"/>
              </a:spcBef>
              <a:spcAft>
                <a:spcPts val="588"/>
              </a:spcAft>
              <a:defRPr/>
            </a:pPr>
            <a:r>
              <a:rPr lang="en-US" kern="0" spc="0" dirty="0">
                <a:ln>
                  <a:noFill/>
                </a:ln>
              </a:rPr>
              <a:t>A hyper-scale repository for big data analytics workloads</a:t>
            </a:r>
          </a:p>
        </p:txBody>
      </p:sp>
      <p:grpSp>
        <p:nvGrpSpPr>
          <p:cNvPr id="4" name="Group 3"/>
          <p:cNvGrpSpPr/>
          <p:nvPr/>
        </p:nvGrpSpPr>
        <p:grpSpPr>
          <a:xfrm>
            <a:off x="2185754" y="5155227"/>
            <a:ext cx="9275826" cy="1167681"/>
            <a:chOff x="2229582" y="5576080"/>
            <a:chExt cx="9461826" cy="1191095"/>
          </a:xfrm>
        </p:grpSpPr>
        <p:sp>
          <p:nvSpPr>
            <p:cNvPr id="12" name="TextBox 11"/>
            <p:cNvSpPr txBox="1"/>
            <p:nvPr/>
          </p:nvSpPr>
          <p:spPr>
            <a:xfrm>
              <a:off x="2229582" y="5576080"/>
              <a:ext cx="5276572" cy="1191095"/>
            </a:xfrm>
            <a:prstGeom prst="rect">
              <a:avLst/>
            </a:prstGeom>
            <a:noFill/>
          </p:spPr>
          <p:txBody>
            <a:bodyPr wrap="square" lIns="179285" tIns="143428" rIns="179285" bIns="143428" rtlCol="0">
              <a:spAutoFit/>
            </a:bodyPr>
            <a:lstStyle/>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A Hadoop Distributed File System for the cloud</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No fixed limits on file size</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No fixed limits on account size</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Unstructured and structured data in their native format</a:t>
              </a:r>
            </a:p>
          </p:txBody>
        </p:sp>
        <p:sp>
          <p:nvSpPr>
            <p:cNvPr id="13" name="TextBox 12"/>
            <p:cNvSpPr txBox="1"/>
            <p:nvPr/>
          </p:nvSpPr>
          <p:spPr>
            <a:xfrm>
              <a:off x="7163449" y="5578138"/>
              <a:ext cx="4527959" cy="947952"/>
            </a:xfrm>
            <a:prstGeom prst="rect">
              <a:avLst/>
            </a:prstGeom>
            <a:noFill/>
          </p:spPr>
          <p:txBody>
            <a:bodyPr wrap="square" lIns="179285" tIns="143428" rIns="179285" bIns="143428" rtlCol="0">
              <a:spAutoFit/>
            </a:bodyPr>
            <a:lstStyle/>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Massive throughput to increase analytic performance</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High durability, availability, and reliability</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Azure Active Directory access control</a:t>
              </a:r>
            </a:p>
          </p:txBody>
        </p:sp>
      </p:grpSp>
      <p:grpSp>
        <p:nvGrpSpPr>
          <p:cNvPr id="196" name="Group 195"/>
          <p:cNvGrpSpPr/>
          <p:nvPr/>
        </p:nvGrpSpPr>
        <p:grpSpPr>
          <a:xfrm>
            <a:off x="2121252" y="2605876"/>
            <a:ext cx="981868" cy="628765"/>
            <a:chOff x="787287" y="2926584"/>
            <a:chExt cx="1070933" cy="685800"/>
          </a:xfrm>
        </p:grpSpPr>
        <p:sp>
          <p:nvSpPr>
            <p:cNvPr id="224" name="Rectangle 223"/>
            <p:cNvSpPr/>
            <p:nvPr>
              <p:custDataLst>
                <p:tags r:id="rId8"/>
              </p:custDataLst>
            </p:nvPr>
          </p:nvSpPr>
          <p:spPr bwMode="auto">
            <a:xfrm>
              <a:off x="787287" y="2926584"/>
              <a:ext cx="1070933" cy="685800"/>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44821" rIns="67232" bIns="44821" numCol="1" spcCol="0" rtlCol="0" fromWordArt="0" anchor="b" anchorCtr="0" forceAA="0" compatLnSpc="1">
              <a:prstTxWarp prst="textNoShape">
                <a:avLst/>
              </a:prstTxWarp>
              <a:noAutofit/>
            </a:bodyPr>
            <a:lstStyle/>
            <a:p>
              <a:pPr algn="ctr" defTabSz="914102">
                <a:defRPr/>
              </a:pPr>
              <a:r>
                <a:rPr lang="en-US" sz="980" kern="0" dirty="0">
                  <a:solidFill>
                    <a:schemeClr val="accent1"/>
                  </a:solidFill>
                </a:rPr>
                <a:t>LOB Applications</a:t>
              </a:r>
            </a:p>
          </p:txBody>
        </p:sp>
        <p:sp>
          <p:nvSpPr>
            <p:cNvPr id="225" name="Round Diagonal Corner Rectangle 53"/>
            <p:cNvSpPr/>
            <p:nvPr/>
          </p:nvSpPr>
          <p:spPr bwMode="auto">
            <a:xfrm>
              <a:off x="1225625" y="2973815"/>
              <a:ext cx="239150" cy="272214"/>
            </a:xfrm>
            <a:custGeom>
              <a:avLst/>
              <a:gdLst/>
              <a:ahLst/>
              <a:cxnLst/>
              <a:rect l="l" t="t" r="r" b="b"/>
              <a:pathLst>
                <a:path w="3235820" h="3683194">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defRPr/>
              </a:pPr>
              <a:endParaRPr lang="en-US" sz="1765" kern="0" spc="-49"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97" name="Group 196"/>
          <p:cNvGrpSpPr/>
          <p:nvPr/>
        </p:nvGrpSpPr>
        <p:grpSpPr>
          <a:xfrm>
            <a:off x="3160358" y="1935500"/>
            <a:ext cx="981868" cy="628765"/>
            <a:chOff x="1589220" y="3614946"/>
            <a:chExt cx="1070933" cy="685800"/>
          </a:xfrm>
        </p:grpSpPr>
        <p:sp>
          <p:nvSpPr>
            <p:cNvPr id="222" name="Rectangle 221"/>
            <p:cNvSpPr/>
            <p:nvPr>
              <p:custDataLst>
                <p:tags r:id="rId7"/>
              </p:custDataLst>
            </p:nvPr>
          </p:nvSpPr>
          <p:spPr bwMode="auto">
            <a:xfrm>
              <a:off x="1589220" y="3614946"/>
              <a:ext cx="1070933" cy="685800"/>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44821" rIns="67232" bIns="44821" numCol="1" spcCol="0" rtlCol="0" fromWordArt="0" anchor="b" anchorCtr="0" forceAA="0" compatLnSpc="1">
              <a:prstTxWarp prst="textNoShape">
                <a:avLst/>
              </a:prstTxWarp>
              <a:noAutofit/>
            </a:bodyPr>
            <a:lstStyle/>
            <a:p>
              <a:pPr algn="ctr" defTabSz="914102">
                <a:defRPr/>
              </a:pPr>
              <a:r>
                <a:rPr lang="en-US" sz="980" kern="0" dirty="0">
                  <a:solidFill>
                    <a:schemeClr val="accent1"/>
                  </a:solidFill>
                </a:rPr>
                <a:t>Social</a:t>
              </a:r>
            </a:p>
          </p:txBody>
        </p:sp>
        <p:sp>
          <p:nvSpPr>
            <p:cNvPr id="223" name="Freeform 13"/>
            <p:cNvSpPr>
              <a:spLocks noChangeAspect="1" noEditPoints="1"/>
            </p:cNvSpPr>
            <p:nvPr/>
          </p:nvSpPr>
          <p:spPr bwMode="black">
            <a:xfrm>
              <a:off x="1907537" y="3679555"/>
              <a:ext cx="434298" cy="4010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7880" tIns="87880" rIns="87880" bIns="87880" numCol="1" rtlCol="0" anchor="ctr" anchorCtr="0" compatLnSpc="1">
              <a:prstTxWarp prst="textNoShape">
                <a:avLst/>
              </a:prstTxWarp>
            </a:bodyPr>
            <a:lstStyle/>
            <a:p>
              <a:pPr defTabSz="697684">
                <a:defRPr/>
              </a:pPr>
              <a:endParaRPr lang="en-US" sz="882" kern="0" spc="-116" dirty="0">
                <a:solidFill>
                  <a:schemeClr val="bg1"/>
                </a:solidFill>
              </a:endParaRPr>
            </a:p>
          </p:txBody>
        </p:sp>
      </p:grpSp>
      <p:sp>
        <p:nvSpPr>
          <p:cNvPr id="217" name="Rectangle 216"/>
          <p:cNvSpPr/>
          <p:nvPr>
            <p:custDataLst>
              <p:tags r:id="rId1"/>
            </p:custDataLst>
          </p:nvPr>
        </p:nvSpPr>
        <p:spPr bwMode="auto">
          <a:xfrm>
            <a:off x="2121252" y="1935500"/>
            <a:ext cx="981868" cy="628765"/>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44821" rIns="67232" bIns="44821" numCol="1" spcCol="0" rtlCol="0" fromWordArt="0" anchor="b" anchorCtr="0" forceAA="0" compatLnSpc="1">
            <a:prstTxWarp prst="textNoShape">
              <a:avLst/>
            </a:prstTxWarp>
            <a:noAutofit/>
          </a:bodyPr>
          <a:lstStyle/>
          <a:p>
            <a:pPr algn="ctr" defTabSz="914102">
              <a:defRPr/>
            </a:pPr>
            <a:r>
              <a:rPr lang="en-US" sz="980" kern="0" dirty="0">
                <a:solidFill>
                  <a:schemeClr val="accent1"/>
                </a:solidFill>
              </a:rPr>
              <a:t>Devices</a:t>
            </a:r>
          </a:p>
        </p:txBody>
      </p:sp>
      <p:grpSp>
        <p:nvGrpSpPr>
          <p:cNvPr id="218" name="Group 217"/>
          <p:cNvGrpSpPr/>
          <p:nvPr/>
        </p:nvGrpSpPr>
        <p:grpSpPr>
          <a:xfrm>
            <a:off x="2314361" y="2024854"/>
            <a:ext cx="595648" cy="312860"/>
            <a:chOff x="2769908" y="1409697"/>
            <a:chExt cx="1965320" cy="890690"/>
          </a:xfrm>
          <a:solidFill>
            <a:schemeClr val="accent1"/>
          </a:solidFill>
        </p:grpSpPr>
        <p:sp>
          <p:nvSpPr>
            <p:cNvPr id="219" name="Round Same Side Corner Rectangle 11"/>
            <p:cNvSpPr/>
            <p:nvPr/>
          </p:nvSpPr>
          <p:spPr>
            <a:xfrm>
              <a:off x="3138524" y="1579153"/>
              <a:ext cx="998086"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lIns="43076" rIns="0" rtlCol="0" anchor="ct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861416">
                <a:defRPr/>
              </a:pPr>
              <a:endParaRPr lang="en-US" sz="471" kern="0" dirty="0">
                <a:solidFill>
                  <a:schemeClr val="accent3"/>
                </a:solidFill>
                <a:latin typeface="Segoe"/>
              </a:endParaRPr>
            </a:p>
          </p:txBody>
        </p:sp>
        <p:sp>
          <p:nvSpPr>
            <p:cNvPr id="220"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3076" tIns="43076" rIns="0" bIns="86152"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861133">
                <a:defRPr/>
              </a:pPr>
              <a:endParaRPr lang="en-US" sz="471" spc="-47"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21"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3076" tIns="43074" rIns="0" bIns="43074"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775268">
                <a:defRPr/>
              </a:pPr>
              <a:endParaRPr lang="en-US" sz="471" spc="-126" dirty="0">
                <a:gradFill>
                  <a:gsLst>
                    <a:gs pos="0">
                      <a:srgbClr val="FFFFFF"/>
                    </a:gs>
                    <a:gs pos="100000">
                      <a:srgbClr val="FFFFFF"/>
                    </a:gs>
                  </a:gsLst>
                  <a:lin ang="5400000" scaled="0"/>
                </a:gradFill>
                <a:latin typeface="Segoe Light" pitchFamily="34" charset="0"/>
              </a:endParaRPr>
            </a:p>
          </p:txBody>
        </p:sp>
      </p:grpSp>
      <p:grpSp>
        <p:nvGrpSpPr>
          <p:cNvPr id="199" name="Group 198"/>
          <p:cNvGrpSpPr/>
          <p:nvPr/>
        </p:nvGrpSpPr>
        <p:grpSpPr>
          <a:xfrm>
            <a:off x="3160358" y="3946627"/>
            <a:ext cx="981868" cy="628765"/>
            <a:chOff x="787287" y="5120138"/>
            <a:chExt cx="1070933" cy="685800"/>
          </a:xfrm>
        </p:grpSpPr>
        <p:sp>
          <p:nvSpPr>
            <p:cNvPr id="215" name="Rectangle 214"/>
            <p:cNvSpPr/>
            <p:nvPr>
              <p:custDataLst>
                <p:tags r:id="rId6"/>
              </p:custDataLst>
            </p:nvPr>
          </p:nvSpPr>
          <p:spPr bwMode="auto">
            <a:xfrm>
              <a:off x="787287" y="5120138"/>
              <a:ext cx="1070933" cy="685800"/>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44821" rIns="67232" bIns="44821" numCol="1" spcCol="0" rtlCol="0" fromWordArt="0" anchor="b" anchorCtr="0" forceAA="0" compatLnSpc="1">
              <a:prstTxWarp prst="textNoShape">
                <a:avLst/>
              </a:prstTxWarp>
              <a:noAutofit/>
            </a:bodyPr>
            <a:lstStyle/>
            <a:p>
              <a:pPr algn="ctr" defTabSz="914102">
                <a:defRPr/>
              </a:pPr>
              <a:r>
                <a:rPr lang="en-US" sz="980" kern="0" dirty="0">
                  <a:solidFill>
                    <a:schemeClr val="accent1"/>
                  </a:solidFill>
                </a:rPr>
                <a:t>Clickstream</a:t>
              </a:r>
            </a:p>
          </p:txBody>
        </p:sp>
        <p:sp>
          <p:nvSpPr>
            <p:cNvPr id="216" name="Freeform 215"/>
            <p:cNvSpPr/>
            <p:nvPr/>
          </p:nvSpPr>
          <p:spPr bwMode="auto">
            <a:xfrm>
              <a:off x="1150008" y="5241702"/>
              <a:ext cx="345491" cy="345489"/>
            </a:xfrm>
            <a:custGeom>
              <a:avLst/>
              <a:gdLst/>
              <a:ahLst/>
              <a:cxnLst/>
              <a:rect l="l" t="t" r="r" b="b"/>
              <a:pathLst>
                <a:path w="3771688" h="3771678">
                  <a:moveTo>
                    <a:pt x="1170813" y="2357992"/>
                  </a:moveTo>
                  <a:cubicBezTo>
                    <a:pt x="1111992" y="2382777"/>
                    <a:pt x="1047346" y="2396330"/>
                    <a:pt x="979535" y="2396330"/>
                  </a:cubicBezTo>
                  <a:lnTo>
                    <a:pt x="966453" y="2395012"/>
                  </a:lnTo>
                  <a:cubicBezTo>
                    <a:pt x="883319" y="2612303"/>
                    <a:pt x="833420" y="2858368"/>
                    <a:pt x="826353" y="3135160"/>
                  </a:cubicBezTo>
                  <a:cubicBezTo>
                    <a:pt x="1111538" y="3378474"/>
                    <a:pt x="1481600" y="3524821"/>
                    <a:pt x="1885843" y="3524821"/>
                  </a:cubicBezTo>
                  <a:cubicBezTo>
                    <a:pt x="2339009" y="3524821"/>
                    <a:pt x="2749219" y="3340908"/>
                    <a:pt x="3045852" y="3043597"/>
                  </a:cubicBezTo>
                  <a:cubicBezTo>
                    <a:pt x="2805887" y="3038579"/>
                    <a:pt x="2587112" y="3013186"/>
                    <a:pt x="2388278" y="2969814"/>
                  </a:cubicBezTo>
                  <a:cubicBezTo>
                    <a:pt x="2331347" y="3055619"/>
                    <a:pt x="2233838" y="3112082"/>
                    <a:pt x="2123141" y="3112082"/>
                  </a:cubicBezTo>
                  <a:cubicBezTo>
                    <a:pt x="1947210" y="3112082"/>
                    <a:pt x="1804590" y="2969463"/>
                    <a:pt x="1804590" y="2793533"/>
                  </a:cubicBezTo>
                  <a:lnTo>
                    <a:pt x="1805949" y="2780055"/>
                  </a:lnTo>
                  <a:cubicBezTo>
                    <a:pt x="1549285" y="2666155"/>
                    <a:pt x="1340216" y="2518864"/>
                    <a:pt x="1170813" y="2357992"/>
                  </a:cubicBezTo>
                  <a:close/>
                  <a:moveTo>
                    <a:pt x="1917963" y="1269900"/>
                  </a:moveTo>
                  <a:cubicBezTo>
                    <a:pt x="1742858" y="1377541"/>
                    <a:pt x="1571623" y="1510227"/>
                    <a:pt x="1421807" y="1673923"/>
                  </a:cubicBezTo>
                  <a:cubicBezTo>
                    <a:pt x="1458137" y="1740622"/>
                    <a:pt x="1477533" y="1817212"/>
                    <a:pt x="1477533" y="1898333"/>
                  </a:cubicBezTo>
                  <a:cubicBezTo>
                    <a:pt x="1477533" y="1995213"/>
                    <a:pt x="1449869" y="2085631"/>
                    <a:pt x="1400834" y="2161383"/>
                  </a:cubicBezTo>
                  <a:cubicBezTo>
                    <a:pt x="1556230" y="2298906"/>
                    <a:pt x="1738753" y="2424541"/>
                    <a:pt x="1949562" y="2526931"/>
                  </a:cubicBezTo>
                  <a:cubicBezTo>
                    <a:pt x="1999298" y="2493937"/>
                    <a:pt x="2059006" y="2474984"/>
                    <a:pt x="2123141" y="2474984"/>
                  </a:cubicBezTo>
                  <a:cubicBezTo>
                    <a:pt x="2266947" y="2474984"/>
                    <a:pt x="2388496" y="2570273"/>
                    <a:pt x="2426612" y="2701602"/>
                  </a:cubicBezTo>
                  <a:cubicBezTo>
                    <a:pt x="2672548" y="2766286"/>
                    <a:pt x="2946719" y="2800378"/>
                    <a:pt x="3250025" y="2793803"/>
                  </a:cubicBezTo>
                  <a:cubicBezTo>
                    <a:pt x="3324551" y="2682855"/>
                    <a:pt x="3385478" y="2562082"/>
                    <a:pt x="3429138" y="2433348"/>
                  </a:cubicBezTo>
                  <a:cubicBezTo>
                    <a:pt x="3338857" y="2361270"/>
                    <a:pt x="3226294" y="2282273"/>
                    <a:pt x="3097462" y="2192900"/>
                  </a:cubicBezTo>
                  <a:cubicBezTo>
                    <a:pt x="3035056" y="2253619"/>
                    <a:pt x="2949762" y="2290655"/>
                    <a:pt x="2855817" y="2290655"/>
                  </a:cubicBezTo>
                  <a:cubicBezTo>
                    <a:pt x="2662639" y="2290655"/>
                    <a:pt x="2506038" y="2134055"/>
                    <a:pt x="2506038" y="1940878"/>
                  </a:cubicBezTo>
                  <a:cubicBezTo>
                    <a:pt x="2506038" y="1888016"/>
                    <a:pt x="2517765" y="1837892"/>
                    <a:pt x="2539677" y="1793396"/>
                  </a:cubicBezTo>
                  <a:cubicBezTo>
                    <a:pt x="2341462" y="1643986"/>
                    <a:pt x="2130574" y="1471504"/>
                    <a:pt x="1917963" y="1269900"/>
                  </a:cubicBezTo>
                  <a:close/>
                  <a:moveTo>
                    <a:pt x="513102" y="991965"/>
                  </a:moveTo>
                  <a:cubicBezTo>
                    <a:pt x="344394" y="1248586"/>
                    <a:pt x="246856" y="1555822"/>
                    <a:pt x="246856" y="1885839"/>
                  </a:cubicBezTo>
                  <a:cubicBezTo>
                    <a:pt x="246856" y="2228384"/>
                    <a:pt x="351940" y="2546384"/>
                    <a:pt x="531953" y="2809142"/>
                  </a:cubicBezTo>
                  <a:cubicBezTo>
                    <a:pt x="549141" y="2611547"/>
                    <a:pt x="584950" y="2428200"/>
                    <a:pt x="638399" y="2259547"/>
                  </a:cubicBezTo>
                  <a:cubicBezTo>
                    <a:pt x="541504" y="2169601"/>
                    <a:pt x="481537" y="2040970"/>
                    <a:pt x="481537" y="1898333"/>
                  </a:cubicBezTo>
                  <a:cubicBezTo>
                    <a:pt x="481537" y="1763870"/>
                    <a:pt x="534828" y="1641853"/>
                    <a:pt x="621976" y="1552767"/>
                  </a:cubicBezTo>
                  <a:cubicBezTo>
                    <a:pt x="525006" y="1308454"/>
                    <a:pt x="497710" y="1099531"/>
                    <a:pt x="513102" y="991965"/>
                  </a:cubicBezTo>
                  <a:close/>
                  <a:moveTo>
                    <a:pt x="3156081" y="850671"/>
                  </a:moveTo>
                  <a:cubicBezTo>
                    <a:pt x="2974938" y="846231"/>
                    <a:pt x="2570313" y="925816"/>
                    <a:pt x="2149056" y="1140246"/>
                  </a:cubicBezTo>
                  <a:cubicBezTo>
                    <a:pt x="2305862" y="1298314"/>
                    <a:pt x="2480556" y="1465085"/>
                    <a:pt x="2679283" y="1640508"/>
                  </a:cubicBezTo>
                  <a:cubicBezTo>
                    <a:pt x="2730538" y="1608663"/>
                    <a:pt x="2791127" y="1591101"/>
                    <a:pt x="2855817" y="1591101"/>
                  </a:cubicBezTo>
                  <a:cubicBezTo>
                    <a:pt x="3048995" y="1591101"/>
                    <a:pt x="3205596" y="1747701"/>
                    <a:pt x="3205596" y="1940878"/>
                  </a:cubicBezTo>
                  <a:cubicBezTo>
                    <a:pt x="3205596" y="1983725"/>
                    <a:pt x="3197892" y="2024773"/>
                    <a:pt x="3182681" y="2062298"/>
                  </a:cubicBezTo>
                  <a:cubicBezTo>
                    <a:pt x="3274893" y="2136338"/>
                    <a:pt x="3371714" y="2211317"/>
                    <a:pt x="3473137" y="2287690"/>
                  </a:cubicBezTo>
                  <a:cubicBezTo>
                    <a:pt x="3507571" y="2159450"/>
                    <a:pt x="3524830" y="2024660"/>
                    <a:pt x="3524830" y="1885839"/>
                  </a:cubicBezTo>
                  <a:cubicBezTo>
                    <a:pt x="3524830" y="1493128"/>
                    <a:pt x="3386712" y="1132675"/>
                    <a:pt x="3156081" y="850671"/>
                  </a:cubicBezTo>
                  <a:close/>
                  <a:moveTo>
                    <a:pt x="1167372" y="414437"/>
                  </a:moveTo>
                  <a:cubicBezTo>
                    <a:pt x="994754" y="496757"/>
                    <a:pt x="839843" y="609954"/>
                    <a:pt x="709006" y="746596"/>
                  </a:cubicBezTo>
                  <a:cubicBezTo>
                    <a:pt x="656695" y="881549"/>
                    <a:pt x="694723" y="1138245"/>
                    <a:pt x="834094" y="1424446"/>
                  </a:cubicBezTo>
                  <a:cubicBezTo>
                    <a:pt x="879599" y="1407960"/>
                    <a:pt x="928677" y="1400336"/>
                    <a:pt x="979535" y="1400336"/>
                  </a:cubicBezTo>
                  <a:cubicBezTo>
                    <a:pt x="1017560" y="1400336"/>
                    <a:pt x="1054590" y="1404598"/>
                    <a:pt x="1089967" y="1413579"/>
                  </a:cubicBezTo>
                  <a:cubicBezTo>
                    <a:pt x="1244168" y="1226717"/>
                    <a:pt x="1421621" y="1074480"/>
                    <a:pt x="1607991" y="955200"/>
                  </a:cubicBezTo>
                  <a:cubicBezTo>
                    <a:pt x="1457566" y="792176"/>
                    <a:pt x="1309542" y="612523"/>
                    <a:pt x="1167372" y="414437"/>
                  </a:cubicBezTo>
                  <a:close/>
                  <a:moveTo>
                    <a:pt x="1885843" y="246857"/>
                  </a:moveTo>
                  <a:cubicBezTo>
                    <a:pt x="1714273" y="246857"/>
                    <a:pt x="1548861" y="273219"/>
                    <a:pt x="1393510" y="322354"/>
                  </a:cubicBezTo>
                  <a:cubicBezTo>
                    <a:pt x="1529569" y="475615"/>
                    <a:pt x="1675197" y="641640"/>
                    <a:pt x="1842024" y="820292"/>
                  </a:cubicBezTo>
                  <a:cubicBezTo>
                    <a:pt x="2228189" y="624889"/>
                    <a:pt x="2625611" y="560552"/>
                    <a:pt x="2918518" y="613738"/>
                  </a:cubicBezTo>
                  <a:cubicBezTo>
                    <a:pt x="2636954" y="384188"/>
                    <a:pt x="2277437" y="246857"/>
                    <a:pt x="1885843" y="246857"/>
                  </a:cubicBezTo>
                  <a:close/>
                  <a:moveTo>
                    <a:pt x="1885844" y="0"/>
                  </a:moveTo>
                  <a:cubicBezTo>
                    <a:pt x="2927367" y="0"/>
                    <a:pt x="3771688" y="844319"/>
                    <a:pt x="3771688" y="1885839"/>
                  </a:cubicBezTo>
                  <a:cubicBezTo>
                    <a:pt x="3771688" y="2927359"/>
                    <a:pt x="2927367" y="3771678"/>
                    <a:pt x="1885844" y="3771678"/>
                  </a:cubicBezTo>
                  <a:cubicBezTo>
                    <a:pt x="844321" y="3771678"/>
                    <a:pt x="0" y="2927359"/>
                    <a:pt x="0" y="1885839"/>
                  </a:cubicBezTo>
                  <a:cubicBezTo>
                    <a:pt x="0" y="844319"/>
                    <a:pt x="844321" y="0"/>
                    <a:pt x="1885844" y="0"/>
                  </a:cubicBezTo>
                  <a:close/>
                </a:path>
              </a:pathLst>
            </a:cu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grpSp>
      <p:grpSp>
        <p:nvGrpSpPr>
          <p:cNvPr id="200" name="Group 199"/>
          <p:cNvGrpSpPr/>
          <p:nvPr/>
        </p:nvGrpSpPr>
        <p:grpSpPr>
          <a:xfrm>
            <a:off x="3160358" y="3276251"/>
            <a:ext cx="981868" cy="628765"/>
            <a:chOff x="787287" y="4388954"/>
            <a:chExt cx="1070933" cy="685800"/>
          </a:xfrm>
        </p:grpSpPr>
        <p:sp>
          <p:nvSpPr>
            <p:cNvPr id="213" name="Rectangle 212"/>
            <p:cNvSpPr/>
            <p:nvPr>
              <p:custDataLst>
                <p:tags r:id="rId5"/>
              </p:custDataLst>
            </p:nvPr>
          </p:nvSpPr>
          <p:spPr bwMode="auto">
            <a:xfrm>
              <a:off x="787287" y="4388954"/>
              <a:ext cx="1070933" cy="685800"/>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44821" rIns="67232" bIns="44821" numCol="1" spcCol="0" rtlCol="0" fromWordArt="0" anchor="b" anchorCtr="0" forceAA="0" compatLnSpc="1">
              <a:prstTxWarp prst="textNoShape">
                <a:avLst/>
              </a:prstTxWarp>
              <a:noAutofit/>
            </a:bodyPr>
            <a:lstStyle/>
            <a:p>
              <a:pPr algn="ctr" defTabSz="914102">
                <a:defRPr/>
              </a:pPr>
              <a:r>
                <a:rPr lang="en-US" sz="980" kern="0" dirty="0">
                  <a:solidFill>
                    <a:schemeClr val="accent1"/>
                  </a:solidFill>
                </a:rPr>
                <a:t>Sensors</a:t>
              </a:r>
            </a:p>
          </p:txBody>
        </p:sp>
        <p:sp>
          <p:nvSpPr>
            <p:cNvPr id="214" name="Frame 5"/>
            <p:cNvSpPr>
              <a:spLocks noChangeAspect="1"/>
            </p:cNvSpPr>
            <p:nvPr/>
          </p:nvSpPr>
          <p:spPr bwMode="auto">
            <a:xfrm>
              <a:off x="1152892" y="4477904"/>
              <a:ext cx="339723" cy="378672"/>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1"/>
            </a:solidFill>
            <a:ln w="9525" cap="flat" cmpd="sng" algn="ctr">
              <a:noFill/>
              <a:prstDash val="solid"/>
              <a:headEnd type="none" w="med" len="med"/>
              <a:tailEnd type="none" w="med" len="med"/>
            </a:ln>
            <a:effectLst/>
          </p:spPr>
          <p:txBody>
            <a:bodyPr rot="0" spcFirstLastPara="0" vert="horz" wrap="square" lIns="43076" tIns="50669" rIns="0" bIns="101336"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1012808">
                <a:defRPr/>
              </a:pPr>
              <a:endParaRPr lang="en-US" sz="471" kern="0" spc="-56"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01" name="Group 200"/>
          <p:cNvGrpSpPr/>
          <p:nvPr/>
        </p:nvGrpSpPr>
        <p:grpSpPr>
          <a:xfrm>
            <a:off x="3160358" y="2605876"/>
            <a:ext cx="981868" cy="628765"/>
            <a:chOff x="1589220" y="4346130"/>
            <a:chExt cx="1070933" cy="685800"/>
          </a:xfrm>
        </p:grpSpPr>
        <p:sp>
          <p:nvSpPr>
            <p:cNvPr id="211" name="Rectangle 210"/>
            <p:cNvSpPr/>
            <p:nvPr>
              <p:custDataLst>
                <p:tags r:id="rId4"/>
              </p:custDataLst>
            </p:nvPr>
          </p:nvSpPr>
          <p:spPr bwMode="auto">
            <a:xfrm>
              <a:off x="1589220" y="4346130"/>
              <a:ext cx="1070933" cy="685800"/>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44821" rIns="67232" bIns="44821" numCol="1" spcCol="0" rtlCol="0" fromWordArt="0" anchor="b" anchorCtr="0" forceAA="0" compatLnSpc="1">
              <a:prstTxWarp prst="textNoShape">
                <a:avLst/>
              </a:prstTxWarp>
              <a:noAutofit/>
            </a:bodyPr>
            <a:lstStyle/>
            <a:p>
              <a:pPr algn="ctr" defTabSz="914102">
                <a:defRPr/>
              </a:pPr>
              <a:r>
                <a:rPr lang="en-US" sz="980" kern="0" dirty="0">
                  <a:solidFill>
                    <a:schemeClr val="accent1"/>
                  </a:solidFill>
                </a:rPr>
                <a:t>Video</a:t>
              </a:r>
            </a:p>
          </p:txBody>
        </p:sp>
        <p:sp>
          <p:nvSpPr>
            <p:cNvPr id="212" name="Freeform 211"/>
            <p:cNvSpPr>
              <a:spLocks noEditPoints="1"/>
            </p:cNvSpPr>
            <p:nvPr/>
          </p:nvSpPr>
          <p:spPr bwMode="auto">
            <a:xfrm>
              <a:off x="1981136" y="4447511"/>
              <a:ext cx="287101" cy="343924"/>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3076" tIns="43074" rIns="0" bIns="43074"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775268">
                <a:defRPr/>
              </a:pPr>
              <a:endParaRPr lang="en-US" sz="471" spc="-126" dirty="0">
                <a:solidFill>
                  <a:schemeClr val="accent3"/>
                </a:solidFill>
                <a:latin typeface="Segoe Light" pitchFamily="34" charset="0"/>
              </a:endParaRPr>
            </a:p>
          </p:txBody>
        </p:sp>
      </p:grpSp>
      <p:sp>
        <p:nvSpPr>
          <p:cNvPr id="206" name="Rectangle 205"/>
          <p:cNvSpPr/>
          <p:nvPr>
            <p:custDataLst>
              <p:tags r:id="rId2"/>
            </p:custDataLst>
          </p:nvPr>
        </p:nvSpPr>
        <p:spPr bwMode="auto">
          <a:xfrm>
            <a:off x="2121252" y="3276251"/>
            <a:ext cx="981868" cy="628765"/>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44821" rIns="67232" bIns="44821" numCol="1" spcCol="0" rtlCol="0" fromWordArt="0" anchor="b" anchorCtr="0" forceAA="0" compatLnSpc="1">
            <a:prstTxWarp prst="textNoShape">
              <a:avLst/>
            </a:prstTxWarp>
            <a:noAutofit/>
          </a:bodyPr>
          <a:lstStyle/>
          <a:p>
            <a:pPr algn="ctr" defTabSz="914102">
              <a:defRPr/>
            </a:pPr>
            <a:r>
              <a:rPr lang="en-US" sz="980" kern="0" dirty="0">
                <a:solidFill>
                  <a:schemeClr val="accent1"/>
                </a:solidFill>
              </a:rPr>
              <a:t>Web</a:t>
            </a:r>
          </a:p>
        </p:txBody>
      </p:sp>
      <p:grpSp>
        <p:nvGrpSpPr>
          <p:cNvPr id="207" name="Group 206"/>
          <p:cNvGrpSpPr/>
          <p:nvPr/>
        </p:nvGrpSpPr>
        <p:grpSpPr>
          <a:xfrm>
            <a:off x="2426029" y="3350684"/>
            <a:ext cx="372312" cy="364793"/>
            <a:chOff x="4030436" y="1511171"/>
            <a:chExt cx="4398164" cy="4309344"/>
          </a:xfrm>
          <a:solidFill>
            <a:schemeClr val="accent1"/>
          </a:solidFill>
        </p:grpSpPr>
        <p:sp>
          <p:nvSpPr>
            <p:cNvPr id="208" name="Oval 35"/>
            <p:cNvSpPr/>
            <p:nvPr/>
          </p:nvSpPr>
          <p:spPr>
            <a:xfrm>
              <a:off x="4411045" y="1909551"/>
              <a:ext cx="3592286" cy="3588790"/>
            </a:xfrm>
            <a:custGeom>
              <a:avLst/>
              <a:gdLst/>
              <a:ahLst/>
              <a:cxnLst/>
              <a:rect l="l" t="t" r="r" b="b"/>
              <a:pathLst>
                <a:path w="3592286" h="3588790">
                  <a:moveTo>
                    <a:pt x="856899" y="2807618"/>
                  </a:moveTo>
                  <a:cubicBezTo>
                    <a:pt x="1050936" y="3101840"/>
                    <a:pt x="1319084" y="3340075"/>
                    <a:pt x="1626253" y="3475527"/>
                  </a:cubicBezTo>
                  <a:cubicBezTo>
                    <a:pt x="1631223" y="3476765"/>
                    <a:pt x="1636270" y="3477223"/>
                    <a:pt x="1641325" y="3477658"/>
                  </a:cubicBezTo>
                  <a:cubicBezTo>
                    <a:pt x="1516509" y="3295597"/>
                    <a:pt x="1404916" y="3065936"/>
                    <a:pt x="1318985" y="2807618"/>
                  </a:cubicBezTo>
                  <a:close/>
                  <a:moveTo>
                    <a:pt x="442231" y="2807618"/>
                  </a:moveTo>
                  <a:cubicBezTo>
                    <a:pt x="659711" y="3099896"/>
                    <a:pt x="969924" y="3318794"/>
                    <a:pt x="1329899" y="3418883"/>
                  </a:cubicBezTo>
                  <a:cubicBezTo>
                    <a:pt x="1089904" y="3278379"/>
                    <a:pt x="880477" y="3064398"/>
                    <a:pt x="724038" y="2807618"/>
                  </a:cubicBezTo>
                  <a:close/>
                  <a:moveTo>
                    <a:pt x="2450248" y="1844143"/>
                  </a:moveTo>
                  <a:cubicBezTo>
                    <a:pt x="2439084" y="2145593"/>
                    <a:pt x="2386150" y="2439238"/>
                    <a:pt x="2304248" y="2705865"/>
                  </a:cubicBezTo>
                  <a:lnTo>
                    <a:pt x="2801418" y="2705865"/>
                  </a:lnTo>
                  <a:cubicBezTo>
                    <a:pt x="2959192" y="2445207"/>
                    <a:pt x="3059303" y="2147324"/>
                    <a:pt x="3081979" y="1844143"/>
                  </a:cubicBezTo>
                  <a:close/>
                  <a:moveTo>
                    <a:pt x="1254663" y="1844143"/>
                  </a:moveTo>
                  <a:cubicBezTo>
                    <a:pt x="1268316" y="2144192"/>
                    <a:pt x="1322349" y="2438934"/>
                    <a:pt x="1406891" y="2705865"/>
                  </a:cubicBezTo>
                  <a:lnTo>
                    <a:pt x="2185396" y="2705865"/>
                  </a:lnTo>
                  <a:cubicBezTo>
                    <a:pt x="2269937" y="2438934"/>
                    <a:pt x="2323970" y="2144192"/>
                    <a:pt x="2337624" y="1844143"/>
                  </a:cubicBezTo>
                  <a:close/>
                  <a:moveTo>
                    <a:pt x="510307" y="1844143"/>
                  </a:moveTo>
                  <a:cubicBezTo>
                    <a:pt x="532984" y="2147324"/>
                    <a:pt x="633095" y="2445207"/>
                    <a:pt x="790868" y="2705865"/>
                  </a:cubicBezTo>
                  <a:lnTo>
                    <a:pt x="1288039" y="2705865"/>
                  </a:lnTo>
                  <a:cubicBezTo>
                    <a:pt x="1206136" y="2439238"/>
                    <a:pt x="1153202" y="2145593"/>
                    <a:pt x="1142039" y="1844143"/>
                  </a:cubicBezTo>
                  <a:close/>
                  <a:moveTo>
                    <a:pt x="105056" y="1844143"/>
                  </a:moveTo>
                  <a:cubicBezTo>
                    <a:pt x="113791" y="2161330"/>
                    <a:pt x="209946" y="2456621"/>
                    <a:pt x="371868" y="2705865"/>
                  </a:cubicBezTo>
                  <a:lnTo>
                    <a:pt x="662862" y="2705865"/>
                  </a:lnTo>
                  <a:cubicBezTo>
                    <a:pt x="516487" y="2445076"/>
                    <a:pt x="423528" y="2147271"/>
                    <a:pt x="402177" y="1844143"/>
                  </a:cubicBezTo>
                  <a:close/>
                  <a:moveTo>
                    <a:pt x="2991928" y="880669"/>
                  </a:moveTo>
                  <a:cubicBezTo>
                    <a:pt x="3140148" y="1150938"/>
                    <a:pt x="3202326" y="1447530"/>
                    <a:pt x="3195093" y="1742390"/>
                  </a:cubicBezTo>
                  <a:lnTo>
                    <a:pt x="3487230" y="1742390"/>
                  </a:lnTo>
                  <a:cubicBezTo>
                    <a:pt x="3478495" y="1425203"/>
                    <a:pt x="3382340" y="1129913"/>
                    <a:pt x="3220418" y="880669"/>
                  </a:cubicBezTo>
                  <a:close/>
                  <a:moveTo>
                    <a:pt x="2335746" y="880669"/>
                  </a:moveTo>
                  <a:cubicBezTo>
                    <a:pt x="2421574" y="1162075"/>
                    <a:pt x="2456761" y="1454793"/>
                    <a:pt x="2451714" y="1742390"/>
                  </a:cubicBezTo>
                  <a:lnTo>
                    <a:pt x="3087241" y="1742390"/>
                  </a:lnTo>
                  <a:cubicBezTo>
                    <a:pt x="3094660" y="1447457"/>
                    <a:pt x="3027007" y="1150835"/>
                    <a:pt x="2866350" y="880669"/>
                  </a:cubicBezTo>
                  <a:close/>
                  <a:moveTo>
                    <a:pt x="1367135" y="880669"/>
                  </a:moveTo>
                  <a:cubicBezTo>
                    <a:pt x="1282114" y="1157161"/>
                    <a:pt x="1247328" y="1451118"/>
                    <a:pt x="1253877" y="1742390"/>
                  </a:cubicBezTo>
                  <a:lnTo>
                    <a:pt x="2338410" y="1742390"/>
                  </a:lnTo>
                  <a:cubicBezTo>
                    <a:pt x="2344959" y="1451118"/>
                    <a:pt x="2310172" y="1157161"/>
                    <a:pt x="2225152" y="880669"/>
                  </a:cubicBezTo>
                  <a:close/>
                  <a:moveTo>
                    <a:pt x="725937" y="880669"/>
                  </a:moveTo>
                  <a:cubicBezTo>
                    <a:pt x="565279" y="1150835"/>
                    <a:pt x="497627" y="1447457"/>
                    <a:pt x="505046" y="1742390"/>
                  </a:cubicBezTo>
                  <a:lnTo>
                    <a:pt x="1140573" y="1742390"/>
                  </a:lnTo>
                  <a:cubicBezTo>
                    <a:pt x="1135526" y="1454793"/>
                    <a:pt x="1170712" y="1162075"/>
                    <a:pt x="1256541" y="880669"/>
                  </a:cubicBezTo>
                  <a:close/>
                  <a:moveTo>
                    <a:pt x="2248579" y="164328"/>
                  </a:moveTo>
                  <a:cubicBezTo>
                    <a:pt x="2555388" y="331327"/>
                    <a:pt x="2778580" y="542975"/>
                    <a:pt x="2930516" y="778916"/>
                  </a:cubicBezTo>
                  <a:lnTo>
                    <a:pt x="3150056" y="778916"/>
                  </a:lnTo>
                  <a:cubicBezTo>
                    <a:pt x="2929802" y="482911"/>
                    <a:pt x="2614435" y="262169"/>
                    <a:pt x="2248579" y="164328"/>
                  </a:cubicBezTo>
                  <a:close/>
                  <a:moveTo>
                    <a:pt x="1937815" y="108552"/>
                  </a:moveTo>
                  <a:cubicBezTo>
                    <a:pt x="2102992" y="314323"/>
                    <a:pt x="2221669" y="541474"/>
                    <a:pt x="2300881" y="778916"/>
                  </a:cubicBezTo>
                  <a:lnTo>
                    <a:pt x="2799582" y="778916"/>
                  </a:lnTo>
                  <a:cubicBezTo>
                    <a:pt x="2615287" y="515202"/>
                    <a:pt x="2334724" y="282038"/>
                    <a:pt x="1938828" y="108687"/>
                  </a:cubicBezTo>
                  <a:cubicBezTo>
                    <a:pt x="1938493" y="108605"/>
                    <a:pt x="1938154" y="108578"/>
                    <a:pt x="1937815" y="108552"/>
                  </a:cubicBezTo>
                  <a:close/>
                  <a:moveTo>
                    <a:pt x="1853094" y="0"/>
                  </a:moveTo>
                  <a:cubicBezTo>
                    <a:pt x="2818755" y="28121"/>
                    <a:pt x="3592286" y="820360"/>
                    <a:pt x="3592286" y="1793267"/>
                  </a:cubicBezTo>
                  <a:cubicBezTo>
                    <a:pt x="3592286" y="2081519"/>
                    <a:pt x="3524385" y="2353911"/>
                    <a:pt x="3401976" y="2594458"/>
                  </a:cubicBezTo>
                  <a:lnTo>
                    <a:pt x="3325255" y="2517737"/>
                  </a:lnTo>
                  <a:cubicBezTo>
                    <a:pt x="3423612" y="2313010"/>
                    <a:pt x="3480601" y="2084883"/>
                    <a:pt x="3487230" y="1844143"/>
                  </a:cubicBezTo>
                  <a:lnTo>
                    <a:pt x="3190110" y="1844143"/>
                  </a:lnTo>
                  <a:cubicBezTo>
                    <a:pt x="3168759" y="2147271"/>
                    <a:pt x="3075799" y="2445076"/>
                    <a:pt x="2929425" y="2705865"/>
                  </a:cubicBezTo>
                  <a:lnTo>
                    <a:pt x="3220418" y="2705865"/>
                  </a:lnTo>
                  <a:lnTo>
                    <a:pt x="3303597" y="2556602"/>
                  </a:lnTo>
                  <a:lnTo>
                    <a:pt x="3303597" y="2767773"/>
                  </a:lnTo>
                  <a:cubicBezTo>
                    <a:pt x="3280445" y="2805980"/>
                    <a:pt x="3254809" y="2842496"/>
                    <a:pt x="3226272" y="2876756"/>
                  </a:cubicBezTo>
                  <a:lnTo>
                    <a:pt x="3094122" y="2876756"/>
                  </a:lnTo>
                  <a:cubicBezTo>
                    <a:pt x="3114010" y="2854748"/>
                    <a:pt x="3132341" y="2831426"/>
                    <a:pt x="3150056" y="2807618"/>
                  </a:cubicBezTo>
                  <a:lnTo>
                    <a:pt x="2868249" y="2807618"/>
                  </a:lnTo>
                  <a:lnTo>
                    <a:pt x="2820582" y="2876756"/>
                  </a:lnTo>
                  <a:lnTo>
                    <a:pt x="2682941" y="2876756"/>
                  </a:lnTo>
                  <a:cubicBezTo>
                    <a:pt x="2702988" y="2855609"/>
                    <a:pt x="2719438" y="2831803"/>
                    <a:pt x="2735387" y="2807618"/>
                  </a:cubicBezTo>
                  <a:lnTo>
                    <a:pt x="2273301" y="2807618"/>
                  </a:lnTo>
                  <a:lnTo>
                    <a:pt x="2247912" y="2876756"/>
                  </a:lnTo>
                  <a:lnTo>
                    <a:pt x="2126765" y="2876756"/>
                  </a:lnTo>
                  <a:cubicBezTo>
                    <a:pt x="2136798" y="2854347"/>
                    <a:pt x="2145074" y="2831106"/>
                    <a:pt x="2153121" y="2807618"/>
                  </a:cubicBezTo>
                  <a:lnTo>
                    <a:pt x="1439165" y="2807618"/>
                  </a:lnTo>
                  <a:cubicBezTo>
                    <a:pt x="1529282" y="3070629"/>
                    <a:pt x="1647990" y="3302680"/>
                    <a:pt x="1783852" y="3480422"/>
                  </a:cubicBezTo>
                  <a:lnTo>
                    <a:pt x="1783852" y="3588790"/>
                  </a:lnTo>
                  <a:cubicBezTo>
                    <a:pt x="797525" y="3582757"/>
                    <a:pt x="0" y="2781148"/>
                    <a:pt x="0" y="1793267"/>
                  </a:cubicBezTo>
                  <a:cubicBezTo>
                    <a:pt x="0" y="1473619"/>
                    <a:pt x="83499" y="1173473"/>
                    <a:pt x="230835" y="913991"/>
                  </a:cubicBezTo>
                  <a:lnTo>
                    <a:pt x="309476" y="992632"/>
                  </a:lnTo>
                  <a:cubicBezTo>
                    <a:pt x="184125" y="1215203"/>
                    <a:pt x="112536" y="1470768"/>
                    <a:pt x="105056" y="1742390"/>
                  </a:cubicBezTo>
                  <a:lnTo>
                    <a:pt x="397194" y="1742390"/>
                  </a:lnTo>
                  <a:cubicBezTo>
                    <a:pt x="389961" y="1447530"/>
                    <a:pt x="452139" y="1150938"/>
                    <a:pt x="600359" y="880669"/>
                  </a:cubicBezTo>
                  <a:lnTo>
                    <a:pt x="371868" y="880669"/>
                  </a:lnTo>
                  <a:lnTo>
                    <a:pt x="333349" y="949791"/>
                  </a:lnTo>
                  <a:lnTo>
                    <a:pt x="333349" y="753460"/>
                  </a:lnTo>
                  <a:cubicBezTo>
                    <a:pt x="360802" y="712185"/>
                    <a:pt x="391169" y="673066"/>
                    <a:pt x="423716" y="635829"/>
                  </a:cubicBezTo>
                  <a:lnTo>
                    <a:pt x="563325" y="635829"/>
                  </a:lnTo>
                  <a:cubicBezTo>
                    <a:pt x="519731" y="680610"/>
                    <a:pt x="479611" y="728679"/>
                    <a:pt x="442230" y="778916"/>
                  </a:cubicBezTo>
                  <a:lnTo>
                    <a:pt x="661771" y="778916"/>
                  </a:lnTo>
                  <a:lnTo>
                    <a:pt x="767803" y="635829"/>
                  </a:lnTo>
                  <a:lnTo>
                    <a:pt x="906577" y="635829"/>
                  </a:lnTo>
                  <a:cubicBezTo>
                    <a:pt x="864624" y="681831"/>
                    <a:pt x="826998" y="729845"/>
                    <a:pt x="792704" y="778916"/>
                  </a:cubicBezTo>
                  <a:lnTo>
                    <a:pt x="1291405" y="778916"/>
                  </a:lnTo>
                  <a:lnTo>
                    <a:pt x="1345823" y="635829"/>
                  </a:lnTo>
                  <a:lnTo>
                    <a:pt x="1459900" y="635829"/>
                  </a:lnTo>
                  <a:cubicBezTo>
                    <a:pt x="1438327" y="682375"/>
                    <a:pt x="1419944" y="730313"/>
                    <a:pt x="1403283" y="778916"/>
                  </a:cubicBezTo>
                  <a:lnTo>
                    <a:pt x="2189004" y="778916"/>
                  </a:lnTo>
                  <a:cubicBezTo>
                    <a:pt x="2114289" y="560837"/>
                    <a:pt x="2004846" y="356159"/>
                    <a:pt x="1853094" y="1779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defRPr/>
              </a:pPr>
              <a:endParaRPr lang="en-US" sz="1765" kern="0" dirty="0">
                <a:solidFill>
                  <a:sysClr val="windowText" lastClr="000000"/>
                </a:solidFill>
              </a:endParaRPr>
            </a:p>
          </p:txBody>
        </p:sp>
        <p:sp>
          <p:nvSpPr>
            <p:cNvPr id="209" name="Left Arrow 208"/>
            <p:cNvSpPr/>
            <p:nvPr/>
          </p:nvSpPr>
          <p:spPr>
            <a:xfrm>
              <a:off x="4030436" y="1511171"/>
              <a:ext cx="2157701" cy="1268964"/>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defRPr/>
              </a:pPr>
              <a:endParaRPr lang="en-US" sz="1765" kern="0" dirty="0">
                <a:solidFill>
                  <a:sysClr val="windowText" lastClr="000000"/>
                </a:solidFill>
              </a:endParaRPr>
            </a:p>
          </p:txBody>
        </p:sp>
        <p:sp>
          <p:nvSpPr>
            <p:cNvPr id="210" name="Left Arrow 209"/>
            <p:cNvSpPr/>
            <p:nvPr/>
          </p:nvSpPr>
          <p:spPr>
            <a:xfrm flipH="1">
              <a:off x="6270899" y="4551551"/>
              <a:ext cx="2157701" cy="1268964"/>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defRPr/>
              </a:pPr>
              <a:endParaRPr lang="en-US" sz="1765" kern="0" dirty="0">
                <a:solidFill>
                  <a:sysClr val="windowText" lastClr="000000"/>
                </a:solidFill>
              </a:endParaRPr>
            </a:p>
          </p:txBody>
        </p:sp>
      </p:grpSp>
      <p:grpSp>
        <p:nvGrpSpPr>
          <p:cNvPr id="203" name="Group 202"/>
          <p:cNvGrpSpPr/>
          <p:nvPr/>
        </p:nvGrpSpPr>
        <p:grpSpPr>
          <a:xfrm>
            <a:off x="2121252" y="3946627"/>
            <a:ext cx="981868" cy="628765"/>
            <a:chOff x="787287" y="3657769"/>
            <a:chExt cx="1070933" cy="685800"/>
          </a:xfrm>
        </p:grpSpPr>
        <p:sp>
          <p:nvSpPr>
            <p:cNvPr id="204" name="Rectangle 203"/>
            <p:cNvSpPr/>
            <p:nvPr>
              <p:custDataLst>
                <p:tags r:id="rId3"/>
              </p:custDataLst>
            </p:nvPr>
          </p:nvSpPr>
          <p:spPr bwMode="auto">
            <a:xfrm>
              <a:off x="787287" y="3657769"/>
              <a:ext cx="1070933" cy="685800"/>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44821" rIns="67232" bIns="44821" numCol="1" spcCol="0" rtlCol="0" fromWordArt="0" anchor="b" anchorCtr="0" forceAA="0" compatLnSpc="1">
              <a:prstTxWarp prst="textNoShape">
                <a:avLst/>
              </a:prstTxWarp>
              <a:noAutofit/>
            </a:bodyPr>
            <a:lstStyle/>
            <a:p>
              <a:pPr algn="ctr" defTabSz="914102">
                <a:defRPr/>
              </a:pPr>
              <a:r>
                <a:rPr lang="en-US" sz="980" kern="0" dirty="0">
                  <a:solidFill>
                    <a:schemeClr val="accent1"/>
                  </a:solidFill>
                </a:rPr>
                <a:t>Relational</a:t>
              </a:r>
            </a:p>
          </p:txBody>
        </p:sp>
        <p:sp>
          <p:nvSpPr>
            <p:cNvPr id="205" name="Donut 18"/>
            <p:cNvSpPr/>
            <p:nvPr/>
          </p:nvSpPr>
          <p:spPr>
            <a:xfrm rot="20250901">
              <a:off x="1104429" y="3737122"/>
              <a:ext cx="474972" cy="391893"/>
            </a:xfrm>
            <a:custGeom>
              <a:avLst/>
              <a:gdLst/>
              <a:ahLst/>
              <a:cxnLst/>
              <a:rect l="l" t="t" r="r" b="b"/>
              <a:pathLst>
                <a:path w="1871663" h="1544284">
                  <a:moveTo>
                    <a:pt x="544841" y="1200434"/>
                  </a:moveTo>
                  <a:cubicBezTo>
                    <a:pt x="543042" y="1206654"/>
                    <a:pt x="542601" y="1212993"/>
                    <a:pt x="543107" y="1219347"/>
                  </a:cubicBezTo>
                  <a:close/>
                  <a:moveTo>
                    <a:pt x="275352" y="900100"/>
                  </a:moveTo>
                  <a:lnTo>
                    <a:pt x="261597" y="901547"/>
                  </a:lnTo>
                  <a:cubicBezTo>
                    <a:pt x="266283" y="902015"/>
                    <a:pt x="270885" y="901513"/>
                    <a:pt x="275352" y="900100"/>
                  </a:cubicBezTo>
                  <a:close/>
                  <a:moveTo>
                    <a:pt x="1460612" y="1146325"/>
                  </a:moveTo>
                  <a:cubicBezTo>
                    <a:pt x="1462787" y="1148843"/>
                    <a:pt x="1465229" y="1151093"/>
                    <a:pt x="1468262" y="1152682"/>
                  </a:cubicBezTo>
                  <a:close/>
                  <a:moveTo>
                    <a:pt x="517145" y="294317"/>
                  </a:moveTo>
                  <a:cubicBezTo>
                    <a:pt x="517303" y="296695"/>
                    <a:pt x="518089" y="298856"/>
                    <a:pt x="519165" y="300906"/>
                  </a:cubicBezTo>
                  <a:close/>
                  <a:moveTo>
                    <a:pt x="1670936" y="734747"/>
                  </a:moveTo>
                  <a:cubicBezTo>
                    <a:pt x="1667510" y="733888"/>
                    <a:pt x="1664036" y="733381"/>
                    <a:pt x="1660460" y="733786"/>
                  </a:cubicBezTo>
                  <a:close/>
                  <a:moveTo>
                    <a:pt x="942463" y="179722"/>
                  </a:moveTo>
                  <a:lnTo>
                    <a:pt x="942506" y="180134"/>
                  </a:lnTo>
                  <a:cubicBezTo>
                    <a:pt x="942525" y="179990"/>
                    <a:pt x="942500" y="179855"/>
                    <a:pt x="942463" y="179722"/>
                  </a:cubicBezTo>
                  <a:close/>
                  <a:moveTo>
                    <a:pt x="1564371" y="435391"/>
                  </a:moveTo>
                  <a:cubicBezTo>
                    <a:pt x="1564370" y="435395"/>
                    <a:pt x="1564369" y="435398"/>
                    <a:pt x="1564368" y="435401"/>
                  </a:cubicBezTo>
                  <a:lnTo>
                    <a:pt x="1564365" y="435407"/>
                  </a:lnTo>
                  <a:cubicBezTo>
                    <a:pt x="1564367" y="435405"/>
                    <a:pt x="1564368" y="435403"/>
                    <a:pt x="1564368" y="435401"/>
                  </a:cubicBezTo>
                  <a:close/>
                  <a:moveTo>
                    <a:pt x="1185541" y="268540"/>
                  </a:moveTo>
                  <a:cubicBezTo>
                    <a:pt x="1114425" y="246221"/>
                    <a:pt x="1036961" y="234960"/>
                    <a:pt x="956104" y="234960"/>
                  </a:cubicBezTo>
                  <a:lnTo>
                    <a:pt x="945214" y="235811"/>
                  </a:lnTo>
                  <a:cubicBezTo>
                    <a:pt x="944675" y="259402"/>
                    <a:pt x="939319" y="283081"/>
                    <a:pt x="929802" y="306075"/>
                  </a:cubicBezTo>
                  <a:cubicBezTo>
                    <a:pt x="883047" y="419035"/>
                    <a:pt x="753573" y="472705"/>
                    <a:pt x="640612" y="425950"/>
                  </a:cubicBezTo>
                  <a:cubicBezTo>
                    <a:pt x="600538" y="409363"/>
                    <a:pt x="567925" y="382365"/>
                    <a:pt x="545071" y="349062"/>
                  </a:cubicBezTo>
                  <a:cubicBezTo>
                    <a:pt x="545072" y="349063"/>
                    <a:pt x="545072" y="349064"/>
                    <a:pt x="545072" y="349064"/>
                  </a:cubicBezTo>
                  <a:cubicBezTo>
                    <a:pt x="485701" y="382929"/>
                    <a:pt x="435647" y="426353"/>
                    <a:pt x="397284" y="476398"/>
                  </a:cubicBezTo>
                  <a:cubicBezTo>
                    <a:pt x="476893" y="541622"/>
                    <a:pt x="507560" y="653613"/>
                    <a:pt x="466115" y="753745"/>
                  </a:cubicBezTo>
                  <a:cubicBezTo>
                    <a:pt x="438914" y="819461"/>
                    <a:pt x="386130" y="866839"/>
                    <a:pt x="323795" y="888325"/>
                  </a:cubicBezTo>
                  <a:cubicBezTo>
                    <a:pt x="323803" y="888325"/>
                    <a:pt x="323809" y="888322"/>
                    <a:pt x="323815" y="888320"/>
                  </a:cubicBezTo>
                  <a:cubicBezTo>
                    <a:pt x="360376" y="995422"/>
                    <a:pt x="442737" y="1087363"/>
                    <a:pt x="553687" y="1151157"/>
                  </a:cubicBezTo>
                  <a:cubicBezTo>
                    <a:pt x="555838" y="1137455"/>
                    <a:pt x="560305" y="1124202"/>
                    <a:pt x="565725" y="1111107"/>
                  </a:cubicBezTo>
                  <a:cubicBezTo>
                    <a:pt x="631895" y="951239"/>
                    <a:pt x="815137" y="875282"/>
                    <a:pt x="975006" y="941452"/>
                  </a:cubicBezTo>
                  <a:cubicBezTo>
                    <a:pt x="1095448" y="991304"/>
                    <a:pt x="1168263" y="1107604"/>
                    <a:pt x="1168398" y="1230296"/>
                  </a:cubicBezTo>
                  <a:cubicBezTo>
                    <a:pt x="1267673" y="1206553"/>
                    <a:pt x="1355859" y="1162942"/>
                    <a:pt x="1427062" y="1106198"/>
                  </a:cubicBezTo>
                  <a:cubicBezTo>
                    <a:pt x="1384456" y="1041457"/>
                    <a:pt x="1373677" y="957433"/>
                    <a:pt x="1405552" y="880423"/>
                  </a:cubicBezTo>
                  <a:cubicBezTo>
                    <a:pt x="1442194" y="791895"/>
                    <a:pt x="1525264" y="736646"/>
                    <a:pt x="1614928" y="732108"/>
                  </a:cubicBezTo>
                  <a:cubicBezTo>
                    <a:pt x="1613318" y="644779"/>
                    <a:pt x="1581876" y="562987"/>
                    <a:pt x="1526926" y="493543"/>
                  </a:cubicBezTo>
                  <a:lnTo>
                    <a:pt x="1526931" y="493536"/>
                  </a:lnTo>
                  <a:cubicBezTo>
                    <a:pt x="1470532" y="558140"/>
                    <a:pt x="1377141" y="582359"/>
                    <a:pt x="1293429" y="547710"/>
                  </a:cubicBezTo>
                  <a:cubicBezTo>
                    <a:pt x="1187599" y="503906"/>
                    <a:pt x="1137316" y="382602"/>
                    <a:pt x="1181120" y="276772"/>
                  </a:cubicBezTo>
                  <a:close/>
                  <a:moveTo>
                    <a:pt x="1221415" y="215198"/>
                  </a:moveTo>
                  <a:cubicBezTo>
                    <a:pt x="1220583" y="215820"/>
                    <a:pt x="1219878" y="216565"/>
                    <a:pt x="1219447" y="217566"/>
                  </a:cubicBezTo>
                  <a:close/>
                  <a:moveTo>
                    <a:pt x="1452058" y="164462"/>
                  </a:moveTo>
                  <a:cubicBezTo>
                    <a:pt x="1540327" y="200997"/>
                    <a:pt x="1589954" y="291445"/>
                    <a:pt x="1577690" y="381749"/>
                  </a:cubicBezTo>
                  <a:cubicBezTo>
                    <a:pt x="1577691" y="381748"/>
                    <a:pt x="1577691" y="381747"/>
                    <a:pt x="1577691" y="381746"/>
                  </a:cubicBezTo>
                  <a:cubicBezTo>
                    <a:pt x="1672266" y="483314"/>
                    <a:pt x="1727215" y="610152"/>
                    <a:pt x="1727215" y="747355"/>
                  </a:cubicBezTo>
                  <a:lnTo>
                    <a:pt x="1726932" y="751888"/>
                  </a:lnTo>
                  <a:cubicBezTo>
                    <a:pt x="1847235" y="804348"/>
                    <a:pt x="1903640" y="943811"/>
                    <a:pt x="1853189" y="1065702"/>
                  </a:cubicBezTo>
                  <a:cubicBezTo>
                    <a:pt x="1802026" y="1189313"/>
                    <a:pt x="1660343" y="1248044"/>
                    <a:pt x="1536731" y="1196880"/>
                  </a:cubicBezTo>
                  <a:lnTo>
                    <a:pt x="1507818" y="1181350"/>
                  </a:lnTo>
                  <a:cubicBezTo>
                    <a:pt x="1507818" y="1181350"/>
                    <a:pt x="1507819" y="1181351"/>
                    <a:pt x="1507819" y="1181351"/>
                  </a:cubicBezTo>
                  <a:cubicBezTo>
                    <a:pt x="1410579" y="1262953"/>
                    <a:pt x="1285739" y="1322514"/>
                    <a:pt x="1145194" y="1348960"/>
                  </a:cubicBezTo>
                  <a:lnTo>
                    <a:pt x="1145235" y="1348825"/>
                  </a:lnTo>
                  <a:cubicBezTo>
                    <a:pt x="1145165" y="1349510"/>
                    <a:pt x="1144914" y="1350121"/>
                    <a:pt x="1144661" y="1350732"/>
                  </a:cubicBezTo>
                  <a:cubicBezTo>
                    <a:pt x="1078491" y="1510600"/>
                    <a:pt x="895250" y="1586557"/>
                    <a:pt x="735381" y="1520387"/>
                  </a:cubicBezTo>
                  <a:cubicBezTo>
                    <a:pt x="628649" y="1476210"/>
                    <a:pt x="559318" y="1379852"/>
                    <a:pt x="546018" y="1272927"/>
                  </a:cubicBezTo>
                  <a:cubicBezTo>
                    <a:pt x="546017" y="1272929"/>
                    <a:pt x="546018" y="1272932"/>
                    <a:pt x="546018" y="1272934"/>
                  </a:cubicBezTo>
                  <a:cubicBezTo>
                    <a:pt x="380574" y="1190518"/>
                    <a:pt x="257944" y="1057677"/>
                    <a:pt x="211243" y="900385"/>
                  </a:cubicBezTo>
                  <a:lnTo>
                    <a:pt x="211253" y="900385"/>
                  </a:lnTo>
                  <a:cubicBezTo>
                    <a:pt x="190468" y="898691"/>
                    <a:pt x="169822" y="893269"/>
                    <a:pt x="149657" y="884922"/>
                  </a:cubicBezTo>
                  <a:cubicBezTo>
                    <a:pt x="26045" y="833759"/>
                    <a:pt x="-32686" y="692076"/>
                    <a:pt x="18478" y="568465"/>
                  </a:cubicBezTo>
                  <a:cubicBezTo>
                    <a:pt x="64692" y="456811"/>
                    <a:pt x="184761" y="398093"/>
                    <a:pt x="298454" y="426323"/>
                  </a:cubicBezTo>
                  <a:cubicBezTo>
                    <a:pt x="350193" y="353180"/>
                    <a:pt x="421361" y="291040"/>
                    <a:pt x="506025" y="243624"/>
                  </a:cubicBezTo>
                  <a:lnTo>
                    <a:pt x="506026" y="243626"/>
                  </a:lnTo>
                  <a:cubicBezTo>
                    <a:pt x="501390" y="208461"/>
                    <a:pt x="506228" y="171816"/>
                    <a:pt x="520737" y="136760"/>
                  </a:cubicBezTo>
                  <a:cubicBezTo>
                    <a:pt x="567492" y="23800"/>
                    <a:pt x="696966" y="-29869"/>
                    <a:pt x="809927" y="16885"/>
                  </a:cubicBezTo>
                  <a:cubicBezTo>
                    <a:pt x="862855" y="38793"/>
                    <a:pt x="902766" y="78861"/>
                    <a:pt x="924737" y="127208"/>
                  </a:cubicBezTo>
                  <a:cubicBezTo>
                    <a:pt x="924737" y="127208"/>
                    <a:pt x="924737" y="127208"/>
                    <a:pt x="924737" y="127208"/>
                  </a:cubicBezTo>
                  <a:cubicBezTo>
                    <a:pt x="935097" y="124825"/>
                    <a:pt x="945576" y="124655"/>
                    <a:pt x="956104" y="124655"/>
                  </a:cubicBezTo>
                  <a:cubicBezTo>
                    <a:pt x="1062572" y="124655"/>
                    <a:pt x="1164001" y="142079"/>
                    <a:pt x="1256255" y="173590"/>
                  </a:cubicBezTo>
                  <a:lnTo>
                    <a:pt x="1270314" y="179752"/>
                  </a:lnTo>
                  <a:cubicBezTo>
                    <a:pt x="1322540" y="145450"/>
                    <a:pt x="1389962" y="138760"/>
                    <a:pt x="1452058" y="16446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176" kern="0" dirty="0">
                <a:solidFill>
                  <a:schemeClr val="tx1"/>
                </a:solidFill>
              </a:endParaRPr>
            </a:p>
          </p:txBody>
        </p:sp>
      </p:grpSp>
      <p:cxnSp>
        <p:nvCxnSpPr>
          <p:cNvPr id="228" name="Straight Arrow Connector 227"/>
          <p:cNvCxnSpPr>
            <a:endCxn id="249" idx="2"/>
          </p:cNvCxnSpPr>
          <p:nvPr/>
        </p:nvCxnSpPr>
        <p:spPr>
          <a:xfrm flipH="1">
            <a:off x="5513330" y="2912954"/>
            <a:ext cx="352330" cy="277606"/>
          </a:xfrm>
          <a:prstGeom prst="straightConnector1">
            <a:avLst/>
          </a:prstGeom>
          <a:ln w="25400">
            <a:solidFill>
              <a:schemeClr val="bg1">
                <a:lumMod val="50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0" name="Straight Arrow Connector 229"/>
          <p:cNvCxnSpPr/>
          <p:nvPr/>
        </p:nvCxnSpPr>
        <p:spPr>
          <a:xfrm>
            <a:off x="9113632" y="2062769"/>
            <a:ext cx="489040"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1" name="Straight Arrow Connector 230"/>
          <p:cNvCxnSpPr/>
          <p:nvPr/>
        </p:nvCxnSpPr>
        <p:spPr>
          <a:xfrm>
            <a:off x="9113632" y="2659150"/>
            <a:ext cx="489040"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2" name="Straight Arrow Connector 231"/>
          <p:cNvCxnSpPr/>
          <p:nvPr/>
        </p:nvCxnSpPr>
        <p:spPr>
          <a:xfrm>
            <a:off x="9129812" y="3851913"/>
            <a:ext cx="489040"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3" name="Straight Arrow Connector 232"/>
          <p:cNvCxnSpPr/>
          <p:nvPr/>
        </p:nvCxnSpPr>
        <p:spPr>
          <a:xfrm>
            <a:off x="9129812" y="3255531"/>
            <a:ext cx="489040"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4" name="Straight Arrow Connector 233"/>
          <p:cNvCxnSpPr/>
          <p:nvPr/>
        </p:nvCxnSpPr>
        <p:spPr>
          <a:xfrm>
            <a:off x="9145994" y="4448295"/>
            <a:ext cx="489040"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a:off x="9113632" y="2071606"/>
            <a:ext cx="16180" cy="2377276"/>
          </a:xfrm>
          <a:prstGeom prst="line">
            <a:avLst/>
          </a:prstGeom>
          <a:ln w="9525">
            <a:solidFill>
              <a:srgbClr val="0078D7"/>
            </a:solidFill>
            <a:miter lim="800000"/>
            <a:headEnd type="none"/>
            <a:tailEnd type="none" w="lg" len="med"/>
          </a:ln>
        </p:spPr>
        <p:style>
          <a:lnRef idx="1">
            <a:schemeClr val="accent1"/>
          </a:lnRef>
          <a:fillRef idx="0">
            <a:schemeClr val="accent1"/>
          </a:fillRef>
          <a:effectRef idx="0">
            <a:schemeClr val="accent1"/>
          </a:effectRef>
          <a:fontRef idx="minor">
            <a:schemeClr val="tx1"/>
          </a:fontRef>
        </p:style>
      </p:cxnSp>
      <p:sp>
        <p:nvSpPr>
          <p:cNvPr id="238" name="TextBox 237"/>
          <p:cNvSpPr txBox="1"/>
          <p:nvPr/>
        </p:nvSpPr>
        <p:spPr>
          <a:xfrm>
            <a:off x="9726255" y="2522963"/>
            <a:ext cx="994754" cy="271554"/>
          </a:xfrm>
          <a:prstGeom prst="rect">
            <a:avLst/>
          </a:prstGeom>
          <a:noFill/>
        </p:spPr>
        <p:txBody>
          <a:bodyPr wrap="none" lIns="0" tIns="0" rIns="0" bIns="0" rtlCol="0">
            <a:spAutoFit/>
          </a:bodyPr>
          <a:lstStyle/>
          <a:p>
            <a:pPr defTabSz="914049">
              <a:defRPr/>
            </a:pPr>
            <a:r>
              <a:rPr lang="en-US" sz="1765" kern="0" dirty="0">
                <a:solidFill>
                  <a:schemeClr val="accent1"/>
                </a:solidFill>
              </a:rPr>
              <a:t>HDInsight</a:t>
            </a:r>
          </a:p>
        </p:txBody>
      </p:sp>
      <p:sp>
        <p:nvSpPr>
          <p:cNvPr id="239" name="TextBox 238"/>
          <p:cNvSpPr txBox="1"/>
          <p:nvPr/>
        </p:nvSpPr>
        <p:spPr>
          <a:xfrm>
            <a:off x="9726255" y="1923023"/>
            <a:ext cx="1359340" cy="271554"/>
          </a:xfrm>
          <a:prstGeom prst="rect">
            <a:avLst/>
          </a:prstGeom>
          <a:noFill/>
        </p:spPr>
        <p:txBody>
          <a:bodyPr wrap="none" lIns="0" tIns="0" rIns="0" bIns="0" rtlCol="0">
            <a:spAutoFit/>
          </a:bodyPr>
          <a:lstStyle/>
          <a:p>
            <a:pPr defTabSz="914049">
              <a:defRPr/>
            </a:pPr>
            <a:r>
              <a:rPr lang="en-US" sz="1765" kern="0" dirty="0">
                <a:solidFill>
                  <a:schemeClr val="accent1"/>
                </a:solidFill>
              </a:rPr>
              <a:t>ADL Analytics</a:t>
            </a:r>
          </a:p>
        </p:txBody>
      </p:sp>
      <p:sp>
        <p:nvSpPr>
          <p:cNvPr id="240" name="TextBox 239"/>
          <p:cNvSpPr txBox="1"/>
          <p:nvPr/>
        </p:nvSpPr>
        <p:spPr>
          <a:xfrm>
            <a:off x="9726255" y="4322785"/>
            <a:ext cx="1772203" cy="271554"/>
          </a:xfrm>
          <a:prstGeom prst="rect">
            <a:avLst/>
          </a:prstGeom>
          <a:noFill/>
        </p:spPr>
        <p:txBody>
          <a:bodyPr wrap="none" lIns="0" tIns="0" rIns="0" bIns="0" rtlCol="0">
            <a:spAutoFit/>
          </a:bodyPr>
          <a:lstStyle/>
          <a:p>
            <a:pPr defTabSz="914049">
              <a:defRPr/>
            </a:pPr>
            <a:r>
              <a:rPr lang="en-US" sz="1765" kern="0" dirty="0">
                <a:solidFill>
                  <a:schemeClr val="accent1"/>
                </a:solidFill>
              </a:rPr>
              <a:t>Machine Learning</a:t>
            </a:r>
          </a:p>
        </p:txBody>
      </p:sp>
      <p:sp>
        <p:nvSpPr>
          <p:cNvPr id="241" name="TextBox 240"/>
          <p:cNvSpPr txBox="1"/>
          <p:nvPr/>
        </p:nvSpPr>
        <p:spPr>
          <a:xfrm>
            <a:off x="9726255" y="3722843"/>
            <a:ext cx="558068" cy="271554"/>
          </a:xfrm>
          <a:prstGeom prst="rect">
            <a:avLst/>
          </a:prstGeom>
          <a:noFill/>
        </p:spPr>
        <p:txBody>
          <a:bodyPr wrap="none" lIns="0" tIns="0" rIns="0" bIns="0" rtlCol="0">
            <a:spAutoFit/>
          </a:bodyPr>
          <a:lstStyle/>
          <a:p>
            <a:pPr defTabSz="914049">
              <a:defRPr/>
            </a:pPr>
            <a:r>
              <a:rPr lang="en-US" sz="1765" kern="0" dirty="0">
                <a:solidFill>
                  <a:schemeClr val="accent1"/>
                </a:solidFill>
              </a:rPr>
              <a:t>Spark</a:t>
            </a:r>
          </a:p>
        </p:txBody>
      </p:sp>
      <p:sp>
        <p:nvSpPr>
          <p:cNvPr id="242" name="TextBox 241"/>
          <p:cNvSpPr txBox="1"/>
          <p:nvPr/>
        </p:nvSpPr>
        <p:spPr>
          <a:xfrm>
            <a:off x="9726255" y="3122903"/>
            <a:ext cx="135148" cy="271554"/>
          </a:xfrm>
          <a:prstGeom prst="rect">
            <a:avLst/>
          </a:prstGeom>
          <a:noFill/>
        </p:spPr>
        <p:txBody>
          <a:bodyPr wrap="none" lIns="0" tIns="0" rIns="0" bIns="0" rtlCol="0">
            <a:spAutoFit/>
          </a:bodyPr>
          <a:lstStyle/>
          <a:p>
            <a:pPr defTabSz="914049">
              <a:defRPr/>
            </a:pPr>
            <a:r>
              <a:rPr lang="en-US" sz="1765" kern="0" dirty="0">
                <a:solidFill>
                  <a:schemeClr val="accent1"/>
                </a:solidFill>
              </a:rPr>
              <a:t>R</a:t>
            </a:r>
          </a:p>
        </p:txBody>
      </p:sp>
      <p:pic>
        <p:nvPicPr>
          <p:cNvPr id="243" name="Picture 242"/>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454298" y="1867632"/>
            <a:ext cx="398836" cy="398836"/>
          </a:xfrm>
          <a:prstGeom prst="rect">
            <a:avLst/>
          </a:prstGeom>
        </p:spPr>
      </p:pic>
      <p:pic>
        <p:nvPicPr>
          <p:cNvPr id="244" name="Picture 243"/>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11423303" y="3048857"/>
            <a:ext cx="485023" cy="448685"/>
          </a:xfrm>
          <a:prstGeom prst="rect">
            <a:avLst/>
          </a:prstGeom>
          <a:noFill/>
        </p:spPr>
      </p:pic>
      <p:pic>
        <p:nvPicPr>
          <p:cNvPr id="245" name="Picture 2" descr="http://www.ebaytechblog.com/wp-content/uploads/2014/05/spark_logo.png"/>
          <p:cNvPicPr>
            <a:picLocks noChangeAspect="1" noChangeArrowheads="1"/>
          </p:cNvPicPr>
          <p:nvPr/>
        </p:nvPicPr>
        <p:blipFill>
          <a:blip r:embed="rId13" cstate="email">
            <a:duotone>
              <a:schemeClr val="accent3">
                <a:shade val="45000"/>
                <a:satMod val="135000"/>
              </a:schemeClr>
              <a:prstClr val="white"/>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11368362" y="3671032"/>
            <a:ext cx="594906" cy="315900"/>
          </a:xfrm>
          <a:prstGeom prst="rect">
            <a:avLst/>
          </a:prstGeom>
          <a:noFill/>
          <a:ln>
            <a:noFill/>
          </a:ln>
          <a:extLst/>
        </p:spPr>
      </p:pic>
      <p:sp>
        <p:nvSpPr>
          <p:cNvPr id="247" name="Freeform 246"/>
          <p:cNvSpPr>
            <a:spLocks noChangeAspect="1"/>
          </p:cNvSpPr>
          <p:nvPr/>
        </p:nvSpPr>
        <p:spPr bwMode="auto">
          <a:xfrm>
            <a:off x="11401686" y="2485370"/>
            <a:ext cx="528258" cy="370483"/>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a:noFill/>
          </a:ln>
        </p:spPr>
        <p:txBody>
          <a:bodyPr vert="horz" wrap="square" lIns="87831" tIns="43915" rIns="87831" bIns="43915" numCol="1" anchor="t" anchorCtr="0" compatLnSpc="1">
            <a:prstTxWarp prst="textNoShape">
              <a:avLst/>
            </a:prstTxWarp>
          </a:bodyPr>
          <a:lstStyle/>
          <a:p>
            <a:pPr defTabSz="894821" fontAlgn="base">
              <a:spcBef>
                <a:spcPct val="0"/>
              </a:spcBef>
              <a:spcAft>
                <a:spcPct val="0"/>
              </a:spcAft>
              <a:defRPr/>
            </a:pPr>
            <a:endParaRPr lang="en-IN" sz="1536" kern="0" dirty="0">
              <a:solidFill>
                <a:srgbClr val="000000"/>
              </a:solidFill>
            </a:endParaRPr>
          </a:p>
        </p:txBody>
      </p:sp>
      <p:grpSp>
        <p:nvGrpSpPr>
          <p:cNvPr id="248" name="Group 247"/>
          <p:cNvGrpSpPr/>
          <p:nvPr/>
        </p:nvGrpSpPr>
        <p:grpSpPr>
          <a:xfrm>
            <a:off x="5513330" y="1913498"/>
            <a:ext cx="2554122" cy="2554122"/>
            <a:chOff x="4378256" y="2618105"/>
            <a:chExt cx="3657600" cy="3657600"/>
          </a:xfrm>
        </p:grpSpPr>
        <p:sp>
          <p:nvSpPr>
            <p:cNvPr id="249" name="Oval 248"/>
            <p:cNvSpPr/>
            <p:nvPr/>
          </p:nvSpPr>
          <p:spPr bwMode="auto">
            <a:xfrm>
              <a:off x="4378256" y="2618105"/>
              <a:ext cx="3657600" cy="3657600"/>
            </a:xfrm>
            <a:prstGeom prst="ellipse">
              <a:avLst/>
            </a:prstGeom>
            <a:solidFill>
              <a:schemeClr val="tx1"/>
            </a:solidFill>
            <a:ln w="317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nvGrpSpPr>
            <p:cNvPr id="250" name="Group 249"/>
            <p:cNvGrpSpPr/>
            <p:nvPr/>
          </p:nvGrpSpPr>
          <p:grpSpPr>
            <a:xfrm>
              <a:off x="4867139" y="4302842"/>
              <a:ext cx="2679835" cy="1323144"/>
              <a:chOff x="4724189" y="4328405"/>
              <a:chExt cx="3043313" cy="1502606"/>
            </a:xfrm>
            <a:solidFill>
              <a:schemeClr val="bg1">
                <a:lumMod val="95000"/>
              </a:schemeClr>
            </a:solidFill>
          </p:grpSpPr>
          <p:sp>
            <p:nvSpPr>
              <p:cNvPr id="252" name="TextBox 251"/>
              <p:cNvSpPr txBox="1"/>
              <p:nvPr/>
            </p:nvSpPr>
            <p:spPr>
              <a:xfrm>
                <a:off x="5875137" y="4328405"/>
                <a:ext cx="809241" cy="600889"/>
              </a:xfrm>
              <a:prstGeom prst="rect">
                <a:avLst/>
              </a:prstGeom>
              <a:solidFill>
                <a:schemeClr val="accent1"/>
              </a:solidFill>
              <a:ln>
                <a:noFill/>
              </a:ln>
            </p:spPr>
            <p:txBody>
              <a:bodyPr wrap="square" lIns="179285" tIns="143428" rIns="179285" bIns="143428" rtlCol="0">
                <a:spAutoFit/>
              </a:bodyPr>
              <a:lstStyle/>
              <a:p>
                <a:pPr algn="ctr" defTabSz="914367">
                  <a:lnSpc>
                    <a:spcPct val="90000"/>
                  </a:lnSpc>
                  <a:spcAft>
                    <a:spcPts val="588"/>
                  </a:spcAft>
                  <a:defRPr/>
                </a:pPr>
                <a:endParaRPr lang="en-US" sz="588" kern="0" dirty="0">
                  <a:solidFill>
                    <a:srgbClr val="505050"/>
                  </a:solidFill>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253" name="TextBox 252"/>
              <p:cNvSpPr txBox="1"/>
              <p:nvPr/>
            </p:nvSpPr>
            <p:spPr>
              <a:xfrm>
                <a:off x="4724189" y="5230122"/>
                <a:ext cx="577788" cy="600889"/>
              </a:xfrm>
              <a:prstGeom prst="rect">
                <a:avLst/>
              </a:prstGeom>
              <a:solidFill>
                <a:schemeClr val="accent1"/>
              </a:solidFill>
              <a:ln>
                <a:noFill/>
              </a:ln>
            </p:spPr>
            <p:txBody>
              <a:bodyPr wrap="square" lIns="179285" tIns="143428" rIns="179285" bIns="143428" rtlCol="0">
                <a:spAutoFit/>
              </a:bodyPr>
              <a:lstStyle/>
              <a:p>
                <a:pPr algn="ctr" defTabSz="914367">
                  <a:lnSpc>
                    <a:spcPct val="90000"/>
                  </a:lnSpc>
                  <a:spcAft>
                    <a:spcPts val="588"/>
                  </a:spcAft>
                  <a:defRPr/>
                </a:pPr>
                <a:endParaRPr lang="en-US" sz="588" kern="0" dirty="0">
                  <a:solidFill>
                    <a:srgbClr val="505050"/>
                  </a:solidFill>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254" name="TextBox 253"/>
              <p:cNvSpPr txBox="1"/>
              <p:nvPr/>
            </p:nvSpPr>
            <p:spPr>
              <a:xfrm>
                <a:off x="5340571" y="5230122"/>
                <a:ext cx="577788" cy="600889"/>
              </a:xfrm>
              <a:prstGeom prst="rect">
                <a:avLst/>
              </a:prstGeom>
              <a:solidFill>
                <a:schemeClr val="accent1"/>
              </a:solidFill>
              <a:ln>
                <a:noFill/>
              </a:ln>
            </p:spPr>
            <p:txBody>
              <a:bodyPr wrap="square" lIns="179285" tIns="143428" rIns="179285" bIns="143428" rtlCol="0">
                <a:spAutoFit/>
              </a:bodyPr>
              <a:lstStyle/>
              <a:p>
                <a:pPr algn="ctr" defTabSz="914367">
                  <a:lnSpc>
                    <a:spcPct val="90000"/>
                  </a:lnSpc>
                  <a:spcAft>
                    <a:spcPts val="588"/>
                  </a:spcAft>
                  <a:defRPr/>
                </a:pPr>
                <a:endParaRPr lang="en-US" sz="588" kern="0" dirty="0">
                  <a:solidFill>
                    <a:srgbClr val="505050"/>
                  </a:solidFill>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255" name="TextBox 254"/>
              <p:cNvSpPr txBox="1"/>
              <p:nvPr/>
            </p:nvSpPr>
            <p:spPr>
              <a:xfrm>
                <a:off x="5956951" y="5230122"/>
                <a:ext cx="577788" cy="600889"/>
              </a:xfrm>
              <a:prstGeom prst="rect">
                <a:avLst/>
              </a:prstGeom>
              <a:solidFill>
                <a:schemeClr val="accent1"/>
              </a:solidFill>
              <a:ln>
                <a:noFill/>
              </a:ln>
            </p:spPr>
            <p:txBody>
              <a:bodyPr wrap="square" lIns="179285" tIns="143428" rIns="179285" bIns="143428" rtlCol="0">
                <a:spAutoFit/>
              </a:bodyPr>
              <a:lstStyle/>
              <a:p>
                <a:pPr algn="ctr" defTabSz="914367">
                  <a:lnSpc>
                    <a:spcPct val="90000"/>
                  </a:lnSpc>
                  <a:spcAft>
                    <a:spcPts val="588"/>
                  </a:spcAft>
                  <a:defRPr/>
                </a:pPr>
                <a:endParaRPr lang="en-US" sz="588" kern="0" dirty="0">
                  <a:solidFill>
                    <a:srgbClr val="505050"/>
                  </a:solidFill>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256" name="TextBox 255"/>
              <p:cNvSpPr txBox="1"/>
              <p:nvPr/>
            </p:nvSpPr>
            <p:spPr>
              <a:xfrm>
                <a:off x="6573332" y="5230121"/>
                <a:ext cx="577788" cy="600889"/>
              </a:xfrm>
              <a:prstGeom prst="rect">
                <a:avLst/>
              </a:prstGeom>
              <a:solidFill>
                <a:schemeClr val="accent1"/>
              </a:solidFill>
              <a:ln>
                <a:noFill/>
              </a:ln>
            </p:spPr>
            <p:txBody>
              <a:bodyPr wrap="square" lIns="179285" tIns="143428" rIns="179285" bIns="143428" rtlCol="0">
                <a:spAutoFit/>
              </a:bodyPr>
              <a:lstStyle/>
              <a:p>
                <a:pPr algn="ctr" defTabSz="914367">
                  <a:lnSpc>
                    <a:spcPct val="90000"/>
                  </a:lnSpc>
                  <a:spcAft>
                    <a:spcPts val="588"/>
                  </a:spcAft>
                  <a:defRPr/>
                </a:pPr>
                <a:endParaRPr lang="en-US" sz="588" kern="0" dirty="0">
                  <a:solidFill>
                    <a:srgbClr val="505050"/>
                  </a:solidFill>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257" name="TextBox 256"/>
              <p:cNvSpPr txBox="1"/>
              <p:nvPr/>
            </p:nvSpPr>
            <p:spPr>
              <a:xfrm>
                <a:off x="7189714" y="5230121"/>
                <a:ext cx="577788" cy="600889"/>
              </a:xfrm>
              <a:prstGeom prst="rect">
                <a:avLst/>
              </a:prstGeom>
              <a:solidFill>
                <a:schemeClr val="accent1"/>
              </a:solidFill>
              <a:ln>
                <a:noFill/>
              </a:ln>
            </p:spPr>
            <p:txBody>
              <a:bodyPr wrap="square" lIns="179285" tIns="143428" rIns="179285" bIns="143428" rtlCol="0">
                <a:spAutoFit/>
              </a:bodyPr>
              <a:lstStyle/>
              <a:p>
                <a:pPr algn="ctr" defTabSz="914367">
                  <a:lnSpc>
                    <a:spcPct val="90000"/>
                  </a:lnSpc>
                  <a:spcAft>
                    <a:spcPts val="588"/>
                  </a:spcAft>
                  <a:defRPr/>
                </a:pPr>
                <a:endParaRPr lang="en-US" sz="588" kern="0" dirty="0">
                  <a:solidFill>
                    <a:srgbClr val="505050"/>
                  </a:solidFill>
                  <a:latin typeface="Cambria" panose="02040503050406030204" pitchFamily="18" charset="0"/>
                  <a:ea typeface="Arial Unicode MS" panose="020B0604020202020204" pitchFamily="34" charset="-128"/>
                  <a:cs typeface="Arial Unicode MS" panose="020B0604020202020204" pitchFamily="34" charset="-128"/>
                </a:endParaRPr>
              </a:p>
            </p:txBody>
          </p:sp>
          <p:cxnSp>
            <p:nvCxnSpPr>
              <p:cNvPr id="258" name="Straight Connector 257"/>
              <p:cNvCxnSpPr/>
              <p:nvPr/>
            </p:nvCxnSpPr>
            <p:spPr>
              <a:xfrm>
                <a:off x="4992236" y="4917731"/>
                <a:ext cx="2518252" cy="0"/>
              </a:xfrm>
              <a:prstGeom prst="line">
                <a:avLst/>
              </a:prstGeom>
              <a:grpFill/>
              <a:ln w="381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a:off x="5014649" y="4917731"/>
                <a:ext cx="2" cy="276106"/>
              </a:xfrm>
              <a:prstGeom prst="line">
                <a:avLst/>
              </a:prstGeom>
              <a:grpFill/>
              <a:ln w="381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a:off x="5615864" y="4917731"/>
                <a:ext cx="2" cy="276106"/>
              </a:xfrm>
              <a:prstGeom prst="line">
                <a:avLst/>
              </a:prstGeom>
              <a:grpFill/>
              <a:ln w="381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a:off x="6281187" y="4917731"/>
                <a:ext cx="2" cy="276106"/>
              </a:xfrm>
              <a:prstGeom prst="line">
                <a:avLst/>
              </a:prstGeom>
              <a:grpFill/>
              <a:ln w="381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a:off x="7492655" y="4917731"/>
                <a:ext cx="2" cy="276106"/>
              </a:xfrm>
              <a:prstGeom prst="line">
                <a:avLst/>
              </a:prstGeom>
              <a:grpFill/>
              <a:ln w="381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a:off x="6862359" y="4917731"/>
                <a:ext cx="2" cy="276106"/>
              </a:xfrm>
              <a:prstGeom prst="line">
                <a:avLst/>
              </a:prstGeom>
              <a:grpFill/>
              <a:ln w="381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a:off x="6281187" y="4701643"/>
                <a:ext cx="2" cy="276106"/>
              </a:xfrm>
              <a:prstGeom prst="line">
                <a:avLst/>
              </a:prstGeom>
              <a:grp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51" name="TextBox 250"/>
            <p:cNvSpPr txBox="1"/>
            <p:nvPr/>
          </p:nvSpPr>
          <p:spPr>
            <a:xfrm>
              <a:off x="4882806" y="3706505"/>
              <a:ext cx="2635549" cy="490560"/>
            </a:xfrm>
            <a:prstGeom prst="rect">
              <a:avLst/>
            </a:prstGeom>
            <a:noFill/>
          </p:spPr>
          <p:txBody>
            <a:bodyPr wrap="square" lIns="0" tIns="0" rIns="0" bIns="0" rtlCol="0">
              <a:noAutofit/>
            </a:bodyPr>
            <a:lstStyle/>
            <a:p>
              <a:pPr algn="ctr" defTabSz="896386">
                <a:defRPr/>
              </a:pPr>
              <a:r>
                <a:rPr lang="en-US" sz="2353" kern="0" dirty="0">
                  <a:solidFill>
                    <a:schemeClr val="accent1"/>
                  </a:solidFill>
                </a:rPr>
                <a:t>ADL Store</a:t>
              </a:r>
            </a:p>
          </p:txBody>
        </p:sp>
      </p:grpSp>
      <p:cxnSp>
        <p:nvCxnSpPr>
          <p:cNvPr id="267" name="Elbow Connector 266"/>
          <p:cNvCxnSpPr/>
          <p:nvPr/>
        </p:nvCxnSpPr>
        <p:spPr>
          <a:xfrm>
            <a:off x="4212458" y="2062769"/>
            <a:ext cx="10477" cy="2385526"/>
          </a:xfrm>
          <a:prstGeom prst="bentConnector3">
            <a:avLst>
              <a:gd name="adj1" fmla="val 1800000"/>
            </a:avLst>
          </a:prstGeom>
          <a:ln w="9525">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8" name="Straight Arrow Connector 267"/>
          <p:cNvCxnSpPr/>
          <p:nvPr/>
        </p:nvCxnSpPr>
        <p:spPr>
          <a:xfrm>
            <a:off x="4392812" y="3255533"/>
            <a:ext cx="832435" cy="1"/>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272" name="Group 271"/>
          <p:cNvGrpSpPr/>
          <p:nvPr/>
        </p:nvGrpSpPr>
        <p:grpSpPr>
          <a:xfrm>
            <a:off x="6572279" y="2122116"/>
            <a:ext cx="477927" cy="477927"/>
            <a:chOff x="4068192" y="3363795"/>
            <a:chExt cx="324957" cy="324957"/>
          </a:xfrm>
        </p:grpSpPr>
        <p:sp>
          <p:nvSpPr>
            <p:cNvPr id="273" name="Rounded Rectangle 272"/>
            <p:cNvSpPr/>
            <p:nvPr/>
          </p:nvSpPr>
          <p:spPr bwMode="auto">
            <a:xfrm>
              <a:off x="4068192" y="3363795"/>
              <a:ext cx="324957" cy="3249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Rectangle 273"/>
            <p:cNvSpPr/>
            <p:nvPr/>
          </p:nvSpPr>
          <p:spPr bwMode="auto">
            <a:xfrm>
              <a:off x="4106551" y="3401141"/>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5" name="Rectangle 274"/>
            <p:cNvSpPr/>
            <p:nvPr/>
          </p:nvSpPr>
          <p:spPr bwMode="auto">
            <a:xfrm>
              <a:off x="4245904" y="3401141"/>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Oval 275"/>
            <p:cNvSpPr/>
            <p:nvPr/>
          </p:nvSpPr>
          <p:spPr bwMode="auto">
            <a:xfrm>
              <a:off x="4174625" y="3401529"/>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Oval 276"/>
            <p:cNvSpPr/>
            <p:nvPr/>
          </p:nvSpPr>
          <p:spPr bwMode="auto">
            <a:xfrm>
              <a:off x="4313978" y="3401529"/>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8" name="Rectangle 277"/>
            <p:cNvSpPr/>
            <p:nvPr/>
          </p:nvSpPr>
          <p:spPr bwMode="auto">
            <a:xfrm>
              <a:off x="4106551" y="3550317"/>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9" name="Rectangle 278"/>
            <p:cNvSpPr/>
            <p:nvPr/>
          </p:nvSpPr>
          <p:spPr bwMode="auto">
            <a:xfrm>
              <a:off x="4245904" y="3550317"/>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0" name="Oval 279"/>
            <p:cNvSpPr/>
            <p:nvPr/>
          </p:nvSpPr>
          <p:spPr bwMode="auto">
            <a:xfrm>
              <a:off x="4174625" y="3550705"/>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Oval 280"/>
            <p:cNvSpPr/>
            <p:nvPr/>
          </p:nvSpPr>
          <p:spPr bwMode="auto">
            <a:xfrm>
              <a:off x="4313978" y="3550705"/>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Rectangle 281"/>
            <p:cNvSpPr/>
            <p:nvPr/>
          </p:nvSpPr>
          <p:spPr bwMode="auto">
            <a:xfrm>
              <a:off x="4178218" y="3621636"/>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p:cNvSpPr/>
            <p:nvPr/>
          </p:nvSpPr>
          <p:spPr bwMode="auto">
            <a:xfrm>
              <a:off x="4317571" y="3621636"/>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4" name="Oval 283"/>
            <p:cNvSpPr/>
            <p:nvPr/>
          </p:nvSpPr>
          <p:spPr bwMode="auto">
            <a:xfrm>
              <a:off x="4106939" y="3622024"/>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5" name="Oval 284"/>
            <p:cNvSpPr/>
            <p:nvPr/>
          </p:nvSpPr>
          <p:spPr bwMode="auto">
            <a:xfrm>
              <a:off x="4246293" y="3622024"/>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6" name="Rectangle 285"/>
            <p:cNvSpPr/>
            <p:nvPr/>
          </p:nvSpPr>
          <p:spPr bwMode="auto">
            <a:xfrm>
              <a:off x="4178218" y="3465945"/>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Rectangle 286"/>
            <p:cNvSpPr/>
            <p:nvPr/>
          </p:nvSpPr>
          <p:spPr bwMode="auto">
            <a:xfrm>
              <a:off x="4317571" y="3465945"/>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8" name="Oval 287"/>
            <p:cNvSpPr/>
            <p:nvPr/>
          </p:nvSpPr>
          <p:spPr bwMode="auto">
            <a:xfrm>
              <a:off x="4106939" y="3466334"/>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9" name="Oval 288"/>
            <p:cNvSpPr/>
            <p:nvPr/>
          </p:nvSpPr>
          <p:spPr bwMode="auto">
            <a:xfrm>
              <a:off x="4246293" y="3466334"/>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189" name="Straight Arrow Connector 188"/>
          <p:cNvCxnSpPr/>
          <p:nvPr/>
        </p:nvCxnSpPr>
        <p:spPr>
          <a:xfrm>
            <a:off x="8157754" y="3255533"/>
            <a:ext cx="717140" cy="1"/>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91" name="Freeform 190"/>
          <p:cNvSpPr/>
          <p:nvPr/>
        </p:nvSpPr>
        <p:spPr bwMode="auto">
          <a:xfrm flipH="1">
            <a:off x="11623917" y="4314131"/>
            <a:ext cx="267214" cy="28277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a:solidFill>
                <a:schemeClr val="tx1"/>
              </a:solidFill>
              <a:ea typeface="Segoe UI" pitchFamily="34" charset="0"/>
              <a:cs typeface="Segoe UI" pitchFamily="34" charset="0"/>
            </a:endParaRPr>
          </a:p>
        </p:txBody>
      </p:sp>
      <p:sp>
        <p:nvSpPr>
          <p:cNvPr id="122" name="Rectangle 121"/>
          <p:cNvSpPr/>
          <p:nvPr/>
        </p:nvSpPr>
        <p:spPr bwMode="auto">
          <a:xfrm>
            <a:off x="-10502" y="1189177"/>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Data Stores</a:t>
            </a:r>
          </a:p>
        </p:txBody>
      </p:sp>
      <p:sp>
        <p:nvSpPr>
          <p:cNvPr id="123" name="Rectangle 122"/>
          <p:cNvSpPr/>
          <p:nvPr/>
        </p:nvSpPr>
        <p:spPr>
          <a:xfrm>
            <a:off x="456466" y="2005384"/>
            <a:ext cx="1190817" cy="261610"/>
          </a:xfrm>
          <a:prstGeom prst="rect">
            <a:avLst/>
          </a:prstGeom>
        </p:spPr>
        <p:txBody>
          <a:bodyPr wrap="square">
            <a:spAutoFit/>
          </a:bodyPr>
          <a:lstStyle/>
          <a:p>
            <a:pPr defTabSz="896386"/>
            <a:r>
              <a:rPr lang="en-US" sz="1100" kern="0" dirty="0">
                <a:cs typeface="Segoe UI Semilight" panose="020B0402040204020203" pitchFamily="34" charset="0"/>
              </a:rPr>
              <a:t>Data Lake Store</a:t>
            </a:r>
          </a:p>
        </p:txBody>
      </p:sp>
      <p:grpSp>
        <p:nvGrpSpPr>
          <p:cNvPr id="124" name="Group 123"/>
          <p:cNvGrpSpPr/>
          <p:nvPr/>
        </p:nvGrpSpPr>
        <p:grpSpPr>
          <a:xfrm>
            <a:off x="167402" y="2010265"/>
            <a:ext cx="235342" cy="235342"/>
            <a:chOff x="4068192" y="3363795"/>
            <a:chExt cx="324957" cy="324957"/>
          </a:xfrm>
        </p:grpSpPr>
        <p:sp>
          <p:nvSpPr>
            <p:cNvPr id="125" name="Rounded Rectangle 239"/>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Rectangle 125"/>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7" name="Rectangle 126"/>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Oval 127"/>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9" name="Oval 128"/>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Rectangle 134"/>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6" name="Oval 135"/>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Oval 136"/>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5" name="Rectangle 154"/>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8" name="Rectangle 157"/>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9" name="Oval 158"/>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Oval 159"/>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1" name="Rectangle 160"/>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2" name="Rectangle 161"/>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3" name="Oval 162"/>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4" name="Oval 163"/>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5" name="Group 164"/>
          <p:cNvGrpSpPr/>
          <p:nvPr/>
        </p:nvGrpSpPr>
        <p:grpSpPr>
          <a:xfrm>
            <a:off x="108754" y="3531309"/>
            <a:ext cx="367366" cy="466810"/>
            <a:chOff x="-3084513" y="3390510"/>
            <a:chExt cx="2716213" cy="3363913"/>
          </a:xfrm>
          <a:solidFill>
            <a:schemeClr val="tx1"/>
          </a:solidFill>
        </p:grpSpPr>
        <p:sp>
          <p:nvSpPr>
            <p:cNvPr id="166"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67"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68" name="Rectangle 167"/>
          <p:cNvSpPr/>
          <p:nvPr/>
        </p:nvSpPr>
        <p:spPr>
          <a:xfrm>
            <a:off x="463038" y="3450879"/>
            <a:ext cx="1190817" cy="677108"/>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solidFill>
                  <a:schemeClr val="bg2">
                    <a:lumMod val="75000"/>
                    <a:lumOff val="25000"/>
                  </a:schemeClr>
                </a:solidFill>
                <a:cs typeface="Segoe UI Semilight" panose="020B0402040204020203" pitchFamily="34" charset="0"/>
              </a:rPr>
              <a:t>Azure SQL Database </a:t>
            </a:r>
          </a:p>
          <a:p>
            <a:pPr defTabSz="896386">
              <a:lnSpc>
                <a:spcPts val="500"/>
              </a:lnSpc>
            </a:pPr>
            <a:endParaRPr lang="en-US" sz="1100" kern="0" dirty="0">
              <a:solidFill>
                <a:schemeClr val="bg2">
                  <a:lumMod val="75000"/>
                  <a:lumOff val="25000"/>
                </a:schemeClr>
              </a:solidFill>
              <a:cs typeface="Segoe UI Semilight" panose="020B0402040204020203" pitchFamily="34" charset="0"/>
            </a:endParaRPr>
          </a:p>
          <a:p>
            <a:pPr marL="171450" indent="-171450" defTabSz="896386">
              <a:buFont typeface="Arial" panose="020B0604020202020204" pitchFamily="34" charset="0"/>
              <a:buChar char="•"/>
            </a:pPr>
            <a:r>
              <a:rPr lang="en-US" sz="1100" kern="0" dirty="0">
                <a:solidFill>
                  <a:schemeClr val="bg2">
                    <a:lumMod val="75000"/>
                    <a:lumOff val="25000"/>
                  </a:schemeClr>
                </a:solidFill>
                <a:cs typeface="Segoe UI Semilight" panose="020B0402040204020203" pitchFamily="34" charset="0"/>
              </a:rPr>
              <a:t>SQL Server</a:t>
            </a:r>
          </a:p>
        </p:txBody>
      </p:sp>
      <p:sp>
        <p:nvSpPr>
          <p:cNvPr id="169" name="TextBox 168"/>
          <p:cNvSpPr txBox="1"/>
          <p:nvPr/>
        </p:nvSpPr>
        <p:spPr>
          <a:xfrm>
            <a:off x="545201" y="4443821"/>
            <a:ext cx="846079" cy="201522"/>
          </a:xfrm>
          <a:prstGeom prst="rect">
            <a:avLst/>
          </a:prstGeom>
          <a:noFill/>
          <a:ln>
            <a:noFill/>
          </a:ln>
        </p:spPr>
        <p:txBody>
          <a:bodyPr wrap="none" lIns="0" tIns="26882" rIns="0" bIns="0" rtlCol="0" anchor="ctr">
            <a:noAutofit/>
          </a:bodyPr>
          <a:lstStyle/>
          <a:p>
            <a:pPr defTabSz="895945" eaLnBrk="0" fontAlgn="base" hangingPunct="0">
              <a:lnSpc>
                <a:spcPts val="784"/>
              </a:lnSpc>
              <a:spcBef>
                <a:spcPct val="0"/>
              </a:spcBef>
              <a:spcAft>
                <a:spcPct val="0"/>
              </a:spcAft>
            </a:pPr>
            <a:r>
              <a:rPr lang="en-US" sz="1100" kern="0" dirty="0">
                <a:solidFill>
                  <a:schemeClr val="bg2">
                    <a:lumMod val="75000"/>
                    <a:lumOff val="25000"/>
                  </a:schemeClr>
                </a:solidFill>
                <a:cs typeface="Segoe UI Semilight" panose="020B0402040204020203" pitchFamily="34" charset="0"/>
              </a:rPr>
              <a:t>Cosmos DB</a:t>
            </a:r>
          </a:p>
        </p:txBody>
      </p:sp>
      <p:pic>
        <p:nvPicPr>
          <p:cNvPr id="170" name="Picture 169"/>
          <p:cNvPicPr>
            <a:picLocks noChangeAspect="1"/>
          </p:cNvPicPr>
          <p:nvPr/>
        </p:nvPicPr>
        <p:blipFill>
          <a:blip r:embed="rId15" cstate="email">
            <a:biLevel thresh="25000"/>
            <a:extLst>
              <a:ext uri="{28A0092B-C50C-407E-A947-70E740481C1C}">
                <a14:useLocalDpi xmlns:a14="http://schemas.microsoft.com/office/drawing/2010/main"/>
              </a:ext>
            </a:extLst>
          </a:blip>
          <a:stretch>
            <a:fillRect/>
          </a:stretch>
        </p:blipFill>
        <p:spPr>
          <a:xfrm>
            <a:off x="132197" y="4377296"/>
            <a:ext cx="323388" cy="323387"/>
          </a:xfrm>
          <a:prstGeom prst="rect">
            <a:avLst/>
          </a:prstGeom>
        </p:spPr>
      </p:pic>
      <p:grpSp>
        <p:nvGrpSpPr>
          <p:cNvPr id="171" name="Group 170"/>
          <p:cNvGrpSpPr/>
          <p:nvPr/>
        </p:nvGrpSpPr>
        <p:grpSpPr>
          <a:xfrm>
            <a:off x="67281" y="2691372"/>
            <a:ext cx="197968" cy="266911"/>
            <a:chOff x="-3084513" y="3390510"/>
            <a:chExt cx="2716213" cy="3363913"/>
          </a:xfrm>
          <a:solidFill>
            <a:schemeClr val="tx1"/>
          </a:solidFill>
        </p:grpSpPr>
        <p:sp>
          <p:nvSpPr>
            <p:cNvPr id="172"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73"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174" name="Group 173"/>
          <p:cNvGrpSpPr/>
          <p:nvPr/>
        </p:nvGrpSpPr>
        <p:grpSpPr>
          <a:xfrm>
            <a:off x="329907" y="2685705"/>
            <a:ext cx="197968" cy="266911"/>
            <a:chOff x="-3084513" y="3390510"/>
            <a:chExt cx="2716213" cy="3363913"/>
          </a:xfrm>
          <a:solidFill>
            <a:schemeClr val="tx1"/>
          </a:solidFill>
        </p:grpSpPr>
        <p:sp>
          <p:nvSpPr>
            <p:cNvPr id="175"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76"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177" name="Group 176"/>
          <p:cNvGrpSpPr/>
          <p:nvPr/>
        </p:nvGrpSpPr>
        <p:grpSpPr>
          <a:xfrm>
            <a:off x="74310" y="2986356"/>
            <a:ext cx="197968" cy="266911"/>
            <a:chOff x="-3084513" y="3390510"/>
            <a:chExt cx="2716213" cy="3363913"/>
          </a:xfrm>
          <a:solidFill>
            <a:schemeClr val="tx1"/>
          </a:solidFill>
        </p:grpSpPr>
        <p:sp>
          <p:nvSpPr>
            <p:cNvPr id="178"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79"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180" name="Group 179"/>
          <p:cNvGrpSpPr/>
          <p:nvPr/>
        </p:nvGrpSpPr>
        <p:grpSpPr>
          <a:xfrm>
            <a:off x="339463" y="2994799"/>
            <a:ext cx="197968" cy="266911"/>
            <a:chOff x="-3084513" y="3390510"/>
            <a:chExt cx="2716213" cy="3363913"/>
          </a:xfrm>
          <a:solidFill>
            <a:schemeClr val="tx1"/>
          </a:solidFill>
        </p:grpSpPr>
        <p:sp>
          <p:nvSpPr>
            <p:cNvPr id="181"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82"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83" name="Rectangle 182"/>
          <p:cNvSpPr/>
          <p:nvPr/>
        </p:nvSpPr>
        <p:spPr>
          <a:xfrm>
            <a:off x="529149" y="2653103"/>
            <a:ext cx="1190817" cy="600164"/>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solidFill>
                  <a:schemeClr val="bg2">
                    <a:lumMod val="75000"/>
                    <a:lumOff val="25000"/>
                  </a:schemeClr>
                </a:solidFill>
                <a:cs typeface="Segoe UI Semilight" panose="020B0402040204020203" pitchFamily="34" charset="0"/>
              </a:rPr>
              <a:t>SQL Data Warehouse</a:t>
            </a:r>
          </a:p>
          <a:p>
            <a:pPr marL="171450" indent="-171450" defTabSz="896386">
              <a:buFont typeface="Arial" panose="020B0604020202020204" pitchFamily="34" charset="0"/>
              <a:buChar char="•"/>
            </a:pPr>
            <a:r>
              <a:rPr lang="en-US" sz="1100" kern="0" dirty="0">
                <a:solidFill>
                  <a:schemeClr val="bg2">
                    <a:lumMod val="75000"/>
                    <a:lumOff val="25000"/>
                  </a:schemeClr>
                </a:solidFill>
                <a:cs typeface="Segoe UI Semilight" panose="020B0402040204020203" pitchFamily="34" charset="0"/>
              </a:rPr>
              <a:t>APS</a:t>
            </a:r>
          </a:p>
        </p:txBody>
      </p:sp>
    </p:spTree>
    <p:extLst>
      <p:ext uri="{BB962C8B-B14F-4D97-AF65-F5344CB8AC3E}">
        <p14:creationId xmlns:p14="http://schemas.microsoft.com/office/powerpoint/2010/main" val="1543985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579C4-7F1B-4D60-B2A0-6B647A361249}"/>
              </a:ext>
            </a:extLst>
          </p:cNvPr>
          <p:cNvSpPr>
            <a:spLocks noGrp="1"/>
          </p:cNvSpPr>
          <p:nvPr>
            <p:ph type="title"/>
          </p:nvPr>
        </p:nvSpPr>
        <p:spPr/>
        <p:txBody>
          <a:bodyPr>
            <a:normAutofit/>
          </a:bodyPr>
          <a:lstStyle/>
          <a:p>
            <a:pPr algn="ctr"/>
            <a:r>
              <a:rPr lang="en-US" sz="2800" cap="all" spc="500" dirty="0">
                <a:ln w="3175">
                  <a:noFill/>
                </a:ln>
                <a:solidFill>
                  <a:srgbClr val="0078D7"/>
                </a:solidFill>
                <a:latin typeface="Segoe UI Semilight" charset="0"/>
                <a:ea typeface="+mn-ea"/>
                <a:cs typeface="Segoe UI Semilight" charset="0"/>
              </a:rPr>
              <a:t>Key features of Azure SQL Database </a:t>
            </a:r>
          </a:p>
        </p:txBody>
      </p:sp>
      <p:sp>
        <p:nvSpPr>
          <p:cNvPr id="21" name="TextBox 20">
            <a:extLst>
              <a:ext uri="{FF2B5EF4-FFF2-40B4-BE49-F238E27FC236}">
                <a16:creationId xmlns:a16="http://schemas.microsoft.com/office/drawing/2014/main" id="{1337B9AD-7F71-4B9D-AA20-DF55C642F4CF}"/>
              </a:ext>
            </a:extLst>
          </p:cNvPr>
          <p:cNvSpPr txBox="1"/>
          <p:nvPr/>
        </p:nvSpPr>
        <p:spPr>
          <a:xfrm>
            <a:off x="7505206" y="6439109"/>
            <a:ext cx="4963886"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Click on feature in presentation mode to zoom in</a:t>
            </a:r>
          </a:p>
        </p:txBody>
      </p:sp>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77744CA2-46D8-499C-9054-01A01E46BEE8}"/>
                  </a:ext>
                </a:extLst>
              </p:cNvPr>
              <p:cNvGraphicFramePr>
                <a:graphicFrameLocks noChangeAspect="1"/>
              </p:cNvGraphicFramePr>
              <p:nvPr>
                <p:extLst>
                  <p:ext uri="{D42A27DB-BD31-4B8C-83A1-F6EECF244321}">
                    <p14:modId xmlns:p14="http://schemas.microsoft.com/office/powerpoint/2010/main" val="2780693970"/>
                  </p:ext>
                </p:extLst>
              </p:nvPr>
            </p:nvGraphicFramePr>
            <p:xfrm>
              <a:off x="4921782" y="2339504"/>
              <a:ext cx="2240858" cy="1260482"/>
            </p:xfrm>
            <a:graphic>
              <a:graphicData uri="http://schemas.microsoft.com/office/powerpoint/2016/slidezoom">
                <pslz:sldZm>
                  <pslz:sldZmObj sldId="535" cId="1752303824">
                    <pslz:zmPr id="{8B57CBC1-7A77-4015-8A11-49EB87C8437A}" transitionDur="1000">
                      <p166:blipFill xmlns:p166="http://schemas.microsoft.com/office/powerpoint/2016/6/main">
                        <a:blip r:embed="rId3"/>
                        <a:stretch>
                          <a:fillRect/>
                        </a:stretch>
                      </p166:blipFill>
                      <p166:spPr xmlns:p166="http://schemas.microsoft.com/office/powerpoint/2016/6/main">
                        <a:xfrm>
                          <a:off x="0" y="0"/>
                          <a:ext cx="2240858" cy="1260482"/>
                        </a:xfrm>
                        <a:prstGeom prst="rect">
                          <a:avLst/>
                        </a:prstGeom>
                        <a:ln w="3175">
                          <a:solidFill>
                            <a:prstClr val="ltGray"/>
                          </a:solidFill>
                        </a:ln>
                      </p166:spPr>
                    </pslz:zmPr>
                  </pslz:sldZmObj>
                </pslz:sldZm>
              </a:graphicData>
            </a:graphic>
          </p:graphicFrame>
        </mc:Choice>
        <mc:Fallback xmlns="">
          <p:pic>
            <p:nvPicPr>
              <p:cNvPr id="7" name="Slide Zoom 6">
                <a:hlinkClick r:id="rId4" action="ppaction://hlinksldjump"/>
                <a:extLst>
                  <a:ext uri="{FF2B5EF4-FFF2-40B4-BE49-F238E27FC236}">
                    <a16:creationId xmlns:a16="http://schemas.microsoft.com/office/drawing/2014/main" id="{77744CA2-46D8-499C-9054-01A01E46BEE8}"/>
                  </a:ext>
                </a:extLst>
              </p:cNvPr>
              <p:cNvPicPr>
                <a:picLocks noGrp="1" noRot="1" noChangeAspect="1" noMove="1" noResize="1" noEditPoints="1" noAdjustHandles="1" noChangeArrowheads="1" noChangeShapeType="1"/>
              </p:cNvPicPr>
              <p:nvPr/>
            </p:nvPicPr>
            <p:blipFill>
              <a:blip r:embed="rId5"/>
              <a:stretch>
                <a:fillRect/>
              </a:stretch>
            </p:blipFill>
            <p:spPr>
              <a:xfrm>
                <a:off x="4921782" y="2339504"/>
                <a:ext cx="2240858" cy="1260482"/>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1588895C-FEAD-4543-8109-C458685F192B}"/>
                  </a:ext>
                </a:extLst>
              </p:cNvPr>
              <p:cNvGraphicFramePr>
                <a:graphicFrameLocks noChangeAspect="1"/>
              </p:cNvGraphicFramePr>
              <p:nvPr>
                <p:extLst>
                  <p:ext uri="{D42A27DB-BD31-4B8C-83A1-F6EECF244321}">
                    <p14:modId xmlns:p14="http://schemas.microsoft.com/office/powerpoint/2010/main" val="3681965249"/>
                  </p:ext>
                </p:extLst>
              </p:nvPr>
            </p:nvGraphicFramePr>
            <p:xfrm>
              <a:off x="4921782" y="3705931"/>
              <a:ext cx="2240858" cy="1260482"/>
            </p:xfrm>
            <a:graphic>
              <a:graphicData uri="http://schemas.microsoft.com/office/powerpoint/2016/slidezoom">
                <pslz:sldZm>
                  <pslz:sldZmObj sldId="536" cId="698220753">
                    <pslz:zmPr id="{CCB62128-D8A4-4E59-8DCE-E689A9C347C5}" transitionDur="1000">
                      <p166:blipFill xmlns:p166="http://schemas.microsoft.com/office/powerpoint/2016/6/main">
                        <a:blip r:embed="rId6"/>
                        <a:stretch>
                          <a:fillRect/>
                        </a:stretch>
                      </p166:blipFill>
                      <p166:spPr xmlns:p166="http://schemas.microsoft.com/office/powerpoint/2016/6/main">
                        <a:xfrm>
                          <a:off x="0" y="0"/>
                          <a:ext cx="2240858" cy="1260482"/>
                        </a:xfrm>
                        <a:prstGeom prst="rect">
                          <a:avLst/>
                        </a:prstGeom>
                        <a:ln w="3175">
                          <a:solidFill>
                            <a:prstClr val="ltGray"/>
                          </a:solidFill>
                        </a:ln>
                      </p166:spPr>
                    </pslz:zmPr>
                  </pslz:sldZmObj>
                </pslz:sldZm>
              </a:graphicData>
            </a:graphic>
          </p:graphicFrame>
        </mc:Choice>
        <mc:Fallback xmlns="">
          <p:pic>
            <p:nvPicPr>
              <p:cNvPr id="11" name="Slide Zoom 10">
                <a:hlinkClick r:id="rId7" action="ppaction://hlinksldjump"/>
                <a:extLst>
                  <a:ext uri="{FF2B5EF4-FFF2-40B4-BE49-F238E27FC236}">
                    <a16:creationId xmlns:a16="http://schemas.microsoft.com/office/drawing/2014/main" id="{1588895C-FEAD-4543-8109-C458685F192B}"/>
                  </a:ext>
                </a:extLst>
              </p:cNvPr>
              <p:cNvPicPr>
                <a:picLocks noGrp="1" noRot="1" noChangeAspect="1" noMove="1" noResize="1" noEditPoints="1" noAdjustHandles="1" noChangeArrowheads="1" noChangeShapeType="1"/>
              </p:cNvPicPr>
              <p:nvPr/>
            </p:nvPicPr>
            <p:blipFill>
              <a:blip r:embed="rId8"/>
              <a:stretch>
                <a:fillRect/>
              </a:stretch>
            </p:blipFill>
            <p:spPr>
              <a:xfrm>
                <a:off x="4921782" y="3705931"/>
                <a:ext cx="2240858" cy="1260482"/>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02105EB6-FE8D-4534-AB37-761DD98ECCDB}"/>
                  </a:ext>
                </a:extLst>
              </p:cNvPr>
              <p:cNvGraphicFramePr>
                <a:graphicFrameLocks noChangeAspect="1"/>
              </p:cNvGraphicFramePr>
              <p:nvPr>
                <p:extLst>
                  <p:ext uri="{D42A27DB-BD31-4B8C-83A1-F6EECF244321}">
                    <p14:modId xmlns:p14="http://schemas.microsoft.com/office/powerpoint/2010/main" val="3770522182"/>
                  </p:ext>
                </p:extLst>
              </p:nvPr>
            </p:nvGraphicFramePr>
            <p:xfrm>
              <a:off x="7299142" y="3705931"/>
              <a:ext cx="2240858" cy="1260482"/>
            </p:xfrm>
            <a:graphic>
              <a:graphicData uri="http://schemas.microsoft.com/office/powerpoint/2016/slidezoom">
                <pslz:sldZm>
                  <pslz:sldZmObj sldId="537" cId="111370436">
                    <pslz:zmPr id="{8B1FBC39-24F3-4416-A46B-2E017A36742E}" transitionDur="1000">
                      <p166:blipFill xmlns:p166="http://schemas.microsoft.com/office/powerpoint/2016/6/main">
                        <a:blip r:embed="rId9"/>
                        <a:stretch>
                          <a:fillRect/>
                        </a:stretch>
                      </p166:blipFill>
                      <p166:spPr xmlns:p166="http://schemas.microsoft.com/office/powerpoint/2016/6/main">
                        <a:xfrm>
                          <a:off x="0" y="0"/>
                          <a:ext cx="2240858" cy="1260482"/>
                        </a:xfrm>
                        <a:prstGeom prst="rect">
                          <a:avLst/>
                        </a:prstGeom>
                        <a:ln w="3175">
                          <a:solidFill>
                            <a:prstClr val="ltGray"/>
                          </a:solidFill>
                        </a:ln>
                      </p166:spPr>
                    </pslz:zmPr>
                  </pslz:sldZmObj>
                </pslz:sldZm>
              </a:graphicData>
            </a:graphic>
          </p:graphicFrame>
        </mc:Choice>
        <mc:Fallback xmlns="">
          <p:pic>
            <p:nvPicPr>
              <p:cNvPr id="17" name="Slide Zoom 16">
                <a:hlinkClick r:id="rId10" action="ppaction://hlinksldjump"/>
                <a:extLst>
                  <a:ext uri="{FF2B5EF4-FFF2-40B4-BE49-F238E27FC236}">
                    <a16:creationId xmlns:a16="http://schemas.microsoft.com/office/drawing/2014/main" id="{02105EB6-FE8D-4534-AB37-761DD98ECCDB}"/>
                  </a:ext>
                </a:extLst>
              </p:cNvPr>
              <p:cNvPicPr>
                <a:picLocks noGrp="1" noRot="1" noChangeAspect="1" noMove="1" noResize="1" noEditPoints="1" noAdjustHandles="1" noChangeArrowheads="1" noChangeShapeType="1"/>
              </p:cNvPicPr>
              <p:nvPr/>
            </p:nvPicPr>
            <p:blipFill>
              <a:blip r:embed="rId11"/>
              <a:stretch>
                <a:fillRect/>
              </a:stretch>
            </p:blipFill>
            <p:spPr>
              <a:xfrm>
                <a:off x="7299142" y="3705931"/>
                <a:ext cx="2240858" cy="1260482"/>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4" name="Slide Zoom 23">
                <a:extLst>
                  <a:ext uri="{FF2B5EF4-FFF2-40B4-BE49-F238E27FC236}">
                    <a16:creationId xmlns:a16="http://schemas.microsoft.com/office/drawing/2014/main" id="{DE46BF09-298F-46FB-8C5D-C6EA054503EA}"/>
                  </a:ext>
                </a:extLst>
              </p:cNvPr>
              <p:cNvGraphicFramePr>
                <a:graphicFrameLocks noChangeAspect="1"/>
              </p:cNvGraphicFramePr>
              <p:nvPr>
                <p:extLst>
                  <p:ext uri="{D42A27DB-BD31-4B8C-83A1-F6EECF244321}">
                    <p14:modId xmlns:p14="http://schemas.microsoft.com/office/powerpoint/2010/main" val="617786215"/>
                  </p:ext>
                </p:extLst>
              </p:nvPr>
            </p:nvGraphicFramePr>
            <p:xfrm>
              <a:off x="9676502" y="3706255"/>
              <a:ext cx="2240858" cy="1260482"/>
            </p:xfrm>
            <a:graphic>
              <a:graphicData uri="http://schemas.microsoft.com/office/powerpoint/2016/slidezoom">
                <pslz:sldZm>
                  <pslz:sldZmObj sldId="539" cId="102144332">
                    <pslz:zmPr id="{0BC3BD7B-1E6C-4004-BAA1-1FB963172A78}" transitionDur="1000">
                      <p166:blipFill xmlns:p166="http://schemas.microsoft.com/office/powerpoint/2016/6/main">
                        <a:blip r:embed="rId12"/>
                        <a:stretch>
                          <a:fillRect/>
                        </a:stretch>
                      </p166:blipFill>
                      <p166:spPr xmlns:p166="http://schemas.microsoft.com/office/powerpoint/2016/6/main">
                        <a:xfrm>
                          <a:off x="0" y="0"/>
                          <a:ext cx="2240858" cy="1260482"/>
                        </a:xfrm>
                        <a:prstGeom prst="rect">
                          <a:avLst/>
                        </a:prstGeom>
                        <a:ln w="3175">
                          <a:solidFill>
                            <a:prstClr val="ltGray"/>
                          </a:solidFill>
                        </a:ln>
                      </p166:spPr>
                    </pslz:zmPr>
                  </pslz:sldZmObj>
                </pslz:sldZm>
              </a:graphicData>
            </a:graphic>
          </p:graphicFrame>
        </mc:Choice>
        <mc:Fallback xmlns="">
          <p:pic>
            <p:nvPicPr>
              <p:cNvPr id="24" name="Slide Zoom 23">
                <a:hlinkClick r:id="rId13" action="ppaction://hlinksldjump"/>
                <a:extLst>
                  <a:ext uri="{FF2B5EF4-FFF2-40B4-BE49-F238E27FC236}">
                    <a16:creationId xmlns:a16="http://schemas.microsoft.com/office/drawing/2014/main" id="{DE46BF09-298F-46FB-8C5D-C6EA054503EA}"/>
                  </a:ext>
                </a:extLst>
              </p:cNvPr>
              <p:cNvPicPr>
                <a:picLocks noGrp="1" noRot="1" noChangeAspect="1" noMove="1" noResize="1" noEditPoints="1" noAdjustHandles="1" noChangeArrowheads="1" noChangeShapeType="1"/>
              </p:cNvPicPr>
              <p:nvPr/>
            </p:nvPicPr>
            <p:blipFill>
              <a:blip r:embed="rId14"/>
              <a:stretch>
                <a:fillRect/>
              </a:stretch>
            </p:blipFill>
            <p:spPr>
              <a:xfrm>
                <a:off x="9676502" y="3706255"/>
                <a:ext cx="2240858" cy="1260482"/>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6" name="Slide Zoom 25">
                <a:extLst>
                  <a:ext uri="{FF2B5EF4-FFF2-40B4-BE49-F238E27FC236}">
                    <a16:creationId xmlns:a16="http://schemas.microsoft.com/office/drawing/2014/main" id="{5EDAAD17-59B8-45D0-817A-E997028881B7}"/>
                  </a:ext>
                </a:extLst>
              </p:cNvPr>
              <p:cNvGraphicFramePr>
                <a:graphicFrameLocks noChangeAspect="1"/>
              </p:cNvGraphicFramePr>
              <p:nvPr>
                <p:extLst>
                  <p:ext uri="{D42A27DB-BD31-4B8C-83A1-F6EECF244321}">
                    <p14:modId xmlns:p14="http://schemas.microsoft.com/office/powerpoint/2010/main" val="2721561373"/>
                  </p:ext>
                </p:extLst>
              </p:nvPr>
            </p:nvGraphicFramePr>
            <p:xfrm>
              <a:off x="2544422" y="3705931"/>
              <a:ext cx="2240858" cy="1260482"/>
            </p:xfrm>
            <a:graphic>
              <a:graphicData uri="http://schemas.microsoft.com/office/powerpoint/2016/slidezoom">
                <pslz:sldZm>
                  <pslz:sldZmObj sldId="540" cId="1079413835">
                    <pslz:zmPr id="{11C6EFFA-5096-4CE6-A75B-7D3D0E17670A}" transitionDur="1000">
                      <p166:blipFill xmlns:p166="http://schemas.microsoft.com/office/powerpoint/2016/6/main">
                        <a:blip r:embed="rId15"/>
                        <a:stretch>
                          <a:fillRect/>
                        </a:stretch>
                      </p166:blipFill>
                      <p166:spPr xmlns:p166="http://schemas.microsoft.com/office/powerpoint/2016/6/main">
                        <a:xfrm>
                          <a:off x="0" y="0"/>
                          <a:ext cx="2240858" cy="1260482"/>
                        </a:xfrm>
                        <a:prstGeom prst="rect">
                          <a:avLst/>
                        </a:prstGeom>
                        <a:ln w="3175">
                          <a:solidFill>
                            <a:prstClr val="ltGray"/>
                          </a:solidFill>
                        </a:ln>
                      </p166:spPr>
                    </pslz:zmPr>
                  </pslz:sldZmObj>
                </pslz:sldZm>
              </a:graphicData>
            </a:graphic>
          </p:graphicFrame>
        </mc:Choice>
        <mc:Fallback xmlns="">
          <p:pic>
            <p:nvPicPr>
              <p:cNvPr id="26" name="Slide Zoom 25">
                <a:hlinkClick r:id="rId16" action="ppaction://hlinksldjump"/>
                <a:extLst>
                  <a:ext uri="{FF2B5EF4-FFF2-40B4-BE49-F238E27FC236}">
                    <a16:creationId xmlns:a16="http://schemas.microsoft.com/office/drawing/2014/main" id="{5EDAAD17-59B8-45D0-817A-E997028881B7}"/>
                  </a:ext>
                </a:extLst>
              </p:cNvPr>
              <p:cNvPicPr>
                <a:picLocks noGrp="1" noRot="1" noChangeAspect="1" noMove="1" noResize="1" noEditPoints="1" noAdjustHandles="1" noChangeArrowheads="1" noChangeShapeType="1"/>
              </p:cNvPicPr>
              <p:nvPr/>
            </p:nvPicPr>
            <p:blipFill>
              <a:blip r:embed="rId17"/>
              <a:stretch>
                <a:fillRect/>
              </a:stretch>
            </p:blipFill>
            <p:spPr>
              <a:xfrm>
                <a:off x="2544422" y="3705931"/>
                <a:ext cx="2240858" cy="1260482"/>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8" name="Slide Zoom 27">
                <a:extLst>
                  <a:ext uri="{FF2B5EF4-FFF2-40B4-BE49-F238E27FC236}">
                    <a16:creationId xmlns:a16="http://schemas.microsoft.com/office/drawing/2014/main" id="{1B54C8B0-12AB-4518-A97E-0C70B57A556D}"/>
                  </a:ext>
                </a:extLst>
              </p:cNvPr>
              <p:cNvGraphicFramePr>
                <a:graphicFrameLocks noChangeAspect="1"/>
              </p:cNvGraphicFramePr>
              <p:nvPr>
                <p:extLst>
                  <p:ext uri="{D42A27DB-BD31-4B8C-83A1-F6EECF244321}">
                    <p14:modId xmlns:p14="http://schemas.microsoft.com/office/powerpoint/2010/main" val="1748633395"/>
                  </p:ext>
                </p:extLst>
              </p:nvPr>
            </p:nvGraphicFramePr>
            <p:xfrm>
              <a:off x="4921782" y="5072358"/>
              <a:ext cx="2240858" cy="1260482"/>
            </p:xfrm>
            <a:graphic>
              <a:graphicData uri="http://schemas.microsoft.com/office/powerpoint/2016/slidezoom">
                <pslz:sldZm>
                  <pslz:sldZmObj sldId="541" cId="745246839">
                    <pslz:zmPr id="{18E2F2D2-B657-4B96-AC35-EBCA5DE40FFA}" transitionDur="1000">
                      <p166:blipFill xmlns:p166="http://schemas.microsoft.com/office/powerpoint/2016/6/main">
                        <a:blip r:embed="rId18"/>
                        <a:stretch>
                          <a:fillRect/>
                        </a:stretch>
                      </p166:blipFill>
                      <p166:spPr xmlns:p166="http://schemas.microsoft.com/office/powerpoint/2016/6/main">
                        <a:xfrm>
                          <a:off x="0" y="0"/>
                          <a:ext cx="2240858" cy="1260482"/>
                        </a:xfrm>
                        <a:prstGeom prst="rect">
                          <a:avLst/>
                        </a:prstGeom>
                        <a:ln w="3175">
                          <a:solidFill>
                            <a:prstClr val="ltGray"/>
                          </a:solidFill>
                        </a:ln>
                      </p166:spPr>
                    </pslz:zmPr>
                  </pslz:sldZmObj>
                </pslz:sldZm>
              </a:graphicData>
            </a:graphic>
          </p:graphicFrame>
        </mc:Choice>
        <mc:Fallback xmlns="">
          <p:pic>
            <p:nvPicPr>
              <p:cNvPr id="28" name="Slide Zoom 27">
                <a:hlinkClick r:id="rId19" action="ppaction://hlinksldjump"/>
                <a:extLst>
                  <a:ext uri="{FF2B5EF4-FFF2-40B4-BE49-F238E27FC236}">
                    <a16:creationId xmlns:a16="http://schemas.microsoft.com/office/drawing/2014/main" id="{1B54C8B0-12AB-4518-A97E-0C70B57A556D}"/>
                  </a:ext>
                </a:extLst>
              </p:cNvPr>
              <p:cNvPicPr>
                <a:picLocks noGrp="1" noRot="1" noChangeAspect="1" noMove="1" noResize="1" noEditPoints="1" noAdjustHandles="1" noChangeArrowheads="1" noChangeShapeType="1"/>
              </p:cNvPicPr>
              <p:nvPr/>
            </p:nvPicPr>
            <p:blipFill>
              <a:blip r:embed="rId20"/>
              <a:stretch>
                <a:fillRect/>
              </a:stretch>
            </p:blipFill>
            <p:spPr>
              <a:xfrm>
                <a:off x="4921782" y="5072358"/>
                <a:ext cx="2240858" cy="1260482"/>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0" name="Slide Zoom 29">
                <a:extLst>
                  <a:ext uri="{FF2B5EF4-FFF2-40B4-BE49-F238E27FC236}">
                    <a16:creationId xmlns:a16="http://schemas.microsoft.com/office/drawing/2014/main" id="{E3D3DE39-F4CA-46F0-B48E-DD8356888FA5}"/>
                  </a:ext>
                </a:extLst>
              </p:cNvPr>
              <p:cNvGraphicFramePr>
                <a:graphicFrameLocks noChangeAspect="1"/>
              </p:cNvGraphicFramePr>
              <p:nvPr>
                <p:extLst>
                  <p:ext uri="{D42A27DB-BD31-4B8C-83A1-F6EECF244321}">
                    <p14:modId xmlns:p14="http://schemas.microsoft.com/office/powerpoint/2010/main" val="444530224"/>
                  </p:ext>
                </p:extLst>
              </p:nvPr>
            </p:nvGraphicFramePr>
            <p:xfrm>
              <a:off x="7299142" y="5072358"/>
              <a:ext cx="2240858" cy="1260482"/>
            </p:xfrm>
            <a:graphic>
              <a:graphicData uri="http://schemas.microsoft.com/office/powerpoint/2016/slidezoom">
                <pslz:sldZm>
                  <pslz:sldZmObj sldId="542" cId="1238993769">
                    <pslz:zmPr id="{5AC1CF71-0CA9-46CC-B290-085382996654}" transitionDur="1000">
                      <p166:blipFill xmlns:p166="http://schemas.microsoft.com/office/powerpoint/2016/6/main">
                        <a:blip r:embed="rId21"/>
                        <a:stretch>
                          <a:fillRect/>
                        </a:stretch>
                      </p166:blipFill>
                      <p166:spPr xmlns:p166="http://schemas.microsoft.com/office/powerpoint/2016/6/main">
                        <a:xfrm>
                          <a:off x="0" y="0"/>
                          <a:ext cx="2240858" cy="1260482"/>
                        </a:xfrm>
                        <a:prstGeom prst="rect">
                          <a:avLst/>
                        </a:prstGeom>
                        <a:ln w="3175">
                          <a:solidFill>
                            <a:prstClr val="ltGray"/>
                          </a:solidFill>
                        </a:ln>
                      </p166:spPr>
                    </pslz:zmPr>
                  </pslz:sldZmObj>
                </pslz:sldZm>
              </a:graphicData>
            </a:graphic>
          </p:graphicFrame>
        </mc:Choice>
        <mc:Fallback xmlns="">
          <p:pic>
            <p:nvPicPr>
              <p:cNvPr id="30" name="Slide Zoom 29">
                <a:hlinkClick r:id="rId22" action="ppaction://hlinksldjump"/>
                <a:extLst>
                  <a:ext uri="{FF2B5EF4-FFF2-40B4-BE49-F238E27FC236}">
                    <a16:creationId xmlns:a16="http://schemas.microsoft.com/office/drawing/2014/main" id="{E3D3DE39-F4CA-46F0-B48E-DD8356888FA5}"/>
                  </a:ext>
                </a:extLst>
              </p:cNvPr>
              <p:cNvPicPr>
                <a:picLocks noGrp="1" noRot="1" noChangeAspect="1" noMove="1" noResize="1" noEditPoints="1" noAdjustHandles="1" noChangeArrowheads="1" noChangeShapeType="1"/>
              </p:cNvPicPr>
              <p:nvPr/>
            </p:nvPicPr>
            <p:blipFill>
              <a:blip r:embed="rId23"/>
              <a:stretch>
                <a:fillRect/>
              </a:stretch>
            </p:blipFill>
            <p:spPr>
              <a:xfrm>
                <a:off x="7299142" y="5072358"/>
                <a:ext cx="2240858" cy="1260482"/>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2" name="Slide Zoom 31">
                <a:extLst>
                  <a:ext uri="{FF2B5EF4-FFF2-40B4-BE49-F238E27FC236}">
                    <a16:creationId xmlns:a16="http://schemas.microsoft.com/office/drawing/2014/main" id="{FC9CB774-69D9-45B1-AC1F-6519B71E17DA}"/>
                  </a:ext>
                </a:extLst>
              </p:cNvPr>
              <p:cNvGraphicFramePr>
                <a:graphicFrameLocks noChangeAspect="1"/>
              </p:cNvGraphicFramePr>
              <p:nvPr>
                <p:extLst>
                  <p:ext uri="{D42A27DB-BD31-4B8C-83A1-F6EECF244321}">
                    <p14:modId xmlns:p14="http://schemas.microsoft.com/office/powerpoint/2010/main" val="3306016266"/>
                  </p:ext>
                </p:extLst>
              </p:nvPr>
            </p:nvGraphicFramePr>
            <p:xfrm>
              <a:off x="9676502" y="2339828"/>
              <a:ext cx="2240858" cy="1260482"/>
            </p:xfrm>
            <a:graphic>
              <a:graphicData uri="http://schemas.microsoft.com/office/powerpoint/2016/slidezoom">
                <pslz:sldZm>
                  <pslz:sldZmObj sldId="543" cId="931226483">
                    <pslz:zmPr id="{B4E7A0A5-21AE-4D86-9D6D-BA3963ED001E}" transitionDur="1000">
                      <p166:blipFill xmlns:p166="http://schemas.microsoft.com/office/powerpoint/2016/6/main">
                        <a:blip r:embed="rId24"/>
                        <a:stretch>
                          <a:fillRect/>
                        </a:stretch>
                      </p166:blipFill>
                      <p166:spPr xmlns:p166="http://schemas.microsoft.com/office/powerpoint/2016/6/main">
                        <a:xfrm>
                          <a:off x="0" y="0"/>
                          <a:ext cx="2240858" cy="1260482"/>
                        </a:xfrm>
                        <a:prstGeom prst="rect">
                          <a:avLst/>
                        </a:prstGeom>
                        <a:ln w="3175">
                          <a:solidFill>
                            <a:prstClr val="ltGray"/>
                          </a:solidFill>
                        </a:ln>
                      </p166:spPr>
                    </pslz:zmPr>
                  </pslz:sldZmObj>
                </pslz:sldZm>
              </a:graphicData>
            </a:graphic>
          </p:graphicFrame>
        </mc:Choice>
        <mc:Fallback xmlns="">
          <p:pic>
            <p:nvPicPr>
              <p:cNvPr id="32" name="Slide Zoom 31">
                <a:hlinkClick r:id="rId25" action="ppaction://hlinksldjump"/>
                <a:extLst>
                  <a:ext uri="{FF2B5EF4-FFF2-40B4-BE49-F238E27FC236}">
                    <a16:creationId xmlns:a16="http://schemas.microsoft.com/office/drawing/2014/main" id="{FC9CB774-69D9-45B1-AC1F-6519B71E17DA}"/>
                  </a:ext>
                </a:extLst>
              </p:cNvPr>
              <p:cNvPicPr>
                <a:picLocks noGrp="1" noRot="1" noChangeAspect="1" noMove="1" noResize="1" noEditPoints="1" noAdjustHandles="1" noChangeArrowheads="1" noChangeShapeType="1"/>
              </p:cNvPicPr>
              <p:nvPr/>
            </p:nvPicPr>
            <p:blipFill>
              <a:blip r:embed="rId26"/>
              <a:stretch>
                <a:fillRect/>
              </a:stretch>
            </p:blipFill>
            <p:spPr>
              <a:xfrm>
                <a:off x="9676502" y="2339828"/>
                <a:ext cx="2240858" cy="1260482"/>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4" name="Slide Zoom 33">
                <a:extLst>
                  <a:ext uri="{FF2B5EF4-FFF2-40B4-BE49-F238E27FC236}">
                    <a16:creationId xmlns:a16="http://schemas.microsoft.com/office/drawing/2014/main" id="{1709F6A3-A4E9-4A4B-97E0-11FDF174EC08}"/>
                  </a:ext>
                </a:extLst>
              </p:cNvPr>
              <p:cNvGraphicFramePr>
                <a:graphicFrameLocks noChangeAspect="1"/>
              </p:cNvGraphicFramePr>
              <p:nvPr>
                <p:extLst>
                  <p:ext uri="{D42A27DB-BD31-4B8C-83A1-F6EECF244321}">
                    <p14:modId xmlns:p14="http://schemas.microsoft.com/office/powerpoint/2010/main" val="2952691872"/>
                  </p:ext>
                </p:extLst>
              </p:nvPr>
            </p:nvGraphicFramePr>
            <p:xfrm>
              <a:off x="9676502" y="5072682"/>
              <a:ext cx="2240858" cy="1260482"/>
            </p:xfrm>
            <a:graphic>
              <a:graphicData uri="http://schemas.microsoft.com/office/powerpoint/2016/slidezoom">
                <pslz:sldZm>
                  <pslz:sldZmObj sldId="544" cId="2356518445">
                    <pslz:zmPr id="{F657F91C-3183-48A3-8BF9-338780B815AE}" transitionDur="1000">
                      <p166:blipFill xmlns:p166="http://schemas.microsoft.com/office/powerpoint/2016/6/main">
                        <a:blip r:embed="rId27"/>
                        <a:stretch>
                          <a:fillRect/>
                        </a:stretch>
                      </p166:blipFill>
                      <p166:spPr xmlns:p166="http://schemas.microsoft.com/office/powerpoint/2016/6/main">
                        <a:xfrm>
                          <a:off x="0" y="0"/>
                          <a:ext cx="2240858" cy="1260482"/>
                        </a:xfrm>
                        <a:prstGeom prst="rect">
                          <a:avLst/>
                        </a:prstGeom>
                        <a:ln w="3175">
                          <a:solidFill>
                            <a:prstClr val="ltGray"/>
                          </a:solidFill>
                        </a:ln>
                      </p166:spPr>
                    </pslz:zmPr>
                  </pslz:sldZmObj>
                </pslz:sldZm>
              </a:graphicData>
            </a:graphic>
          </p:graphicFrame>
        </mc:Choice>
        <mc:Fallback xmlns="">
          <p:pic>
            <p:nvPicPr>
              <p:cNvPr id="34" name="Slide Zoom 33">
                <a:hlinkClick r:id="rId28" action="ppaction://hlinksldjump"/>
                <a:extLst>
                  <a:ext uri="{FF2B5EF4-FFF2-40B4-BE49-F238E27FC236}">
                    <a16:creationId xmlns:a16="http://schemas.microsoft.com/office/drawing/2014/main" id="{1709F6A3-A4E9-4A4B-97E0-11FDF174EC08}"/>
                  </a:ext>
                </a:extLst>
              </p:cNvPr>
              <p:cNvPicPr>
                <a:picLocks noGrp="1" noRot="1" noChangeAspect="1" noMove="1" noResize="1" noEditPoints="1" noAdjustHandles="1" noChangeArrowheads="1" noChangeShapeType="1"/>
              </p:cNvPicPr>
              <p:nvPr/>
            </p:nvPicPr>
            <p:blipFill>
              <a:blip r:embed="rId29"/>
              <a:stretch>
                <a:fillRect/>
              </a:stretch>
            </p:blipFill>
            <p:spPr>
              <a:xfrm>
                <a:off x="9676502" y="5072682"/>
                <a:ext cx="2240858" cy="1260482"/>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4A0B6F20-0986-4065-A781-B2D88780D976}"/>
                  </a:ext>
                </a:extLst>
              </p:cNvPr>
              <p:cNvGraphicFramePr>
                <a:graphicFrameLocks noChangeAspect="1"/>
              </p:cNvGraphicFramePr>
              <p:nvPr>
                <p:extLst>
                  <p:ext uri="{D42A27DB-BD31-4B8C-83A1-F6EECF244321}">
                    <p14:modId xmlns:p14="http://schemas.microsoft.com/office/powerpoint/2010/main" val="2796489900"/>
                  </p:ext>
                </p:extLst>
              </p:nvPr>
            </p:nvGraphicFramePr>
            <p:xfrm>
              <a:off x="7299720" y="2339828"/>
              <a:ext cx="2240280" cy="1260158"/>
            </p:xfrm>
            <a:graphic>
              <a:graphicData uri="http://schemas.microsoft.com/office/powerpoint/2016/slidezoom">
                <pslz:sldZm>
                  <pslz:sldZmObj sldId="538" cId="1209338706">
                    <pslz:zmPr id="{5AB60AF5-021F-4938-902F-9A7A1770E752}" transitionDur="1000">
                      <p166:blipFill xmlns:p166="http://schemas.microsoft.com/office/powerpoint/2016/6/main">
                        <a:blip r:embed="rId30"/>
                        <a:stretch>
                          <a:fillRect/>
                        </a:stretch>
                      </p166:blipFill>
                      <p166:spPr xmlns:p166="http://schemas.microsoft.com/office/powerpoint/2016/6/main">
                        <a:xfrm>
                          <a:off x="0" y="0"/>
                          <a:ext cx="2240280" cy="1260158"/>
                        </a:xfrm>
                        <a:prstGeom prst="rect">
                          <a:avLst/>
                        </a:prstGeom>
                        <a:ln w="3175">
                          <a:solidFill>
                            <a:prstClr val="ltGray"/>
                          </a:solidFill>
                        </a:ln>
                      </p166:spPr>
                    </pslz:zmPr>
                  </pslz:sldZmObj>
                </pslz:sldZm>
              </a:graphicData>
            </a:graphic>
          </p:graphicFrame>
        </mc:Choice>
        <mc:Fallback xmlns="">
          <p:pic>
            <p:nvPicPr>
              <p:cNvPr id="4" name="Slide Zoom 3">
                <a:hlinkClick r:id="rId31" action="ppaction://hlinksldjump"/>
                <a:extLst>
                  <a:ext uri="{FF2B5EF4-FFF2-40B4-BE49-F238E27FC236}">
                    <a16:creationId xmlns:a16="http://schemas.microsoft.com/office/drawing/2014/main" id="{4A0B6F20-0986-4065-A781-B2D88780D976}"/>
                  </a:ext>
                </a:extLst>
              </p:cNvPr>
              <p:cNvPicPr>
                <a:picLocks noGrp="1" noRot="1" noChangeAspect="1" noMove="1" noResize="1" noEditPoints="1" noAdjustHandles="1" noChangeArrowheads="1" noChangeShapeType="1"/>
              </p:cNvPicPr>
              <p:nvPr/>
            </p:nvPicPr>
            <p:blipFill>
              <a:blip r:embed="rId32"/>
              <a:stretch>
                <a:fillRect/>
              </a:stretch>
            </p:blipFill>
            <p:spPr>
              <a:xfrm>
                <a:off x="7299720" y="2339828"/>
                <a:ext cx="2240280" cy="1260158"/>
              </a:xfrm>
              <a:prstGeom prst="rect">
                <a:avLst/>
              </a:prstGeom>
              <a:ln w="3175">
                <a:solidFill>
                  <a:prstClr val="ltGray"/>
                </a:solidFill>
              </a:ln>
            </p:spPr>
          </p:pic>
        </mc:Fallback>
      </mc:AlternateContent>
      <p:sp>
        <p:nvSpPr>
          <p:cNvPr id="62" name="Rectangle 61">
            <a:extLst>
              <a:ext uri="{FF2B5EF4-FFF2-40B4-BE49-F238E27FC236}">
                <a16:creationId xmlns:a16="http://schemas.microsoft.com/office/drawing/2014/main" id="{2DD9CBF5-4F29-4CA6-AAED-BB13CAF98F52}"/>
              </a:ext>
            </a:extLst>
          </p:cNvPr>
          <p:cNvSpPr/>
          <p:nvPr/>
        </p:nvSpPr>
        <p:spPr bwMode="auto">
          <a:xfrm>
            <a:off x="-21665" y="1189177"/>
            <a:ext cx="1627734" cy="4262412"/>
          </a:xfrm>
          <a:prstGeom prst="rect">
            <a:avLst/>
          </a:prstGeom>
          <a:solidFill>
            <a:srgbClr val="0078D7"/>
          </a:solidFill>
          <a:ln w="3175">
            <a:noFill/>
          </a:ln>
          <a:effectLst/>
        </p:spPr>
        <p:txBody>
          <a:bodyPr spcFirstLastPara="0" vert="horz" wrap="square" lIns="18278" tIns="91427" rIns="18278" bIns="91388" numCol="1" spcCol="1270" anchor="t" anchorCtr="0">
            <a:noAutofit/>
          </a:bodyPr>
          <a:lstStyle/>
          <a:p>
            <a:pPr marL="0" marR="0" lvl="0" indent="0" algn="ctr" defTabSz="724873"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Data Stores</a:t>
            </a:r>
          </a:p>
        </p:txBody>
      </p:sp>
      <p:sp>
        <p:nvSpPr>
          <p:cNvPr id="63" name="Rectangle 62">
            <a:extLst>
              <a:ext uri="{FF2B5EF4-FFF2-40B4-BE49-F238E27FC236}">
                <a16:creationId xmlns:a16="http://schemas.microsoft.com/office/drawing/2014/main" id="{7001BB0E-15CE-4F95-8361-A6C709385CC6}"/>
              </a:ext>
            </a:extLst>
          </p:cNvPr>
          <p:cNvSpPr/>
          <p:nvPr/>
        </p:nvSpPr>
        <p:spPr>
          <a:xfrm>
            <a:off x="456466" y="2005384"/>
            <a:ext cx="1190817" cy="261610"/>
          </a:xfrm>
          <a:prstGeom prst="rect">
            <a:avLst/>
          </a:prstGeom>
        </p:spPr>
        <p:txBody>
          <a:bodyPr wrap="square">
            <a:spAutoFit/>
          </a:bodyPr>
          <a:lstStyle/>
          <a:p>
            <a:pPr defTabSz="896386"/>
            <a:r>
              <a:rPr lang="en-US" sz="1100" kern="0" dirty="0">
                <a:solidFill>
                  <a:srgbClr val="002050">
                    <a:lumMod val="75000"/>
                    <a:lumOff val="25000"/>
                  </a:srgbClr>
                </a:solidFill>
                <a:cs typeface="Segoe UI Semilight" panose="020B0402040204020203" pitchFamily="34" charset="0"/>
              </a:rPr>
              <a:t>Data Lake Store</a:t>
            </a:r>
          </a:p>
        </p:txBody>
      </p:sp>
      <p:grpSp>
        <p:nvGrpSpPr>
          <p:cNvPr id="64" name="Group 63">
            <a:extLst>
              <a:ext uri="{FF2B5EF4-FFF2-40B4-BE49-F238E27FC236}">
                <a16:creationId xmlns:a16="http://schemas.microsoft.com/office/drawing/2014/main" id="{4893B5B9-5522-4188-8936-BD4B2965E311}"/>
              </a:ext>
            </a:extLst>
          </p:cNvPr>
          <p:cNvGrpSpPr/>
          <p:nvPr/>
        </p:nvGrpSpPr>
        <p:grpSpPr>
          <a:xfrm>
            <a:off x="167402" y="2010265"/>
            <a:ext cx="235342" cy="235342"/>
            <a:chOff x="4068192" y="3363795"/>
            <a:chExt cx="324957" cy="324957"/>
          </a:xfrm>
        </p:grpSpPr>
        <p:sp>
          <p:nvSpPr>
            <p:cNvPr id="65" name="Rounded Rectangle 239">
              <a:extLst>
                <a:ext uri="{FF2B5EF4-FFF2-40B4-BE49-F238E27FC236}">
                  <a16:creationId xmlns:a16="http://schemas.microsoft.com/office/drawing/2014/main" id="{4A7DD101-FB20-45B0-872C-57B5DCE98E0A}"/>
                </a:ext>
              </a:extLst>
            </p:cNvPr>
            <p:cNvSpPr/>
            <p:nvPr/>
          </p:nvSpPr>
          <p:spPr bwMode="auto">
            <a:xfrm>
              <a:off x="4068192" y="3363795"/>
              <a:ext cx="324957" cy="324957"/>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1FF38991-1737-4018-BB7D-732C316E6A21}"/>
                </a:ext>
              </a:extLst>
            </p:cNvPr>
            <p:cNvSpPr/>
            <p:nvPr/>
          </p:nvSpPr>
          <p:spPr bwMode="auto">
            <a:xfrm>
              <a:off x="4106551"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F9EFF913-15A5-4CE9-A1F2-CD5EA7244A68}"/>
                </a:ext>
              </a:extLst>
            </p:cNvPr>
            <p:cNvSpPr/>
            <p:nvPr/>
          </p:nvSpPr>
          <p:spPr bwMode="auto">
            <a:xfrm>
              <a:off x="4245904"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Oval 67">
              <a:extLst>
                <a:ext uri="{FF2B5EF4-FFF2-40B4-BE49-F238E27FC236}">
                  <a16:creationId xmlns:a16="http://schemas.microsoft.com/office/drawing/2014/main" id="{3A461B86-4CEA-4945-986E-81E576FC6053}"/>
                </a:ext>
              </a:extLst>
            </p:cNvPr>
            <p:cNvSpPr/>
            <p:nvPr/>
          </p:nvSpPr>
          <p:spPr bwMode="auto">
            <a:xfrm>
              <a:off x="4174625"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8FCF9D6D-EFFD-4CF6-9358-462796C43D87}"/>
                </a:ext>
              </a:extLst>
            </p:cNvPr>
            <p:cNvSpPr/>
            <p:nvPr/>
          </p:nvSpPr>
          <p:spPr bwMode="auto">
            <a:xfrm>
              <a:off x="4313978"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AB6A7447-E3D9-4D1E-A985-D07BC377F334}"/>
                </a:ext>
              </a:extLst>
            </p:cNvPr>
            <p:cNvSpPr/>
            <p:nvPr/>
          </p:nvSpPr>
          <p:spPr bwMode="auto">
            <a:xfrm>
              <a:off x="4106551"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Rectangle 70">
              <a:extLst>
                <a:ext uri="{FF2B5EF4-FFF2-40B4-BE49-F238E27FC236}">
                  <a16:creationId xmlns:a16="http://schemas.microsoft.com/office/drawing/2014/main" id="{C549C360-E408-400C-B31C-945D97EDD143}"/>
                </a:ext>
              </a:extLst>
            </p:cNvPr>
            <p:cNvSpPr/>
            <p:nvPr/>
          </p:nvSpPr>
          <p:spPr bwMode="auto">
            <a:xfrm>
              <a:off x="4245904"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712E7CAF-19A9-4DBD-B46F-F113CCE25904}"/>
                </a:ext>
              </a:extLst>
            </p:cNvPr>
            <p:cNvSpPr/>
            <p:nvPr/>
          </p:nvSpPr>
          <p:spPr bwMode="auto">
            <a:xfrm>
              <a:off x="4174625"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E5A36BDF-4E21-4B51-B42C-B2363B0CE5F5}"/>
                </a:ext>
              </a:extLst>
            </p:cNvPr>
            <p:cNvSpPr/>
            <p:nvPr/>
          </p:nvSpPr>
          <p:spPr bwMode="auto">
            <a:xfrm>
              <a:off x="4313978"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Rectangle 73">
              <a:extLst>
                <a:ext uri="{FF2B5EF4-FFF2-40B4-BE49-F238E27FC236}">
                  <a16:creationId xmlns:a16="http://schemas.microsoft.com/office/drawing/2014/main" id="{D79C5AF7-E0DE-4B47-8074-688CD2C22F68}"/>
                </a:ext>
              </a:extLst>
            </p:cNvPr>
            <p:cNvSpPr/>
            <p:nvPr/>
          </p:nvSpPr>
          <p:spPr bwMode="auto">
            <a:xfrm>
              <a:off x="4178218"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73DDB520-8D50-49BE-B713-C00F3EC8005A}"/>
                </a:ext>
              </a:extLst>
            </p:cNvPr>
            <p:cNvSpPr/>
            <p:nvPr/>
          </p:nvSpPr>
          <p:spPr bwMode="auto">
            <a:xfrm>
              <a:off x="4317571"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3DB3F049-B9D2-4337-98DA-87AC51C5AF3F}"/>
                </a:ext>
              </a:extLst>
            </p:cNvPr>
            <p:cNvSpPr/>
            <p:nvPr/>
          </p:nvSpPr>
          <p:spPr bwMode="auto">
            <a:xfrm>
              <a:off x="4106939"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975CAC90-3360-4844-8F18-C9AE9B82E706}"/>
                </a:ext>
              </a:extLst>
            </p:cNvPr>
            <p:cNvSpPr/>
            <p:nvPr/>
          </p:nvSpPr>
          <p:spPr bwMode="auto">
            <a:xfrm>
              <a:off x="4246293"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327B9A96-3EDF-4650-B7C3-A4F7222AC4CF}"/>
                </a:ext>
              </a:extLst>
            </p:cNvPr>
            <p:cNvSpPr/>
            <p:nvPr/>
          </p:nvSpPr>
          <p:spPr bwMode="auto">
            <a:xfrm>
              <a:off x="4178218"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Rectangle 78">
              <a:extLst>
                <a:ext uri="{FF2B5EF4-FFF2-40B4-BE49-F238E27FC236}">
                  <a16:creationId xmlns:a16="http://schemas.microsoft.com/office/drawing/2014/main" id="{D4028B35-711C-43D7-8780-BD158F97D902}"/>
                </a:ext>
              </a:extLst>
            </p:cNvPr>
            <p:cNvSpPr/>
            <p:nvPr/>
          </p:nvSpPr>
          <p:spPr bwMode="auto">
            <a:xfrm>
              <a:off x="4317571"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B8D5AE03-6E2F-4028-B7A7-53C12DBF6558}"/>
                </a:ext>
              </a:extLst>
            </p:cNvPr>
            <p:cNvSpPr/>
            <p:nvPr/>
          </p:nvSpPr>
          <p:spPr bwMode="auto">
            <a:xfrm>
              <a:off x="4106939"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961F2024-B609-4448-B6D2-505128584885}"/>
                </a:ext>
              </a:extLst>
            </p:cNvPr>
            <p:cNvSpPr/>
            <p:nvPr/>
          </p:nvSpPr>
          <p:spPr bwMode="auto">
            <a:xfrm>
              <a:off x="4246293"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2" name="Group 81">
            <a:extLst>
              <a:ext uri="{FF2B5EF4-FFF2-40B4-BE49-F238E27FC236}">
                <a16:creationId xmlns:a16="http://schemas.microsoft.com/office/drawing/2014/main" id="{27BFC8C8-6A77-4350-BE31-3622C74AF40B}"/>
              </a:ext>
            </a:extLst>
          </p:cNvPr>
          <p:cNvGrpSpPr/>
          <p:nvPr/>
        </p:nvGrpSpPr>
        <p:grpSpPr>
          <a:xfrm>
            <a:off x="108754" y="3531309"/>
            <a:ext cx="367366" cy="466810"/>
            <a:chOff x="-3084513" y="3390510"/>
            <a:chExt cx="2716213" cy="3363913"/>
          </a:xfrm>
          <a:solidFill>
            <a:srgbClr val="FFFFFF"/>
          </a:solidFill>
        </p:grpSpPr>
        <p:sp>
          <p:nvSpPr>
            <p:cNvPr id="83" name="Freeform 40">
              <a:extLst>
                <a:ext uri="{FF2B5EF4-FFF2-40B4-BE49-F238E27FC236}">
                  <a16:creationId xmlns:a16="http://schemas.microsoft.com/office/drawing/2014/main" id="{4AC89950-0A5F-4D53-8464-0E25EBF05985}"/>
                </a:ext>
              </a:extLst>
            </p:cNvPr>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Freeform 41">
              <a:extLst>
                <a:ext uri="{FF2B5EF4-FFF2-40B4-BE49-F238E27FC236}">
                  <a16:creationId xmlns:a16="http://schemas.microsoft.com/office/drawing/2014/main" id="{F962C26E-D7F6-4A3E-8947-F7D714C64A4B}"/>
                </a:ext>
              </a:extLst>
            </p:cNvPr>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85" name="Rectangle 84">
            <a:extLst>
              <a:ext uri="{FF2B5EF4-FFF2-40B4-BE49-F238E27FC236}">
                <a16:creationId xmlns:a16="http://schemas.microsoft.com/office/drawing/2014/main" id="{B18ACD38-0A92-4967-8DC6-5EBEC0E66D76}"/>
              </a:ext>
            </a:extLst>
          </p:cNvPr>
          <p:cNvSpPr/>
          <p:nvPr/>
        </p:nvSpPr>
        <p:spPr>
          <a:xfrm>
            <a:off x="463038" y="3450879"/>
            <a:ext cx="1190817" cy="677108"/>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solidFill>
                  <a:srgbClr val="FFFFFF"/>
                </a:solidFill>
                <a:cs typeface="Segoe UI Semilight" panose="020B0402040204020203" pitchFamily="34" charset="0"/>
              </a:rPr>
              <a:t>Azure SQL Database </a:t>
            </a:r>
          </a:p>
          <a:p>
            <a:pPr defTabSz="896386">
              <a:lnSpc>
                <a:spcPts val="500"/>
              </a:lnSpc>
            </a:pPr>
            <a:endParaRPr lang="en-US" sz="1100" kern="0" dirty="0">
              <a:solidFill>
                <a:srgbClr val="FFFFFF"/>
              </a:solidFill>
              <a:cs typeface="Segoe UI Semilight" panose="020B0402040204020203" pitchFamily="34" charset="0"/>
            </a:endParaRPr>
          </a:p>
          <a:p>
            <a:pPr marL="171450" indent="-171450" defTabSz="896386">
              <a:buFont typeface="Arial" panose="020B0604020202020204" pitchFamily="34" charset="0"/>
              <a:buChar char="•"/>
            </a:pPr>
            <a:r>
              <a:rPr lang="en-US" sz="1100" kern="0" dirty="0">
                <a:solidFill>
                  <a:srgbClr val="FFFFFF"/>
                </a:solidFill>
                <a:cs typeface="Segoe UI Semilight" panose="020B0402040204020203" pitchFamily="34" charset="0"/>
              </a:rPr>
              <a:t>SQL Server</a:t>
            </a:r>
          </a:p>
        </p:txBody>
      </p:sp>
      <p:sp>
        <p:nvSpPr>
          <p:cNvPr id="86" name="TextBox 85">
            <a:extLst>
              <a:ext uri="{FF2B5EF4-FFF2-40B4-BE49-F238E27FC236}">
                <a16:creationId xmlns:a16="http://schemas.microsoft.com/office/drawing/2014/main" id="{351FF6A0-A400-4A8B-8FC7-E7ECAFD03DD8}"/>
              </a:ext>
            </a:extLst>
          </p:cNvPr>
          <p:cNvSpPr txBox="1"/>
          <p:nvPr/>
        </p:nvSpPr>
        <p:spPr>
          <a:xfrm>
            <a:off x="545201" y="4443821"/>
            <a:ext cx="846079" cy="201522"/>
          </a:xfrm>
          <a:prstGeom prst="rect">
            <a:avLst/>
          </a:prstGeom>
          <a:noFill/>
          <a:ln>
            <a:noFill/>
          </a:ln>
        </p:spPr>
        <p:txBody>
          <a:bodyPr wrap="none" lIns="0" tIns="26882" rIns="0" bIns="0" rtlCol="0" anchor="ctr">
            <a:noAutofit/>
          </a:bodyPr>
          <a:lstStyle/>
          <a:p>
            <a:pPr defTabSz="895945" eaLnBrk="0" fontAlgn="base" hangingPunct="0">
              <a:lnSpc>
                <a:spcPts val="784"/>
              </a:lnSpc>
              <a:spcBef>
                <a:spcPct val="0"/>
              </a:spcBef>
              <a:spcAft>
                <a:spcPct val="0"/>
              </a:spcAft>
            </a:pPr>
            <a:r>
              <a:rPr lang="en-US" sz="1100" kern="0" dirty="0">
                <a:solidFill>
                  <a:srgbClr val="002050">
                    <a:lumMod val="75000"/>
                    <a:lumOff val="25000"/>
                  </a:srgbClr>
                </a:solidFill>
                <a:cs typeface="Segoe UI Semilight" panose="020B0402040204020203" pitchFamily="34" charset="0"/>
              </a:rPr>
              <a:t>Cosmos DB</a:t>
            </a:r>
          </a:p>
        </p:txBody>
      </p:sp>
      <p:pic>
        <p:nvPicPr>
          <p:cNvPr id="87" name="Picture 86">
            <a:extLst>
              <a:ext uri="{FF2B5EF4-FFF2-40B4-BE49-F238E27FC236}">
                <a16:creationId xmlns:a16="http://schemas.microsoft.com/office/drawing/2014/main" id="{59BF5462-E723-4B1F-AFE0-277FA0223B0E}"/>
              </a:ext>
            </a:extLst>
          </p:cNvPr>
          <p:cNvPicPr>
            <a:picLocks noChangeAspect="1"/>
          </p:cNvPicPr>
          <p:nvPr/>
        </p:nvPicPr>
        <p:blipFill>
          <a:blip r:embed="rId33" cstate="email">
            <a:biLevel thresh="25000"/>
            <a:extLst>
              <a:ext uri="{28A0092B-C50C-407E-A947-70E740481C1C}">
                <a14:useLocalDpi xmlns:a14="http://schemas.microsoft.com/office/drawing/2010/main"/>
              </a:ext>
            </a:extLst>
          </a:blip>
          <a:stretch>
            <a:fillRect/>
          </a:stretch>
        </p:blipFill>
        <p:spPr>
          <a:xfrm>
            <a:off x="132197" y="4377296"/>
            <a:ext cx="323388" cy="323387"/>
          </a:xfrm>
          <a:prstGeom prst="rect">
            <a:avLst/>
          </a:prstGeom>
        </p:spPr>
      </p:pic>
      <p:grpSp>
        <p:nvGrpSpPr>
          <p:cNvPr id="88" name="Group 87">
            <a:extLst>
              <a:ext uri="{FF2B5EF4-FFF2-40B4-BE49-F238E27FC236}">
                <a16:creationId xmlns:a16="http://schemas.microsoft.com/office/drawing/2014/main" id="{0AE533C6-0C95-4B35-A03F-3F9E43DCACD3}"/>
              </a:ext>
            </a:extLst>
          </p:cNvPr>
          <p:cNvGrpSpPr/>
          <p:nvPr/>
        </p:nvGrpSpPr>
        <p:grpSpPr>
          <a:xfrm>
            <a:off x="67281" y="2691372"/>
            <a:ext cx="197968" cy="266911"/>
            <a:chOff x="-3084513" y="3390510"/>
            <a:chExt cx="2716213" cy="3363913"/>
          </a:xfrm>
          <a:solidFill>
            <a:srgbClr val="FFFFFF"/>
          </a:solidFill>
        </p:grpSpPr>
        <p:sp>
          <p:nvSpPr>
            <p:cNvPr id="89" name="Freeform 40">
              <a:extLst>
                <a:ext uri="{FF2B5EF4-FFF2-40B4-BE49-F238E27FC236}">
                  <a16:creationId xmlns:a16="http://schemas.microsoft.com/office/drawing/2014/main" id="{F0D9886D-FA28-4A1B-9671-C90C090591E4}"/>
                </a:ext>
              </a:extLst>
            </p:cNvPr>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0" name="Freeform 41">
              <a:extLst>
                <a:ext uri="{FF2B5EF4-FFF2-40B4-BE49-F238E27FC236}">
                  <a16:creationId xmlns:a16="http://schemas.microsoft.com/office/drawing/2014/main" id="{6758DB58-B0DC-4674-B2D9-849D5A50F056}"/>
                </a:ext>
              </a:extLst>
            </p:cNvPr>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91" name="Group 90">
            <a:extLst>
              <a:ext uri="{FF2B5EF4-FFF2-40B4-BE49-F238E27FC236}">
                <a16:creationId xmlns:a16="http://schemas.microsoft.com/office/drawing/2014/main" id="{1441FBD3-37FB-4C9E-B6D9-91096F57D828}"/>
              </a:ext>
            </a:extLst>
          </p:cNvPr>
          <p:cNvGrpSpPr/>
          <p:nvPr/>
        </p:nvGrpSpPr>
        <p:grpSpPr>
          <a:xfrm>
            <a:off x="329907" y="2685705"/>
            <a:ext cx="197968" cy="266911"/>
            <a:chOff x="-3084513" y="3390510"/>
            <a:chExt cx="2716213" cy="3363913"/>
          </a:xfrm>
          <a:solidFill>
            <a:srgbClr val="FFFFFF"/>
          </a:solidFill>
        </p:grpSpPr>
        <p:sp>
          <p:nvSpPr>
            <p:cNvPr id="92" name="Freeform 40">
              <a:extLst>
                <a:ext uri="{FF2B5EF4-FFF2-40B4-BE49-F238E27FC236}">
                  <a16:creationId xmlns:a16="http://schemas.microsoft.com/office/drawing/2014/main" id="{73057C6A-8316-4665-B12A-4343D9653006}"/>
                </a:ext>
              </a:extLst>
            </p:cNvPr>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Freeform 41">
              <a:extLst>
                <a:ext uri="{FF2B5EF4-FFF2-40B4-BE49-F238E27FC236}">
                  <a16:creationId xmlns:a16="http://schemas.microsoft.com/office/drawing/2014/main" id="{7F5BDFEC-676C-432A-BE24-E815814F2E27}"/>
                </a:ext>
              </a:extLst>
            </p:cNvPr>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94" name="Group 93">
            <a:extLst>
              <a:ext uri="{FF2B5EF4-FFF2-40B4-BE49-F238E27FC236}">
                <a16:creationId xmlns:a16="http://schemas.microsoft.com/office/drawing/2014/main" id="{AEEA3D6E-108B-4087-B908-05AD3680DFDB}"/>
              </a:ext>
            </a:extLst>
          </p:cNvPr>
          <p:cNvGrpSpPr/>
          <p:nvPr/>
        </p:nvGrpSpPr>
        <p:grpSpPr>
          <a:xfrm>
            <a:off x="74310" y="2986356"/>
            <a:ext cx="197968" cy="266911"/>
            <a:chOff x="-3084513" y="3390510"/>
            <a:chExt cx="2716213" cy="3363913"/>
          </a:xfrm>
          <a:solidFill>
            <a:srgbClr val="FFFFFF"/>
          </a:solidFill>
        </p:grpSpPr>
        <p:sp>
          <p:nvSpPr>
            <p:cNvPr id="95" name="Freeform 40">
              <a:extLst>
                <a:ext uri="{FF2B5EF4-FFF2-40B4-BE49-F238E27FC236}">
                  <a16:creationId xmlns:a16="http://schemas.microsoft.com/office/drawing/2014/main" id="{48CCBA35-573D-4AB1-B982-9EFA254DF2FD}"/>
                </a:ext>
              </a:extLst>
            </p:cNvPr>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Freeform 41">
              <a:extLst>
                <a:ext uri="{FF2B5EF4-FFF2-40B4-BE49-F238E27FC236}">
                  <a16:creationId xmlns:a16="http://schemas.microsoft.com/office/drawing/2014/main" id="{65F9E4DD-8690-43D1-9FC7-73FA34634189}"/>
                </a:ext>
              </a:extLst>
            </p:cNvPr>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97" name="Group 96">
            <a:extLst>
              <a:ext uri="{FF2B5EF4-FFF2-40B4-BE49-F238E27FC236}">
                <a16:creationId xmlns:a16="http://schemas.microsoft.com/office/drawing/2014/main" id="{EB946761-522A-42ED-AAB1-2F7BF7C6CE67}"/>
              </a:ext>
            </a:extLst>
          </p:cNvPr>
          <p:cNvGrpSpPr/>
          <p:nvPr/>
        </p:nvGrpSpPr>
        <p:grpSpPr>
          <a:xfrm>
            <a:off x="339463" y="2994799"/>
            <a:ext cx="197968" cy="266911"/>
            <a:chOff x="-3084513" y="3390510"/>
            <a:chExt cx="2716213" cy="3363913"/>
          </a:xfrm>
          <a:solidFill>
            <a:srgbClr val="FFFFFF"/>
          </a:solidFill>
        </p:grpSpPr>
        <p:sp>
          <p:nvSpPr>
            <p:cNvPr id="98" name="Freeform 40">
              <a:extLst>
                <a:ext uri="{FF2B5EF4-FFF2-40B4-BE49-F238E27FC236}">
                  <a16:creationId xmlns:a16="http://schemas.microsoft.com/office/drawing/2014/main" id="{9ACE0E84-A993-494F-A0D1-AE4BC81DD7A8}"/>
                </a:ext>
              </a:extLst>
            </p:cNvPr>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Freeform 41">
              <a:extLst>
                <a:ext uri="{FF2B5EF4-FFF2-40B4-BE49-F238E27FC236}">
                  <a16:creationId xmlns:a16="http://schemas.microsoft.com/office/drawing/2014/main" id="{A041CF30-F60D-43A4-8DAB-CA3EE072895E}"/>
                </a:ext>
              </a:extLst>
            </p:cNvPr>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00" name="Rectangle 99">
            <a:extLst>
              <a:ext uri="{FF2B5EF4-FFF2-40B4-BE49-F238E27FC236}">
                <a16:creationId xmlns:a16="http://schemas.microsoft.com/office/drawing/2014/main" id="{43926DE5-6591-4832-B375-4CE3FDCC612A}"/>
              </a:ext>
            </a:extLst>
          </p:cNvPr>
          <p:cNvSpPr/>
          <p:nvPr/>
        </p:nvSpPr>
        <p:spPr>
          <a:xfrm>
            <a:off x="529149" y="2653103"/>
            <a:ext cx="1190817" cy="600164"/>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solidFill>
                  <a:srgbClr val="002050">
                    <a:lumMod val="75000"/>
                    <a:lumOff val="25000"/>
                  </a:srgbClr>
                </a:solidFill>
                <a:cs typeface="Segoe UI Semilight" panose="020B0402040204020203" pitchFamily="34" charset="0"/>
              </a:rPr>
              <a:t>SQL Data Warehouse</a:t>
            </a:r>
          </a:p>
          <a:p>
            <a:pPr marL="171450" indent="-171450" defTabSz="896386">
              <a:buFont typeface="Arial" panose="020B0604020202020204" pitchFamily="34" charset="0"/>
              <a:buChar char="•"/>
            </a:pPr>
            <a:r>
              <a:rPr lang="en-US" sz="1100" kern="0" dirty="0">
                <a:solidFill>
                  <a:srgbClr val="002050">
                    <a:lumMod val="75000"/>
                    <a:lumOff val="25000"/>
                  </a:srgbClr>
                </a:solidFill>
                <a:cs typeface="Segoe UI Semilight" panose="020B0402040204020203" pitchFamily="34" charset="0"/>
              </a:rPr>
              <a:t>APS</a:t>
            </a:r>
          </a:p>
        </p:txBody>
      </p:sp>
      <p:sp>
        <p:nvSpPr>
          <p:cNvPr id="3" name="TextBox 2">
            <a:extLst>
              <a:ext uri="{FF2B5EF4-FFF2-40B4-BE49-F238E27FC236}">
                <a16:creationId xmlns:a16="http://schemas.microsoft.com/office/drawing/2014/main" id="{9A2DB770-1DA8-4F15-935A-BFF2EF4C4A5B}"/>
              </a:ext>
            </a:extLst>
          </p:cNvPr>
          <p:cNvSpPr txBox="1"/>
          <p:nvPr/>
        </p:nvSpPr>
        <p:spPr>
          <a:xfrm>
            <a:off x="900976" y="5830776"/>
            <a:ext cx="3350593" cy="646331"/>
          </a:xfrm>
          <a:prstGeom prst="rect">
            <a:avLst/>
          </a:prstGeom>
          <a:noFill/>
        </p:spPr>
        <p:txBody>
          <a:bodyPr wrap="square" rtlCol="0">
            <a:spAutoFit/>
          </a:bodyPr>
          <a:lstStyle/>
          <a:p>
            <a:r>
              <a:rPr lang="en-US" dirty="0"/>
              <a:t>Also: Azure Database for MySQL, PostgreSQL, MariaDB</a:t>
            </a:r>
          </a:p>
        </p:txBody>
      </p:sp>
    </p:spTree>
    <p:extLst>
      <p:ext uri="{BB962C8B-B14F-4D97-AF65-F5344CB8AC3E}">
        <p14:creationId xmlns:p14="http://schemas.microsoft.com/office/powerpoint/2010/main" val="3326103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041" y="95127"/>
            <a:ext cx="11384209" cy="787173"/>
          </a:xfrm>
        </p:spPr>
        <p:txBody>
          <a:bodyPr lIns="0">
            <a:normAutofit/>
          </a:bodyPr>
          <a:lstStyle/>
          <a:p>
            <a:pPr>
              <a:lnSpc>
                <a:spcPct val="100000"/>
              </a:lnSpc>
            </a:pPr>
            <a:r>
              <a:rPr lang="en-US" sz="3600" dirty="0">
                <a:solidFill>
                  <a:srgbClr val="002050"/>
                </a:solidFill>
                <a:latin typeface="Segoe UI Light"/>
              </a:rPr>
              <a:t>Power your entire data estate with SQL Server 2017</a:t>
            </a:r>
            <a:endParaRPr lang="en-US" sz="6700" dirty="0"/>
          </a:p>
        </p:txBody>
      </p:sp>
      <p:sp>
        <p:nvSpPr>
          <p:cNvPr id="158" name="Rectangle 157"/>
          <p:cNvSpPr/>
          <p:nvPr/>
        </p:nvSpPr>
        <p:spPr>
          <a:xfrm>
            <a:off x="1" y="953680"/>
            <a:ext cx="12191999" cy="5904320"/>
          </a:xfrm>
          <a:prstGeom prst="rect">
            <a:avLst/>
          </a:prstGeom>
          <a:solidFill>
            <a:srgbClr val="E5F1F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2050"/>
              </a:solidFill>
              <a:effectLst/>
              <a:uLnTx/>
              <a:uFillTx/>
              <a:latin typeface="Segoe UI"/>
              <a:ea typeface="+mn-ea"/>
              <a:cs typeface="+mn-cs"/>
            </a:endParaRPr>
          </a:p>
        </p:txBody>
      </p:sp>
      <p:sp>
        <p:nvSpPr>
          <p:cNvPr id="159" name="Rectangle 158"/>
          <p:cNvSpPr/>
          <p:nvPr/>
        </p:nvSpPr>
        <p:spPr bwMode="auto">
          <a:xfrm>
            <a:off x="1902279" y="1272945"/>
            <a:ext cx="7519307" cy="350215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2050"/>
              </a:solidFill>
              <a:effectLst/>
              <a:uLnTx/>
              <a:uFillTx/>
              <a:latin typeface="Segoe UI"/>
              <a:ea typeface="Segoe UI" pitchFamily="34" charset="0"/>
              <a:cs typeface="Segoe UI" pitchFamily="34" charset="0"/>
            </a:endParaRPr>
          </a:p>
        </p:txBody>
      </p:sp>
      <p:sp>
        <p:nvSpPr>
          <p:cNvPr id="160" name="Rectangle 159"/>
          <p:cNvSpPr/>
          <p:nvPr/>
        </p:nvSpPr>
        <p:spPr>
          <a:xfrm>
            <a:off x="9503905" y="1272949"/>
            <a:ext cx="2478360" cy="3499002"/>
          </a:xfrm>
          <a:prstGeom prst="rect">
            <a:avLst/>
          </a:prstGeom>
          <a:solidFill>
            <a:srgbClr val="3E9AE1"/>
          </a:solidFill>
          <a:ln w="10795" cap="flat" cmpd="sng" algn="ctr">
            <a:noFill/>
            <a:prstDash val="solid"/>
          </a:ln>
          <a:effectLst/>
        </p:spPr>
        <p:txBody>
          <a:bodyPr lIns="137160" tIns="89642" rIns="137160" bIns="89642" rtlCol="0" anchor="t"/>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002050"/>
                </a:solidFill>
                <a:effectLst/>
                <a:uLnTx/>
                <a:uFillTx/>
                <a:latin typeface="Segoe UI"/>
                <a:ea typeface="+mn-ea"/>
                <a:cs typeface="Segoe UI Semibold" panose="020B0702040204020203" pitchFamily="34" charset="0"/>
              </a:rPr>
              <a:t>Business intelligence</a:t>
            </a:r>
          </a:p>
        </p:txBody>
      </p:sp>
      <p:sp>
        <p:nvSpPr>
          <p:cNvPr id="161" name="Rectangle 160"/>
          <p:cNvSpPr/>
          <p:nvPr/>
        </p:nvSpPr>
        <p:spPr>
          <a:xfrm>
            <a:off x="9510472" y="3012262"/>
            <a:ext cx="2263606" cy="455204"/>
          </a:xfrm>
          <a:prstGeom prst="rect">
            <a:avLst/>
          </a:prstGeom>
          <a:noFill/>
          <a:ln w="10795" cap="flat" cmpd="sng" algn="ctr">
            <a:noFill/>
            <a:prstDash val="solid"/>
          </a:ln>
          <a:effectLst/>
        </p:spPr>
        <p:txBody>
          <a:bodyPr lIns="137160" tIns="89642" rIns="137160" bIns="89642" rtlCol="0" anchor="t"/>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002050"/>
                </a:solidFill>
                <a:effectLst/>
                <a:uLnTx/>
                <a:uFillTx/>
                <a:latin typeface="Segoe UI"/>
                <a:ea typeface="+mn-ea"/>
                <a:cs typeface="Segoe UI Semibold" panose="020B0702040204020203" pitchFamily="34" charset="0"/>
              </a:rPr>
              <a:t>Advanced Analytics </a:t>
            </a:r>
          </a:p>
        </p:txBody>
      </p:sp>
      <p:sp>
        <p:nvSpPr>
          <p:cNvPr id="162" name="Rectangle 161"/>
          <p:cNvSpPr/>
          <p:nvPr/>
        </p:nvSpPr>
        <p:spPr>
          <a:xfrm>
            <a:off x="1901751" y="5766702"/>
            <a:ext cx="10080513" cy="541517"/>
          </a:xfrm>
          <a:prstGeom prst="rect">
            <a:avLst/>
          </a:prstGeom>
          <a:solidFill>
            <a:srgbClr val="002050"/>
          </a:solidFill>
          <a:ln w="9525" cap="flat" cmpd="sng" algn="ctr">
            <a:noFill/>
            <a:prstDash val="dash"/>
          </a:ln>
          <a:effectLst/>
        </p:spPr>
        <p:txBody>
          <a:bodyPr lIns="182880" tIns="0" rIns="0" bIns="182880" rtlCol="0" anchor="b" anchorCtr="0"/>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rgbClr val="002050"/>
              </a:solidFill>
              <a:effectLst/>
              <a:uLnTx/>
              <a:uFillTx/>
              <a:latin typeface="Segoe UI"/>
              <a:ea typeface="+mn-ea"/>
              <a:cs typeface="Segoe UI Semibold" panose="020B0702040204020203" pitchFamily="34" charset="0"/>
            </a:endParaRPr>
          </a:p>
        </p:txBody>
      </p:sp>
      <p:sp>
        <p:nvSpPr>
          <p:cNvPr id="163" name="Rectangle 162"/>
          <p:cNvSpPr/>
          <p:nvPr/>
        </p:nvSpPr>
        <p:spPr>
          <a:xfrm>
            <a:off x="1901751" y="4843401"/>
            <a:ext cx="10080513" cy="851851"/>
          </a:xfrm>
          <a:prstGeom prst="rect">
            <a:avLst/>
          </a:prstGeom>
          <a:solidFill>
            <a:srgbClr val="0055A2"/>
          </a:solidFill>
          <a:ln w="9525" cap="flat" cmpd="sng" algn="ctr">
            <a:noFill/>
            <a:prstDash val="dash"/>
          </a:ln>
          <a:effectLst/>
        </p:spPr>
        <p:txBody>
          <a:bodyPr lIns="182880" tIns="0" rIns="0" bIns="182880" rtlCol="0" anchor="b" anchorCtr="0"/>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rgbClr val="002050"/>
              </a:solidFill>
              <a:effectLst/>
              <a:uLnTx/>
              <a:uFillTx/>
              <a:latin typeface="Segoe UI"/>
              <a:ea typeface="+mn-ea"/>
              <a:cs typeface="Segoe UI Semibold" panose="020B0702040204020203" pitchFamily="34" charset="0"/>
            </a:endParaRPr>
          </a:p>
        </p:txBody>
      </p:sp>
      <p:sp>
        <p:nvSpPr>
          <p:cNvPr id="164" name="Rectangle 163"/>
          <p:cNvSpPr/>
          <p:nvPr/>
        </p:nvSpPr>
        <p:spPr bwMode="auto">
          <a:xfrm>
            <a:off x="9509914" y="1733626"/>
            <a:ext cx="1181386" cy="74869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37160" tIns="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Analytics </a:t>
            </a:r>
            <a:br>
              <a:rPr kumimoji="0" lang="en-US" sz="12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br>
            <a:r>
              <a:rPr kumimoji="0" lang="en-US" sz="12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at a fraction of the cost on any device</a:t>
            </a:r>
          </a:p>
        </p:txBody>
      </p:sp>
      <p:sp>
        <p:nvSpPr>
          <p:cNvPr id="165" name="Rectangle 164"/>
          <p:cNvSpPr/>
          <p:nvPr/>
        </p:nvSpPr>
        <p:spPr bwMode="auto">
          <a:xfrm>
            <a:off x="9509914" y="3467623"/>
            <a:ext cx="1298975" cy="384182"/>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37160" tIns="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1M predictions per second</a:t>
            </a:r>
          </a:p>
        </p:txBody>
      </p:sp>
      <p:graphicFrame>
        <p:nvGraphicFramePr>
          <p:cNvPr id="166" name="Chart 165"/>
          <p:cNvGraphicFramePr/>
          <p:nvPr>
            <p:extLst/>
          </p:nvPr>
        </p:nvGraphicFramePr>
        <p:xfrm>
          <a:off x="5054201" y="3953777"/>
          <a:ext cx="4652564" cy="2144446"/>
        </p:xfrm>
        <a:graphic>
          <a:graphicData uri="http://schemas.openxmlformats.org/drawingml/2006/chart">
            <c:chart xmlns:c="http://schemas.openxmlformats.org/drawingml/2006/chart" xmlns:r="http://schemas.openxmlformats.org/officeDocument/2006/relationships" r:id="rId3"/>
          </a:graphicData>
        </a:graphic>
      </p:graphicFrame>
      <p:sp>
        <p:nvSpPr>
          <p:cNvPr id="167" name="Rectangle 166"/>
          <p:cNvSpPr/>
          <p:nvPr/>
        </p:nvSpPr>
        <p:spPr>
          <a:xfrm>
            <a:off x="205041" y="1272945"/>
            <a:ext cx="1612374" cy="3495811"/>
          </a:xfrm>
          <a:prstGeom prst="rect">
            <a:avLst/>
          </a:prstGeom>
          <a:solidFill>
            <a:srgbClr val="BEDCF5"/>
          </a:solidFill>
          <a:ln w="10795" cap="flat" cmpd="sng" algn="ctr">
            <a:noFill/>
            <a:prstDash val="solid"/>
          </a:ln>
          <a:effectLst/>
        </p:spPr>
        <p:txBody>
          <a:bodyPr lIns="137160" tIns="89642" rIns="137160" bIns="89642" rtlCol="0" anchor="t"/>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002050"/>
                </a:solidFill>
                <a:effectLst/>
                <a:uLnTx/>
                <a:uFillTx/>
                <a:latin typeface="Segoe UI"/>
                <a:ea typeface="+mn-ea"/>
                <a:cs typeface="Segoe UI Semibold" panose="020B0702040204020203" pitchFamily="34" charset="0"/>
              </a:rPr>
              <a:t>Structured</a:t>
            </a:r>
          </a:p>
        </p:txBody>
      </p:sp>
      <p:sp>
        <p:nvSpPr>
          <p:cNvPr id="168" name="Rectangle 167"/>
          <p:cNvSpPr/>
          <p:nvPr/>
        </p:nvSpPr>
        <p:spPr>
          <a:xfrm>
            <a:off x="205484" y="3012262"/>
            <a:ext cx="1612005" cy="363757"/>
          </a:xfrm>
          <a:prstGeom prst="rect">
            <a:avLst/>
          </a:prstGeom>
          <a:noFill/>
          <a:ln w="10795" cap="flat" cmpd="sng" algn="ctr">
            <a:noFill/>
            <a:prstDash val="solid"/>
          </a:ln>
          <a:effectLst/>
        </p:spPr>
        <p:txBody>
          <a:bodyPr lIns="137160" tIns="89642" rIns="137160" bIns="89642" rtlCol="0" anchor="t"/>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002050"/>
                </a:solidFill>
                <a:effectLst/>
                <a:uLnTx/>
                <a:uFillTx/>
                <a:latin typeface="Segoe UI"/>
                <a:ea typeface="+mn-ea"/>
                <a:cs typeface="Segoe UI Semibold" panose="020B0702040204020203" pitchFamily="34" charset="0"/>
              </a:rPr>
              <a:t>Unstructured</a:t>
            </a:r>
          </a:p>
        </p:txBody>
      </p:sp>
      <p:grpSp>
        <p:nvGrpSpPr>
          <p:cNvPr id="169" name="Group 168"/>
          <p:cNvGrpSpPr/>
          <p:nvPr/>
        </p:nvGrpSpPr>
        <p:grpSpPr>
          <a:xfrm>
            <a:off x="344913" y="1594846"/>
            <a:ext cx="308090" cy="207350"/>
            <a:chOff x="2895809" y="4178153"/>
            <a:chExt cx="778813" cy="524158"/>
          </a:xfrm>
          <a:solidFill>
            <a:srgbClr val="002050"/>
          </a:solidFill>
        </p:grpSpPr>
        <p:sp>
          <p:nvSpPr>
            <p:cNvPr id="170" name="Freeform 258"/>
            <p:cNvSpPr/>
            <p:nvPr/>
          </p:nvSpPr>
          <p:spPr>
            <a:xfrm>
              <a:off x="2895809" y="4178153"/>
              <a:ext cx="778813" cy="524158"/>
            </a:xfrm>
            <a:custGeom>
              <a:avLst/>
              <a:gdLst>
                <a:gd name="connsiteX0" fmla="*/ 283040 w 8416894"/>
                <a:gd name="connsiteY0" fmla="*/ 677567 h 5664750"/>
                <a:gd name="connsiteX1" fmla="*/ 189138 w 8416894"/>
                <a:gd name="connsiteY1" fmla="*/ 771469 h 5664750"/>
                <a:gd name="connsiteX2" fmla="*/ 189138 w 8416894"/>
                <a:gd name="connsiteY2" fmla="*/ 5362417 h 5664750"/>
                <a:gd name="connsiteX3" fmla="*/ 283040 w 8416894"/>
                <a:gd name="connsiteY3" fmla="*/ 5456319 h 5664750"/>
                <a:gd name="connsiteX4" fmla="*/ 8133852 w 8416894"/>
                <a:gd name="connsiteY4" fmla="*/ 5456319 h 5664750"/>
                <a:gd name="connsiteX5" fmla="*/ 8227754 w 8416894"/>
                <a:gd name="connsiteY5" fmla="*/ 5362417 h 5664750"/>
                <a:gd name="connsiteX6" fmla="*/ 8227754 w 8416894"/>
                <a:gd name="connsiteY6" fmla="*/ 771469 h 5664750"/>
                <a:gd name="connsiteX7" fmla="*/ 8133852 w 8416894"/>
                <a:gd name="connsiteY7" fmla="*/ 677567 h 5664750"/>
                <a:gd name="connsiteX8" fmla="*/ 0 w 8416894"/>
                <a:gd name="connsiteY8" fmla="*/ 469138 h 5664750"/>
                <a:gd name="connsiteX9" fmla="*/ 8416894 w 8416894"/>
                <a:gd name="connsiteY9" fmla="*/ 469138 h 5664750"/>
                <a:gd name="connsiteX10" fmla="*/ 8416894 w 8416894"/>
                <a:gd name="connsiteY10" fmla="*/ 5664750 h 5664750"/>
                <a:gd name="connsiteX11" fmla="*/ 0 w 8416894"/>
                <a:gd name="connsiteY11" fmla="*/ 5664750 h 5664750"/>
                <a:gd name="connsiteX12" fmla="*/ 7308566 w 8416894"/>
                <a:gd name="connsiteY12" fmla="*/ 245178 h 5664750"/>
                <a:gd name="connsiteX13" fmla="*/ 7308566 w 8416894"/>
                <a:gd name="connsiteY13" fmla="*/ 303997 h 5664750"/>
                <a:gd name="connsiteX14" fmla="*/ 7526376 w 8416894"/>
                <a:gd name="connsiteY14" fmla="*/ 303997 h 5664750"/>
                <a:gd name="connsiteX15" fmla="*/ 7526376 w 8416894"/>
                <a:gd name="connsiteY15" fmla="*/ 245178 h 5664750"/>
                <a:gd name="connsiteX16" fmla="*/ 7700761 w 8416894"/>
                <a:gd name="connsiteY16" fmla="*/ 163794 h 5664750"/>
                <a:gd name="connsiteX17" fmla="*/ 7878725 w 8416894"/>
                <a:gd name="connsiteY17" fmla="*/ 163794 h 5664750"/>
                <a:gd name="connsiteX18" fmla="*/ 7878725 w 8416894"/>
                <a:gd name="connsiteY18" fmla="*/ 273706 h 5664750"/>
                <a:gd name="connsiteX19" fmla="*/ 7700761 w 8416894"/>
                <a:gd name="connsiteY19" fmla="*/ 273706 h 5664750"/>
                <a:gd name="connsiteX20" fmla="*/ 7669845 w 8416894"/>
                <a:gd name="connsiteY20" fmla="*/ 103616 h 5664750"/>
                <a:gd name="connsiteX21" fmla="*/ 7669845 w 8416894"/>
                <a:gd name="connsiteY21" fmla="*/ 303998 h 5664750"/>
                <a:gd name="connsiteX22" fmla="*/ 7909641 w 8416894"/>
                <a:gd name="connsiteY22" fmla="*/ 303998 h 5664750"/>
                <a:gd name="connsiteX23" fmla="*/ 7909641 w 8416894"/>
                <a:gd name="connsiteY23" fmla="*/ 103616 h 5664750"/>
                <a:gd name="connsiteX24" fmla="*/ 8114889 w 8416894"/>
                <a:gd name="connsiteY24" fmla="*/ 102909 h 5664750"/>
                <a:gd name="connsiteX25" fmla="*/ 8085103 w 8416894"/>
                <a:gd name="connsiteY25" fmla="*/ 132695 h 5664750"/>
                <a:gd name="connsiteX26" fmla="*/ 8156894 w 8416894"/>
                <a:gd name="connsiteY26" fmla="*/ 204486 h 5664750"/>
                <a:gd name="connsiteX27" fmla="*/ 8085103 w 8416894"/>
                <a:gd name="connsiteY27" fmla="*/ 276277 h 5664750"/>
                <a:gd name="connsiteX28" fmla="*/ 8114889 w 8416894"/>
                <a:gd name="connsiteY28" fmla="*/ 306063 h 5664750"/>
                <a:gd name="connsiteX29" fmla="*/ 8186680 w 8416894"/>
                <a:gd name="connsiteY29" fmla="*/ 234272 h 5664750"/>
                <a:gd name="connsiteX30" fmla="*/ 8258471 w 8416894"/>
                <a:gd name="connsiteY30" fmla="*/ 306063 h 5664750"/>
                <a:gd name="connsiteX31" fmla="*/ 8288257 w 8416894"/>
                <a:gd name="connsiteY31" fmla="*/ 276277 h 5664750"/>
                <a:gd name="connsiteX32" fmla="*/ 8216466 w 8416894"/>
                <a:gd name="connsiteY32" fmla="*/ 204486 h 5664750"/>
                <a:gd name="connsiteX33" fmla="*/ 8288257 w 8416894"/>
                <a:gd name="connsiteY33" fmla="*/ 132695 h 5664750"/>
                <a:gd name="connsiteX34" fmla="*/ 8258471 w 8416894"/>
                <a:gd name="connsiteY34" fmla="*/ 102909 h 5664750"/>
                <a:gd name="connsiteX35" fmla="*/ 8186680 w 8416894"/>
                <a:gd name="connsiteY35" fmla="*/ 174700 h 5664750"/>
                <a:gd name="connsiteX36" fmla="*/ 0 w 8416894"/>
                <a:gd name="connsiteY36" fmla="*/ 0 h 5664750"/>
                <a:gd name="connsiteX37" fmla="*/ 8416894 w 8416894"/>
                <a:gd name="connsiteY37" fmla="*/ 0 h 5664750"/>
                <a:gd name="connsiteX38" fmla="*/ 8416894 w 8416894"/>
                <a:gd name="connsiteY38" fmla="*/ 408972 h 5664750"/>
                <a:gd name="connsiteX39" fmla="*/ 0 w 8416894"/>
                <a:gd name="connsiteY39" fmla="*/ 408972 h 566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416894" h="5664750">
                  <a:moveTo>
                    <a:pt x="283040" y="677567"/>
                  </a:moveTo>
                  <a:cubicBezTo>
                    <a:pt x="231179" y="677567"/>
                    <a:pt x="189138" y="719608"/>
                    <a:pt x="189138" y="771469"/>
                  </a:cubicBezTo>
                  <a:lnTo>
                    <a:pt x="189138" y="5362417"/>
                  </a:lnTo>
                  <a:cubicBezTo>
                    <a:pt x="189138" y="5414278"/>
                    <a:pt x="231179" y="5456319"/>
                    <a:pt x="283040" y="5456319"/>
                  </a:cubicBezTo>
                  <a:lnTo>
                    <a:pt x="8133852" y="5456319"/>
                  </a:lnTo>
                  <a:cubicBezTo>
                    <a:pt x="8185713" y="5456319"/>
                    <a:pt x="8227754" y="5414278"/>
                    <a:pt x="8227754" y="5362417"/>
                  </a:cubicBezTo>
                  <a:lnTo>
                    <a:pt x="8227754" y="771469"/>
                  </a:lnTo>
                  <a:cubicBezTo>
                    <a:pt x="8227754" y="719608"/>
                    <a:pt x="8185713" y="677567"/>
                    <a:pt x="8133852" y="677567"/>
                  </a:cubicBezTo>
                  <a:close/>
                  <a:moveTo>
                    <a:pt x="0" y="469138"/>
                  </a:moveTo>
                  <a:lnTo>
                    <a:pt x="8416894" y="469138"/>
                  </a:lnTo>
                  <a:lnTo>
                    <a:pt x="8416894" y="5664750"/>
                  </a:lnTo>
                  <a:lnTo>
                    <a:pt x="0" y="5664750"/>
                  </a:lnTo>
                  <a:close/>
                  <a:moveTo>
                    <a:pt x="7308566" y="245178"/>
                  </a:moveTo>
                  <a:lnTo>
                    <a:pt x="7308566" y="303997"/>
                  </a:lnTo>
                  <a:lnTo>
                    <a:pt x="7526376" y="303997"/>
                  </a:lnTo>
                  <a:lnTo>
                    <a:pt x="7526376" y="245178"/>
                  </a:lnTo>
                  <a:close/>
                  <a:moveTo>
                    <a:pt x="7700761" y="163794"/>
                  </a:moveTo>
                  <a:lnTo>
                    <a:pt x="7878725" y="163794"/>
                  </a:lnTo>
                  <a:lnTo>
                    <a:pt x="7878725" y="273706"/>
                  </a:lnTo>
                  <a:lnTo>
                    <a:pt x="7700761" y="273706"/>
                  </a:lnTo>
                  <a:close/>
                  <a:moveTo>
                    <a:pt x="7669845" y="103616"/>
                  </a:moveTo>
                  <a:lnTo>
                    <a:pt x="7669845" y="303998"/>
                  </a:lnTo>
                  <a:lnTo>
                    <a:pt x="7909641" y="303998"/>
                  </a:lnTo>
                  <a:lnTo>
                    <a:pt x="7909641" y="103616"/>
                  </a:lnTo>
                  <a:close/>
                  <a:moveTo>
                    <a:pt x="8114889" y="102909"/>
                  </a:moveTo>
                  <a:lnTo>
                    <a:pt x="8085103" y="132695"/>
                  </a:lnTo>
                  <a:lnTo>
                    <a:pt x="8156894" y="204486"/>
                  </a:lnTo>
                  <a:lnTo>
                    <a:pt x="8085103" y="276277"/>
                  </a:lnTo>
                  <a:lnTo>
                    <a:pt x="8114889" y="306063"/>
                  </a:lnTo>
                  <a:lnTo>
                    <a:pt x="8186680" y="234272"/>
                  </a:lnTo>
                  <a:lnTo>
                    <a:pt x="8258471" y="306063"/>
                  </a:lnTo>
                  <a:lnTo>
                    <a:pt x="8288257" y="276277"/>
                  </a:lnTo>
                  <a:lnTo>
                    <a:pt x="8216466" y="204486"/>
                  </a:lnTo>
                  <a:lnTo>
                    <a:pt x="8288257" y="132695"/>
                  </a:lnTo>
                  <a:lnTo>
                    <a:pt x="8258471" y="102909"/>
                  </a:lnTo>
                  <a:lnTo>
                    <a:pt x="8186680" y="174700"/>
                  </a:lnTo>
                  <a:close/>
                  <a:moveTo>
                    <a:pt x="0" y="0"/>
                  </a:moveTo>
                  <a:lnTo>
                    <a:pt x="8416894" y="0"/>
                  </a:lnTo>
                  <a:lnTo>
                    <a:pt x="8416894" y="408972"/>
                  </a:lnTo>
                  <a:lnTo>
                    <a:pt x="0" y="408972"/>
                  </a:lnTo>
                  <a:close/>
                </a:path>
              </a:pathLst>
            </a:custGeom>
            <a:grpFill/>
            <a:ln w="10795" cap="flat" cmpd="sng" algn="ctr">
              <a:noFill/>
              <a:prstDash val="solid"/>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71" name="Up Arrow 259"/>
            <p:cNvSpPr/>
            <p:nvPr/>
          </p:nvSpPr>
          <p:spPr bwMode="auto">
            <a:xfrm rot="2700000">
              <a:off x="3173698" y="4303115"/>
              <a:ext cx="266923" cy="312713"/>
            </a:xfrm>
            <a:prstGeom prst="upArrow">
              <a:avLst>
                <a:gd name="adj1" fmla="val 55098"/>
                <a:gd name="adj2"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72" name="TextBox 171"/>
          <p:cNvSpPr txBox="1"/>
          <p:nvPr/>
        </p:nvSpPr>
        <p:spPr>
          <a:xfrm>
            <a:off x="727782" y="1586553"/>
            <a:ext cx="499724" cy="230832"/>
          </a:xfrm>
          <a:prstGeom prst="rect">
            <a:avLst/>
          </a:prstGeom>
          <a:noFill/>
        </p:spPr>
        <p:txBody>
          <a:bodyPr wrap="square" lIns="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noFill/>
                </a:ln>
                <a:solidFill>
                  <a:srgbClr val="002050"/>
                </a:solidFill>
                <a:effectLst/>
                <a:uLnTx/>
                <a:uFillTx/>
                <a:latin typeface="Segoe UI"/>
                <a:ea typeface="+mn-ea"/>
                <a:cs typeface="+mn-cs"/>
              </a:rPr>
              <a:t>OLTP</a:t>
            </a:r>
          </a:p>
        </p:txBody>
      </p:sp>
      <p:grpSp>
        <p:nvGrpSpPr>
          <p:cNvPr id="173" name="Group 172"/>
          <p:cNvGrpSpPr/>
          <p:nvPr/>
        </p:nvGrpSpPr>
        <p:grpSpPr>
          <a:xfrm>
            <a:off x="344913" y="1942503"/>
            <a:ext cx="308090" cy="207350"/>
            <a:chOff x="2895809" y="4178153"/>
            <a:chExt cx="778813" cy="524158"/>
          </a:xfrm>
          <a:solidFill>
            <a:srgbClr val="002050"/>
          </a:solidFill>
        </p:grpSpPr>
        <p:sp>
          <p:nvSpPr>
            <p:cNvPr id="174" name="Freeform 262"/>
            <p:cNvSpPr/>
            <p:nvPr/>
          </p:nvSpPr>
          <p:spPr>
            <a:xfrm>
              <a:off x="2895809" y="4178153"/>
              <a:ext cx="778813" cy="524158"/>
            </a:xfrm>
            <a:custGeom>
              <a:avLst/>
              <a:gdLst>
                <a:gd name="connsiteX0" fmla="*/ 283040 w 8416894"/>
                <a:gd name="connsiteY0" fmla="*/ 677567 h 5664750"/>
                <a:gd name="connsiteX1" fmla="*/ 189138 w 8416894"/>
                <a:gd name="connsiteY1" fmla="*/ 771469 h 5664750"/>
                <a:gd name="connsiteX2" fmla="*/ 189138 w 8416894"/>
                <a:gd name="connsiteY2" fmla="*/ 5362417 h 5664750"/>
                <a:gd name="connsiteX3" fmla="*/ 283040 w 8416894"/>
                <a:gd name="connsiteY3" fmla="*/ 5456319 h 5664750"/>
                <a:gd name="connsiteX4" fmla="*/ 8133852 w 8416894"/>
                <a:gd name="connsiteY4" fmla="*/ 5456319 h 5664750"/>
                <a:gd name="connsiteX5" fmla="*/ 8227754 w 8416894"/>
                <a:gd name="connsiteY5" fmla="*/ 5362417 h 5664750"/>
                <a:gd name="connsiteX6" fmla="*/ 8227754 w 8416894"/>
                <a:gd name="connsiteY6" fmla="*/ 771469 h 5664750"/>
                <a:gd name="connsiteX7" fmla="*/ 8133852 w 8416894"/>
                <a:gd name="connsiteY7" fmla="*/ 677567 h 5664750"/>
                <a:gd name="connsiteX8" fmla="*/ 0 w 8416894"/>
                <a:gd name="connsiteY8" fmla="*/ 469138 h 5664750"/>
                <a:gd name="connsiteX9" fmla="*/ 8416894 w 8416894"/>
                <a:gd name="connsiteY9" fmla="*/ 469138 h 5664750"/>
                <a:gd name="connsiteX10" fmla="*/ 8416894 w 8416894"/>
                <a:gd name="connsiteY10" fmla="*/ 5664750 h 5664750"/>
                <a:gd name="connsiteX11" fmla="*/ 0 w 8416894"/>
                <a:gd name="connsiteY11" fmla="*/ 5664750 h 5664750"/>
                <a:gd name="connsiteX12" fmla="*/ 7308566 w 8416894"/>
                <a:gd name="connsiteY12" fmla="*/ 245178 h 5664750"/>
                <a:gd name="connsiteX13" fmla="*/ 7308566 w 8416894"/>
                <a:gd name="connsiteY13" fmla="*/ 303997 h 5664750"/>
                <a:gd name="connsiteX14" fmla="*/ 7526376 w 8416894"/>
                <a:gd name="connsiteY14" fmla="*/ 303997 h 5664750"/>
                <a:gd name="connsiteX15" fmla="*/ 7526376 w 8416894"/>
                <a:gd name="connsiteY15" fmla="*/ 245178 h 5664750"/>
                <a:gd name="connsiteX16" fmla="*/ 7700761 w 8416894"/>
                <a:gd name="connsiteY16" fmla="*/ 163794 h 5664750"/>
                <a:gd name="connsiteX17" fmla="*/ 7878725 w 8416894"/>
                <a:gd name="connsiteY17" fmla="*/ 163794 h 5664750"/>
                <a:gd name="connsiteX18" fmla="*/ 7878725 w 8416894"/>
                <a:gd name="connsiteY18" fmla="*/ 273706 h 5664750"/>
                <a:gd name="connsiteX19" fmla="*/ 7700761 w 8416894"/>
                <a:gd name="connsiteY19" fmla="*/ 273706 h 5664750"/>
                <a:gd name="connsiteX20" fmla="*/ 7669845 w 8416894"/>
                <a:gd name="connsiteY20" fmla="*/ 103616 h 5664750"/>
                <a:gd name="connsiteX21" fmla="*/ 7669845 w 8416894"/>
                <a:gd name="connsiteY21" fmla="*/ 303998 h 5664750"/>
                <a:gd name="connsiteX22" fmla="*/ 7909641 w 8416894"/>
                <a:gd name="connsiteY22" fmla="*/ 303998 h 5664750"/>
                <a:gd name="connsiteX23" fmla="*/ 7909641 w 8416894"/>
                <a:gd name="connsiteY23" fmla="*/ 103616 h 5664750"/>
                <a:gd name="connsiteX24" fmla="*/ 8114889 w 8416894"/>
                <a:gd name="connsiteY24" fmla="*/ 102909 h 5664750"/>
                <a:gd name="connsiteX25" fmla="*/ 8085103 w 8416894"/>
                <a:gd name="connsiteY25" fmla="*/ 132695 h 5664750"/>
                <a:gd name="connsiteX26" fmla="*/ 8156894 w 8416894"/>
                <a:gd name="connsiteY26" fmla="*/ 204486 h 5664750"/>
                <a:gd name="connsiteX27" fmla="*/ 8085103 w 8416894"/>
                <a:gd name="connsiteY27" fmla="*/ 276277 h 5664750"/>
                <a:gd name="connsiteX28" fmla="*/ 8114889 w 8416894"/>
                <a:gd name="connsiteY28" fmla="*/ 306063 h 5664750"/>
                <a:gd name="connsiteX29" fmla="*/ 8186680 w 8416894"/>
                <a:gd name="connsiteY29" fmla="*/ 234272 h 5664750"/>
                <a:gd name="connsiteX30" fmla="*/ 8258471 w 8416894"/>
                <a:gd name="connsiteY30" fmla="*/ 306063 h 5664750"/>
                <a:gd name="connsiteX31" fmla="*/ 8288257 w 8416894"/>
                <a:gd name="connsiteY31" fmla="*/ 276277 h 5664750"/>
                <a:gd name="connsiteX32" fmla="*/ 8216466 w 8416894"/>
                <a:gd name="connsiteY32" fmla="*/ 204486 h 5664750"/>
                <a:gd name="connsiteX33" fmla="*/ 8288257 w 8416894"/>
                <a:gd name="connsiteY33" fmla="*/ 132695 h 5664750"/>
                <a:gd name="connsiteX34" fmla="*/ 8258471 w 8416894"/>
                <a:gd name="connsiteY34" fmla="*/ 102909 h 5664750"/>
                <a:gd name="connsiteX35" fmla="*/ 8186680 w 8416894"/>
                <a:gd name="connsiteY35" fmla="*/ 174700 h 5664750"/>
                <a:gd name="connsiteX36" fmla="*/ 0 w 8416894"/>
                <a:gd name="connsiteY36" fmla="*/ 0 h 5664750"/>
                <a:gd name="connsiteX37" fmla="*/ 8416894 w 8416894"/>
                <a:gd name="connsiteY37" fmla="*/ 0 h 5664750"/>
                <a:gd name="connsiteX38" fmla="*/ 8416894 w 8416894"/>
                <a:gd name="connsiteY38" fmla="*/ 408972 h 5664750"/>
                <a:gd name="connsiteX39" fmla="*/ 0 w 8416894"/>
                <a:gd name="connsiteY39" fmla="*/ 408972 h 566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416894" h="5664750">
                  <a:moveTo>
                    <a:pt x="283040" y="677567"/>
                  </a:moveTo>
                  <a:cubicBezTo>
                    <a:pt x="231179" y="677567"/>
                    <a:pt x="189138" y="719608"/>
                    <a:pt x="189138" y="771469"/>
                  </a:cubicBezTo>
                  <a:lnTo>
                    <a:pt x="189138" y="5362417"/>
                  </a:lnTo>
                  <a:cubicBezTo>
                    <a:pt x="189138" y="5414278"/>
                    <a:pt x="231179" y="5456319"/>
                    <a:pt x="283040" y="5456319"/>
                  </a:cubicBezTo>
                  <a:lnTo>
                    <a:pt x="8133852" y="5456319"/>
                  </a:lnTo>
                  <a:cubicBezTo>
                    <a:pt x="8185713" y="5456319"/>
                    <a:pt x="8227754" y="5414278"/>
                    <a:pt x="8227754" y="5362417"/>
                  </a:cubicBezTo>
                  <a:lnTo>
                    <a:pt x="8227754" y="771469"/>
                  </a:lnTo>
                  <a:cubicBezTo>
                    <a:pt x="8227754" y="719608"/>
                    <a:pt x="8185713" y="677567"/>
                    <a:pt x="8133852" y="677567"/>
                  </a:cubicBezTo>
                  <a:close/>
                  <a:moveTo>
                    <a:pt x="0" y="469138"/>
                  </a:moveTo>
                  <a:lnTo>
                    <a:pt x="8416894" y="469138"/>
                  </a:lnTo>
                  <a:lnTo>
                    <a:pt x="8416894" y="5664750"/>
                  </a:lnTo>
                  <a:lnTo>
                    <a:pt x="0" y="5664750"/>
                  </a:lnTo>
                  <a:close/>
                  <a:moveTo>
                    <a:pt x="7308566" y="245178"/>
                  </a:moveTo>
                  <a:lnTo>
                    <a:pt x="7308566" y="303997"/>
                  </a:lnTo>
                  <a:lnTo>
                    <a:pt x="7526376" y="303997"/>
                  </a:lnTo>
                  <a:lnTo>
                    <a:pt x="7526376" y="245178"/>
                  </a:lnTo>
                  <a:close/>
                  <a:moveTo>
                    <a:pt x="7700761" y="163794"/>
                  </a:moveTo>
                  <a:lnTo>
                    <a:pt x="7878725" y="163794"/>
                  </a:lnTo>
                  <a:lnTo>
                    <a:pt x="7878725" y="273706"/>
                  </a:lnTo>
                  <a:lnTo>
                    <a:pt x="7700761" y="273706"/>
                  </a:lnTo>
                  <a:close/>
                  <a:moveTo>
                    <a:pt x="7669845" y="103616"/>
                  </a:moveTo>
                  <a:lnTo>
                    <a:pt x="7669845" y="303998"/>
                  </a:lnTo>
                  <a:lnTo>
                    <a:pt x="7909641" y="303998"/>
                  </a:lnTo>
                  <a:lnTo>
                    <a:pt x="7909641" y="103616"/>
                  </a:lnTo>
                  <a:close/>
                  <a:moveTo>
                    <a:pt x="8114889" y="102909"/>
                  </a:moveTo>
                  <a:lnTo>
                    <a:pt x="8085103" y="132695"/>
                  </a:lnTo>
                  <a:lnTo>
                    <a:pt x="8156894" y="204486"/>
                  </a:lnTo>
                  <a:lnTo>
                    <a:pt x="8085103" y="276277"/>
                  </a:lnTo>
                  <a:lnTo>
                    <a:pt x="8114889" y="306063"/>
                  </a:lnTo>
                  <a:lnTo>
                    <a:pt x="8186680" y="234272"/>
                  </a:lnTo>
                  <a:lnTo>
                    <a:pt x="8258471" y="306063"/>
                  </a:lnTo>
                  <a:lnTo>
                    <a:pt x="8288257" y="276277"/>
                  </a:lnTo>
                  <a:lnTo>
                    <a:pt x="8216466" y="204486"/>
                  </a:lnTo>
                  <a:lnTo>
                    <a:pt x="8288257" y="132695"/>
                  </a:lnTo>
                  <a:lnTo>
                    <a:pt x="8258471" y="102909"/>
                  </a:lnTo>
                  <a:lnTo>
                    <a:pt x="8186680" y="174700"/>
                  </a:lnTo>
                  <a:close/>
                  <a:moveTo>
                    <a:pt x="0" y="0"/>
                  </a:moveTo>
                  <a:lnTo>
                    <a:pt x="8416894" y="0"/>
                  </a:lnTo>
                  <a:lnTo>
                    <a:pt x="8416894" y="408972"/>
                  </a:lnTo>
                  <a:lnTo>
                    <a:pt x="0" y="408972"/>
                  </a:lnTo>
                  <a:close/>
                </a:path>
              </a:pathLst>
            </a:custGeom>
            <a:grpFill/>
            <a:ln w="10795" cap="flat" cmpd="sng" algn="ctr">
              <a:noFill/>
              <a:prstDash val="solid"/>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75" name="Up Arrow 263"/>
            <p:cNvSpPr/>
            <p:nvPr/>
          </p:nvSpPr>
          <p:spPr bwMode="auto">
            <a:xfrm rot="2700000">
              <a:off x="3173698" y="4303115"/>
              <a:ext cx="266923" cy="312713"/>
            </a:xfrm>
            <a:prstGeom prst="upArrow">
              <a:avLst>
                <a:gd name="adj1" fmla="val 55098"/>
                <a:gd name="adj2"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76" name="TextBox 175"/>
          <p:cNvSpPr txBox="1"/>
          <p:nvPr/>
        </p:nvSpPr>
        <p:spPr>
          <a:xfrm>
            <a:off x="727782" y="1934210"/>
            <a:ext cx="576272" cy="230832"/>
          </a:xfrm>
          <a:prstGeom prst="rect">
            <a:avLst/>
          </a:prstGeom>
          <a:noFill/>
        </p:spPr>
        <p:txBody>
          <a:bodyPr wrap="square" lIns="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noFill/>
                </a:ln>
                <a:solidFill>
                  <a:srgbClr val="002050"/>
                </a:solidFill>
                <a:effectLst/>
                <a:uLnTx/>
                <a:uFillTx/>
                <a:latin typeface="Segoe UI"/>
                <a:ea typeface="+mn-ea"/>
                <a:cs typeface="+mn-cs"/>
              </a:rPr>
              <a:t>MOBILE</a:t>
            </a:r>
          </a:p>
        </p:txBody>
      </p:sp>
      <p:grpSp>
        <p:nvGrpSpPr>
          <p:cNvPr id="177" name="Group 176"/>
          <p:cNvGrpSpPr/>
          <p:nvPr/>
        </p:nvGrpSpPr>
        <p:grpSpPr>
          <a:xfrm>
            <a:off x="344913" y="2302167"/>
            <a:ext cx="308090" cy="207350"/>
            <a:chOff x="2895809" y="4178153"/>
            <a:chExt cx="778813" cy="524158"/>
          </a:xfrm>
          <a:solidFill>
            <a:srgbClr val="002050"/>
          </a:solidFill>
        </p:grpSpPr>
        <p:sp>
          <p:nvSpPr>
            <p:cNvPr id="178" name="Freeform 266"/>
            <p:cNvSpPr/>
            <p:nvPr/>
          </p:nvSpPr>
          <p:spPr>
            <a:xfrm>
              <a:off x="2895809" y="4178153"/>
              <a:ext cx="778813" cy="524158"/>
            </a:xfrm>
            <a:custGeom>
              <a:avLst/>
              <a:gdLst>
                <a:gd name="connsiteX0" fmla="*/ 283040 w 8416894"/>
                <a:gd name="connsiteY0" fmla="*/ 677567 h 5664750"/>
                <a:gd name="connsiteX1" fmla="*/ 189138 w 8416894"/>
                <a:gd name="connsiteY1" fmla="*/ 771469 h 5664750"/>
                <a:gd name="connsiteX2" fmla="*/ 189138 w 8416894"/>
                <a:gd name="connsiteY2" fmla="*/ 5362417 h 5664750"/>
                <a:gd name="connsiteX3" fmla="*/ 283040 w 8416894"/>
                <a:gd name="connsiteY3" fmla="*/ 5456319 h 5664750"/>
                <a:gd name="connsiteX4" fmla="*/ 8133852 w 8416894"/>
                <a:gd name="connsiteY4" fmla="*/ 5456319 h 5664750"/>
                <a:gd name="connsiteX5" fmla="*/ 8227754 w 8416894"/>
                <a:gd name="connsiteY5" fmla="*/ 5362417 h 5664750"/>
                <a:gd name="connsiteX6" fmla="*/ 8227754 w 8416894"/>
                <a:gd name="connsiteY6" fmla="*/ 771469 h 5664750"/>
                <a:gd name="connsiteX7" fmla="*/ 8133852 w 8416894"/>
                <a:gd name="connsiteY7" fmla="*/ 677567 h 5664750"/>
                <a:gd name="connsiteX8" fmla="*/ 0 w 8416894"/>
                <a:gd name="connsiteY8" fmla="*/ 469138 h 5664750"/>
                <a:gd name="connsiteX9" fmla="*/ 8416894 w 8416894"/>
                <a:gd name="connsiteY9" fmla="*/ 469138 h 5664750"/>
                <a:gd name="connsiteX10" fmla="*/ 8416894 w 8416894"/>
                <a:gd name="connsiteY10" fmla="*/ 5664750 h 5664750"/>
                <a:gd name="connsiteX11" fmla="*/ 0 w 8416894"/>
                <a:gd name="connsiteY11" fmla="*/ 5664750 h 5664750"/>
                <a:gd name="connsiteX12" fmla="*/ 7308566 w 8416894"/>
                <a:gd name="connsiteY12" fmla="*/ 245178 h 5664750"/>
                <a:gd name="connsiteX13" fmla="*/ 7308566 w 8416894"/>
                <a:gd name="connsiteY13" fmla="*/ 303997 h 5664750"/>
                <a:gd name="connsiteX14" fmla="*/ 7526376 w 8416894"/>
                <a:gd name="connsiteY14" fmla="*/ 303997 h 5664750"/>
                <a:gd name="connsiteX15" fmla="*/ 7526376 w 8416894"/>
                <a:gd name="connsiteY15" fmla="*/ 245178 h 5664750"/>
                <a:gd name="connsiteX16" fmla="*/ 7700761 w 8416894"/>
                <a:gd name="connsiteY16" fmla="*/ 163794 h 5664750"/>
                <a:gd name="connsiteX17" fmla="*/ 7878725 w 8416894"/>
                <a:gd name="connsiteY17" fmla="*/ 163794 h 5664750"/>
                <a:gd name="connsiteX18" fmla="*/ 7878725 w 8416894"/>
                <a:gd name="connsiteY18" fmla="*/ 273706 h 5664750"/>
                <a:gd name="connsiteX19" fmla="*/ 7700761 w 8416894"/>
                <a:gd name="connsiteY19" fmla="*/ 273706 h 5664750"/>
                <a:gd name="connsiteX20" fmla="*/ 7669845 w 8416894"/>
                <a:gd name="connsiteY20" fmla="*/ 103616 h 5664750"/>
                <a:gd name="connsiteX21" fmla="*/ 7669845 w 8416894"/>
                <a:gd name="connsiteY21" fmla="*/ 303998 h 5664750"/>
                <a:gd name="connsiteX22" fmla="*/ 7909641 w 8416894"/>
                <a:gd name="connsiteY22" fmla="*/ 303998 h 5664750"/>
                <a:gd name="connsiteX23" fmla="*/ 7909641 w 8416894"/>
                <a:gd name="connsiteY23" fmla="*/ 103616 h 5664750"/>
                <a:gd name="connsiteX24" fmla="*/ 8114889 w 8416894"/>
                <a:gd name="connsiteY24" fmla="*/ 102909 h 5664750"/>
                <a:gd name="connsiteX25" fmla="*/ 8085103 w 8416894"/>
                <a:gd name="connsiteY25" fmla="*/ 132695 h 5664750"/>
                <a:gd name="connsiteX26" fmla="*/ 8156894 w 8416894"/>
                <a:gd name="connsiteY26" fmla="*/ 204486 h 5664750"/>
                <a:gd name="connsiteX27" fmla="*/ 8085103 w 8416894"/>
                <a:gd name="connsiteY27" fmla="*/ 276277 h 5664750"/>
                <a:gd name="connsiteX28" fmla="*/ 8114889 w 8416894"/>
                <a:gd name="connsiteY28" fmla="*/ 306063 h 5664750"/>
                <a:gd name="connsiteX29" fmla="*/ 8186680 w 8416894"/>
                <a:gd name="connsiteY29" fmla="*/ 234272 h 5664750"/>
                <a:gd name="connsiteX30" fmla="*/ 8258471 w 8416894"/>
                <a:gd name="connsiteY30" fmla="*/ 306063 h 5664750"/>
                <a:gd name="connsiteX31" fmla="*/ 8288257 w 8416894"/>
                <a:gd name="connsiteY31" fmla="*/ 276277 h 5664750"/>
                <a:gd name="connsiteX32" fmla="*/ 8216466 w 8416894"/>
                <a:gd name="connsiteY32" fmla="*/ 204486 h 5664750"/>
                <a:gd name="connsiteX33" fmla="*/ 8288257 w 8416894"/>
                <a:gd name="connsiteY33" fmla="*/ 132695 h 5664750"/>
                <a:gd name="connsiteX34" fmla="*/ 8258471 w 8416894"/>
                <a:gd name="connsiteY34" fmla="*/ 102909 h 5664750"/>
                <a:gd name="connsiteX35" fmla="*/ 8186680 w 8416894"/>
                <a:gd name="connsiteY35" fmla="*/ 174700 h 5664750"/>
                <a:gd name="connsiteX36" fmla="*/ 0 w 8416894"/>
                <a:gd name="connsiteY36" fmla="*/ 0 h 5664750"/>
                <a:gd name="connsiteX37" fmla="*/ 8416894 w 8416894"/>
                <a:gd name="connsiteY37" fmla="*/ 0 h 5664750"/>
                <a:gd name="connsiteX38" fmla="*/ 8416894 w 8416894"/>
                <a:gd name="connsiteY38" fmla="*/ 408972 h 5664750"/>
                <a:gd name="connsiteX39" fmla="*/ 0 w 8416894"/>
                <a:gd name="connsiteY39" fmla="*/ 408972 h 566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416894" h="5664750">
                  <a:moveTo>
                    <a:pt x="283040" y="677567"/>
                  </a:moveTo>
                  <a:cubicBezTo>
                    <a:pt x="231179" y="677567"/>
                    <a:pt x="189138" y="719608"/>
                    <a:pt x="189138" y="771469"/>
                  </a:cubicBezTo>
                  <a:lnTo>
                    <a:pt x="189138" y="5362417"/>
                  </a:lnTo>
                  <a:cubicBezTo>
                    <a:pt x="189138" y="5414278"/>
                    <a:pt x="231179" y="5456319"/>
                    <a:pt x="283040" y="5456319"/>
                  </a:cubicBezTo>
                  <a:lnTo>
                    <a:pt x="8133852" y="5456319"/>
                  </a:lnTo>
                  <a:cubicBezTo>
                    <a:pt x="8185713" y="5456319"/>
                    <a:pt x="8227754" y="5414278"/>
                    <a:pt x="8227754" y="5362417"/>
                  </a:cubicBezTo>
                  <a:lnTo>
                    <a:pt x="8227754" y="771469"/>
                  </a:lnTo>
                  <a:cubicBezTo>
                    <a:pt x="8227754" y="719608"/>
                    <a:pt x="8185713" y="677567"/>
                    <a:pt x="8133852" y="677567"/>
                  </a:cubicBezTo>
                  <a:close/>
                  <a:moveTo>
                    <a:pt x="0" y="469138"/>
                  </a:moveTo>
                  <a:lnTo>
                    <a:pt x="8416894" y="469138"/>
                  </a:lnTo>
                  <a:lnTo>
                    <a:pt x="8416894" y="5664750"/>
                  </a:lnTo>
                  <a:lnTo>
                    <a:pt x="0" y="5664750"/>
                  </a:lnTo>
                  <a:close/>
                  <a:moveTo>
                    <a:pt x="7308566" y="245178"/>
                  </a:moveTo>
                  <a:lnTo>
                    <a:pt x="7308566" y="303997"/>
                  </a:lnTo>
                  <a:lnTo>
                    <a:pt x="7526376" y="303997"/>
                  </a:lnTo>
                  <a:lnTo>
                    <a:pt x="7526376" y="245178"/>
                  </a:lnTo>
                  <a:close/>
                  <a:moveTo>
                    <a:pt x="7700761" y="163794"/>
                  </a:moveTo>
                  <a:lnTo>
                    <a:pt x="7878725" y="163794"/>
                  </a:lnTo>
                  <a:lnTo>
                    <a:pt x="7878725" y="273706"/>
                  </a:lnTo>
                  <a:lnTo>
                    <a:pt x="7700761" y="273706"/>
                  </a:lnTo>
                  <a:close/>
                  <a:moveTo>
                    <a:pt x="7669845" y="103616"/>
                  </a:moveTo>
                  <a:lnTo>
                    <a:pt x="7669845" y="303998"/>
                  </a:lnTo>
                  <a:lnTo>
                    <a:pt x="7909641" y="303998"/>
                  </a:lnTo>
                  <a:lnTo>
                    <a:pt x="7909641" y="103616"/>
                  </a:lnTo>
                  <a:close/>
                  <a:moveTo>
                    <a:pt x="8114889" y="102909"/>
                  </a:moveTo>
                  <a:lnTo>
                    <a:pt x="8085103" y="132695"/>
                  </a:lnTo>
                  <a:lnTo>
                    <a:pt x="8156894" y="204486"/>
                  </a:lnTo>
                  <a:lnTo>
                    <a:pt x="8085103" y="276277"/>
                  </a:lnTo>
                  <a:lnTo>
                    <a:pt x="8114889" y="306063"/>
                  </a:lnTo>
                  <a:lnTo>
                    <a:pt x="8186680" y="234272"/>
                  </a:lnTo>
                  <a:lnTo>
                    <a:pt x="8258471" y="306063"/>
                  </a:lnTo>
                  <a:lnTo>
                    <a:pt x="8288257" y="276277"/>
                  </a:lnTo>
                  <a:lnTo>
                    <a:pt x="8216466" y="204486"/>
                  </a:lnTo>
                  <a:lnTo>
                    <a:pt x="8288257" y="132695"/>
                  </a:lnTo>
                  <a:lnTo>
                    <a:pt x="8258471" y="102909"/>
                  </a:lnTo>
                  <a:lnTo>
                    <a:pt x="8186680" y="174700"/>
                  </a:lnTo>
                  <a:close/>
                  <a:moveTo>
                    <a:pt x="0" y="0"/>
                  </a:moveTo>
                  <a:lnTo>
                    <a:pt x="8416894" y="0"/>
                  </a:lnTo>
                  <a:lnTo>
                    <a:pt x="8416894" y="408972"/>
                  </a:lnTo>
                  <a:lnTo>
                    <a:pt x="0" y="408972"/>
                  </a:lnTo>
                  <a:close/>
                </a:path>
              </a:pathLst>
            </a:custGeom>
            <a:grpFill/>
            <a:ln w="10795" cap="flat" cmpd="sng" algn="ctr">
              <a:noFill/>
              <a:prstDash val="solid"/>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79" name="Up Arrow 267"/>
            <p:cNvSpPr/>
            <p:nvPr/>
          </p:nvSpPr>
          <p:spPr bwMode="auto">
            <a:xfrm rot="2700000">
              <a:off x="3173698" y="4303115"/>
              <a:ext cx="266923" cy="312713"/>
            </a:xfrm>
            <a:prstGeom prst="upArrow">
              <a:avLst>
                <a:gd name="adj1" fmla="val 55098"/>
                <a:gd name="adj2"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80" name="TextBox 179"/>
          <p:cNvSpPr txBox="1"/>
          <p:nvPr/>
        </p:nvSpPr>
        <p:spPr>
          <a:xfrm>
            <a:off x="727782" y="2293874"/>
            <a:ext cx="493449" cy="230832"/>
          </a:xfrm>
          <a:prstGeom prst="rect">
            <a:avLst/>
          </a:prstGeom>
          <a:noFill/>
        </p:spPr>
        <p:txBody>
          <a:bodyPr wrap="square" lIns="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noFill/>
                </a:ln>
                <a:solidFill>
                  <a:srgbClr val="002050"/>
                </a:solidFill>
                <a:effectLst/>
                <a:uLnTx/>
                <a:uFillTx/>
                <a:latin typeface="Segoe UI"/>
                <a:ea typeface="+mn-ea"/>
                <a:cs typeface="+mn-cs"/>
              </a:rPr>
              <a:t>ERP</a:t>
            </a:r>
          </a:p>
        </p:txBody>
      </p:sp>
      <p:grpSp>
        <p:nvGrpSpPr>
          <p:cNvPr id="181" name="Group 180"/>
          <p:cNvGrpSpPr/>
          <p:nvPr/>
        </p:nvGrpSpPr>
        <p:grpSpPr>
          <a:xfrm>
            <a:off x="344913" y="2650559"/>
            <a:ext cx="308090" cy="207350"/>
            <a:chOff x="2895809" y="4178153"/>
            <a:chExt cx="778813" cy="524158"/>
          </a:xfrm>
          <a:solidFill>
            <a:srgbClr val="002050"/>
          </a:solidFill>
        </p:grpSpPr>
        <p:sp>
          <p:nvSpPr>
            <p:cNvPr id="182" name="Freeform 270"/>
            <p:cNvSpPr/>
            <p:nvPr/>
          </p:nvSpPr>
          <p:spPr>
            <a:xfrm>
              <a:off x="2895809" y="4178153"/>
              <a:ext cx="778813" cy="524158"/>
            </a:xfrm>
            <a:custGeom>
              <a:avLst/>
              <a:gdLst>
                <a:gd name="connsiteX0" fmla="*/ 283040 w 8416894"/>
                <a:gd name="connsiteY0" fmla="*/ 677567 h 5664750"/>
                <a:gd name="connsiteX1" fmla="*/ 189138 w 8416894"/>
                <a:gd name="connsiteY1" fmla="*/ 771469 h 5664750"/>
                <a:gd name="connsiteX2" fmla="*/ 189138 w 8416894"/>
                <a:gd name="connsiteY2" fmla="*/ 5362417 h 5664750"/>
                <a:gd name="connsiteX3" fmla="*/ 283040 w 8416894"/>
                <a:gd name="connsiteY3" fmla="*/ 5456319 h 5664750"/>
                <a:gd name="connsiteX4" fmla="*/ 8133852 w 8416894"/>
                <a:gd name="connsiteY4" fmla="*/ 5456319 h 5664750"/>
                <a:gd name="connsiteX5" fmla="*/ 8227754 w 8416894"/>
                <a:gd name="connsiteY5" fmla="*/ 5362417 h 5664750"/>
                <a:gd name="connsiteX6" fmla="*/ 8227754 w 8416894"/>
                <a:gd name="connsiteY6" fmla="*/ 771469 h 5664750"/>
                <a:gd name="connsiteX7" fmla="*/ 8133852 w 8416894"/>
                <a:gd name="connsiteY7" fmla="*/ 677567 h 5664750"/>
                <a:gd name="connsiteX8" fmla="*/ 0 w 8416894"/>
                <a:gd name="connsiteY8" fmla="*/ 469138 h 5664750"/>
                <a:gd name="connsiteX9" fmla="*/ 8416894 w 8416894"/>
                <a:gd name="connsiteY9" fmla="*/ 469138 h 5664750"/>
                <a:gd name="connsiteX10" fmla="*/ 8416894 w 8416894"/>
                <a:gd name="connsiteY10" fmla="*/ 5664750 h 5664750"/>
                <a:gd name="connsiteX11" fmla="*/ 0 w 8416894"/>
                <a:gd name="connsiteY11" fmla="*/ 5664750 h 5664750"/>
                <a:gd name="connsiteX12" fmla="*/ 7308566 w 8416894"/>
                <a:gd name="connsiteY12" fmla="*/ 245178 h 5664750"/>
                <a:gd name="connsiteX13" fmla="*/ 7308566 w 8416894"/>
                <a:gd name="connsiteY13" fmla="*/ 303997 h 5664750"/>
                <a:gd name="connsiteX14" fmla="*/ 7526376 w 8416894"/>
                <a:gd name="connsiteY14" fmla="*/ 303997 h 5664750"/>
                <a:gd name="connsiteX15" fmla="*/ 7526376 w 8416894"/>
                <a:gd name="connsiteY15" fmla="*/ 245178 h 5664750"/>
                <a:gd name="connsiteX16" fmla="*/ 7700761 w 8416894"/>
                <a:gd name="connsiteY16" fmla="*/ 163794 h 5664750"/>
                <a:gd name="connsiteX17" fmla="*/ 7878725 w 8416894"/>
                <a:gd name="connsiteY17" fmla="*/ 163794 h 5664750"/>
                <a:gd name="connsiteX18" fmla="*/ 7878725 w 8416894"/>
                <a:gd name="connsiteY18" fmla="*/ 273706 h 5664750"/>
                <a:gd name="connsiteX19" fmla="*/ 7700761 w 8416894"/>
                <a:gd name="connsiteY19" fmla="*/ 273706 h 5664750"/>
                <a:gd name="connsiteX20" fmla="*/ 7669845 w 8416894"/>
                <a:gd name="connsiteY20" fmla="*/ 103616 h 5664750"/>
                <a:gd name="connsiteX21" fmla="*/ 7669845 w 8416894"/>
                <a:gd name="connsiteY21" fmla="*/ 303998 h 5664750"/>
                <a:gd name="connsiteX22" fmla="*/ 7909641 w 8416894"/>
                <a:gd name="connsiteY22" fmla="*/ 303998 h 5664750"/>
                <a:gd name="connsiteX23" fmla="*/ 7909641 w 8416894"/>
                <a:gd name="connsiteY23" fmla="*/ 103616 h 5664750"/>
                <a:gd name="connsiteX24" fmla="*/ 8114889 w 8416894"/>
                <a:gd name="connsiteY24" fmla="*/ 102909 h 5664750"/>
                <a:gd name="connsiteX25" fmla="*/ 8085103 w 8416894"/>
                <a:gd name="connsiteY25" fmla="*/ 132695 h 5664750"/>
                <a:gd name="connsiteX26" fmla="*/ 8156894 w 8416894"/>
                <a:gd name="connsiteY26" fmla="*/ 204486 h 5664750"/>
                <a:gd name="connsiteX27" fmla="*/ 8085103 w 8416894"/>
                <a:gd name="connsiteY27" fmla="*/ 276277 h 5664750"/>
                <a:gd name="connsiteX28" fmla="*/ 8114889 w 8416894"/>
                <a:gd name="connsiteY28" fmla="*/ 306063 h 5664750"/>
                <a:gd name="connsiteX29" fmla="*/ 8186680 w 8416894"/>
                <a:gd name="connsiteY29" fmla="*/ 234272 h 5664750"/>
                <a:gd name="connsiteX30" fmla="*/ 8258471 w 8416894"/>
                <a:gd name="connsiteY30" fmla="*/ 306063 h 5664750"/>
                <a:gd name="connsiteX31" fmla="*/ 8288257 w 8416894"/>
                <a:gd name="connsiteY31" fmla="*/ 276277 h 5664750"/>
                <a:gd name="connsiteX32" fmla="*/ 8216466 w 8416894"/>
                <a:gd name="connsiteY32" fmla="*/ 204486 h 5664750"/>
                <a:gd name="connsiteX33" fmla="*/ 8288257 w 8416894"/>
                <a:gd name="connsiteY33" fmla="*/ 132695 h 5664750"/>
                <a:gd name="connsiteX34" fmla="*/ 8258471 w 8416894"/>
                <a:gd name="connsiteY34" fmla="*/ 102909 h 5664750"/>
                <a:gd name="connsiteX35" fmla="*/ 8186680 w 8416894"/>
                <a:gd name="connsiteY35" fmla="*/ 174700 h 5664750"/>
                <a:gd name="connsiteX36" fmla="*/ 0 w 8416894"/>
                <a:gd name="connsiteY36" fmla="*/ 0 h 5664750"/>
                <a:gd name="connsiteX37" fmla="*/ 8416894 w 8416894"/>
                <a:gd name="connsiteY37" fmla="*/ 0 h 5664750"/>
                <a:gd name="connsiteX38" fmla="*/ 8416894 w 8416894"/>
                <a:gd name="connsiteY38" fmla="*/ 408972 h 5664750"/>
                <a:gd name="connsiteX39" fmla="*/ 0 w 8416894"/>
                <a:gd name="connsiteY39" fmla="*/ 408972 h 566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416894" h="5664750">
                  <a:moveTo>
                    <a:pt x="283040" y="677567"/>
                  </a:moveTo>
                  <a:cubicBezTo>
                    <a:pt x="231179" y="677567"/>
                    <a:pt x="189138" y="719608"/>
                    <a:pt x="189138" y="771469"/>
                  </a:cubicBezTo>
                  <a:lnTo>
                    <a:pt x="189138" y="5362417"/>
                  </a:lnTo>
                  <a:cubicBezTo>
                    <a:pt x="189138" y="5414278"/>
                    <a:pt x="231179" y="5456319"/>
                    <a:pt x="283040" y="5456319"/>
                  </a:cubicBezTo>
                  <a:lnTo>
                    <a:pt x="8133852" y="5456319"/>
                  </a:lnTo>
                  <a:cubicBezTo>
                    <a:pt x="8185713" y="5456319"/>
                    <a:pt x="8227754" y="5414278"/>
                    <a:pt x="8227754" y="5362417"/>
                  </a:cubicBezTo>
                  <a:lnTo>
                    <a:pt x="8227754" y="771469"/>
                  </a:lnTo>
                  <a:cubicBezTo>
                    <a:pt x="8227754" y="719608"/>
                    <a:pt x="8185713" y="677567"/>
                    <a:pt x="8133852" y="677567"/>
                  </a:cubicBezTo>
                  <a:close/>
                  <a:moveTo>
                    <a:pt x="0" y="469138"/>
                  </a:moveTo>
                  <a:lnTo>
                    <a:pt x="8416894" y="469138"/>
                  </a:lnTo>
                  <a:lnTo>
                    <a:pt x="8416894" y="5664750"/>
                  </a:lnTo>
                  <a:lnTo>
                    <a:pt x="0" y="5664750"/>
                  </a:lnTo>
                  <a:close/>
                  <a:moveTo>
                    <a:pt x="7308566" y="245178"/>
                  </a:moveTo>
                  <a:lnTo>
                    <a:pt x="7308566" y="303997"/>
                  </a:lnTo>
                  <a:lnTo>
                    <a:pt x="7526376" y="303997"/>
                  </a:lnTo>
                  <a:lnTo>
                    <a:pt x="7526376" y="245178"/>
                  </a:lnTo>
                  <a:close/>
                  <a:moveTo>
                    <a:pt x="7700761" y="163794"/>
                  </a:moveTo>
                  <a:lnTo>
                    <a:pt x="7878725" y="163794"/>
                  </a:lnTo>
                  <a:lnTo>
                    <a:pt x="7878725" y="273706"/>
                  </a:lnTo>
                  <a:lnTo>
                    <a:pt x="7700761" y="273706"/>
                  </a:lnTo>
                  <a:close/>
                  <a:moveTo>
                    <a:pt x="7669845" y="103616"/>
                  </a:moveTo>
                  <a:lnTo>
                    <a:pt x="7669845" y="303998"/>
                  </a:lnTo>
                  <a:lnTo>
                    <a:pt x="7909641" y="303998"/>
                  </a:lnTo>
                  <a:lnTo>
                    <a:pt x="7909641" y="103616"/>
                  </a:lnTo>
                  <a:close/>
                  <a:moveTo>
                    <a:pt x="8114889" y="102909"/>
                  </a:moveTo>
                  <a:lnTo>
                    <a:pt x="8085103" y="132695"/>
                  </a:lnTo>
                  <a:lnTo>
                    <a:pt x="8156894" y="204486"/>
                  </a:lnTo>
                  <a:lnTo>
                    <a:pt x="8085103" y="276277"/>
                  </a:lnTo>
                  <a:lnTo>
                    <a:pt x="8114889" y="306063"/>
                  </a:lnTo>
                  <a:lnTo>
                    <a:pt x="8186680" y="234272"/>
                  </a:lnTo>
                  <a:lnTo>
                    <a:pt x="8258471" y="306063"/>
                  </a:lnTo>
                  <a:lnTo>
                    <a:pt x="8288257" y="276277"/>
                  </a:lnTo>
                  <a:lnTo>
                    <a:pt x="8216466" y="204486"/>
                  </a:lnTo>
                  <a:lnTo>
                    <a:pt x="8288257" y="132695"/>
                  </a:lnTo>
                  <a:lnTo>
                    <a:pt x="8258471" y="102909"/>
                  </a:lnTo>
                  <a:lnTo>
                    <a:pt x="8186680" y="174700"/>
                  </a:lnTo>
                  <a:close/>
                  <a:moveTo>
                    <a:pt x="0" y="0"/>
                  </a:moveTo>
                  <a:lnTo>
                    <a:pt x="8416894" y="0"/>
                  </a:lnTo>
                  <a:lnTo>
                    <a:pt x="8416894" y="408972"/>
                  </a:lnTo>
                  <a:lnTo>
                    <a:pt x="0" y="408972"/>
                  </a:lnTo>
                  <a:close/>
                </a:path>
              </a:pathLst>
            </a:custGeom>
            <a:grpFill/>
            <a:ln w="10795" cap="flat" cmpd="sng" algn="ctr">
              <a:noFill/>
              <a:prstDash val="solid"/>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83" name="Up Arrow 271"/>
            <p:cNvSpPr/>
            <p:nvPr/>
          </p:nvSpPr>
          <p:spPr bwMode="auto">
            <a:xfrm rot="2700000">
              <a:off x="3173698" y="4303115"/>
              <a:ext cx="266923" cy="312713"/>
            </a:xfrm>
            <a:prstGeom prst="upArrow">
              <a:avLst>
                <a:gd name="adj1" fmla="val 55098"/>
                <a:gd name="adj2"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84" name="TextBox 183"/>
          <p:cNvSpPr txBox="1"/>
          <p:nvPr/>
        </p:nvSpPr>
        <p:spPr>
          <a:xfrm>
            <a:off x="727782" y="2642266"/>
            <a:ext cx="493449" cy="230832"/>
          </a:xfrm>
          <a:prstGeom prst="rect">
            <a:avLst/>
          </a:prstGeom>
          <a:noFill/>
        </p:spPr>
        <p:txBody>
          <a:bodyPr wrap="square" lIns="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noFill/>
                </a:ln>
                <a:solidFill>
                  <a:srgbClr val="002050"/>
                </a:solidFill>
                <a:effectLst/>
                <a:uLnTx/>
                <a:uFillTx/>
                <a:latin typeface="Segoe UI"/>
                <a:ea typeface="+mn-ea"/>
                <a:cs typeface="+mn-cs"/>
              </a:rPr>
              <a:t>LOB</a:t>
            </a:r>
          </a:p>
        </p:txBody>
      </p:sp>
      <p:sp>
        <p:nvSpPr>
          <p:cNvPr id="185" name="TextBox 184"/>
          <p:cNvSpPr txBox="1"/>
          <p:nvPr/>
        </p:nvSpPr>
        <p:spPr>
          <a:xfrm>
            <a:off x="727782" y="3370100"/>
            <a:ext cx="493449" cy="230832"/>
          </a:xfrm>
          <a:prstGeom prst="rect">
            <a:avLst/>
          </a:prstGeom>
          <a:noFill/>
        </p:spPr>
        <p:txBody>
          <a:bodyPr wrap="square" lIns="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noFill/>
                </a:ln>
                <a:solidFill>
                  <a:srgbClr val="002050"/>
                </a:solidFill>
                <a:effectLst/>
                <a:uLnTx/>
                <a:uFillTx/>
                <a:latin typeface="Segoe UI"/>
                <a:ea typeface="+mn-ea"/>
                <a:cs typeface="+mn-cs"/>
              </a:rPr>
              <a:t>Graph</a:t>
            </a:r>
          </a:p>
        </p:txBody>
      </p:sp>
      <p:sp>
        <p:nvSpPr>
          <p:cNvPr id="186" name="TextBox 185"/>
          <p:cNvSpPr txBox="1"/>
          <p:nvPr/>
        </p:nvSpPr>
        <p:spPr>
          <a:xfrm>
            <a:off x="727782" y="3714039"/>
            <a:ext cx="493449" cy="230832"/>
          </a:xfrm>
          <a:prstGeom prst="rect">
            <a:avLst/>
          </a:prstGeom>
          <a:noFill/>
        </p:spPr>
        <p:txBody>
          <a:bodyPr wrap="square" lIns="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noFill/>
                </a:ln>
                <a:solidFill>
                  <a:srgbClr val="002050"/>
                </a:solidFill>
                <a:effectLst/>
                <a:uLnTx/>
                <a:uFillTx/>
                <a:latin typeface="Segoe UI"/>
                <a:ea typeface="+mn-ea"/>
                <a:cs typeface="+mn-cs"/>
              </a:rPr>
              <a:t>Social</a:t>
            </a:r>
          </a:p>
        </p:txBody>
      </p:sp>
      <p:sp>
        <p:nvSpPr>
          <p:cNvPr id="187" name="TextBox 186"/>
          <p:cNvSpPr txBox="1"/>
          <p:nvPr/>
        </p:nvSpPr>
        <p:spPr>
          <a:xfrm>
            <a:off x="727782" y="4055482"/>
            <a:ext cx="493449" cy="230832"/>
          </a:xfrm>
          <a:prstGeom prst="rect">
            <a:avLst/>
          </a:prstGeom>
          <a:noFill/>
        </p:spPr>
        <p:txBody>
          <a:bodyPr wrap="square" lIns="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err="1">
                <a:ln>
                  <a:noFill/>
                </a:ln>
                <a:solidFill>
                  <a:srgbClr val="002050"/>
                </a:solidFill>
                <a:effectLst/>
                <a:uLnTx/>
                <a:uFillTx/>
                <a:latin typeface="Segoe UI"/>
                <a:ea typeface="+mn-ea"/>
                <a:cs typeface="+mn-cs"/>
              </a:rPr>
              <a:t>IoT</a:t>
            </a:r>
            <a:endParaRPr kumimoji="0" lang="en-US" sz="1000" b="1" i="0" u="none" strike="noStrike" kern="0" cap="none" spc="0" normalizeH="0" baseline="0" noProof="0" dirty="0">
              <a:ln>
                <a:noFill/>
              </a:ln>
              <a:solidFill>
                <a:srgbClr val="002050"/>
              </a:solidFill>
              <a:effectLst/>
              <a:uLnTx/>
              <a:uFillTx/>
              <a:latin typeface="Segoe UI"/>
              <a:ea typeface="+mn-ea"/>
              <a:cs typeface="+mn-cs"/>
            </a:endParaRPr>
          </a:p>
        </p:txBody>
      </p:sp>
      <p:sp>
        <p:nvSpPr>
          <p:cNvPr id="188" name="TextBox 187"/>
          <p:cNvSpPr txBox="1"/>
          <p:nvPr/>
        </p:nvSpPr>
        <p:spPr>
          <a:xfrm>
            <a:off x="727782" y="4388114"/>
            <a:ext cx="493449" cy="230832"/>
          </a:xfrm>
          <a:prstGeom prst="rect">
            <a:avLst/>
          </a:prstGeom>
          <a:noFill/>
        </p:spPr>
        <p:txBody>
          <a:bodyPr wrap="square" lIns="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noFill/>
                </a:ln>
                <a:solidFill>
                  <a:srgbClr val="002050"/>
                </a:solidFill>
                <a:effectLst/>
                <a:uLnTx/>
                <a:uFillTx/>
                <a:latin typeface="Segoe UI"/>
                <a:ea typeface="+mn-ea"/>
                <a:cs typeface="+mn-cs"/>
              </a:rPr>
              <a:t>Media</a:t>
            </a:r>
          </a:p>
        </p:txBody>
      </p:sp>
      <p:sp>
        <p:nvSpPr>
          <p:cNvPr id="189" name="Freeform 21"/>
          <p:cNvSpPr>
            <a:spLocks noChangeAspect="1" noEditPoints="1"/>
          </p:cNvSpPr>
          <p:nvPr/>
        </p:nvSpPr>
        <p:spPr bwMode="black">
          <a:xfrm>
            <a:off x="350203" y="3348401"/>
            <a:ext cx="297510" cy="259304"/>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93045" tIns="74436" rIns="93045" bIns="74436" numCol="1" spcCol="0" rtlCol="0" fromWordArt="0" anchor="t" anchorCtr="0" forceAA="0" compatLnSpc="1">
            <a:prstTxWarp prst="textNoShape">
              <a:avLst/>
            </a:prstTxWarp>
            <a:noAutofit/>
          </a:bodyPr>
          <a:lstStyle/>
          <a:p>
            <a:pPr marL="0" marR="0" lvl="0" indent="0" algn="ctr" defTabSz="474391" rtl="0" eaLnBrk="1" fontAlgn="base" latinLnBrk="0" hangingPunct="1">
              <a:lnSpc>
                <a:spcPct val="90000"/>
              </a:lnSpc>
              <a:spcBef>
                <a:spcPct val="0"/>
              </a:spcBef>
              <a:spcAft>
                <a:spcPct val="0"/>
              </a:spcAft>
              <a:buClrTx/>
              <a:buSzTx/>
              <a:buFontTx/>
              <a:buNone/>
              <a:tabLst/>
              <a:defRPr/>
            </a:pPr>
            <a:endParaRPr kumimoji="0" lang="en-US" sz="122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Freeform 279"/>
          <p:cNvSpPr/>
          <p:nvPr/>
        </p:nvSpPr>
        <p:spPr bwMode="auto">
          <a:xfrm>
            <a:off x="354745" y="4070823"/>
            <a:ext cx="292968" cy="195782"/>
          </a:xfrm>
          <a:custGeom>
            <a:avLst/>
            <a:gdLst>
              <a:gd name="connsiteX0" fmla="*/ 349958 w 699028"/>
              <a:gd name="connsiteY0" fmla="*/ 332088 h 467139"/>
              <a:gd name="connsiteX1" fmla="*/ 397703 w 699028"/>
              <a:gd name="connsiteY1" fmla="*/ 351860 h 467139"/>
              <a:gd name="connsiteX2" fmla="*/ 397691 w 699028"/>
              <a:gd name="connsiteY2" fmla="*/ 447356 h 467139"/>
              <a:gd name="connsiteX3" fmla="*/ 302195 w 699028"/>
              <a:gd name="connsiteY3" fmla="*/ 447368 h 467139"/>
              <a:gd name="connsiteX4" fmla="*/ 302207 w 699028"/>
              <a:gd name="connsiteY4" fmla="*/ 351872 h 467139"/>
              <a:gd name="connsiteX5" fmla="*/ 349958 w 699028"/>
              <a:gd name="connsiteY5" fmla="*/ 332088 h 467139"/>
              <a:gd name="connsiteX6" fmla="*/ 353921 w 699028"/>
              <a:gd name="connsiteY6" fmla="*/ 168055 h 467139"/>
              <a:gd name="connsiteX7" fmla="*/ 583268 w 699028"/>
              <a:gd name="connsiteY7" fmla="*/ 265877 h 467139"/>
              <a:gd name="connsiteX8" fmla="*/ 511834 w 699028"/>
              <a:gd name="connsiteY8" fmla="*/ 333511 h 467139"/>
              <a:gd name="connsiteX9" fmla="*/ 186276 w 699028"/>
              <a:gd name="connsiteY9" fmla="*/ 331927 h 467139"/>
              <a:gd name="connsiteX10" fmla="*/ 119849 w 699028"/>
              <a:gd name="connsiteY10" fmla="*/ 264970 h 467139"/>
              <a:gd name="connsiteX11" fmla="*/ 353921 w 699028"/>
              <a:gd name="connsiteY11" fmla="*/ 168055 h 467139"/>
              <a:gd name="connsiteX12" fmla="*/ 361931 w 699028"/>
              <a:gd name="connsiteY12" fmla="*/ 87 h 467139"/>
              <a:gd name="connsiteX13" fmla="*/ 699028 w 699028"/>
              <a:gd name="connsiteY13" fmla="*/ 150116 h 467139"/>
              <a:gd name="connsiteX14" fmla="*/ 628991 w 699028"/>
              <a:gd name="connsiteY14" fmla="*/ 214391 h 467139"/>
              <a:gd name="connsiteX15" fmla="*/ 68424 w 699028"/>
              <a:gd name="connsiteY15" fmla="*/ 214121 h 467139"/>
              <a:gd name="connsiteX16" fmla="*/ 0 w 699028"/>
              <a:gd name="connsiteY16" fmla="*/ 144856 h 467139"/>
              <a:gd name="connsiteX17" fmla="*/ 361931 w 699028"/>
              <a:gd name="connsiteY17" fmla="*/ 87 h 46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9028" h="467139">
                <a:moveTo>
                  <a:pt x="349958" y="332088"/>
                </a:moveTo>
                <a:cubicBezTo>
                  <a:pt x="367239" y="332086"/>
                  <a:pt x="384520" y="338676"/>
                  <a:pt x="397703" y="351860"/>
                </a:cubicBezTo>
                <a:cubicBezTo>
                  <a:pt x="424070" y="378227"/>
                  <a:pt x="424065" y="420982"/>
                  <a:pt x="397691" y="447356"/>
                </a:cubicBezTo>
                <a:cubicBezTo>
                  <a:pt x="371317" y="473730"/>
                  <a:pt x="328562" y="473735"/>
                  <a:pt x="302195" y="447368"/>
                </a:cubicBezTo>
                <a:cubicBezTo>
                  <a:pt x="275828" y="421001"/>
                  <a:pt x="275833" y="378247"/>
                  <a:pt x="302207" y="351872"/>
                </a:cubicBezTo>
                <a:cubicBezTo>
                  <a:pt x="315394" y="338685"/>
                  <a:pt x="332677" y="332090"/>
                  <a:pt x="349958" y="332088"/>
                </a:cubicBezTo>
                <a:close/>
                <a:moveTo>
                  <a:pt x="353921" y="168055"/>
                </a:moveTo>
                <a:cubicBezTo>
                  <a:pt x="421630" y="169074"/>
                  <a:pt x="499502" y="194426"/>
                  <a:pt x="583268" y="265877"/>
                </a:cubicBezTo>
                <a:lnTo>
                  <a:pt x="511834" y="333511"/>
                </a:lnTo>
                <a:cubicBezTo>
                  <a:pt x="447647" y="285944"/>
                  <a:pt x="333101" y="208741"/>
                  <a:pt x="186276" y="331927"/>
                </a:cubicBezTo>
                <a:cubicBezTo>
                  <a:pt x="164751" y="310049"/>
                  <a:pt x="141374" y="286848"/>
                  <a:pt x="119849" y="264970"/>
                </a:cubicBezTo>
                <a:cubicBezTo>
                  <a:pt x="156460" y="232250"/>
                  <a:pt x="241074" y="166356"/>
                  <a:pt x="353921" y="168055"/>
                </a:cubicBezTo>
                <a:close/>
                <a:moveTo>
                  <a:pt x="361931" y="87"/>
                </a:moveTo>
                <a:cubicBezTo>
                  <a:pt x="464715" y="2156"/>
                  <a:pt x="580327" y="41168"/>
                  <a:pt x="699028" y="150116"/>
                </a:cubicBezTo>
                <a:lnTo>
                  <a:pt x="628991" y="214391"/>
                </a:lnTo>
                <a:cubicBezTo>
                  <a:pt x="548349" y="144544"/>
                  <a:pt x="302316" y="-8040"/>
                  <a:pt x="68424" y="214121"/>
                </a:cubicBezTo>
                <a:cubicBezTo>
                  <a:pt x="35772" y="180939"/>
                  <a:pt x="32652" y="178037"/>
                  <a:pt x="0" y="144856"/>
                </a:cubicBezTo>
                <a:cubicBezTo>
                  <a:pt x="54949" y="95809"/>
                  <a:pt x="190623" y="-3362"/>
                  <a:pt x="361931" y="87"/>
                </a:cubicBezTo>
                <a:close/>
              </a:path>
            </a:pathLst>
          </a:cu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Freeform 114"/>
          <p:cNvSpPr>
            <a:spLocks noEditPoints="1"/>
          </p:cNvSpPr>
          <p:nvPr/>
        </p:nvSpPr>
        <p:spPr bwMode="black">
          <a:xfrm>
            <a:off x="371682" y="4403727"/>
            <a:ext cx="243898" cy="192709"/>
          </a:xfrm>
          <a:custGeom>
            <a:avLst/>
            <a:gdLst>
              <a:gd name="T0" fmla="*/ 22 w 75"/>
              <a:gd name="T1" fmla="*/ 22 h 59"/>
              <a:gd name="T2" fmla="*/ 33 w 75"/>
              <a:gd name="T3" fmla="*/ 11 h 59"/>
              <a:gd name="T4" fmla="*/ 22 w 75"/>
              <a:gd name="T5" fmla="*/ 0 h 59"/>
              <a:gd name="T6" fmla="*/ 11 w 75"/>
              <a:gd name="T7" fmla="*/ 11 h 59"/>
              <a:gd name="T8" fmla="*/ 22 w 75"/>
              <a:gd name="T9" fmla="*/ 22 h 59"/>
              <a:gd name="T10" fmla="*/ 45 w 75"/>
              <a:gd name="T11" fmla="*/ 22 h 59"/>
              <a:gd name="T12" fmla="*/ 56 w 75"/>
              <a:gd name="T13" fmla="*/ 11 h 59"/>
              <a:gd name="T14" fmla="*/ 45 w 75"/>
              <a:gd name="T15" fmla="*/ 0 h 59"/>
              <a:gd name="T16" fmla="*/ 34 w 75"/>
              <a:gd name="T17" fmla="*/ 11 h 59"/>
              <a:gd name="T18" fmla="*/ 45 w 75"/>
              <a:gd name="T19" fmla="*/ 22 h 59"/>
              <a:gd name="T20" fmla="*/ 3 w 75"/>
              <a:gd name="T21" fmla="*/ 25 h 59"/>
              <a:gd name="T22" fmla="*/ 0 w 75"/>
              <a:gd name="T23" fmla="*/ 27 h 59"/>
              <a:gd name="T24" fmla="*/ 0 w 75"/>
              <a:gd name="T25" fmla="*/ 38 h 59"/>
              <a:gd name="T26" fmla="*/ 3 w 75"/>
              <a:gd name="T27" fmla="*/ 41 h 59"/>
              <a:gd name="T28" fmla="*/ 5 w 75"/>
              <a:gd name="T29" fmla="*/ 38 h 59"/>
              <a:gd name="T30" fmla="*/ 5 w 75"/>
              <a:gd name="T31" fmla="*/ 27 h 59"/>
              <a:gd name="T32" fmla="*/ 3 w 75"/>
              <a:gd name="T33" fmla="*/ 25 h 59"/>
              <a:gd name="T34" fmla="*/ 75 w 75"/>
              <a:gd name="T35" fmla="*/ 23 h 59"/>
              <a:gd name="T36" fmla="*/ 75 w 75"/>
              <a:gd name="T37" fmla="*/ 56 h 59"/>
              <a:gd name="T38" fmla="*/ 73 w 75"/>
              <a:gd name="T39" fmla="*/ 57 h 59"/>
              <a:gd name="T40" fmla="*/ 65 w 75"/>
              <a:gd name="T41" fmla="*/ 51 h 59"/>
              <a:gd name="T42" fmla="*/ 64 w 75"/>
              <a:gd name="T43" fmla="*/ 49 h 59"/>
              <a:gd name="T44" fmla="*/ 60 w 75"/>
              <a:gd name="T45" fmla="*/ 49 h 59"/>
              <a:gd name="T46" fmla="*/ 60 w 75"/>
              <a:gd name="T47" fmla="*/ 56 h 59"/>
              <a:gd name="T48" fmla="*/ 57 w 75"/>
              <a:gd name="T49" fmla="*/ 59 h 59"/>
              <a:gd name="T50" fmla="*/ 11 w 75"/>
              <a:gd name="T51" fmla="*/ 59 h 59"/>
              <a:gd name="T52" fmla="*/ 8 w 75"/>
              <a:gd name="T53" fmla="*/ 55 h 59"/>
              <a:gd name="T54" fmla="*/ 8 w 75"/>
              <a:gd name="T55" fmla="*/ 27 h 59"/>
              <a:gd name="T56" fmla="*/ 11 w 75"/>
              <a:gd name="T57" fmla="*/ 23 h 59"/>
              <a:gd name="T58" fmla="*/ 57 w 75"/>
              <a:gd name="T59" fmla="*/ 23 h 59"/>
              <a:gd name="T60" fmla="*/ 60 w 75"/>
              <a:gd name="T61" fmla="*/ 27 h 59"/>
              <a:gd name="T62" fmla="*/ 60 w 75"/>
              <a:gd name="T63" fmla="*/ 30 h 59"/>
              <a:gd name="T64" fmla="*/ 64 w 75"/>
              <a:gd name="T65" fmla="*/ 30 h 59"/>
              <a:gd name="T66" fmla="*/ 65 w 75"/>
              <a:gd name="T67" fmla="*/ 29 h 59"/>
              <a:gd name="T68" fmla="*/ 73 w 75"/>
              <a:gd name="T69" fmla="*/ 22 h 59"/>
              <a:gd name="T70" fmla="*/ 75 w 75"/>
              <a:gd name="T71" fmla="*/ 2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5" h="59">
                <a:moveTo>
                  <a:pt x="22" y="22"/>
                </a:moveTo>
                <a:cubicBezTo>
                  <a:pt x="28" y="22"/>
                  <a:pt x="33" y="17"/>
                  <a:pt x="33" y="11"/>
                </a:cubicBezTo>
                <a:cubicBezTo>
                  <a:pt x="33" y="5"/>
                  <a:pt x="28" y="0"/>
                  <a:pt x="22" y="0"/>
                </a:cubicBezTo>
                <a:cubicBezTo>
                  <a:pt x="16" y="0"/>
                  <a:pt x="11" y="5"/>
                  <a:pt x="11" y="11"/>
                </a:cubicBezTo>
                <a:cubicBezTo>
                  <a:pt x="11" y="17"/>
                  <a:pt x="16" y="22"/>
                  <a:pt x="22" y="22"/>
                </a:cubicBezTo>
                <a:moveTo>
                  <a:pt x="45" y="22"/>
                </a:moveTo>
                <a:cubicBezTo>
                  <a:pt x="51" y="22"/>
                  <a:pt x="56" y="17"/>
                  <a:pt x="56" y="11"/>
                </a:cubicBezTo>
                <a:cubicBezTo>
                  <a:pt x="56" y="5"/>
                  <a:pt x="51" y="0"/>
                  <a:pt x="45" y="0"/>
                </a:cubicBezTo>
                <a:cubicBezTo>
                  <a:pt x="39" y="0"/>
                  <a:pt x="34" y="5"/>
                  <a:pt x="34" y="11"/>
                </a:cubicBezTo>
                <a:cubicBezTo>
                  <a:pt x="34" y="17"/>
                  <a:pt x="39" y="22"/>
                  <a:pt x="45" y="22"/>
                </a:cubicBezTo>
                <a:moveTo>
                  <a:pt x="3" y="25"/>
                </a:moveTo>
                <a:cubicBezTo>
                  <a:pt x="1" y="25"/>
                  <a:pt x="0" y="26"/>
                  <a:pt x="0" y="27"/>
                </a:cubicBezTo>
                <a:cubicBezTo>
                  <a:pt x="0" y="38"/>
                  <a:pt x="0" y="38"/>
                  <a:pt x="0" y="38"/>
                </a:cubicBezTo>
                <a:cubicBezTo>
                  <a:pt x="0" y="39"/>
                  <a:pt x="1" y="41"/>
                  <a:pt x="3" y="41"/>
                </a:cubicBezTo>
                <a:cubicBezTo>
                  <a:pt x="4" y="41"/>
                  <a:pt x="5" y="39"/>
                  <a:pt x="5" y="38"/>
                </a:cubicBezTo>
                <a:cubicBezTo>
                  <a:pt x="5" y="27"/>
                  <a:pt x="5" y="27"/>
                  <a:pt x="5" y="27"/>
                </a:cubicBezTo>
                <a:cubicBezTo>
                  <a:pt x="5" y="26"/>
                  <a:pt x="4" y="25"/>
                  <a:pt x="3" y="25"/>
                </a:cubicBezTo>
                <a:moveTo>
                  <a:pt x="75" y="23"/>
                </a:moveTo>
                <a:cubicBezTo>
                  <a:pt x="75" y="56"/>
                  <a:pt x="75" y="56"/>
                  <a:pt x="75" y="56"/>
                </a:cubicBezTo>
                <a:cubicBezTo>
                  <a:pt x="75" y="58"/>
                  <a:pt x="74" y="58"/>
                  <a:pt x="73" y="57"/>
                </a:cubicBezTo>
                <a:cubicBezTo>
                  <a:pt x="65" y="51"/>
                  <a:pt x="65" y="51"/>
                  <a:pt x="65" y="51"/>
                </a:cubicBezTo>
                <a:cubicBezTo>
                  <a:pt x="64" y="50"/>
                  <a:pt x="64" y="50"/>
                  <a:pt x="64" y="49"/>
                </a:cubicBezTo>
                <a:cubicBezTo>
                  <a:pt x="60" y="49"/>
                  <a:pt x="60" y="49"/>
                  <a:pt x="60" y="49"/>
                </a:cubicBezTo>
                <a:cubicBezTo>
                  <a:pt x="60" y="56"/>
                  <a:pt x="60" y="56"/>
                  <a:pt x="60" y="56"/>
                </a:cubicBezTo>
                <a:cubicBezTo>
                  <a:pt x="60" y="58"/>
                  <a:pt x="59" y="59"/>
                  <a:pt x="57" y="59"/>
                </a:cubicBezTo>
                <a:cubicBezTo>
                  <a:pt x="11" y="59"/>
                  <a:pt x="11" y="59"/>
                  <a:pt x="11" y="59"/>
                </a:cubicBezTo>
                <a:cubicBezTo>
                  <a:pt x="9" y="59"/>
                  <a:pt x="8" y="57"/>
                  <a:pt x="8" y="55"/>
                </a:cubicBezTo>
                <a:cubicBezTo>
                  <a:pt x="8" y="27"/>
                  <a:pt x="8" y="27"/>
                  <a:pt x="8" y="27"/>
                </a:cubicBezTo>
                <a:cubicBezTo>
                  <a:pt x="8" y="25"/>
                  <a:pt x="9" y="23"/>
                  <a:pt x="11" y="23"/>
                </a:cubicBezTo>
                <a:cubicBezTo>
                  <a:pt x="57" y="23"/>
                  <a:pt x="57" y="23"/>
                  <a:pt x="57" y="23"/>
                </a:cubicBezTo>
                <a:cubicBezTo>
                  <a:pt x="59" y="23"/>
                  <a:pt x="60" y="25"/>
                  <a:pt x="60" y="27"/>
                </a:cubicBezTo>
                <a:cubicBezTo>
                  <a:pt x="60" y="30"/>
                  <a:pt x="60" y="30"/>
                  <a:pt x="60" y="30"/>
                </a:cubicBezTo>
                <a:cubicBezTo>
                  <a:pt x="64" y="30"/>
                  <a:pt x="64" y="30"/>
                  <a:pt x="64" y="30"/>
                </a:cubicBezTo>
                <a:cubicBezTo>
                  <a:pt x="64" y="30"/>
                  <a:pt x="64" y="29"/>
                  <a:pt x="65" y="29"/>
                </a:cubicBezTo>
                <a:cubicBezTo>
                  <a:pt x="73" y="22"/>
                  <a:pt x="73" y="22"/>
                  <a:pt x="73" y="22"/>
                </a:cubicBezTo>
                <a:cubicBezTo>
                  <a:pt x="74" y="21"/>
                  <a:pt x="75" y="21"/>
                  <a:pt x="75" y="23"/>
                </a:cubicBezTo>
              </a:path>
            </a:pathLst>
          </a:custGeom>
          <a:solidFill>
            <a:srgbClr val="002050"/>
          </a:solidFill>
          <a:ln>
            <a:noFill/>
          </a:ln>
          <a:ex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a:ea typeface="+mn-ea"/>
              <a:cs typeface="+mn-cs"/>
            </a:endParaRPr>
          </a:p>
        </p:txBody>
      </p:sp>
      <p:cxnSp>
        <p:nvCxnSpPr>
          <p:cNvPr id="192" name="Straight Connector 191"/>
          <p:cNvCxnSpPr/>
          <p:nvPr/>
        </p:nvCxnSpPr>
        <p:spPr>
          <a:xfrm>
            <a:off x="319933" y="3008579"/>
            <a:ext cx="1334081" cy="0"/>
          </a:xfrm>
          <a:prstGeom prst="line">
            <a:avLst/>
          </a:prstGeom>
          <a:noFill/>
          <a:ln w="6350" cap="flat" cmpd="sng" algn="ctr">
            <a:solidFill>
              <a:srgbClr val="002050"/>
            </a:solidFill>
            <a:prstDash val="dash"/>
            <a:miter lim="800000"/>
            <a:tailEnd type="none"/>
          </a:ln>
          <a:effectLst/>
        </p:spPr>
      </p:cxnSp>
      <p:grpSp>
        <p:nvGrpSpPr>
          <p:cNvPr id="193" name="Group 192"/>
          <p:cNvGrpSpPr/>
          <p:nvPr/>
        </p:nvGrpSpPr>
        <p:grpSpPr>
          <a:xfrm>
            <a:off x="11446646" y="3121563"/>
            <a:ext cx="323366" cy="666081"/>
            <a:chOff x="10889126" y="3896489"/>
            <a:chExt cx="462379" cy="952425"/>
          </a:xfrm>
        </p:grpSpPr>
        <p:sp>
          <p:nvSpPr>
            <p:cNvPr id="194" name="Freeform 308"/>
            <p:cNvSpPr/>
            <p:nvPr/>
          </p:nvSpPr>
          <p:spPr bwMode="auto">
            <a:xfrm>
              <a:off x="10889126" y="4255888"/>
              <a:ext cx="462379" cy="59302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2050"/>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13716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srgbClr val="0078D7"/>
                </a:solidFill>
                <a:effectLst/>
                <a:uLnTx/>
                <a:uFillTx/>
                <a:latin typeface="Segoe UI"/>
                <a:ea typeface="Segoe UI" pitchFamily="34" charset="0"/>
                <a:cs typeface="Segoe UI" pitchFamily="34" charset="0"/>
              </a:endParaRPr>
            </a:p>
          </p:txBody>
        </p:sp>
        <p:grpSp>
          <p:nvGrpSpPr>
            <p:cNvPr id="195" name="Group 194"/>
            <p:cNvGrpSpPr/>
            <p:nvPr/>
          </p:nvGrpSpPr>
          <p:grpSpPr>
            <a:xfrm>
              <a:off x="10935052" y="3896489"/>
              <a:ext cx="380481" cy="454627"/>
              <a:chOff x="11214805" y="1018675"/>
              <a:chExt cx="540923" cy="646334"/>
            </a:xfrm>
          </p:grpSpPr>
          <p:grpSp>
            <p:nvGrpSpPr>
              <p:cNvPr id="196" name="Group 195"/>
              <p:cNvGrpSpPr/>
              <p:nvPr/>
            </p:nvGrpSpPr>
            <p:grpSpPr>
              <a:xfrm>
                <a:off x="11214805" y="1018675"/>
                <a:ext cx="540923" cy="540923"/>
                <a:chOff x="10381422" y="1027194"/>
                <a:chExt cx="769523" cy="769523"/>
              </a:xfrm>
            </p:grpSpPr>
            <p:sp>
              <p:nvSpPr>
                <p:cNvPr id="198" name="Oval 197"/>
                <p:cNvSpPr/>
                <p:nvPr/>
              </p:nvSpPr>
              <p:spPr>
                <a:xfrm>
                  <a:off x="10381422" y="1027194"/>
                  <a:ext cx="769523" cy="769523"/>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99" name="Freeform 18"/>
                <p:cNvSpPr>
                  <a:spLocks noChangeAspect="1" noEditPoints="1"/>
                </p:cNvSpPr>
                <p:nvPr/>
              </p:nvSpPr>
              <p:spPr bwMode="black">
                <a:xfrm rot="17995606">
                  <a:off x="10496553" y="1221757"/>
                  <a:ext cx="477183" cy="374702"/>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rgbClr val="002050"/>
                </a:solidFill>
                <a:ln>
                  <a:noFill/>
                </a:ln>
                <a:extLst/>
              </p:spPr>
              <p:txBody>
                <a:bodyPr vert="horz" wrap="square" lIns="90842" tIns="45421" rIns="90842" bIns="45421" numCol="1" anchor="t" anchorCtr="0" compatLnSpc="1">
                  <a:prstTxWarp prst="textNoShape">
                    <a:avLst/>
                  </a:prstTxWarp>
                </a:bodyPr>
                <a:lstStyle/>
                <a:p>
                  <a:pPr marL="0" marR="0" lvl="0" indent="0" algn="l" defTabSz="908303" rtl="0" eaLnBrk="1" fontAlgn="auto" latinLnBrk="0" hangingPunct="1">
                    <a:lnSpc>
                      <a:spcPct val="100000"/>
                    </a:lnSpc>
                    <a:spcBef>
                      <a:spcPts val="0"/>
                    </a:spcBef>
                    <a:spcAft>
                      <a:spcPts val="0"/>
                    </a:spcAft>
                    <a:buClrTx/>
                    <a:buSzTx/>
                    <a:buFontTx/>
                    <a:buNone/>
                    <a:tabLst/>
                    <a:defRPr/>
                  </a:pPr>
                  <a:endParaRPr kumimoji="0" lang="en-US" sz="159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endParaRPr>
                </a:p>
              </p:txBody>
            </p:sp>
          </p:grpSp>
          <p:sp>
            <p:nvSpPr>
              <p:cNvPr id="197" name="Down Arrow 80"/>
              <p:cNvSpPr/>
              <p:nvPr/>
            </p:nvSpPr>
            <p:spPr>
              <a:xfrm>
                <a:off x="11406299" y="1511842"/>
                <a:ext cx="157932" cy="153167"/>
              </a:xfrm>
              <a:prstGeom prst="downArrow">
                <a:avLst/>
              </a:prstGeom>
              <a:solidFill>
                <a:sysClr val="window" lastClr="FFFFFF"/>
              </a:solidFill>
              <a:ln w="12700" cap="flat" cmpd="sng" algn="ctr">
                <a:noFill/>
                <a:prstDash val="solid"/>
                <a:miter lim="800000"/>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grpSp>
      <p:grpSp>
        <p:nvGrpSpPr>
          <p:cNvPr id="200" name="Group 199"/>
          <p:cNvGrpSpPr/>
          <p:nvPr/>
        </p:nvGrpSpPr>
        <p:grpSpPr>
          <a:xfrm>
            <a:off x="10472286" y="1583094"/>
            <a:ext cx="1610466" cy="1311878"/>
            <a:chOff x="10472286" y="1792423"/>
            <a:chExt cx="1610466" cy="1311878"/>
          </a:xfrm>
        </p:grpSpPr>
        <p:sp>
          <p:nvSpPr>
            <p:cNvPr id="201" name="Rectangle 200"/>
            <p:cNvSpPr/>
            <p:nvPr/>
          </p:nvSpPr>
          <p:spPr bwMode="auto">
            <a:xfrm flipV="1">
              <a:off x="10770934" y="2888533"/>
              <a:ext cx="225664" cy="5649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58" tIns="143326" rIns="179158" bIns="143326" numCol="1" spcCol="0" rtlCol="0" fromWordArt="0" anchor="t" anchorCtr="0" forceAA="0" compatLnSpc="1">
              <a:prstTxWarp prst="textNoShape">
                <a:avLst/>
              </a:prstTxWarp>
              <a:noAutofit/>
            </a:bodyPr>
            <a:lstStyle/>
            <a:p>
              <a:pPr marL="335821" marR="0" lvl="0" indent="-335821" algn="ctr" defTabSz="913225"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11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202" name="TextBox 201"/>
            <p:cNvSpPr txBox="1"/>
            <p:nvPr/>
          </p:nvSpPr>
          <p:spPr>
            <a:xfrm>
              <a:off x="10472286" y="2940016"/>
              <a:ext cx="822960" cy="164285"/>
            </a:xfrm>
            <a:prstGeom prst="rect">
              <a:avLst/>
            </a:prstGeom>
            <a:noFill/>
          </p:spPr>
          <p:txBody>
            <a:bodyPr wrap="square" lIns="179158" tIns="143326" rIns="179158" bIns="143326" rtlCol="0">
              <a:noAutofit/>
            </a:bodyPr>
            <a:lstStyle/>
            <a:p>
              <a:pPr marL="0" marR="0" lvl="0" indent="0" algn="ctr" defTabSz="912628" rtl="0" eaLnBrk="1" fontAlgn="auto" latinLnBrk="0" hangingPunct="1">
                <a:lnSpc>
                  <a:spcPct val="90000"/>
                </a:lnSpc>
                <a:spcBef>
                  <a:spcPts val="0"/>
                </a:spcBef>
                <a:spcAft>
                  <a:spcPts val="588"/>
                </a:spcAft>
                <a:buClrTx/>
                <a:buSzTx/>
                <a:buFontTx/>
                <a:buNone/>
                <a:tabLst/>
                <a:defRPr/>
              </a:pPr>
              <a:r>
                <a:rPr kumimoji="0" lang="en-US" sz="600" b="1" i="0" u="none" strike="noStrike" kern="0" cap="none" spc="0" normalizeH="0" baseline="0" noProof="0" dirty="0">
                  <a:ln>
                    <a:noFill/>
                  </a:ln>
                  <a:solidFill>
                    <a:prstClr val="white"/>
                  </a:solidFill>
                  <a:effectLst/>
                  <a:uLnTx/>
                  <a:uFillTx/>
                  <a:latin typeface="Segoe UI"/>
                  <a:ea typeface="MS PGothic" charset="0"/>
                  <a:cs typeface="+mn-cs"/>
                </a:rPr>
                <a:t>Microsoft</a:t>
              </a:r>
            </a:p>
          </p:txBody>
        </p:sp>
        <p:sp>
          <p:nvSpPr>
            <p:cNvPr id="203" name="TextBox 202"/>
            <p:cNvSpPr txBox="1"/>
            <p:nvPr/>
          </p:nvSpPr>
          <p:spPr>
            <a:xfrm>
              <a:off x="10861714" y="2940016"/>
              <a:ext cx="822960" cy="164285"/>
            </a:xfrm>
            <a:prstGeom prst="rect">
              <a:avLst/>
            </a:prstGeom>
            <a:noFill/>
          </p:spPr>
          <p:txBody>
            <a:bodyPr wrap="square" lIns="179158" tIns="143326" rIns="179158" bIns="143326" rtlCol="0">
              <a:noAutofit/>
            </a:bodyPr>
            <a:lstStyle/>
            <a:p>
              <a:pPr marL="0" marR="0" lvl="0" indent="0" algn="ctr" defTabSz="912628" rtl="0" eaLnBrk="1" fontAlgn="auto" latinLnBrk="0" hangingPunct="1">
                <a:lnSpc>
                  <a:spcPct val="90000"/>
                </a:lnSpc>
                <a:spcBef>
                  <a:spcPts val="0"/>
                </a:spcBef>
                <a:spcAft>
                  <a:spcPts val="588"/>
                </a:spcAft>
                <a:buClrTx/>
                <a:buSzTx/>
                <a:buFontTx/>
                <a:buNone/>
                <a:tabLst/>
                <a:defRPr/>
              </a:pPr>
              <a:r>
                <a:rPr kumimoji="0" lang="en-US" sz="600" b="1" i="0" u="none" strike="noStrike" kern="0" cap="none" spc="0" normalizeH="0" baseline="0" noProof="0" dirty="0">
                  <a:ln>
                    <a:noFill/>
                  </a:ln>
                  <a:solidFill>
                    <a:prstClr val="white"/>
                  </a:solidFill>
                  <a:effectLst/>
                  <a:uLnTx/>
                  <a:uFillTx/>
                  <a:latin typeface="Segoe UI"/>
                  <a:ea typeface="MS PGothic" charset="0"/>
                  <a:cs typeface="+mn-cs"/>
                </a:rPr>
                <a:t>Tableau</a:t>
              </a:r>
            </a:p>
          </p:txBody>
        </p:sp>
        <p:sp>
          <p:nvSpPr>
            <p:cNvPr id="204" name="TextBox 203"/>
            <p:cNvSpPr txBox="1"/>
            <p:nvPr/>
          </p:nvSpPr>
          <p:spPr>
            <a:xfrm>
              <a:off x="11259793" y="2940016"/>
              <a:ext cx="822959" cy="164285"/>
            </a:xfrm>
            <a:prstGeom prst="rect">
              <a:avLst/>
            </a:prstGeom>
            <a:noFill/>
          </p:spPr>
          <p:txBody>
            <a:bodyPr wrap="square" lIns="179158" tIns="143326" rIns="179158" bIns="143326" rtlCol="0">
              <a:noAutofit/>
            </a:bodyPr>
            <a:lstStyle/>
            <a:p>
              <a:pPr marL="0" marR="0" lvl="0" indent="0" algn="ctr" defTabSz="912628" rtl="0" eaLnBrk="1" fontAlgn="auto" latinLnBrk="0" hangingPunct="1">
                <a:lnSpc>
                  <a:spcPct val="90000"/>
                </a:lnSpc>
                <a:spcBef>
                  <a:spcPts val="0"/>
                </a:spcBef>
                <a:spcAft>
                  <a:spcPts val="588"/>
                </a:spcAft>
                <a:buClrTx/>
                <a:buSzTx/>
                <a:buFontTx/>
                <a:buNone/>
                <a:tabLst/>
                <a:defRPr/>
              </a:pPr>
              <a:r>
                <a:rPr kumimoji="0" lang="en-US" sz="600" b="1" i="0" u="none" strike="noStrike" kern="0" cap="none" spc="0" normalizeH="0" baseline="0" noProof="0" dirty="0">
                  <a:ln>
                    <a:noFill/>
                  </a:ln>
                  <a:solidFill>
                    <a:prstClr val="white"/>
                  </a:solidFill>
                  <a:effectLst/>
                  <a:uLnTx/>
                  <a:uFillTx/>
                  <a:latin typeface="Segoe UI"/>
                  <a:ea typeface="MS PGothic" charset="0"/>
                  <a:cs typeface="+mn-cs"/>
                </a:rPr>
                <a:t>Oracle</a:t>
              </a:r>
            </a:p>
          </p:txBody>
        </p:sp>
        <p:sp>
          <p:nvSpPr>
            <p:cNvPr id="205" name="Rectangle 204"/>
            <p:cNvSpPr/>
            <p:nvPr/>
          </p:nvSpPr>
          <p:spPr bwMode="auto">
            <a:xfrm flipV="1">
              <a:off x="11164688" y="2719177"/>
              <a:ext cx="225664" cy="232569"/>
            </a:xfrm>
            <a:prstGeom prst="rect">
              <a:avLst/>
            </a:prstGeom>
            <a:solidFill>
              <a:srgbClr val="002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58" tIns="143326" rIns="179158" bIns="143326" numCol="1" spcCol="0" rtlCol="0" fromWordArt="0" anchor="t" anchorCtr="0" forceAA="0" compatLnSpc="1">
              <a:prstTxWarp prst="textNoShape">
                <a:avLst/>
              </a:prstTxWarp>
              <a:noAutofit/>
            </a:bodyPr>
            <a:lstStyle/>
            <a:p>
              <a:pPr marL="335821" marR="0" lvl="0" indent="-335821" algn="ctr" defTabSz="913225"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11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206" name="Rectangle 205"/>
            <p:cNvSpPr/>
            <p:nvPr/>
          </p:nvSpPr>
          <p:spPr bwMode="auto">
            <a:xfrm flipV="1">
              <a:off x="11558441" y="1989253"/>
              <a:ext cx="225663" cy="954847"/>
            </a:xfrm>
            <a:prstGeom prst="rect">
              <a:avLst/>
            </a:prstGeom>
            <a:solidFill>
              <a:srgbClr val="002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58" tIns="143326" rIns="179158" bIns="143326" numCol="1" spcCol="0" rtlCol="0" fromWordArt="0" anchor="t" anchorCtr="0" forceAA="0" compatLnSpc="1">
              <a:prstTxWarp prst="textNoShape">
                <a:avLst/>
              </a:prstTxWarp>
              <a:noAutofit/>
            </a:bodyPr>
            <a:lstStyle/>
            <a:p>
              <a:pPr marL="335821" marR="0" lvl="0" indent="-335821" algn="ctr" defTabSz="913225"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11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207" name="TextBox 206"/>
            <p:cNvSpPr txBox="1"/>
            <p:nvPr/>
          </p:nvSpPr>
          <p:spPr>
            <a:xfrm>
              <a:off x="10570994" y="2694064"/>
              <a:ext cx="625545" cy="164285"/>
            </a:xfrm>
            <a:prstGeom prst="rect">
              <a:avLst/>
            </a:prstGeom>
            <a:noFill/>
          </p:spPr>
          <p:txBody>
            <a:bodyPr wrap="square" lIns="179158" tIns="143326" rIns="179158" bIns="143326" rtlCol="0">
              <a:noAutofit/>
            </a:bodyPr>
            <a:lstStyle/>
            <a:p>
              <a:pPr marL="0" marR="0" lvl="0" indent="0" algn="ctr" defTabSz="912628" rtl="0" eaLnBrk="1" fontAlgn="auto" latinLnBrk="0" hangingPunct="1">
                <a:lnSpc>
                  <a:spcPct val="90000"/>
                </a:lnSpc>
                <a:spcBef>
                  <a:spcPts val="0"/>
                </a:spcBef>
                <a:spcAft>
                  <a:spcPts val="588"/>
                </a:spcAft>
                <a:buClrTx/>
                <a:buSzTx/>
                <a:buFontTx/>
                <a:buNone/>
                <a:tabLst/>
                <a:defRPr/>
              </a:pPr>
              <a:r>
                <a:rPr kumimoji="0" lang="en-US" sz="600" b="1" i="0" u="none" strike="noStrike" kern="0" cap="none" spc="0" normalizeH="0" baseline="0" noProof="0" dirty="0">
                  <a:ln>
                    <a:noFill/>
                  </a:ln>
                  <a:solidFill>
                    <a:prstClr val="white"/>
                  </a:solidFill>
                  <a:effectLst/>
                  <a:uLnTx/>
                  <a:uFillTx/>
                  <a:latin typeface="Segoe UI"/>
                  <a:ea typeface="MS PGothic" charset="0"/>
                  <a:cs typeface="+mn-cs"/>
                </a:rPr>
                <a:t>$120</a:t>
              </a:r>
            </a:p>
          </p:txBody>
        </p:sp>
        <p:sp>
          <p:nvSpPr>
            <p:cNvPr id="208" name="TextBox 207"/>
            <p:cNvSpPr txBox="1"/>
            <p:nvPr/>
          </p:nvSpPr>
          <p:spPr>
            <a:xfrm>
              <a:off x="10960420" y="2526720"/>
              <a:ext cx="625548" cy="164285"/>
            </a:xfrm>
            <a:prstGeom prst="rect">
              <a:avLst/>
            </a:prstGeom>
            <a:noFill/>
          </p:spPr>
          <p:txBody>
            <a:bodyPr wrap="square" lIns="179158" tIns="143326" rIns="179158" bIns="143326" rtlCol="0">
              <a:noAutofit/>
            </a:bodyPr>
            <a:lstStyle/>
            <a:p>
              <a:pPr marL="0" marR="0" lvl="0" indent="0" algn="ctr" defTabSz="912628" rtl="0" eaLnBrk="1" fontAlgn="auto" latinLnBrk="0" hangingPunct="1">
                <a:lnSpc>
                  <a:spcPct val="90000"/>
                </a:lnSpc>
                <a:spcBef>
                  <a:spcPts val="0"/>
                </a:spcBef>
                <a:spcAft>
                  <a:spcPts val="588"/>
                </a:spcAft>
                <a:buClrTx/>
                <a:buSzTx/>
                <a:buFontTx/>
                <a:buNone/>
                <a:tabLst/>
                <a:defRPr/>
              </a:pPr>
              <a:r>
                <a:rPr kumimoji="0" lang="en-US" sz="600" b="1" i="0" u="none" strike="noStrike" kern="0" cap="none" spc="0" normalizeH="0" baseline="0" noProof="0" dirty="0">
                  <a:ln>
                    <a:noFill/>
                  </a:ln>
                  <a:solidFill>
                    <a:prstClr val="white"/>
                  </a:solidFill>
                  <a:effectLst/>
                  <a:uLnTx/>
                  <a:uFillTx/>
                  <a:latin typeface="Segoe UI"/>
                  <a:ea typeface="MS PGothic" charset="0"/>
                  <a:cs typeface="+mn-cs"/>
                </a:rPr>
                <a:t>$480</a:t>
              </a:r>
            </a:p>
          </p:txBody>
        </p:sp>
        <p:sp>
          <p:nvSpPr>
            <p:cNvPr id="209" name="TextBox 208"/>
            <p:cNvSpPr txBox="1"/>
            <p:nvPr/>
          </p:nvSpPr>
          <p:spPr>
            <a:xfrm>
              <a:off x="11358499" y="1792423"/>
              <a:ext cx="625547" cy="164285"/>
            </a:xfrm>
            <a:prstGeom prst="rect">
              <a:avLst/>
            </a:prstGeom>
            <a:noFill/>
          </p:spPr>
          <p:txBody>
            <a:bodyPr wrap="square" lIns="179158" tIns="143326" rIns="179158" bIns="143326" rtlCol="0">
              <a:noAutofit/>
            </a:bodyPr>
            <a:lstStyle/>
            <a:p>
              <a:pPr marL="0" marR="0" lvl="0" indent="0" algn="ctr" defTabSz="912628" rtl="0" eaLnBrk="1" fontAlgn="auto" latinLnBrk="0" hangingPunct="1">
                <a:lnSpc>
                  <a:spcPct val="90000"/>
                </a:lnSpc>
                <a:spcBef>
                  <a:spcPts val="0"/>
                </a:spcBef>
                <a:spcAft>
                  <a:spcPts val="588"/>
                </a:spcAft>
                <a:buClrTx/>
                <a:buSzTx/>
                <a:buFontTx/>
                <a:buNone/>
                <a:tabLst/>
                <a:defRPr/>
              </a:pPr>
              <a:r>
                <a:rPr kumimoji="0" lang="en-US" sz="600" b="1" i="0" u="none" strike="noStrike" kern="0" cap="none" spc="0" normalizeH="0" baseline="0" noProof="0" dirty="0">
                  <a:ln>
                    <a:noFill/>
                  </a:ln>
                  <a:solidFill>
                    <a:prstClr val="white"/>
                  </a:solidFill>
                  <a:effectLst/>
                  <a:uLnTx/>
                  <a:uFillTx/>
                  <a:latin typeface="Segoe UI"/>
                  <a:ea typeface="MS PGothic" charset="0"/>
                  <a:cs typeface="+mn-cs"/>
                </a:rPr>
                <a:t>$2,230</a:t>
              </a:r>
            </a:p>
          </p:txBody>
        </p:sp>
      </p:grpSp>
      <p:sp>
        <p:nvSpPr>
          <p:cNvPr id="210" name="Rectangle 209"/>
          <p:cNvSpPr/>
          <p:nvPr/>
        </p:nvSpPr>
        <p:spPr>
          <a:xfrm>
            <a:off x="205041" y="991769"/>
            <a:ext cx="1612374" cy="271348"/>
          </a:xfrm>
          <a:prstGeom prst="rect">
            <a:avLst/>
          </a:prstGeom>
          <a:noFill/>
          <a:ln w="10795" cap="flat" cmpd="sng" algn="ctr">
            <a:noFill/>
            <a:prstDash val="solid"/>
          </a:ln>
          <a:effectLst/>
        </p:spPr>
        <p:txBody>
          <a:bodyPr lIns="0" tIns="0" rIns="137160" bIns="0" rtlCol="0" anchor="ctr" anchorCtr="0"/>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a:ea typeface="+mn-ea"/>
                <a:cs typeface="Segoe UI Semibold" panose="020B0702040204020203" pitchFamily="34" charset="0"/>
              </a:rPr>
              <a:t>DATA SOURCES</a:t>
            </a:r>
          </a:p>
        </p:txBody>
      </p:sp>
      <p:sp>
        <p:nvSpPr>
          <p:cNvPr id="211" name="Rectangle 210"/>
          <p:cNvSpPr/>
          <p:nvPr/>
        </p:nvSpPr>
        <p:spPr>
          <a:xfrm>
            <a:off x="9506592" y="991769"/>
            <a:ext cx="2478509" cy="271348"/>
          </a:xfrm>
          <a:prstGeom prst="rect">
            <a:avLst/>
          </a:prstGeom>
          <a:noFill/>
          <a:ln w="10795" cap="flat" cmpd="sng" algn="ctr">
            <a:noFill/>
            <a:prstDash val="solid"/>
          </a:ln>
          <a:effectLst/>
        </p:spPr>
        <p:txBody>
          <a:bodyPr lIns="0" tIns="0" rIns="137160" bIns="0" rtlCol="0" anchor="ctr" anchorCtr="0"/>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a:ea typeface="+mn-ea"/>
                <a:cs typeface="Segoe UI Semibold" panose="020B0702040204020203" pitchFamily="34" charset="0"/>
              </a:rPr>
              <a:t>DATA INSIGHTS</a:t>
            </a:r>
          </a:p>
        </p:txBody>
      </p:sp>
      <p:sp>
        <p:nvSpPr>
          <p:cNvPr id="212" name="Pentagon 8"/>
          <p:cNvSpPr/>
          <p:nvPr/>
        </p:nvSpPr>
        <p:spPr>
          <a:xfrm>
            <a:off x="1901751" y="1273897"/>
            <a:ext cx="548640" cy="3496469"/>
          </a:xfrm>
          <a:prstGeom prst="rect">
            <a:avLst/>
          </a:prstGeom>
          <a:solidFill>
            <a:srgbClr val="0078D7">
              <a:alpha val="65000"/>
            </a:srgbClr>
          </a:solidFill>
          <a:ln w="12700" cap="flat" cmpd="sng" algn="ctr">
            <a:noFill/>
            <a:prstDash val="solid"/>
            <a:miter lim="800000"/>
          </a:ln>
          <a:effectLst/>
        </p:spPr>
        <p:txBody>
          <a:bodyPr vert="vert270" lIns="0" rIns="0" bIns="182880"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002050"/>
                </a:solidFill>
                <a:effectLst/>
                <a:uLnTx/>
                <a:uFillTx/>
                <a:latin typeface="Segoe UI"/>
                <a:ea typeface="+mn-ea"/>
                <a:cs typeface="Segoe UI Semibold" panose="020B0702040204020203" pitchFamily="34" charset="0"/>
              </a:rPr>
              <a:t>Data virtualization      </a:t>
            </a:r>
            <a:r>
              <a:rPr kumimoji="0" lang="en-US" sz="1200" b="1" i="0" u="none" strike="noStrike" kern="0" cap="none" spc="0" normalizeH="0" baseline="0" noProof="0" dirty="0" err="1">
                <a:ln>
                  <a:noFill/>
                </a:ln>
                <a:solidFill>
                  <a:prstClr val="white"/>
                </a:solidFill>
                <a:effectLst/>
                <a:uLnTx/>
                <a:uFillTx/>
                <a:latin typeface="Segoe UI"/>
                <a:ea typeface="Segoe UI" pitchFamily="34" charset="0"/>
                <a:cs typeface="Segoe UI" pitchFamily="34" charset="0"/>
              </a:rPr>
              <a:t>PolyBase</a:t>
            </a:r>
            <a:endParaRPr kumimoji="0" lang="en-US" sz="12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213" name="Rectangle 212"/>
          <p:cNvSpPr/>
          <p:nvPr/>
        </p:nvSpPr>
        <p:spPr>
          <a:xfrm>
            <a:off x="1905445" y="991769"/>
            <a:ext cx="7517956" cy="271348"/>
          </a:xfrm>
          <a:prstGeom prst="rect">
            <a:avLst/>
          </a:prstGeom>
          <a:noFill/>
          <a:ln w="10795" cap="flat" cmpd="sng" algn="ctr">
            <a:noFill/>
            <a:prstDash val="solid"/>
          </a:ln>
          <a:effectLst/>
        </p:spPr>
        <p:txBody>
          <a:bodyPr lIns="0" tIns="0" rIns="137160" bIns="0" rtlCol="0" anchor="ctr" anchorCtr="0"/>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a:ea typeface="+mn-ea"/>
                <a:cs typeface="Segoe UI Semibold" panose="020B0702040204020203" pitchFamily="34" charset="0"/>
              </a:rPr>
              <a:t>DATA MANAGEMENT </a:t>
            </a:r>
          </a:p>
        </p:txBody>
      </p:sp>
      <p:cxnSp>
        <p:nvCxnSpPr>
          <p:cNvPr id="214" name="Straight Connector 213"/>
          <p:cNvCxnSpPr/>
          <p:nvPr/>
        </p:nvCxnSpPr>
        <p:spPr>
          <a:xfrm>
            <a:off x="9650200" y="3008579"/>
            <a:ext cx="2186201" cy="0"/>
          </a:xfrm>
          <a:prstGeom prst="line">
            <a:avLst/>
          </a:prstGeom>
          <a:noFill/>
          <a:ln w="6350" cap="flat" cmpd="sng" algn="ctr">
            <a:solidFill>
              <a:sysClr val="window" lastClr="FFFFFF"/>
            </a:solidFill>
            <a:prstDash val="dash"/>
            <a:miter lim="800000"/>
            <a:tailEnd type="none"/>
          </a:ln>
          <a:effectLst/>
        </p:spPr>
      </p:cxnSp>
      <p:cxnSp>
        <p:nvCxnSpPr>
          <p:cNvPr id="215" name="Straight Connector 214"/>
          <p:cNvCxnSpPr/>
          <p:nvPr/>
        </p:nvCxnSpPr>
        <p:spPr>
          <a:xfrm>
            <a:off x="2597138" y="2452786"/>
            <a:ext cx="6126480" cy="0"/>
          </a:xfrm>
          <a:prstGeom prst="line">
            <a:avLst/>
          </a:prstGeom>
          <a:noFill/>
          <a:ln w="6350" cap="flat" cmpd="sng" algn="ctr">
            <a:solidFill>
              <a:sysClr val="window" lastClr="FFFFFF"/>
            </a:solidFill>
            <a:prstDash val="dash"/>
            <a:miter lim="800000"/>
            <a:tailEnd type="none"/>
          </a:ln>
          <a:effectLst/>
        </p:spPr>
      </p:cxnSp>
      <p:sp>
        <p:nvSpPr>
          <p:cNvPr id="216" name="Pentagon 150"/>
          <p:cNvSpPr/>
          <p:nvPr/>
        </p:nvSpPr>
        <p:spPr>
          <a:xfrm>
            <a:off x="8922350" y="1272945"/>
            <a:ext cx="500540" cy="3496469"/>
          </a:xfrm>
          <a:prstGeom prst="rect">
            <a:avLst/>
          </a:prstGeom>
          <a:solidFill>
            <a:srgbClr val="0078D7">
              <a:alpha val="65000"/>
            </a:srgbClr>
          </a:solidFill>
          <a:ln w="12700" cap="flat" cmpd="sng" algn="ctr">
            <a:noFill/>
            <a:prstDash val="solid"/>
            <a:miter lim="800000"/>
          </a:ln>
          <a:effectLst/>
        </p:spPr>
        <p:txBody>
          <a:bodyPr vert="vert270" bIns="182880"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002050"/>
                </a:solidFill>
                <a:effectLst/>
                <a:uLnTx/>
                <a:uFillTx/>
                <a:latin typeface="Segoe UI"/>
                <a:ea typeface="+mn-ea"/>
                <a:cs typeface="Segoe UI Semibold" panose="020B0702040204020203" pitchFamily="34" charset="0"/>
              </a:rPr>
              <a:t>Data integration      </a:t>
            </a:r>
            <a:r>
              <a:rPr kumimoji="0" lang="en-US" sz="12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SSIS </a:t>
            </a:r>
          </a:p>
        </p:txBody>
      </p:sp>
      <p:cxnSp>
        <p:nvCxnSpPr>
          <p:cNvPr id="217" name="Straight Connector 216"/>
          <p:cNvCxnSpPr/>
          <p:nvPr/>
        </p:nvCxnSpPr>
        <p:spPr>
          <a:xfrm>
            <a:off x="2597138" y="3725404"/>
            <a:ext cx="6126480" cy="0"/>
          </a:xfrm>
          <a:prstGeom prst="line">
            <a:avLst/>
          </a:prstGeom>
          <a:noFill/>
          <a:ln w="6350" cap="flat" cmpd="sng" algn="ctr">
            <a:solidFill>
              <a:sysClr val="window" lastClr="FFFFFF"/>
            </a:solidFill>
            <a:prstDash val="dash"/>
            <a:miter lim="800000"/>
            <a:tailEnd type="none"/>
          </a:ln>
          <a:effectLst/>
        </p:spPr>
      </p:cxnSp>
      <p:sp>
        <p:nvSpPr>
          <p:cNvPr id="218" name="Rectangle 217"/>
          <p:cNvSpPr/>
          <p:nvPr/>
        </p:nvSpPr>
        <p:spPr>
          <a:xfrm>
            <a:off x="2453103" y="3735054"/>
            <a:ext cx="2350111" cy="261610"/>
          </a:xfrm>
          <a:prstGeom prst="rect">
            <a:avLst/>
          </a:prstGeom>
          <a:noFill/>
          <a:ln w="12700" cap="flat" cmpd="sng" algn="ctr">
            <a:noFill/>
            <a:prstDash val="solid"/>
            <a:miter lim="800000"/>
          </a:ln>
          <a:effectLst/>
        </p:spPr>
        <p:txBody>
          <a:bodyPr wrap="square" lIns="182880" tIns="91440" rIns="0" bIns="0" rtlCol="0" anchor="ctr" anchorCtr="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002050"/>
                </a:solidFill>
                <a:effectLst/>
                <a:uLnTx/>
                <a:uFillTx/>
                <a:latin typeface="Segoe UI"/>
                <a:ea typeface="+mn-ea"/>
                <a:cs typeface="Segoe UI Semibold" panose="020B0702040204020203" pitchFamily="34" charset="0"/>
              </a:rPr>
              <a:t>Big data processing</a:t>
            </a:r>
          </a:p>
        </p:txBody>
      </p:sp>
      <p:sp>
        <p:nvSpPr>
          <p:cNvPr id="219" name="Rectangle 218"/>
          <p:cNvSpPr/>
          <p:nvPr/>
        </p:nvSpPr>
        <p:spPr>
          <a:xfrm>
            <a:off x="2453103" y="2455517"/>
            <a:ext cx="2126009" cy="261610"/>
          </a:xfrm>
          <a:prstGeom prst="rect">
            <a:avLst/>
          </a:prstGeom>
          <a:noFill/>
          <a:ln w="12700" cap="flat" cmpd="sng" algn="ctr">
            <a:noFill/>
            <a:prstDash val="solid"/>
            <a:miter lim="800000"/>
          </a:ln>
          <a:effectLst/>
        </p:spPr>
        <p:txBody>
          <a:bodyPr wrap="square" lIns="182880" tIns="91440" rIns="0" bIns="0" rtlCol="0" anchor="ctr" anchorCtr="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002050"/>
                </a:solidFill>
                <a:effectLst/>
                <a:uLnTx/>
                <a:uFillTx/>
                <a:latin typeface="Segoe UI"/>
                <a:ea typeface="+mn-ea"/>
                <a:cs typeface="Segoe UI Semibold" panose="020B0702040204020203" pitchFamily="34" charset="0"/>
              </a:rPr>
              <a:t>Data warehousing</a:t>
            </a:r>
          </a:p>
        </p:txBody>
      </p:sp>
      <p:sp>
        <p:nvSpPr>
          <p:cNvPr id="220" name="Rectangle 219"/>
          <p:cNvSpPr/>
          <p:nvPr/>
        </p:nvSpPr>
        <p:spPr>
          <a:xfrm>
            <a:off x="2453103" y="1279406"/>
            <a:ext cx="2126009" cy="261610"/>
          </a:xfrm>
          <a:prstGeom prst="rect">
            <a:avLst/>
          </a:prstGeom>
          <a:noFill/>
          <a:ln w="12700" cap="flat" cmpd="sng" algn="ctr">
            <a:noFill/>
            <a:prstDash val="solid"/>
            <a:miter lim="800000"/>
          </a:ln>
          <a:effectLst/>
        </p:spPr>
        <p:txBody>
          <a:bodyPr wrap="square" lIns="182880" tIns="91440" rIns="0" bIns="0" rtlCol="0" anchor="ctr" anchorCtr="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002050"/>
                </a:solidFill>
                <a:effectLst/>
                <a:uLnTx/>
                <a:uFillTx/>
                <a:latin typeface="Segoe UI"/>
                <a:ea typeface="+mn-ea"/>
                <a:cs typeface="Segoe UI Semibold" panose="020B0702040204020203" pitchFamily="34" charset="0"/>
              </a:rPr>
              <a:t>Operational data</a:t>
            </a:r>
          </a:p>
        </p:txBody>
      </p:sp>
      <p:sp>
        <p:nvSpPr>
          <p:cNvPr id="221" name="Rectangle 220"/>
          <p:cNvSpPr/>
          <p:nvPr/>
        </p:nvSpPr>
        <p:spPr bwMode="auto">
          <a:xfrm>
            <a:off x="6569528" y="2790310"/>
            <a:ext cx="1664231" cy="91440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0" bIns="143428" numCol="1" spcCol="0" rtlCol="0" fromWordArt="0" anchor="b"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 </a:t>
            </a:r>
            <a:br>
              <a:rPr kumimoji="0" lang="en-US" sz="12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br>
            <a:r>
              <a:rPr kumimoji="0" lang="en-US" sz="12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performance </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in TPC-H</a:t>
            </a:r>
          </a:p>
        </p:txBody>
      </p:sp>
      <p:sp>
        <p:nvSpPr>
          <p:cNvPr id="222" name="Rectangle 221"/>
          <p:cNvSpPr/>
          <p:nvPr/>
        </p:nvSpPr>
        <p:spPr bwMode="auto">
          <a:xfrm>
            <a:off x="3781343" y="2784846"/>
            <a:ext cx="1701124" cy="91440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Scale to petabytes</a:t>
            </a:r>
          </a:p>
        </p:txBody>
      </p:sp>
      <p:sp>
        <p:nvSpPr>
          <p:cNvPr id="223" name="Rectangle 222"/>
          <p:cNvSpPr/>
          <p:nvPr/>
        </p:nvSpPr>
        <p:spPr bwMode="auto">
          <a:xfrm>
            <a:off x="3781343" y="3854356"/>
            <a:ext cx="1638787" cy="91440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T-SQL query</a:t>
            </a:r>
            <a:br>
              <a:rPr kumimoji="0" lang="en-US" sz="12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br>
            <a:r>
              <a:rPr kumimoji="0" lang="en-US" sz="12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over any data</a:t>
            </a:r>
          </a:p>
        </p:txBody>
      </p:sp>
      <p:grpSp>
        <p:nvGrpSpPr>
          <p:cNvPr id="224" name="Group 223"/>
          <p:cNvGrpSpPr/>
          <p:nvPr/>
        </p:nvGrpSpPr>
        <p:grpSpPr>
          <a:xfrm>
            <a:off x="7755724" y="1435747"/>
            <a:ext cx="846284" cy="846284"/>
            <a:chOff x="2988316" y="2629836"/>
            <a:chExt cx="1396622" cy="1396622"/>
          </a:xfrm>
        </p:grpSpPr>
        <p:sp>
          <p:nvSpPr>
            <p:cNvPr id="225" name="16-Point Star 219"/>
            <p:cNvSpPr/>
            <p:nvPr/>
          </p:nvSpPr>
          <p:spPr bwMode="auto">
            <a:xfrm>
              <a:off x="2988316" y="2629836"/>
              <a:ext cx="1396622" cy="1396622"/>
            </a:xfrm>
            <a:prstGeom prst="star16">
              <a:avLst>
                <a:gd name="adj" fmla="val 40662"/>
              </a:avLst>
            </a:prstGeom>
            <a:solidFill>
              <a:srgbClr val="002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3600" b="1" i="0" u="none" strike="noStrike" kern="0" cap="none" spc="0" normalizeH="0" baseline="0" noProof="0" dirty="0" err="1">
                <a:ln>
                  <a:noFill/>
                </a:ln>
                <a:solidFill>
                  <a:prstClr val="white"/>
                </a:solidFill>
                <a:effectLst/>
                <a:uLnTx/>
                <a:uFillTx/>
                <a:latin typeface="Segoe UI Light"/>
                <a:ea typeface="Segoe UI" pitchFamily="34" charset="0"/>
                <a:cs typeface="Segoe UI" pitchFamily="34" charset="0"/>
              </a:endParaRPr>
            </a:p>
          </p:txBody>
        </p:sp>
        <p:sp>
          <p:nvSpPr>
            <p:cNvPr id="226" name="Donut 220"/>
            <p:cNvSpPr/>
            <p:nvPr/>
          </p:nvSpPr>
          <p:spPr bwMode="auto">
            <a:xfrm>
              <a:off x="3202218" y="2843738"/>
              <a:ext cx="968818" cy="968818"/>
            </a:xfrm>
            <a:prstGeom prst="donut">
              <a:avLst>
                <a:gd name="adj" fmla="val 9631"/>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7" name="Freeform 221"/>
            <p:cNvSpPr/>
            <p:nvPr/>
          </p:nvSpPr>
          <p:spPr bwMode="auto">
            <a:xfrm>
              <a:off x="3457639" y="3161079"/>
              <a:ext cx="457976" cy="334137"/>
            </a:xfrm>
            <a:custGeom>
              <a:avLst/>
              <a:gdLst/>
              <a:ahLst/>
              <a:cxnLst/>
              <a:rect l="l" t="t" r="r" b="b"/>
              <a:pathLst>
                <a:path w="448568" h="327273">
                  <a:moveTo>
                    <a:pt x="107379" y="134392"/>
                  </a:moveTo>
                  <a:lnTo>
                    <a:pt x="95994" y="183728"/>
                  </a:lnTo>
                  <a:lnTo>
                    <a:pt x="144884" y="183728"/>
                  </a:lnTo>
                  <a:lnTo>
                    <a:pt x="156493" y="134392"/>
                  </a:lnTo>
                  <a:close/>
                  <a:moveTo>
                    <a:pt x="77242" y="10939"/>
                  </a:moveTo>
                  <a:lnTo>
                    <a:pt x="134392" y="10939"/>
                  </a:lnTo>
                  <a:lnTo>
                    <a:pt x="119434" y="81707"/>
                  </a:lnTo>
                  <a:lnTo>
                    <a:pt x="167432" y="81707"/>
                  </a:lnTo>
                  <a:lnTo>
                    <a:pt x="182389" y="10939"/>
                  </a:lnTo>
                  <a:lnTo>
                    <a:pt x="239539" y="10939"/>
                  </a:lnTo>
                  <a:lnTo>
                    <a:pt x="224582" y="81707"/>
                  </a:lnTo>
                  <a:lnTo>
                    <a:pt x="252040" y="81707"/>
                  </a:lnTo>
                  <a:lnTo>
                    <a:pt x="240432" y="134392"/>
                  </a:lnTo>
                  <a:lnTo>
                    <a:pt x="213196" y="134392"/>
                  </a:lnTo>
                  <a:lnTo>
                    <a:pt x="201588" y="183728"/>
                  </a:lnTo>
                  <a:lnTo>
                    <a:pt x="233288" y="183728"/>
                  </a:lnTo>
                  <a:lnTo>
                    <a:pt x="220340" y="236190"/>
                  </a:lnTo>
                  <a:lnTo>
                    <a:pt x="190202" y="236190"/>
                  </a:lnTo>
                  <a:lnTo>
                    <a:pt x="175245" y="303609"/>
                  </a:lnTo>
                  <a:lnTo>
                    <a:pt x="119881" y="303609"/>
                  </a:lnTo>
                  <a:lnTo>
                    <a:pt x="133945" y="236190"/>
                  </a:lnTo>
                  <a:lnTo>
                    <a:pt x="85055" y="236190"/>
                  </a:lnTo>
                  <a:lnTo>
                    <a:pt x="70544" y="303609"/>
                  </a:lnTo>
                  <a:lnTo>
                    <a:pt x="14287" y="303609"/>
                  </a:lnTo>
                  <a:lnTo>
                    <a:pt x="28352" y="236190"/>
                  </a:lnTo>
                  <a:lnTo>
                    <a:pt x="0" y="236190"/>
                  </a:lnTo>
                  <a:lnTo>
                    <a:pt x="10939" y="183728"/>
                  </a:lnTo>
                  <a:lnTo>
                    <a:pt x="39737" y="183728"/>
                  </a:lnTo>
                  <a:lnTo>
                    <a:pt x="51346" y="134392"/>
                  </a:lnTo>
                  <a:lnTo>
                    <a:pt x="19199" y="134392"/>
                  </a:lnTo>
                  <a:lnTo>
                    <a:pt x="29691" y="81707"/>
                  </a:lnTo>
                  <a:lnTo>
                    <a:pt x="62284" y="81707"/>
                  </a:lnTo>
                  <a:close/>
                  <a:moveTo>
                    <a:pt x="392534" y="0"/>
                  </a:moveTo>
                  <a:lnTo>
                    <a:pt x="448568" y="0"/>
                  </a:lnTo>
                  <a:lnTo>
                    <a:pt x="448568" y="327273"/>
                  </a:lnTo>
                  <a:lnTo>
                    <a:pt x="353467" y="327273"/>
                  </a:lnTo>
                  <a:lnTo>
                    <a:pt x="353467" y="96887"/>
                  </a:lnTo>
                  <a:cubicBezTo>
                    <a:pt x="343049" y="102989"/>
                    <a:pt x="332259" y="107640"/>
                    <a:pt x="321097" y="110840"/>
                  </a:cubicBezTo>
                  <a:cubicBezTo>
                    <a:pt x="309934" y="114040"/>
                    <a:pt x="297284" y="116384"/>
                    <a:pt x="283145" y="117872"/>
                  </a:cubicBezTo>
                  <a:lnTo>
                    <a:pt x="283145" y="46434"/>
                  </a:lnTo>
                  <a:cubicBezTo>
                    <a:pt x="303237" y="43011"/>
                    <a:pt x="321952" y="37616"/>
                    <a:pt x="339291" y="30249"/>
                  </a:cubicBezTo>
                  <a:cubicBezTo>
                    <a:pt x="356629" y="22882"/>
                    <a:pt x="374377" y="12799"/>
                    <a:pt x="392534" y="0"/>
                  </a:cubicBez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2000" b="1" i="0" u="none" strike="noStrike" kern="0" cap="none" spc="0" normalizeH="0" baseline="0" noProof="0" dirty="0" err="1">
                <a:ln>
                  <a:noFill/>
                </a:ln>
                <a:solidFill>
                  <a:srgbClr val="0078D7"/>
                </a:solidFill>
                <a:effectLst/>
                <a:uLnTx/>
                <a:uFillTx/>
                <a:latin typeface="Segoe UI Light"/>
                <a:ea typeface="Segoe UI" pitchFamily="34" charset="0"/>
                <a:cs typeface="Segoe UI" pitchFamily="34" charset="0"/>
              </a:endParaRPr>
            </a:p>
          </p:txBody>
        </p:sp>
      </p:grpSp>
      <p:grpSp>
        <p:nvGrpSpPr>
          <p:cNvPr id="228" name="Group 227"/>
          <p:cNvGrpSpPr/>
          <p:nvPr/>
        </p:nvGrpSpPr>
        <p:grpSpPr>
          <a:xfrm>
            <a:off x="5572268" y="3819276"/>
            <a:ext cx="2151376" cy="696745"/>
            <a:chOff x="5705186" y="4024674"/>
            <a:chExt cx="2151376" cy="696745"/>
          </a:xfrm>
        </p:grpSpPr>
        <p:sp>
          <p:nvSpPr>
            <p:cNvPr id="229" name="Rectangle 228"/>
            <p:cNvSpPr/>
            <p:nvPr/>
          </p:nvSpPr>
          <p:spPr bwMode="auto">
            <a:xfrm>
              <a:off x="5940157" y="4201085"/>
              <a:ext cx="526613" cy="353505"/>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1010</a:t>
              </a:r>
              <a:br>
                <a:rPr kumimoji="0" lang="en-US" sz="14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br>
              <a:r>
                <a:rPr kumimoji="0" lang="en-US" sz="14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0101</a:t>
              </a:r>
            </a:p>
          </p:txBody>
        </p:sp>
        <p:sp>
          <p:nvSpPr>
            <p:cNvPr id="230" name="Freeform 141"/>
            <p:cNvSpPr/>
            <p:nvPr/>
          </p:nvSpPr>
          <p:spPr bwMode="auto">
            <a:xfrm>
              <a:off x="6954830" y="4232069"/>
              <a:ext cx="392372" cy="262207"/>
            </a:xfrm>
            <a:custGeom>
              <a:avLst/>
              <a:gdLst>
                <a:gd name="connsiteX0" fmla="*/ 349958 w 699028"/>
                <a:gd name="connsiteY0" fmla="*/ 332088 h 467139"/>
                <a:gd name="connsiteX1" fmla="*/ 397703 w 699028"/>
                <a:gd name="connsiteY1" fmla="*/ 351860 h 467139"/>
                <a:gd name="connsiteX2" fmla="*/ 397691 w 699028"/>
                <a:gd name="connsiteY2" fmla="*/ 447356 h 467139"/>
                <a:gd name="connsiteX3" fmla="*/ 302195 w 699028"/>
                <a:gd name="connsiteY3" fmla="*/ 447368 h 467139"/>
                <a:gd name="connsiteX4" fmla="*/ 302207 w 699028"/>
                <a:gd name="connsiteY4" fmla="*/ 351872 h 467139"/>
                <a:gd name="connsiteX5" fmla="*/ 349958 w 699028"/>
                <a:gd name="connsiteY5" fmla="*/ 332088 h 467139"/>
                <a:gd name="connsiteX6" fmla="*/ 353921 w 699028"/>
                <a:gd name="connsiteY6" fmla="*/ 168055 h 467139"/>
                <a:gd name="connsiteX7" fmla="*/ 583268 w 699028"/>
                <a:gd name="connsiteY7" fmla="*/ 265877 h 467139"/>
                <a:gd name="connsiteX8" fmla="*/ 511834 w 699028"/>
                <a:gd name="connsiteY8" fmla="*/ 333511 h 467139"/>
                <a:gd name="connsiteX9" fmla="*/ 186276 w 699028"/>
                <a:gd name="connsiteY9" fmla="*/ 331927 h 467139"/>
                <a:gd name="connsiteX10" fmla="*/ 119849 w 699028"/>
                <a:gd name="connsiteY10" fmla="*/ 264970 h 467139"/>
                <a:gd name="connsiteX11" fmla="*/ 353921 w 699028"/>
                <a:gd name="connsiteY11" fmla="*/ 168055 h 467139"/>
                <a:gd name="connsiteX12" fmla="*/ 361931 w 699028"/>
                <a:gd name="connsiteY12" fmla="*/ 87 h 467139"/>
                <a:gd name="connsiteX13" fmla="*/ 699028 w 699028"/>
                <a:gd name="connsiteY13" fmla="*/ 150116 h 467139"/>
                <a:gd name="connsiteX14" fmla="*/ 628991 w 699028"/>
                <a:gd name="connsiteY14" fmla="*/ 214391 h 467139"/>
                <a:gd name="connsiteX15" fmla="*/ 68424 w 699028"/>
                <a:gd name="connsiteY15" fmla="*/ 214121 h 467139"/>
                <a:gd name="connsiteX16" fmla="*/ 0 w 699028"/>
                <a:gd name="connsiteY16" fmla="*/ 144856 h 467139"/>
                <a:gd name="connsiteX17" fmla="*/ 361931 w 699028"/>
                <a:gd name="connsiteY17" fmla="*/ 87 h 46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9028" h="467139">
                  <a:moveTo>
                    <a:pt x="349958" y="332088"/>
                  </a:moveTo>
                  <a:cubicBezTo>
                    <a:pt x="367239" y="332086"/>
                    <a:pt x="384520" y="338676"/>
                    <a:pt x="397703" y="351860"/>
                  </a:cubicBezTo>
                  <a:cubicBezTo>
                    <a:pt x="424070" y="378227"/>
                    <a:pt x="424065" y="420982"/>
                    <a:pt x="397691" y="447356"/>
                  </a:cubicBezTo>
                  <a:cubicBezTo>
                    <a:pt x="371317" y="473730"/>
                    <a:pt x="328562" y="473735"/>
                    <a:pt x="302195" y="447368"/>
                  </a:cubicBezTo>
                  <a:cubicBezTo>
                    <a:pt x="275828" y="421001"/>
                    <a:pt x="275833" y="378247"/>
                    <a:pt x="302207" y="351872"/>
                  </a:cubicBezTo>
                  <a:cubicBezTo>
                    <a:pt x="315394" y="338685"/>
                    <a:pt x="332677" y="332090"/>
                    <a:pt x="349958" y="332088"/>
                  </a:cubicBezTo>
                  <a:close/>
                  <a:moveTo>
                    <a:pt x="353921" y="168055"/>
                  </a:moveTo>
                  <a:cubicBezTo>
                    <a:pt x="421630" y="169074"/>
                    <a:pt x="499502" y="194426"/>
                    <a:pt x="583268" y="265877"/>
                  </a:cubicBezTo>
                  <a:lnTo>
                    <a:pt x="511834" y="333511"/>
                  </a:lnTo>
                  <a:cubicBezTo>
                    <a:pt x="447647" y="285944"/>
                    <a:pt x="333101" y="208741"/>
                    <a:pt x="186276" y="331927"/>
                  </a:cubicBezTo>
                  <a:cubicBezTo>
                    <a:pt x="164751" y="310049"/>
                    <a:pt x="141374" y="286848"/>
                    <a:pt x="119849" y="264970"/>
                  </a:cubicBezTo>
                  <a:cubicBezTo>
                    <a:pt x="156460" y="232250"/>
                    <a:pt x="241074" y="166356"/>
                    <a:pt x="353921" y="168055"/>
                  </a:cubicBezTo>
                  <a:close/>
                  <a:moveTo>
                    <a:pt x="361931" y="87"/>
                  </a:moveTo>
                  <a:cubicBezTo>
                    <a:pt x="464715" y="2156"/>
                    <a:pt x="580327" y="41168"/>
                    <a:pt x="699028" y="150116"/>
                  </a:cubicBezTo>
                  <a:lnTo>
                    <a:pt x="628991" y="214391"/>
                  </a:lnTo>
                  <a:cubicBezTo>
                    <a:pt x="548349" y="144544"/>
                    <a:pt x="302316" y="-8040"/>
                    <a:pt x="68424" y="214121"/>
                  </a:cubicBezTo>
                  <a:cubicBezTo>
                    <a:pt x="35772" y="180939"/>
                    <a:pt x="32652" y="178037"/>
                    <a:pt x="0" y="144856"/>
                  </a:cubicBezTo>
                  <a:cubicBezTo>
                    <a:pt x="54949" y="95809"/>
                    <a:pt x="190623" y="-3362"/>
                    <a:pt x="361931" y="87"/>
                  </a:cubicBez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A80000"/>
                </a:solidFill>
                <a:effectLst/>
                <a:uLnTx/>
                <a:uFillTx/>
                <a:latin typeface="Segoe UI"/>
                <a:ea typeface="Segoe UI" pitchFamily="34" charset="0"/>
                <a:cs typeface="Segoe UI" pitchFamily="34" charset="0"/>
              </a:endParaRPr>
            </a:p>
          </p:txBody>
        </p:sp>
        <p:sp>
          <p:nvSpPr>
            <p:cNvPr id="231" name="Rectangle 230"/>
            <p:cNvSpPr/>
            <p:nvPr/>
          </p:nvSpPr>
          <p:spPr bwMode="auto">
            <a:xfrm>
              <a:off x="6256096" y="4024674"/>
              <a:ext cx="928244" cy="67448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t>
              </a:r>
              <a:r>
                <a:rPr kumimoji="0" lang="en-US" sz="2400" b="1" i="0" u="none" strike="noStrike" kern="0" cap="none" spc="-294"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 </a:t>
              </a:r>
              <a:r>
                <a:rPr kumimoji="0" lang="en-US" sz="2400" b="1" i="0" u="none" strike="noStrike" kern="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t>
              </a:r>
            </a:p>
          </p:txBody>
        </p:sp>
        <p:sp>
          <p:nvSpPr>
            <p:cNvPr id="232" name="Freeform 139">
              <a:hlinkClick r:id="rId4"/>
            </p:cNvPr>
            <p:cNvSpPr/>
            <p:nvPr/>
          </p:nvSpPr>
          <p:spPr>
            <a:xfrm>
              <a:off x="7475000" y="4221819"/>
              <a:ext cx="381562" cy="273977"/>
            </a:xfrm>
            <a:custGeom>
              <a:avLst/>
              <a:gdLst>
                <a:gd name="connsiteX0" fmla="*/ 3620186 w 5996789"/>
                <a:gd name="connsiteY0" fmla="*/ 3312946 h 4305921"/>
                <a:gd name="connsiteX1" fmla="*/ 3776214 w 5996789"/>
                <a:gd name="connsiteY1" fmla="*/ 3646776 h 4305921"/>
                <a:gd name="connsiteX2" fmla="*/ 3756257 w 5996789"/>
                <a:gd name="connsiteY2" fmla="*/ 3915289 h 4305921"/>
                <a:gd name="connsiteX3" fmla="*/ 3816129 w 5996789"/>
                <a:gd name="connsiteY3" fmla="*/ 4107603 h 4305921"/>
                <a:gd name="connsiteX4" fmla="*/ 3482300 w 5996789"/>
                <a:gd name="connsiteY4" fmla="*/ 4180175 h 4305921"/>
                <a:gd name="connsiteX5" fmla="*/ 3148472 w 5996789"/>
                <a:gd name="connsiteY5" fmla="*/ 4111232 h 4305921"/>
                <a:gd name="connsiteX6" fmla="*/ 3620186 w 5996789"/>
                <a:gd name="connsiteY6" fmla="*/ 3312946 h 4305921"/>
                <a:gd name="connsiteX7" fmla="*/ 365356 w 5996789"/>
                <a:gd name="connsiteY7" fmla="*/ 2979119 h 4305921"/>
                <a:gd name="connsiteX8" fmla="*/ 706442 w 5996789"/>
                <a:gd name="connsiteY8" fmla="*/ 3683062 h 4305921"/>
                <a:gd name="connsiteX9" fmla="*/ 525013 w 5996789"/>
                <a:gd name="connsiteY9" fmla="*/ 3830018 h 4305921"/>
                <a:gd name="connsiteX10" fmla="*/ 87771 w 5996789"/>
                <a:gd name="connsiteY10" fmla="*/ 3390962 h 4305921"/>
                <a:gd name="connsiteX11" fmla="*/ 365356 w 5996789"/>
                <a:gd name="connsiteY11" fmla="*/ 2979119 h 4305921"/>
                <a:gd name="connsiteX12" fmla="*/ 4139073 w 5996789"/>
                <a:gd name="connsiteY12" fmla="*/ 1036923 h 4305921"/>
                <a:gd name="connsiteX13" fmla="*/ 3651029 w 5996789"/>
                <a:gd name="connsiteY13" fmla="*/ 1406131 h 4305921"/>
                <a:gd name="connsiteX14" fmla="*/ 3748999 w 5996789"/>
                <a:gd name="connsiteY14" fmla="*/ 1323583 h 4305921"/>
                <a:gd name="connsiteX15" fmla="*/ 3907276 w 5996789"/>
                <a:gd name="connsiteY15" fmla="*/ 1465171 h 4305921"/>
                <a:gd name="connsiteX16" fmla="*/ 3805244 w 5996789"/>
                <a:gd name="connsiteY16" fmla="*/ 1620218 h 4305921"/>
                <a:gd name="connsiteX17" fmla="*/ 4338644 w 5996789"/>
                <a:gd name="connsiteY17" fmla="*/ 1230145 h 4305921"/>
                <a:gd name="connsiteX18" fmla="*/ 4198682 w 5996789"/>
                <a:gd name="connsiteY18" fmla="*/ 1265252 h 4305921"/>
                <a:gd name="connsiteX19" fmla="*/ 4057883 w 5996789"/>
                <a:gd name="connsiteY19" fmla="*/ 1094980 h 4305921"/>
                <a:gd name="connsiteX20" fmla="*/ 4139073 w 5996789"/>
                <a:gd name="connsiteY20" fmla="*/ 1036923 h 4305921"/>
                <a:gd name="connsiteX21" fmla="*/ 3598662 w 5996789"/>
                <a:gd name="connsiteY21" fmla="*/ 703111 h 4305921"/>
                <a:gd name="connsiteX22" fmla="*/ 3426057 w 5996789"/>
                <a:gd name="connsiteY22" fmla="*/ 1114030 h 4305921"/>
                <a:gd name="connsiteX23" fmla="*/ 3810686 w 5996789"/>
                <a:gd name="connsiteY23" fmla="*/ 729401 h 4305921"/>
                <a:gd name="connsiteX24" fmla="*/ 3645133 w 5996789"/>
                <a:gd name="connsiteY24" fmla="*/ 703859 h 4305921"/>
                <a:gd name="connsiteX25" fmla="*/ 3598662 w 5996789"/>
                <a:gd name="connsiteY25" fmla="*/ 703111 h 4305921"/>
                <a:gd name="connsiteX26" fmla="*/ 5685617 w 5996789"/>
                <a:gd name="connsiteY26" fmla="*/ 254049 h 4305921"/>
                <a:gd name="connsiteX27" fmla="*/ 5497832 w 5996789"/>
                <a:gd name="connsiteY27" fmla="*/ 442881 h 4305921"/>
                <a:gd name="connsiteX28" fmla="*/ 5271218 w 5996789"/>
                <a:gd name="connsiteY28" fmla="*/ 577718 h 4305921"/>
                <a:gd name="connsiteX29" fmla="*/ 5518876 w 5996789"/>
                <a:gd name="connsiteY29" fmla="*/ 537204 h 4305921"/>
                <a:gd name="connsiteX30" fmla="*/ 5685617 w 5996789"/>
                <a:gd name="connsiteY30" fmla="*/ 254049 h 4305921"/>
                <a:gd name="connsiteX31" fmla="*/ 3607485 w 5996789"/>
                <a:gd name="connsiteY31" fmla="*/ 63 h 4305921"/>
                <a:gd name="connsiteX32" fmla="*/ 4469272 w 5996789"/>
                <a:gd name="connsiteY32" fmla="*/ 528019 h 4305921"/>
                <a:gd name="connsiteX33" fmla="*/ 4312109 w 5996789"/>
                <a:gd name="connsiteY33" fmla="*/ 576495 h 4305921"/>
                <a:gd name="connsiteX34" fmla="*/ 4311926 w 5996789"/>
                <a:gd name="connsiteY34" fmla="*/ 576976 h 4305921"/>
                <a:gd name="connsiteX35" fmla="*/ 4334277 w 5996789"/>
                <a:gd name="connsiteY35" fmla="*/ 578166 h 4305921"/>
                <a:gd name="connsiteX36" fmla="*/ 4576315 w 5996789"/>
                <a:gd name="connsiteY36" fmla="*/ 607845 h 4305921"/>
                <a:gd name="connsiteX37" fmla="*/ 4808543 w 5996789"/>
                <a:gd name="connsiteY37" fmla="*/ 903574 h 4305921"/>
                <a:gd name="connsiteX38" fmla="*/ 4579944 w 5996789"/>
                <a:gd name="connsiteY38" fmla="*/ 956188 h 4305921"/>
                <a:gd name="connsiteX39" fmla="*/ 4532643 w 5996789"/>
                <a:gd name="connsiteY39" fmla="*/ 970068 h 4305921"/>
                <a:gd name="connsiteX40" fmla="*/ 4501091 w 5996789"/>
                <a:gd name="connsiteY40" fmla="*/ 981396 h 4305921"/>
                <a:gd name="connsiteX41" fmla="*/ 4539462 w 5996789"/>
                <a:gd name="connsiteY41" fmla="*/ 981135 h 4305921"/>
                <a:gd name="connsiteX42" fmla="*/ 4677915 w 5996789"/>
                <a:gd name="connsiteY42" fmla="*/ 1045089 h 4305921"/>
                <a:gd name="connsiteX43" fmla="*/ 4608972 w 5996789"/>
                <a:gd name="connsiteY43" fmla="*/ 1202932 h 4305921"/>
                <a:gd name="connsiteX44" fmla="*/ 4848457 w 5996789"/>
                <a:gd name="connsiteY44" fmla="*/ 1204746 h 4305921"/>
                <a:gd name="connsiteX45" fmla="*/ 4821243 w 5996789"/>
                <a:gd name="connsiteY45" fmla="*/ 1417018 h 4305921"/>
                <a:gd name="connsiteX46" fmla="*/ 5077057 w 5996789"/>
                <a:gd name="connsiteY46" fmla="*/ 1368032 h 4305921"/>
                <a:gd name="connsiteX47" fmla="*/ 5011488 w 5996789"/>
                <a:gd name="connsiteY47" fmla="*/ 1756176 h 4305921"/>
                <a:gd name="connsiteX48" fmla="*/ 5005149 w 5996789"/>
                <a:gd name="connsiteY48" fmla="*/ 1768400 h 4305921"/>
                <a:gd name="connsiteX49" fmla="*/ 5035260 w 5996789"/>
                <a:gd name="connsiteY49" fmla="*/ 1744642 h 4305921"/>
                <a:gd name="connsiteX50" fmla="*/ 5207688 w 5996789"/>
                <a:gd name="connsiteY50" fmla="*/ 508059 h 4305921"/>
                <a:gd name="connsiteX51" fmla="*/ 5483459 w 5996789"/>
                <a:gd name="connsiteY51" fmla="*/ 368360 h 4305921"/>
                <a:gd name="connsiteX52" fmla="*/ 5672145 w 5996789"/>
                <a:gd name="connsiteY52" fmla="*/ 150645 h 4305921"/>
                <a:gd name="connsiteX53" fmla="*/ 5430845 w 5996789"/>
                <a:gd name="connsiteY53" fmla="*/ 2532803 h 4305921"/>
                <a:gd name="connsiteX54" fmla="*/ 3971108 w 5996789"/>
                <a:gd name="connsiteY54" fmla="*/ 2163716 h 4305921"/>
                <a:gd name="connsiteX55" fmla="*/ 3935466 w 5996789"/>
                <a:gd name="connsiteY55" fmla="*/ 2124873 h 4305921"/>
                <a:gd name="connsiteX56" fmla="*/ 3916664 w 5996789"/>
                <a:gd name="connsiteY56" fmla="*/ 2222014 h 4305921"/>
                <a:gd name="connsiteX57" fmla="*/ 4481972 w 5996789"/>
                <a:gd name="connsiteY57" fmla="*/ 2672504 h 4305921"/>
                <a:gd name="connsiteX58" fmla="*/ 4549100 w 5996789"/>
                <a:gd name="connsiteY58" fmla="*/ 2677947 h 4305921"/>
                <a:gd name="connsiteX59" fmla="*/ 4122743 w 5996789"/>
                <a:gd name="connsiteY59" fmla="*/ 3051690 h 4305921"/>
                <a:gd name="connsiteX60" fmla="*/ 3689129 w 5996789"/>
                <a:gd name="connsiteY60" fmla="*/ 2757776 h 4305921"/>
                <a:gd name="connsiteX61" fmla="*/ 3299285 w 5996789"/>
                <a:gd name="connsiteY61" fmla="*/ 2541933 h 4305921"/>
                <a:gd name="connsiteX62" fmla="*/ 3246026 w 5996789"/>
                <a:gd name="connsiteY62" fmla="*/ 2508407 h 4305921"/>
                <a:gd name="connsiteX63" fmla="*/ 3249973 w 5996789"/>
                <a:gd name="connsiteY63" fmla="*/ 2518743 h 4305921"/>
                <a:gd name="connsiteX64" fmla="*/ 3592971 w 5996789"/>
                <a:gd name="connsiteY64" fmla="*/ 2890218 h 4305921"/>
                <a:gd name="connsiteX65" fmla="*/ 3204714 w 5996789"/>
                <a:gd name="connsiteY65" fmla="*/ 3741118 h 4305921"/>
                <a:gd name="connsiteX66" fmla="*/ 2491699 w 5996789"/>
                <a:gd name="connsiteY66" fmla="*/ 4305361 h 4305921"/>
                <a:gd name="connsiteX67" fmla="*/ 2107071 w 5996789"/>
                <a:gd name="connsiteY67" fmla="*/ 3839089 h 4305921"/>
                <a:gd name="connsiteX68" fmla="*/ 2453599 w 5996789"/>
                <a:gd name="connsiteY68" fmla="*/ 3581461 h 4305921"/>
                <a:gd name="connsiteX69" fmla="*/ 2435456 w 5996789"/>
                <a:gd name="connsiteY69" fmla="*/ 3302061 h 4305921"/>
                <a:gd name="connsiteX70" fmla="*/ 1634637 w 5996789"/>
                <a:gd name="connsiteY70" fmla="*/ 3346858 h 4305921"/>
                <a:gd name="connsiteX71" fmla="*/ 1602322 w 5996789"/>
                <a:gd name="connsiteY71" fmla="*/ 3309232 h 4305921"/>
                <a:gd name="connsiteX72" fmla="*/ 1606556 w 5996789"/>
                <a:gd name="connsiteY72" fmla="*/ 3424752 h 4305921"/>
                <a:gd name="connsiteX73" fmla="*/ 1600886 w 5996789"/>
                <a:gd name="connsiteY73" fmla="*/ 3732046 h 4305921"/>
                <a:gd name="connsiteX74" fmla="*/ 1466629 w 5996789"/>
                <a:gd name="connsiteY74" fmla="*/ 4020518 h 4305921"/>
                <a:gd name="connsiteX75" fmla="*/ 1443043 w 5996789"/>
                <a:gd name="connsiteY75" fmla="*/ 4241861 h 4305921"/>
                <a:gd name="connsiteX76" fmla="*/ 748172 w 5996789"/>
                <a:gd name="connsiteY76" fmla="*/ 4107603 h 4305921"/>
                <a:gd name="connsiteX77" fmla="*/ 815300 w 5996789"/>
                <a:gd name="connsiteY77" fmla="*/ 3877189 h 4305921"/>
                <a:gd name="connsiteX78" fmla="*/ 843790 w 5996789"/>
                <a:gd name="connsiteY78" fmla="*/ 3603771 h 4305921"/>
                <a:gd name="connsiteX79" fmla="*/ 844480 w 5996789"/>
                <a:gd name="connsiteY79" fmla="*/ 3586118 h 4305921"/>
                <a:gd name="connsiteX80" fmla="*/ 824913 w 5996789"/>
                <a:gd name="connsiteY80" fmla="*/ 3548501 h 4305921"/>
                <a:gd name="connsiteX81" fmla="*/ 454256 w 5996789"/>
                <a:gd name="connsiteY81" fmla="*/ 2111888 h 4305921"/>
                <a:gd name="connsiteX82" fmla="*/ 56504 w 5996789"/>
                <a:gd name="connsiteY82" fmla="*/ 1830221 h 4305921"/>
                <a:gd name="connsiteX83" fmla="*/ 54019 w 5996789"/>
                <a:gd name="connsiteY83" fmla="*/ 1806341 h 4305921"/>
                <a:gd name="connsiteX84" fmla="*/ 37275 w 5996789"/>
                <a:gd name="connsiteY84" fmla="*/ 1798303 h 4305921"/>
                <a:gd name="connsiteX85" fmla="*/ 243799 w 5996789"/>
                <a:gd name="connsiteY85" fmla="*/ 1386174 h 4305921"/>
                <a:gd name="connsiteX86" fmla="*/ 163929 w 5996789"/>
                <a:gd name="connsiteY86" fmla="*/ 1788332 h 4305921"/>
                <a:gd name="connsiteX87" fmla="*/ 142519 w 5996789"/>
                <a:gd name="connsiteY87" fmla="*/ 1800347 h 4305921"/>
                <a:gd name="connsiteX88" fmla="*/ 215750 w 5996789"/>
                <a:gd name="connsiteY88" fmla="*/ 1866280 h 4305921"/>
                <a:gd name="connsiteX89" fmla="*/ 1833113 w 5996789"/>
                <a:gd name="connsiteY89" fmla="*/ 909016 h 4305921"/>
                <a:gd name="connsiteX90" fmla="*/ 1221699 w 5996789"/>
                <a:gd name="connsiteY90" fmla="*/ 1841560 h 4305921"/>
                <a:gd name="connsiteX91" fmla="*/ 1566414 w 5996789"/>
                <a:gd name="connsiteY91" fmla="*/ 2387660 h 4305921"/>
                <a:gd name="connsiteX92" fmla="*/ 1443596 w 5996789"/>
                <a:gd name="connsiteY92" fmla="*/ 2565531 h 4305921"/>
                <a:gd name="connsiteX93" fmla="*/ 1408805 w 5996789"/>
                <a:gd name="connsiteY93" fmla="*/ 2623667 h 4305921"/>
                <a:gd name="connsiteX94" fmla="*/ 1418054 w 5996789"/>
                <a:gd name="connsiteY94" fmla="*/ 2635650 h 4305921"/>
                <a:gd name="connsiteX95" fmla="*/ 1869399 w 5996789"/>
                <a:gd name="connsiteY95" fmla="*/ 2993632 h 4305921"/>
                <a:gd name="connsiteX96" fmla="*/ 2661931 w 5996789"/>
                <a:gd name="connsiteY96" fmla="*/ 2671568 h 4305921"/>
                <a:gd name="connsiteX97" fmla="*/ 2673961 w 5996789"/>
                <a:gd name="connsiteY97" fmla="*/ 2670522 h 4305921"/>
                <a:gd name="connsiteX98" fmla="*/ 2693882 w 5996789"/>
                <a:gd name="connsiteY98" fmla="*/ 2665877 h 4305921"/>
                <a:gd name="connsiteX99" fmla="*/ 2830675 w 5996789"/>
                <a:gd name="connsiteY99" fmla="*/ 2670514 h 4305921"/>
                <a:gd name="connsiteX100" fmla="*/ 2846154 w 5996789"/>
                <a:gd name="connsiteY100" fmla="*/ 2674100 h 4305921"/>
                <a:gd name="connsiteX101" fmla="*/ 2901383 w 5996789"/>
                <a:gd name="connsiteY101" fmla="*/ 2682721 h 4305921"/>
                <a:gd name="connsiteX102" fmla="*/ 2955302 w 5996789"/>
                <a:gd name="connsiteY102" fmla="*/ 2696508 h 4305921"/>
                <a:gd name="connsiteX103" fmla="*/ 2997886 w 5996789"/>
                <a:gd name="connsiteY103" fmla="*/ 2703485 h 4305921"/>
                <a:gd name="connsiteX104" fmla="*/ 2983232 w 5996789"/>
                <a:gd name="connsiteY104" fmla="*/ 1129662 h 4305921"/>
                <a:gd name="connsiteX105" fmla="*/ 2857209 w 5996789"/>
                <a:gd name="connsiteY105" fmla="*/ 2524708 h 4305921"/>
                <a:gd name="connsiteX106" fmla="*/ 2505517 w 5996789"/>
                <a:gd name="connsiteY106" fmla="*/ 2559877 h 4305921"/>
                <a:gd name="connsiteX107" fmla="*/ 1956905 w 5996789"/>
                <a:gd name="connsiteY107" fmla="*/ 2831462 h 4305921"/>
                <a:gd name="connsiteX108" fmla="*/ 1635078 w 5996789"/>
                <a:gd name="connsiteY108" fmla="*/ 2641939 h 4305921"/>
                <a:gd name="connsiteX109" fmla="*/ 1977978 w 5996789"/>
                <a:gd name="connsiteY109" fmla="*/ 1932693 h 4305921"/>
                <a:gd name="connsiteX110" fmla="*/ 1684901 w 5996789"/>
                <a:gd name="connsiteY110" fmla="*/ 2266800 h 4305921"/>
                <a:gd name="connsiteX111" fmla="*/ 1402431 w 5996789"/>
                <a:gd name="connsiteY111" fmla="*/ 1820068 h 4305921"/>
                <a:gd name="connsiteX112" fmla="*/ 2341394 w 5996789"/>
                <a:gd name="connsiteY112" fmla="*/ 602123 h 4305921"/>
                <a:gd name="connsiteX113" fmla="*/ 2838365 w 5996789"/>
                <a:gd name="connsiteY113" fmla="*/ 498745 h 4305921"/>
                <a:gd name="connsiteX114" fmla="*/ 2887056 w 5996789"/>
                <a:gd name="connsiteY114" fmla="*/ 485499 h 4305921"/>
                <a:gd name="connsiteX115" fmla="*/ 2875393 w 5996789"/>
                <a:gd name="connsiteY115" fmla="*/ 483824 h 4305921"/>
                <a:gd name="connsiteX116" fmla="*/ 2587857 w 5996789"/>
                <a:gd name="connsiteY116" fmla="*/ 477219 h 4305921"/>
                <a:gd name="connsiteX117" fmla="*/ 3607485 w 5996789"/>
                <a:gd name="connsiteY117" fmla="*/ 63 h 430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96789" h="4305921">
                  <a:moveTo>
                    <a:pt x="3620186" y="3312946"/>
                  </a:moveTo>
                  <a:cubicBezTo>
                    <a:pt x="3686709" y="3387937"/>
                    <a:pt x="3753536" y="3546386"/>
                    <a:pt x="3776214" y="3646776"/>
                  </a:cubicBezTo>
                  <a:cubicBezTo>
                    <a:pt x="3798892" y="3747166"/>
                    <a:pt x="3740533" y="3840299"/>
                    <a:pt x="3756257" y="3915289"/>
                  </a:cubicBezTo>
                  <a:cubicBezTo>
                    <a:pt x="3787099" y="3983627"/>
                    <a:pt x="3836087" y="4037451"/>
                    <a:pt x="3816129" y="4107603"/>
                  </a:cubicBezTo>
                  <a:cubicBezTo>
                    <a:pt x="3786497" y="4209505"/>
                    <a:pt x="3593576" y="4179570"/>
                    <a:pt x="3482300" y="4180175"/>
                  </a:cubicBezTo>
                  <a:cubicBezTo>
                    <a:pt x="3371024" y="4180780"/>
                    <a:pt x="3120653" y="4260608"/>
                    <a:pt x="3148472" y="4111232"/>
                  </a:cubicBezTo>
                  <a:cubicBezTo>
                    <a:pt x="3423638" y="3906823"/>
                    <a:pt x="3528262" y="3677012"/>
                    <a:pt x="3620186" y="3312946"/>
                  </a:cubicBezTo>
                  <a:close/>
                  <a:moveTo>
                    <a:pt x="365356" y="2979119"/>
                  </a:moveTo>
                  <a:cubicBezTo>
                    <a:pt x="473608" y="3331695"/>
                    <a:pt x="541947" y="3450228"/>
                    <a:pt x="706442" y="3683062"/>
                  </a:cubicBezTo>
                  <a:cubicBezTo>
                    <a:pt x="655037" y="3770753"/>
                    <a:pt x="643546" y="3833041"/>
                    <a:pt x="525013" y="3830018"/>
                  </a:cubicBezTo>
                  <a:cubicBezTo>
                    <a:pt x="381683" y="3816715"/>
                    <a:pt x="93213" y="3498609"/>
                    <a:pt x="87771" y="3390962"/>
                  </a:cubicBezTo>
                  <a:cubicBezTo>
                    <a:pt x="87769" y="3304481"/>
                    <a:pt x="267385" y="3091000"/>
                    <a:pt x="365356" y="2979119"/>
                  </a:cubicBezTo>
                  <a:close/>
                  <a:moveTo>
                    <a:pt x="4139073" y="1036923"/>
                  </a:moveTo>
                  <a:cubicBezTo>
                    <a:pt x="3934664" y="1099819"/>
                    <a:pt x="3797380" y="1118266"/>
                    <a:pt x="3651029" y="1406131"/>
                  </a:cubicBezTo>
                  <a:cubicBezTo>
                    <a:pt x="3734335" y="1321918"/>
                    <a:pt x="3743481" y="1326606"/>
                    <a:pt x="3748999" y="1323583"/>
                  </a:cubicBezTo>
                  <a:cubicBezTo>
                    <a:pt x="3790873" y="1427021"/>
                    <a:pt x="3816418" y="1434302"/>
                    <a:pt x="3907276" y="1465171"/>
                  </a:cubicBezTo>
                  <a:cubicBezTo>
                    <a:pt x="3906901" y="1466512"/>
                    <a:pt x="3860126" y="1512268"/>
                    <a:pt x="3805244" y="1620218"/>
                  </a:cubicBezTo>
                  <a:cubicBezTo>
                    <a:pt x="3978809" y="1428509"/>
                    <a:pt x="4099763" y="1325697"/>
                    <a:pt x="4338644" y="1230145"/>
                  </a:cubicBezTo>
                  <a:cubicBezTo>
                    <a:pt x="4233417" y="1239897"/>
                    <a:pt x="4203027" y="1264420"/>
                    <a:pt x="4198682" y="1265252"/>
                  </a:cubicBezTo>
                  <a:cubicBezTo>
                    <a:pt x="4182588" y="1154672"/>
                    <a:pt x="4150175" y="1125735"/>
                    <a:pt x="4057883" y="1094980"/>
                  </a:cubicBezTo>
                  <a:cubicBezTo>
                    <a:pt x="4080185" y="1062019"/>
                    <a:pt x="4138315" y="1040402"/>
                    <a:pt x="4139073" y="1036923"/>
                  </a:cubicBezTo>
                  <a:close/>
                  <a:moveTo>
                    <a:pt x="3598662" y="703111"/>
                  </a:moveTo>
                  <a:cubicBezTo>
                    <a:pt x="3498934" y="711015"/>
                    <a:pt x="3457807" y="794149"/>
                    <a:pt x="3426057" y="1114030"/>
                  </a:cubicBezTo>
                  <a:cubicBezTo>
                    <a:pt x="3521610" y="891478"/>
                    <a:pt x="3584505" y="765083"/>
                    <a:pt x="3810686" y="729401"/>
                  </a:cubicBezTo>
                  <a:cubicBezTo>
                    <a:pt x="3744163" y="719271"/>
                    <a:pt x="3689885" y="707781"/>
                    <a:pt x="3645133" y="703859"/>
                  </a:cubicBezTo>
                  <a:cubicBezTo>
                    <a:pt x="3628351" y="702389"/>
                    <a:pt x="3612908" y="701982"/>
                    <a:pt x="3598662" y="703111"/>
                  </a:cubicBezTo>
                  <a:close/>
                  <a:moveTo>
                    <a:pt x="5685617" y="254049"/>
                  </a:moveTo>
                  <a:cubicBezTo>
                    <a:pt x="5662652" y="233993"/>
                    <a:pt x="5566898" y="388936"/>
                    <a:pt x="5497832" y="442881"/>
                  </a:cubicBezTo>
                  <a:cubicBezTo>
                    <a:pt x="5428765" y="496826"/>
                    <a:pt x="5271791" y="542948"/>
                    <a:pt x="5271218" y="577718"/>
                  </a:cubicBezTo>
                  <a:cubicBezTo>
                    <a:pt x="5270644" y="612489"/>
                    <a:pt x="5418513" y="621084"/>
                    <a:pt x="5518876" y="537204"/>
                  </a:cubicBezTo>
                  <a:cubicBezTo>
                    <a:pt x="5619239" y="453324"/>
                    <a:pt x="5718107" y="295877"/>
                    <a:pt x="5685617" y="254049"/>
                  </a:cubicBezTo>
                  <a:close/>
                  <a:moveTo>
                    <a:pt x="3607485" y="63"/>
                  </a:moveTo>
                  <a:cubicBezTo>
                    <a:pt x="3892933" y="-4170"/>
                    <a:pt x="4223738" y="203867"/>
                    <a:pt x="4469272" y="528019"/>
                  </a:cubicBezTo>
                  <a:cubicBezTo>
                    <a:pt x="4410761" y="533462"/>
                    <a:pt x="4334901" y="545028"/>
                    <a:pt x="4312109" y="576495"/>
                  </a:cubicBezTo>
                  <a:lnTo>
                    <a:pt x="4311926" y="576976"/>
                  </a:lnTo>
                  <a:lnTo>
                    <a:pt x="4334277" y="578166"/>
                  </a:lnTo>
                  <a:cubicBezTo>
                    <a:pt x="4430264" y="584487"/>
                    <a:pt x="4535946" y="595145"/>
                    <a:pt x="4576315" y="607845"/>
                  </a:cubicBezTo>
                  <a:cubicBezTo>
                    <a:pt x="4651910" y="624778"/>
                    <a:pt x="4821848" y="835841"/>
                    <a:pt x="4808543" y="903574"/>
                  </a:cubicBezTo>
                  <a:cubicBezTo>
                    <a:pt x="4807938" y="965562"/>
                    <a:pt x="4688801" y="931393"/>
                    <a:pt x="4579944" y="956188"/>
                  </a:cubicBezTo>
                  <a:cubicBezTo>
                    <a:pt x="4566337" y="959287"/>
                    <a:pt x="4550335" y="964116"/>
                    <a:pt x="4532643" y="970068"/>
                  </a:cubicBezTo>
                  <a:lnTo>
                    <a:pt x="4501091" y="981396"/>
                  </a:lnTo>
                  <a:lnTo>
                    <a:pt x="4539462" y="981135"/>
                  </a:lnTo>
                  <a:cubicBezTo>
                    <a:pt x="4594798" y="976939"/>
                    <a:pt x="4622580" y="970703"/>
                    <a:pt x="4677915" y="1045089"/>
                  </a:cubicBezTo>
                  <a:cubicBezTo>
                    <a:pt x="4718434" y="1164831"/>
                    <a:pt x="4691825" y="1141247"/>
                    <a:pt x="4608972" y="1202932"/>
                  </a:cubicBezTo>
                  <a:cubicBezTo>
                    <a:pt x="4739600" y="1169066"/>
                    <a:pt x="4777701" y="1156970"/>
                    <a:pt x="4848457" y="1204746"/>
                  </a:cubicBezTo>
                  <a:cubicBezTo>
                    <a:pt x="4937357" y="1346260"/>
                    <a:pt x="4873857" y="1357147"/>
                    <a:pt x="4821243" y="1417018"/>
                  </a:cubicBezTo>
                  <a:cubicBezTo>
                    <a:pt x="4902885" y="1348075"/>
                    <a:pt x="4970015" y="1282761"/>
                    <a:pt x="5077057" y="1368032"/>
                  </a:cubicBezTo>
                  <a:cubicBezTo>
                    <a:pt x="5168225" y="1439243"/>
                    <a:pt x="5087943" y="1608425"/>
                    <a:pt x="5011488" y="1756176"/>
                  </a:cubicBezTo>
                  <a:lnTo>
                    <a:pt x="5005149" y="1768400"/>
                  </a:lnTo>
                  <a:lnTo>
                    <a:pt x="5035260" y="1744642"/>
                  </a:lnTo>
                  <a:cubicBezTo>
                    <a:pt x="5438762" y="1362546"/>
                    <a:pt x="5121509" y="633925"/>
                    <a:pt x="5207688" y="508059"/>
                  </a:cubicBezTo>
                  <a:cubicBezTo>
                    <a:pt x="5251230" y="440931"/>
                    <a:pt x="5321988" y="453632"/>
                    <a:pt x="5483459" y="368360"/>
                  </a:cubicBezTo>
                  <a:cubicBezTo>
                    <a:pt x="5536074" y="337517"/>
                    <a:pt x="5592014" y="130991"/>
                    <a:pt x="5672145" y="150645"/>
                  </a:cubicBezTo>
                  <a:cubicBezTo>
                    <a:pt x="6022604" y="236603"/>
                    <a:pt x="6267836" y="2016941"/>
                    <a:pt x="5430845" y="2532803"/>
                  </a:cubicBezTo>
                  <a:cubicBezTo>
                    <a:pt x="5125252" y="2699491"/>
                    <a:pt x="4586848" y="2791232"/>
                    <a:pt x="3971108" y="2163716"/>
                  </a:cubicBezTo>
                  <a:lnTo>
                    <a:pt x="3935466" y="2124873"/>
                  </a:lnTo>
                  <a:lnTo>
                    <a:pt x="3916664" y="2222014"/>
                  </a:lnTo>
                  <a:cubicBezTo>
                    <a:pt x="3847574" y="2718004"/>
                    <a:pt x="4173544" y="3189576"/>
                    <a:pt x="4481972" y="2672504"/>
                  </a:cubicBezTo>
                  <a:lnTo>
                    <a:pt x="4549100" y="2677947"/>
                  </a:lnTo>
                  <a:cubicBezTo>
                    <a:pt x="4476529" y="2891427"/>
                    <a:pt x="4329572" y="3086766"/>
                    <a:pt x="4122743" y="3051690"/>
                  </a:cubicBezTo>
                  <a:cubicBezTo>
                    <a:pt x="3880234" y="3020847"/>
                    <a:pt x="3777424" y="2859375"/>
                    <a:pt x="3689129" y="2757776"/>
                  </a:cubicBezTo>
                  <a:cubicBezTo>
                    <a:pt x="3569387" y="2729201"/>
                    <a:pt x="3433315" y="2631230"/>
                    <a:pt x="3299285" y="2541933"/>
                  </a:cubicBezTo>
                  <a:lnTo>
                    <a:pt x="3246026" y="2508407"/>
                  </a:lnTo>
                  <a:lnTo>
                    <a:pt x="3249973" y="2518743"/>
                  </a:lnTo>
                  <a:cubicBezTo>
                    <a:pt x="3337818" y="2713257"/>
                    <a:pt x="3488792" y="2837897"/>
                    <a:pt x="3592971" y="2890218"/>
                  </a:cubicBezTo>
                  <a:cubicBezTo>
                    <a:pt x="3490766" y="3257308"/>
                    <a:pt x="3264539" y="3686442"/>
                    <a:pt x="3204714" y="3741118"/>
                  </a:cubicBezTo>
                  <a:cubicBezTo>
                    <a:pt x="2818271" y="4094300"/>
                    <a:pt x="2606000" y="4318665"/>
                    <a:pt x="2491699" y="4305361"/>
                  </a:cubicBezTo>
                  <a:cubicBezTo>
                    <a:pt x="2334462" y="4291451"/>
                    <a:pt x="2088323" y="3903799"/>
                    <a:pt x="2107071" y="3839089"/>
                  </a:cubicBezTo>
                  <a:cubicBezTo>
                    <a:pt x="2169966" y="3684271"/>
                    <a:pt x="2401590" y="3665523"/>
                    <a:pt x="2453599" y="3581461"/>
                  </a:cubicBezTo>
                  <a:cubicBezTo>
                    <a:pt x="2471742" y="3448414"/>
                    <a:pt x="2437270" y="3407894"/>
                    <a:pt x="2435456" y="3302061"/>
                  </a:cubicBezTo>
                  <a:cubicBezTo>
                    <a:pt x="2286761" y="3631733"/>
                    <a:pt x="1843583" y="3559964"/>
                    <a:pt x="1634637" y="3346858"/>
                  </a:cubicBezTo>
                  <a:lnTo>
                    <a:pt x="1602322" y="3309232"/>
                  </a:lnTo>
                  <a:lnTo>
                    <a:pt x="1606556" y="3424752"/>
                  </a:lnTo>
                  <a:cubicBezTo>
                    <a:pt x="1610109" y="3534138"/>
                    <a:pt x="1611167" y="3639216"/>
                    <a:pt x="1600886" y="3732046"/>
                  </a:cubicBezTo>
                  <a:cubicBezTo>
                    <a:pt x="1585163" y="3848765"/>
                    <a:pt x="1478724" y="3938270"/>
                    <a:pt x="1466629" y="4020518"/>
                  </a:cubicBezTo>
                  <a:cubicBezTo>
                    <a:pt x="1458767" y="4094299"/>
                    <a:pt x="1470863" y="4197109"/>
                    <a:pt x="1443043" y="4241861"/>
                  </a:cubicBezTo>
                  <a:cubicBezTo>
                    <a:pt x="1347491" y="4371280"/>
                    <a:pt x="754824" y="4208599"/>
                    <a:pt x="748172" y="4107603"/>
                  </a:cubicBezTo>
                  <a:cubicBezTo>
                    <a:pt x="737891" y="3945527"/>
                    <a:pt x="792924" y="3953994"/>
                    <a:pt x="815300" y="3877189"/>
                  </a:cubicBezTo>
                  <a:cubicBezTo>
                    <a:pt x="823011" y="3779671"/>
                    <a:pt x="837866" y="3707668"/>
                    <a:pt x="843790" y="3603771"/>
                  </a:cubicBezTo>
                  <a:lnTo>
                    <a:pt x="844480" y="3586118"/>
                  </a:lnTo>
                  <a:lnTo>
                    <a:pt x="824913" y="3548501"/>
                  </a:lnTo>
                  <a:cubicBezTo>
                    <a:pt x="628087" y="3208189"/>
                    <a:pt x="316142" y="2844784"/>
                    <a:pt x="454256" y="2111888"/>
                  </a:cubicBezTo>
                  <a:cubicBezTo>
                    <a:pt x="133129" y="2189449"/>
                    <a:pt x="77340" y="2000650"/>
                    <a:pt x="56504" y="1830221"/>
                  </a:cubicBezTo>
                  <a:lnTo>
                    <a:pt x="54019" y="1806341"/>
                  </a:lnTo>
                  <a:lnTo>
                    <a:pt x="37275" y="1798303"/>
                  </a:lnTo>
                  <a:cubicBezTo>
                    <a:pt x="-57562" y="1715448"/>
                    <a:pt x="34778" y="1477191"/>
                    <a:pt x="243799" y="1386174"/>
                  </a:cubicBezTo>
                  <a:cubicBezTo>
                    <a:pt x="140083" y="1575616"/>
                    <a:pt x="293344" y="1701161"/>
                    <a:pt x="163929" y="1788332"/>
                  </a:cubicBezTo>
                  <a:lnTo>
                    <a:pt x="142519" y="1800347"/>
                  </a:lnTo>
                  <a:lnTo>
                    <a:pt x="215750" y="1866280"/>
                  </a:lnTo>
                  <a:cubicBezTo>
                    <a:pt x="566884" y="2113467"/>
                    <a:pt x="563114" y="1091049"/>
                    <a:pt x="1833113" y="909016"/>
                  </a:cubicBezTo>
                  <a:cubicBezTo>
                    <a:pt x="1355351" y="1394035"/>
                    <a:pt x="1316647" y="1570626"/>
                    <a:pt x="1221699" y="1841560"/>
                  </a:cubicBezTo>
                  <a:cubicBezTo>
                    <a:pt x="1280360" y="2103421"/>
                    <a:pt x="1487795" y="2176598"/>
                    <a:pt x="1566414" y="2387660"/>
                  </a:cubicBezTo>
                  <a:cubicBezTo>
                    <a:pt x="1521435" y="2448439"/>
                    <a:pt x="1480765" y="2507630"/>
                    <a:pt x="1443596" y="2565531"/>
                  </a:cubicBezTo>
                  <a:lnTo>
                    <a:pt x="1408805" y="2623667"/>
                  </a:lnTo>
                  <a:lnTo>
                    <a:pt x="1418054" y="2635650"/>
                  </a:lnTo>
                  <a:cubicBezTo>
                    <a:pt x="1537943" y="2781370"/>
                    <a:pt x="1741869" y="2968762"/>
                    <a:pt x="1869399" y="2993632"/>
                  </a:cubicBezTo>
                  <a:cubicBezTo>
                    <a:pt x="2297118" y="2948274"/>
                    <a:pt x="2395202" y="2713098"/>
                    <a:pt x="2661931" y="2671568"/>
                  </a:cubicBezTo>
                  <a:lnTo>
                    <a:pt x="2673961" y="2670522"/>
                  </a:lnTo>
                  <a:lnTo>
                    <a:pt x="2693882" y="2665877"/>
                  </a:lnTo>
                  <a:cubicBezTo>
                    <a:pt x="2744901" y="2657855"/>
                    <a:pt x="2788873" y="2662271"/>
                    <a:pt x="2830675" y="2670514"/>
                  </a:cubicBezTo>
                  <a:lnTo>
                    <a:pt x="2846154" y="2674100"/>
                  </a:lnTo>
                  <a:lnTo>
                    <a:pt x="2901383" y="2682721"/>
                  </a:lnTo>
                  <a:lnTo>
                    <a:pt x="2955302" y="2696508"/>
                  </a:lnTo>
                  <a:lnTo>
                    <a:pt x="2997886" y="2703485"/>
                  </a:lnTo>
                  <a:cubicBezTo>
                    <a:pt x="3265144" y="1718049"/>
                    <a:pt x="2888331" y="1717770"/>
                    <a:pt x="2983232" y="1129662"/>
                  </a:cubicBezTo>
                  <a:cubicBezTo>
                    <a:pt x="2716253" y="1857748"/>
                    <a:pt x="3104232" y="1854679"/>
                    <a:pt x="2857209" y="2524708"/>
                  </a:cubicBezTo>
                  <a:cubicBezTo>
                    <a:pt x="2739978" y="2536431"/>
                    <a:pt x="2686248" y="2484654"/>
                    <a:pt x="2505517" y="2559877"/>
                  </a:cubicBezTo>
                  <a:cubicBezTo>
                    <a:pt x="2322646" y="2650405"/>
                    <a:pt x="2147033" y="2806248"/>
                    <a:pt x="1956905" y="2831462"/>
                  </a:cubicBezTo>
                  <a:cubicBezTo>
                    <a:pt x="1778872" y="2833603"/>
                    <a:pt x="1720583" y="2766799"/>
                    <a:pt x="1635078" y="2641939"/>
                  </a:cubicBezTo>
                  <a:lnTo>
                    <a:pt x="1977978" y="1932693"/>
                  </a:lnTo>
                  <a:lnTo>
                    <a:pt x="1684901" y="2266800"/>
                  </a:lnTo>
                  <a:cubicBezTo>
                    <a:pt x="1501240" y="1883847"/>
                    <a:pt x="1485607" y="2037501"/>
                    <a:pt x="1402431" y="1820068"/>
                  </a:cubicBezTo>
                  <a:cubicBezTo>
                    <a:pt x="1434809" y="1410458"/>
                    <a:pt x="2220116" y="686976"/>
                    <a:pt x="2341394" y="602123"/>
                  </a:cubicBezTo>
                  <a:cubicBezTo>
                    <a:pt x="2399399" y="551690"/>
                    <a:pt x="2579641" y="560985"/>
                    <a:pt x="2838365" y="498745"/>
                  </a:cubicBezTo>
                  <a:lnTo>
                    <a:pt x="2887056" y="485499"/>
                  </a:lnTo>
                  <a:lnTo>
                    <a:pt x="2875393" y="483824"/>
                  </a:lnTo>
                  <a:cubicBezTo>
                    <a:pt x="2805647" y="476425"/>
                    <a:pt x="2712740" y="475858"/>
                    <a:pt x="2587857" y="477219"/>
                  </a:cubicBezTo>
                  <a:cubicBezTo>
                    <a:pt x="2832181" y="98638"/>
                    <a:pt x="3263375" y="10344"/>
                    <a:pt x="3607485" y="63"/>
                  </a:cubicBez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A80000"/>
                </a:solidFill>
                <a:effectLst/>
                <a:uLnTx/>
                <a:uFillTx/>
                <a:latin typeface="Segoe UI"/>
                <a:ea typeface="+mn-ea"/>
                <a:cs typeface="+mn-cs"/>
              </a:endParaRPr>
            </a:p>
          </p:txBody>
        </p:sp>
        <p:grpSp>
          <p:nvGrpSpPr>
            <p:cNvPr id="233" name="Group 232"/>
            <p:cNvGrpSpPr/>
            <p:nvPr/>
          </p:nvGrpSpPr>
          <p:grpSpPr>
            <a:xfrm flipH="1">
              <a:off x="5705186" y="4134507"/>
              <a:ext cx="757898" cy="586912"/>
              <a:chOff x="6522025" y="4681350"/>
              <a:chExt cx="667289" cy="516744"/>
            </a:xfrm>
          </p:grpSpPr>
          <p:sp>
            <p:nvSpPr>
              <p:cNvPr id="234" name="Donut 237"/>
              <p:cNvSpPr/>
              <p:nvPr/>
            </p:nvSpPr>
            <p:spPr>
              <a:xfrm>
                <a:off x="6522025" y="4681350"/>
                <a:ext cx="446320" cy="446319"/>
              </a:xfrm>
              <a:prstGeom prst="donut">
                <a:avLst>
                  <a:gd name="adj" fmla="val 6570"/>
                </a:avLst>
              </a:prstGeom>
              <a:solidFill>
                <a:srgbClr val="00205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35" name="Trapezoid 234"/>
              <p:cNvSpPr/>
              <p:nvPr/>
            </p:nvSpPr>
            <p:spPr>
              <a:xfrm rot="18744960">
                <a:off x="6972589" y="4981370"/>
                <a:ext cx="83127" cy="350322"/>
              </a:xfrm>
              <a:prstGeom prst="trapezoid">
                <a:avLst/>
              </a:prstGeom>
              <a:solidFill>
                <a:srgbClr val="00205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grpSp>
      <p:grpSp>
        <p:nvGrpSpPr>
          <p:cNvPr id="236" name="Group 235"/>
          <p:cNvGrpSpPr/>
          <p:nvPr/>
        </p:nvGrpSpPr>
        <p:grpSpPr>
          <a:xfrm>
            <a:off x="5578278" y="1461743"/>
            <a:ext cx="907732" cy="807837"/>
            <a:chOff x="3101975" y="1565275"/>
            <a:chExt cx="1327150" cy="1181100"/>
          </a:xfrm>
        </p:grpSpPr>
        <p:sp>
          <p:nvSpPr>
            <p:cNvPr id="237" name="Rectangle 236"/>
            <p:cNvSpPr/>
            <p:nvPr/>
          </p:nvSpPr>
          <p:spPr>
            <a:xfrm>
              <a:off x="3101975" y="1565275"/>
              <a:ext cx="1327150" cy="1181100"/>
            </a:xfrm>
            <a:prstGeom prst="rect">
              <a:avLst/>
            </a:prstGeom>
            <a:solidFill>
              <a:sysClr val="window" lastClr="FFFFFF"/>
            </a:solidFill>
            <a:ln w="28575" cap="flat" cmpd="sng" algn="ctr">
              <a:solidFill>
                <a:srgbClr val="00205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pic>
          <p:nvPicPr>
            <p:cNvPr id="238" name="Picture 2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40663" y="1634914"/>
              <a:ext cx="1220406" cy="1066017"/>
            </a:xfrm>
            <a:prstGeom prst="rect">
              <a:avLst/>
            </a:prstGeom>
          </p:spPr>
        </p:pic>
      </p:grpSp>
      <p:sp>
        <p:nvSpPr>
          <p:cNvPr id="239" name="Rectangle 238"/>
          <p:cNvSpPr/>
          <p:nvPr/>
        </p:nvSpPr>
        <p:spPr bwMode="auto">
          <a:xfrm>
            <a:off x="6569528" y="1518752"/>
            <a:ext cx="1617224" cy="91440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Leader </a:t>
            </a:r>
            <a:br>
              <a:rPr kumimoji="0" lang="en-US" sz="12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br>
            <a:r>
              <a:rPr kumimoji="0" lang="en-US" sz="12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in TPC-E</a:t>
            </a:r>
          </a:p>
        </p:txBody>
      </p:sp>
      <p:grpSp>
        <p:nvGrpSpPr>
          <p:cNvPr id="240" name="Group 239"/>
          <p:cNvGrpSpPr/>
          <p:nvPr/>
        </p:nvGrpSpPr>
        <p:grpSpPr>
          <a:xfrm>
            <a:off x="7755480" y="2860369"/>
            <a:ext cx="846772" cy="684955"/>
            <a:chOff x="5029367" y="3012570"/>
            <a:chExt cx="870254" cy="703951"/>
          </a:xfrm>
        </p:grpSpPr>
        <p:sp>
          <p:nvSpPr>
            <p:cNvPr id="241" name="Rectangle 240"/>
            <p:cNvSpPr/>
            <p:nvPr/>
          </p:nvSpPr>
          <p:spPr bwMode="auto">
            <a:xfrm>
              <a:off x="5332504" y="3355545"/>
              <a:ext cx="271092" cy="360976"/>
            </a:xfrm>
            <a:prstGeom prst="rect">
              <a:avLst/>
            </a:prstGeom>
            <a:noFill/>
            <a:ln w="12700" cap="flat" cmpd="sng" algn="ctr">
              <a:solidFill>
                <a:sysClr val="window" lastClr="FFFFFF"/>
              </a:solidFill>
              <a:prstDash val="solid"/>
              <a:miter lim="800000"/>
              <a:headEnd type="none" w="med" len="med"/>
              <a:tailEnd type="none" w="med" len="med"/>
            </a:ln>
            <a:effectLst/>
          </p:spPr>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3225" rtl="0" eaLnBrk="1" fontAlgn="auto" latinLnBrk="0" hangingPunct="1">
                <a:lnSpc>
                  <a:spcPct val="90000"/>
                </a:lnSpc>
                <a:spcBef>
                  <a:spcPts val="0"/>
                </a:spcBef>
                <a:spcAft>
                  <a:spcPts val="0"/>
                </a:spcAft>
                <a:buClrTx/>
                <a:buSzTx/>
                <a:buFontTx/>
                <a:buNone/>
                <a:tabLst/>
                <a:defRPr/>
              </a:pPr>
              <a:endParaRPr kumimoji="0" lang="en-US" sz="1100" b="1" i="0" u="none" strike="noStrike" kern="0" cap="none" spc="0" normalizeH="0" baseline="0" noProof="0" dirty="0">
                <a:ln>
                  <a:noFill/>
                </a:ln>
                <a:solidFill>
                  <a:prstClr val="white"/>
                </a:solidFill>
                <a:effectLst/>
                <a:uLnTx/>
                <a:uFillTx/>
                <a:latin typeface="Segoe UI"/>
                <a:ea typeface="Segoe UI Black" panose="020B0A02040204020203" pitchFamily="34" charset="0"/>
                <a:cs typeface="Segoe UI Black" panose="020B0A02040204020203" pitchFamily="34" charset="0"/>
              </a:endParaRPr>
            </a:p>
          </p:txBody>
        </p:sp>
        <p:sp>
          <p:nvSpPr>
            <p:cNvPr id="242" name="Rectangle 241"/>
            <p:cNvSpPr/>
            <p:nvPr/>
          </p:nvSpPr>
          <p:spPr bwMode="auto">
            <a:xfrm>
              <a:off x="5029367" y="3271145"/>
              <a:ext cx="271092" cy="445376"/>
            </a:xfrm>
            <a:prstGeom prst="rect">
              <a:avLst/>
            </a:prstGeom>
            <a:noFill/>
            <a:ln w="12700" cap="flat" cmpd="sng" algn="ctr">
              <a:solidFill>
                <a:sysClr val="window" lastClr="FFFFFF"/>
              </a:solidFill>
              <a:prstDash val="solid"/>
              <a:miter lim="800000"/>
              <a:headEnd type="none" w="med" len="med"/>
              <a:tailEnd type="none" w="med" len="med"/>
            </a:ln>
            <a:effectLst/>
          </p:spPr>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3225" rtl="0" eaLnBrk="1" fontAlgn="auto" latinLnBrk="0" hangingPunct="1">
                <a:lnSpc>
                  <a:spcPct val="90000"/>
                </a:lnSpc>
                <a:spcBef>
                  <a:spcPts val="0"/>
                </a:spcBef>
                <a:spcAft>
                  <a:spcPts val="0"/>
                </a:spcAft>
                <a:buClrTx/>
                <a:buSzTx/>
                <a:buFontTx/>
                <a:buNone/>
                <a:tabLst/>
                <a:defRPr/>
              </a:pPr>
              <a:endParaRPr kumimoji="0" lang="en-US" sz="1600" b="1" i="0" u="none" strike="noStrike" kern="0" cap="none" spc="0" normalizeH="0" baseline="0" noProof="0" dirty="0">
                <a:ln>
                  <a:noFill/>
                </a:ln>
                <a:solidFill>
                  <a:prstClr val="white"/>
                </a:solidFill>
                <a:effectLst/>
                <a:uLnTx/>
                <a:uFillTx/>
                <a:latin typeface="Segoe UI"/>
                <a:ea typeface="Segoe UI Black" panose="020B0A02040204020203" pitchFamily="34" charset="0"/>
                <a:cs typeface="Segoe UI Black" panose="020B0A02040204020203" pitchFamily="34" charset="0"/>
              </a:endParaRPr>
            </a:p>
          </p:txBody>
        </p:sp>
        <p:sp>
          <p:nvSpPr>
            <p:cNvPr id="243" name="Rectangle 242"/>
            <p:cNvSpPr/>
            <p:nvPr/>
          </p:nvSpPr>
          <p:spPr bwMode="auto">
            <a:xfrm>
              <a:off x="5628529" y="3430759"/>
              <a:ext cx="271092" cy="285762"/>
            </a:xfrm>
            <a:prstGeom prst="rect">
              <a:avLst/>
            </a:prstGeom>
            <a:noFill/>
            <a:ln w="12700" cap="flat" cmpd="sng" algn="ctr">
              <a:solidFill>
                <a:sysClr val="window" lastClr="FFFFFF"/>
              </a:solidFill>
              <a:prstDash val="solid"/>
              <a:miter lim="800000"/>
              <a:headEnd type="none" w="med" len="med"/>
              <a:tailEnd type="none" w="med" len="med"/>
            </a:ln>
            <a:effectLst/>
          </p:spPr>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3225" rtl="0" eaLnBrk="1" fontAlgn="auto" latinLnBrk="0" hangingPunct="1">
                <a:lnSpc>
                  <a:spcPct val="90000"/>
                </a:lnSpc>
                <a:spcBef>
                  <a:spcPts val="0"/>
                </a:spcBef>
                <a:spcAft>
                  <a:spcPts val="0"/>
                </a:spcAft>
                <a:buClrTx/>
                <a:buSzTx/>
                <a:buFontTx/>
                <a:buNone/>
                <a:tabLst/>
                <a:defRPr/>
              </a:pPr>
              <a:endParaRPr kumimoji="0" lang="en-US" sz="1000" b="1" i="0" u="none" strike="noStrike" kern="0" cap="none" spc="0" normalizeH="0" baseline="0" noProof="0" dirty="0">
                <a:ln>
                  <a:noFill/>
                </a:ln>
                <a:solidFill>
                  <a:prstClr val="white"/>
                </a:solidFill>
                <a:effectLst/>
                <a:uLnTx/>
                <a:uFillTx/>
                <a:latin typeface="Segoe UI"/>
                <a:ea typeface="Segoe UI Black" panose="020B0A02040204020203" pitchFamily="34" charset="0"/>
                <a:cs typeface="Segoe UI Black" panose="020B0A02040204020203" pitchFamily="34" charset="0"/>
              </a:endParaRPr>
            </a:p>
          </p:txBody>
        </p:sp>
        <p:sp>
          <p:nvSpPr>
            <p:cNvPr id="244" name="Freeform 248"/>
            <p:cNvSpPr/>
            <p:nvPr/>
          </p:nvSpPr>
          <p:spPr bwMode="auto">
            <a:xfrm>
              <a:off x="5041289" y="3012570"/>
              <a:ext cx="247248" cy="31710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2050"/>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8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a:t>
              </a:r>
            </a:p>
          </p:txBody>
        </p:sp>
        <p:sp>
          <p:nvSpPr>
            <p:cNvPr id="245" name="Freeform 249"/>
            <p:cNvSpPr/>
            <p:nvPr/>
          </p:nvSpPr>
          <p:spPr bwMode="auto">
            <a:xfrm>
              <a:off x="5344426" y="3093920"/>
              <a:ext cx="247248" cy="31710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2050"/>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8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a:t>
              </a:r>
            </a:p>
          </p:txBody>
        </p:sp>
        <p:sp>
          <p:nvSpPr>
            <p:cNvPr id="246" name="Freeform 250"/>
            <p:cNvSpPr/>
            <p:nvPr/>
          </p:nvSpPr>
          <p:spPr bwMode="auto">
            <a:xfrm>
              <a:off x="5641942" y="3170026"/>
              <a:ext cx="247248" cy="31710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2050"/>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8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a:t>
              </a:r>
            </a:p>
          </p:txBody>
        </p:sp>
      </p:grpSp>
      <p:sp>
        <p:nvSpPr>
          <p:cNvPr id="247" name="TextBox 246"/>
          <p:cNvSpPr txBox="1"/>
          <p:nvPr/>
        </p:nvSpPr>
        <p:spPr>
          <a:xfrm>
            <a:off x="3781343" y="5059267"/>
            <a:ext cx="1808860" cy="600164"/>
          </a:xfrm>
          <a:prstGeom prst="rect">
            <a:avLst/>
          </a:prstGeom>
          <a:noFill/>
        </p:spPr>
        <p:txBody>
          <a:bodyPr wrap="square" lIns="182880" rIns="182880" bIns="18288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Segoe UI"/>
                <a:ea typeface="+mn-ea"/>
                <a:cs typeface="Segoe UI" pitchFamily="34" charset="0"/>
              </a:rPr>
              <a:t>Least vulnerable </a:t>
            </a:r>
            <a:br>
              <a:rPr kumimoji="0" lang="en-US" sz="1200" b="1" i="0" u="none" strike="noStrike" kern="0" cap="none" spc="0" normalizeH="0" baseline="0" noProof="0" dirty="0">
                <a:ln>
                  <a:noFill/>
                </a:ln>
                <a:solidFill>
                  <a:prstClr val="white"/>
                </a:solidFill>
                <a:effectLst/>
                <a:uLnTx/>
                <a:uFillTx/>
                <a:latin typeface="Segoe UI"/>
                <a:ea typeface="+mn-ea"/>
                <a:cs typeface="Segoe UI" pitchFamily="34" charset="0"/>
              </a:rPr>
            </a:br>
            <a:r>
              <a:rPr kumimoji="0" lang="en-US" sz="1200" b="1" i="0" u="none" strike="noStrike" kern="0" cap="none" spc="0" normalizeH="0" baseline="0" noProof="0" dirty="0">
                <a:ln>
                  <a:noFill/>
                </a:ln>
                <a:solidFill>
                  <a:prstClr val="white"/>
                </a:solidFill>
                <a:effectLst/>
                <a:uLnTx/>
                <a:uFillTx/>
                <a:latin typeface="Segoe UI"/>
                <a:ea typeface="+mn-ea"/>
                <a:cs typeface="Segoe UI" pitchFamily="34" charset="0"/>
              </a:rPr>
              <a:t>over the last </a:t>
            </a:r>
            <a:r>
              <a:rPr kumimoji="0" lang="en-US" sz="12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 years</a:t>
            </a:r>
          </a:p>
        </p:txBody>
      </p:sp>
      <p:grpSp>
        <p:nvGrpSpPr>
          <p:cNvPr id="248" name="Group 247"/>
          <p:cNvGrpSpPr/>
          <p:nvPr/>
        </p:nvGrpSpPr>
        <p:grpSpPr>
          <a:xfrm>
            <a:off x="10961274" y="4117321"/>
            <a:ext cx="813626" cy="492443"/>
            <a:chOff x="10961274" y="4097657"/>
            <a:chExt cx="813626" cy="492443"/>
          </a:xfrm>
        </p:grpSpPr>
        <p:sp>
          <p:nvSpPr>
            <p:cNvPr id="249" name="TextBox 248"/>
            <p:cNvSpPr txBox="1"/>
            <p:nvPr/>
          </p:nvSpPr>
          <p:spPr>
            <a:xfrm>
              <a:off x="10961274" y="4097657"/>
              <a:ext cx="477596" cy="492443"/>
            </a:xfrm>
            <a:prstGeom prst="rect">
              <a:avLst/>
            </a:prstGeom>
            <a:noFill/>
          </p:spPr>
          <p:txBody>
            <a:bodyPr wrap="square" lIns="0" tIns="0" rIns="0" bIns="0"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002050"/>
                  </a:solidFill>
                  <a:effectLst/>
                  <a:uLnTx/>
                  <a:uFillTx/>
                  <a:latin typeface="Segoe UI"/>
                  <a:ea typeface="Segoe UI" charset="0"/>
                  <a:cs typeface="Segoe UI" charset="0"/>
                </a:rPr>
                <a:t>R</a:t>
              </a:r>
            </a:p>
          </p:txBody>
        </p:sp>
        <p:grpSp>
          <p:nvGrpSpPr>
            <p:cNvPr id="250" name="Group 4"/>
            <p:cNvGrpSpPr>
              <a:grpSpLocks noChangeAspect="1"/>
            </p:cNvGrpSpPr>
            <p:nvPr/>
          </p:nvGrpSpPr>
          <p:grpSpPr bwMode="auto">
            <a:xfrm>
              <a:off x="11448518" y="4189800"/>
              <a:ext cx="326382" cy="327820"/>
              <a:chOff x="522" y="2880"/>
              <a:chExt cx="908" cy="912"/>
            </a:xfrm>
            <a:solidFill>
              <a:srgbClr val="002050"/>
            </a:solidFill>
          </p:grpSpPr>
          <p:sp>
            <p:nvSpPr>
              <p:cNvPr id="251" name="Freeform 5"/>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52" name="Freeform 6"/>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253" name="Group 252"/>
          <p:cNvGrpSpPr/>
          <p:nvPr/>
        </p:nvGrpSpPr>
        <p:grpSpPr>
          <a:xfrm>
            <a:off x="5607984" y="2667509"/>
            <a:ext cx="848321" cy="873401"/>
            <a:chOff x="5201360" y="2821260"/>
            <a:chExt cx="848321" cy="873401"/>
          </a:xfrm>
        </p:grpSpPr>
        <p:grpSp>
          <p:nvGrpSpPr>
            <p:cNvPr id="254" name="Group 253"/>
            <p:cNvGrpSpPr/>
            <p:nvPr/>
          </p:nvGrpSpPr>
          <p:grpSpPr>
            <a:xfrm>
              <a:off x="5201360" y="2821260"/>
              <a:ext cx="848321" cy="873401"/>
              <a:chOff x="4476461" y="3076125"/>
              <a:chExt cx="497933" cy="512654"/>
            </a:xfrm>
          </p:grpSpPr>
          <p:sp>
            <p:nvSpPr>
              <p:cNvPr id="256" name="Freeform 222"/>
              <p:cNvSpPr/>
              <p:nvPr/>
            </p:nvSpPr>
            <p:spPr bwMode="auto">
              <a:xfrm>
                <a:off x="4476461" y="3332155"/>
                <a:ext cx="200088" cy="25662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2050"/>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13716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257" name="Freeform 246"/>
              <p:cNvSpPr>
                <a:spLocks/>
              </p:cNvSpPr>
              <p:nvPr/>
            </p:nvSpPr>
            <p:spPr bwMode="black">
              <a:xfrm rot="5400000" flipH="1">
                <a:off x="4544467" y="3125240"/>
                <a:ext cx="479042" cy="380812"/>
              </a:xfrm>
              <a:custGeom>
                <a:avLst/>
                <a:gdLst>
                  <a:gd name="connsiteX0" fmla="*/ 382421 w 382421"/>
                  <a:gd name="connsiteY0" fmla="*/ 148768 h 304003"/>
                  <a:gd name="connsiteX1" fmla="*/ 208313 w 382421"/>
                  <a:gd name="connsiteY1" fmla="*/ 0 h 304003"/>
                  <a:gd name="connsiteX2" fmla="*/ 208313 w 382421"/>
                  <a:gd name="connsiteY2" fmla="*/ 97022 h 304003"/>
                  <a:gd name="connsiteX3" fmla="*/ 201864 w 382421"/>
                  <a:gd name="connsiteY3" fmla="*/ 97022 h 304003"/>
                  <a:gd name="connsiteX4" fmla="*/ 550 w 382421"/>
                  <a:gd name="connsiteY4" fmla="*/ 236189 h 304003"/>
                  <a:gd name="connsiteX5" fmla="*/ 0 w 382421"/>
                  <a:gd name="connsiteY5" fmla="*/ 237940 h 304003"/>
                  <a:gd name="connsiteX6" fmla="*/ 106750 w 382421"/>
                  <a:gd name="connsiteY6" fmla="*/ 237940 h 304003"/>
                  <a:gd name="connsiteX7" fmla="*/ 141308 w 382421"/>
                  <a:gd name="connsiteY7" fmla="*/ 215773 h 304003"/>
                  <a:gd name="connsiteX8" fmla="*/ 208313 w 382421"/>
                  <a:gd name="connsiteY8" fmla="*/ 200512 h 304003"/>
                  <a:gd name="connsiteX9" fmla="*/ 208313 w 382421"/>
                  <a:gd name="connsiteY9" fmla="*/ 304003 h 304003"/>
                  <a:gd name="connsiteX10" fmla="*/ 382421 w 382421"/>
                  <a:gd name="connsiteY10" fmla="*/ 148768 h 304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2421" h="304003">
                    <a:moveTo>
                      <a:pt x="382421" y="148768"/>
                    </a:moveTo>
                    <a:cubicBezTo>
                      <a:pt x="208313" y="0"/>
                      <a:pt x="208313" y="0"/>
                      <a:pt x="208313" y="0"/>
                    </a:cubicBezTo>
                    <a:cubicBezTo>
                      <a:pt x="208313" y="97022"/>
                      <a:pt x="208313" y="97022"/>
                      <a:pt x="208313" y="97022"/>
                    </a:cubicBezTo>
                    <a:cubicBezTo>
                      <a:pt x="208313" y="97022"/>
                      <a:pt x="208313" y="97022"/>
                      <a:pt x="201864" y="97022"/>
                    </a:cubicBezTo>
                    <a:cubicBezTo>
                      <a:pt x="114809" y="97022"/>
                      <a:pt x="35010" y="155235"/>
                      <a:pt x="550" y="236189"/>
                    </a:cubicBezTo>
                    <a:lnTo>
                      <a:pt x="0" y="237940"/>
                    </a:lnTo>
                    <a:lnTo>
                      <a:pt x="106750" y="237940"/>
                    </a:lnTo>
                    <a:lnTo>
                      <a:pt x="141308" y="215773"/>
                    </a:lnTo>
                    <a:cubicBezTo>
                      <a:pt x="161560" y="207385"/>
                      <a:pt x="184130" y="202129"/>
                      <a:pt x="208313" y="200512"/>
                    </a:cubicBezTo>
                    <a:cubicBezTo>
                      <a:pt x="208313" y="304003"/>
                      <a:pt x="208313" y="304003"/>
                      <a:pt x="208313" y="304003"/>
                    </a:cubicBezTo>
                    <a:cubicBezTo>
                      <a:pt x="382421" y="148768"/>
                      <a:pt x="382421" y="148768"/>
                      <a:pt x="382421" y="148768"/>
                    </a:cubicBezTo>
                    <a:close/>
                  </a:path>
                </a:pathLst>
              </a:custGeom>
              <a:solidFill>
                <a:srgbClr val="FFFFFF"/>
              </a:solidFill>
              <a:ln>
                <a:noFill/>
              </a:ln>
              <a:extLst/>
            </p:spPr>
            <p:txBody>
              <a:bodyPr vert="horz" wrap="square" lIns="121920" tIns="60960" rIns="121920" bIns="60960" numCol="1" anchor="t" anchorCtr="0" compatLnSpc="1">
                <a:prstTxWarp prst="textNoShape">
                  <a:avLst/>
                </a:prstTxWarp>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a:ea typeface="+mn-ea"/>
                  <a:cs typeface="+mn-cs"/>
                </a:endParaRPr>
              </a:p>
            </p:txBody>
          </p:sp>
        </p:grpSp>
        <p:sp>
          <p:nvSpPr>
            <p:cNvPr id="255" name="Rectangle 254"/>
            <p:cNvSpPr/>
            <p:nvPr/>
          </p:nvSpPr>
          <p:spPr>
            <a:xfrm>
              <a:off x="5549005" y="2933663"/>
              <a:ext cx="360996"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2050"/>
                  </a:solidFill>
                  <a:effectLst/>
                  <a:uLnTx/>
                  <a:uFillTx/>
                  <a:latin typeface="Segoe UI"/>
                  <a:ea typeface="Segoe UI" pitchFamily="34" charset="0"/>
                  <a:cs typeface="Segoe UI" pitchFamily="34" charset="0"/>
                </a:rPr>
                <a:t>PB</a:t>
              </a:r>
              <a:endParaRPr kumimoji="0" lang="en-US" sz="1100" b="0" i="0" u="none" strike="noStrike" kern="0" cap="none" spc="0" normalizeH="0" baseline="0" noProof="0" dirty="0">
                <a:ln>
                  <a:noFill/>
                </a:ln>
                <a:solidFill>
                  <a:srgbClr val="002050"/>
                </a:solidFill>
                <a:effectLst/>
                <a:uLnTx/>
                <a:uFillTx/>
                <a:latin typeface="Segoe UI"/>
                <a:ea typeface="+mn-ea"/>
                <a:cs typeface="+mn-cs"/>
              </a:endParaRPr>
            </a:p>
          </p:txBody>
        </p:sp>
      </p:grpSp>
      <p:grpSp>
        <p:nvGrpSpPr>
          <p:cNvPr id="258" name="Group 257"/>
          <p:cNvGrpSpPr/>
          <p:nvPr/>
        </p:nvGrpSpPr>
        <p:grpSpPr>
          <a:xfrm>
            <a:off x="338007" y="3685935"/>
            <a:ext cx="324708" cy="265095"/>
            <a:chOff x="-1245553" y="3227415"/>
            <a:chExt cx="495519" cy="404548"/>
          </a:xfrm>
        </p:grpSpPr>
        <p:sp>
          <p:nvSpPr>
            <p:cNvPr id="259" name="Freeform 95"/>
            <p:cNvSpPr>
              <a:spLocks noChangeAspect="1"/>
            </p:cNvSpPr>
            <p:nvPr/>
          </p:nvSpPr>
          <p:spPr bwMode="black">
            <a:xfrm flipH="1">
              <a:off x="-1245553" y="3310805"/>
              <a:ext cx="321159" cy="321158"/>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002050"/>
            </a:solidFill>
            <a:ln>
              <a:noFill/>
            </a:ln>
            <a:extLst/>
          </p:spPr>
          <p:txBody>
            <a:bodyPr vert="horz" wrap="square" lIns="91444" tIns="45722" rIns="91444" bIns="45722"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260" name="Freeform 95"/>
            <p:cNvSpPr>
              <a:spLocks noChangeAspect="1"/>
            </p:cNvSpPr>
            <p:nvPr/>
          </p:nvSpPr>
          <p:spPr bwMode="black">
            <a:xfrm>
              <a:off x="-1021860" y="3227415"/>
              <a:ext cx="271826" cy="271825"/>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002050"/>
            </a:solidFill>
            <a:ln>
              <a:solidFill>
                <a:srgbClr val="C5DDF6"/>
              </a:solidFill>
            </a:ln>
            <a:extLst/>
          </p:spPr>
          <p:txBody>
            <a:bodyPr vert="horz" wrap="square" lIns="91444" tIns="45722" rIns="91444" bIns="45722"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grpSp>
      <p:sp>
        <p:nvSpPr>
          <p:cNvPr id="261" name="Rectangle 260"/>
          <p:cNvSpPr/>
          <p:nvPr/>
        </p:nvSpPr>
        <p:spPr>
          <a:xfrm>
            <a:off x="3781343" y="5755943"/>
            <a:ext cx="2013470" cy="524844"/>
          </a:xfrm>
          <a:prstGeom prst="rect">
            <a:avLst/>
          </a:prstGeom>
          <a:noFill/>
          <a:ln w="12700" cap="flat" cmpd="sng" algn="ctr">
            <a:noFill/>
            <a:prstDash val="solid"/>
            <a:miter lim="800000"/>
          </a:ln>
          <a:effectLst/>
        </p:spPr>
        <p:txBody>
          <a:bodyPr wrap="square" lIns="182880" tIns="0" rIns="0" bIns="0" rtlCol="0" anchor="ctr" anchorCtr="0">
            <a:no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Segoe UI"/>
                <a:ea typeface="+mn-ea"/>
                <a:cs typeface="Segoe UI" pitchFamily="34" charset="0"/>
              </a:rPr>
              <a:t>Any language, </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Segoe UI"/>
                <a:ea typeface="+mn-ea"/>
                <a:cs typeface="Segoe UI" pitchFamily="34" charset="0"/>
              </a:rPr>
              <a:t>any platform, anywhere</a:t>
            </a:r>
          </a:p>
        </p:txBody>
      </p:sp>
      <p:sp>
        <p:nvSpPr>
          <p:cNvPr id="262" name="Rectangle 261"/>
          <p:cNvSpPr/>
          <p:nvPr/>
        </p:nvSpPr>
        <p:spPr bwMode="auto">
          <a:xfrm>
            <a:off x="9509914" y="3854356"/>
            <a:ext cx="1638787" cy="91440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37160" tIns="143428" rIns="179285" bIns="143428" numCol="1" spcCol="0" rtlCol="0" fromWordArt="0" anchor="b"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Support for </a:t>
            </a:r>
            <a:br>
              <a:rPr kumimoji="0" lang="en-US" sz="12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br>
            <a:r>
              <a:rPr kumimoji="0" lang="en-US" sz="12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R and Python</a:t>
            </a:r>
          </a:p>
        </p:txBody>
      </p:sp>
      <p:sp>
        <p:nvSpPr>
          <p:cNvPr id="263" name="Rectangle 262">
            <a:extLst/>
          </p:cNvPr>
          <p:cNvSpPr/>
          <p:nvPr/>
        </p:nvSpPr>
        <p:spPr bwMode="auto">
          <a:xfrm>
            <a:off x="3781343" y="1513201"/>
            <a:ext cx="1778989" cy="91440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An industry leader </a:t>
            </a:r>
            <a:br>
              <a:rPr kumimoji="0" lang="en-US" sz="12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br>
            <a:r>
              <a:rPr kumimoji="0" lang="en-US" sz="12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four years in a row </a:t>
            </a:r>
          </a:p>
        </p:txBody>
      </p:sp>
      <p:sp>
        <p:nvSpPr>
          <p:cNvPr id="264" name="TextBox 263"/>
          <p:cNvSpPr txBox="1"/>
          <p:nvPr/>
        </p:nvSpPr>
        <p:spPr>
          <a:xfrm>
            <a:off x="6185295" y="4809109"/>
            <a:ext cx="221343"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prstClr val="white"/>
                </a:solidFill>
                <a:effectLst/>
                <a:uLnTx/>
                <a:uFillTx/>
                <a:latin typeface="Segoe UI"/>
                <a:ea typeface="+mn-ea"/>
                <a:cs typeface="+mn-cs"/>
              </a:rPr>
              <a:t>+</a:t>
            </a:r>
          </a:p>
        </p:txBody>
      </p:sp>
      <p:sp>
        <p:nvSpPr>
          <p:cNvPr id="265" name="Rectangle 264"/>
          <p:cNvSpPr/>
          <p:nvPr/>
        </p:nvSpPr>
        <p:spPr>
          <a:xfrm>
            <a:off x="827310" y="5127440"/>
            <a:ext cx="1067314" cy="271348"/>
          </a:xfrm>
          <a:prstGeom prst="rect">
            <a:avLst/>
          </a:prstGeom>
          <a:noFill/>
          <a:ln w="10795" cap="flat" cmpd="sng" algn="ctr">
            <a:noFill/>
            <a:prstDash val="solid"/>
          </a:ln>
          <a:effectLst/>
        </p:spPr>
        <p:txBody>
          <a:bodyPr lIns="0" tIns="0" rIns="137160" bIns="0" rtlCol="0" anchor="ctr" anchorCtr="0"/>
          <a:lstStyle/>
          <a:p>
            <a:pPr marL="0" marR="0" lvl="0" indent="0" algn="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a:ea typeface="+mn-ea"/>
                <a:cs typeface="Segoe UI Semibold" panose="020B0702040204020203" pitchFamily="34" charset="0"/>
              </a:rPr>
              <a:t>SECURITY</a:t>
            </a:r>
          </a:p>
        </p:txBody>
      </p:sp>
      <p:sp>
        <p:nvSpPr>
          <p:cNvPr id="266" name="Rectangle 265"/>
          <p:cNvSpPr/>
          <p:nvPr/>
        </p:nvSpPr>
        <p:spPr>
          <a:xfrm>
            <a:off x="827310" y="5891877"/>
            <a:ext cx="1067314" cy="271348"/>
          </a:xfrm>
          <a:prstGeom prst="rect">
            <a:avLst/>
          </a:prstGeom>
          <a:noFill/>
          <a:ln w="10795" cap="flat" cmpd="sng" algn="ctr">
            <a:noFill/>
            <a:prstDash val="solid"/>
          </a:ln>
          <a:effectLst/>
        </p:spPr>
        <p:txBody>
          <a:bodyPr lIns="0" tIns="0" rIns="137160" bIns="0" rtlCol="0" anchor="ctr" anchorCtr="0"/>
          <a:lstStyle/>
          <a:p>
            <a:pPr marL="0" marR="0" lvl="0" indent="0" algn="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a:ea typeface="+mn-ea"/>
                <a:cs typeface="Segoe UI Semibold" panose="020B0702040204020203" pitchFamily="34" charset="0"/>
              </a:rPr>
              <a:t>FLEXIBILITY</a:t>
            </a:r>
          </a:p>
        </p:txBody>
      </p:sp>
      <p:grpSp>
        <p:nvGrpSpPr>
          <p:cNvPr id="267" name="Group 266"/>
          <p:cNvGrpSpPr/>
          <p:nvPr/>
        </p:nvGrpSpPr>
        <p:grpSpPr>
          <a:xfrm>
            <a:off x="6305892" y="5552723"/>
            <a:ext cx="3023218" cy="169277"/>
            <a:chOff x="6113367" y="5853720"/>
            <a:chExt cx="3023218" cy="169277"/>
          </a:xfrm>
        </p:grpSpPr>
        <p:sp>
          <p:nvSpPr>
            <p:cNvPr id="268" name="TextBox 267"/>
            <p:cNvSpPr txBox="1"/>
            <p:nvPr/>
          </p:nvSpPr>
          <p:spPr>
            <a:xfrm>
              <a:off x="6113367" y="5853720"/>
              <a:ext cx="535724" cy="1692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0" cap="none" spc="20" normalizeH="0" baseline="0" noProof="0" dirty="0">
                  <a:ln>
                    <a:noFill/>
                  </a:ln>
                  <a:solidFill>
                    <a:prstClr val="white"/>
                  </a:solidFill>
                  <a:effectLst/>
                  <a:uLnTx/>
                  <a:uFillTx/>
                  <a:latin typeface="Segoe UI"/>
                  <a:ea typeface="+mn-ea"/>
                  <a:cs typeface="+mn-cs"/>
                </a:rPr>
                <a:t>SQL Server</a:t>
              </a:r>
            </a:p>
          </p:txBody>
        </p:sp>
        <p:sp>
          <p:nvSpPr>
            <p:cNvPr id="269" name="TextBox 268"/>
            <p:cNvSpPr txBox="1"/>
            <p:nvPr/>
          </p:nvSpPr>
          <p:spPr>
            <a:xfrm>
              <a:off x="6619265" y="5853720"/>
              <a:ext cx="533800" cy="1692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0" cap="none" spc="20" normalizeH="0" baseline="0" noProof="0" dirty="0">
                  <a:ln>
                    <a:noFill/>
                  </a:ln>
                  <a:solidFill>
                    <a:prstClr val="white"/>
                  </a:solidFill>
                  <a:effectLst/>
                  <a:uLnTx/>
                  <a:uFillTx/>
                  <a:latin typeface="Segoe UI"/>
                  <a:ea typeface="+mn-ea"/>
                  <a:cs typeface="+mn-cs"/>
                </a:rPr>
                <a:t>SAP HANA</a:t>
              </a:r>
            </a:p>
          </p:txBody>
        </p:sp>
        <p:sp>
          <p:nvSpPr>
            <p:cNvPr id="270" name="TextBox 269"/>
            <p:cNvSpPr txBox="1"/>
            <p:nvPr/>
          </p:nvSpPr>
          <p:spPr>
            <a:xfrm>
              <a:off x="7130389" y="5853720"/>
              <a:ext cx="559769" cy="1692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0" cap="none" spc="20" normalizeH="0" baseline="0" noProof="0" dirty="0">
                  <a:ln>
                    <a:noFill/>
                  </a:ln>
                  <a:solidFill>
                    <a:prstClr val="white"/>
                  </a:solidFill>
                  <a:effectLst/>
                  <a:uLnTx/>
                  <a:uFillTx/>
                  <a:latin typeface="Segoe UI"/>
                  <a:ea typeface="+mn-ea"/>
                  <a:cs typeface="+mn-cs"/>
                </a:rPr>
                <a:t>PostgreSQL</a:t>
              </a:r>
            </a:p>
          </p:txBody>
        </p:sp>
        <p:sp>
          <p:nvSpPr>
            <p:cNvPr id="271" name="TextBox 270"/>
            <p:cNvSpPr txBox="1"/>
            <p:nvPr/>
          </p:nvSpPr>
          <p:spPr>
            <a:xfrm>
              <a:off x="7679115" y="5853720"/>
              <a:ext cx="468719" cy="1692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0" cap="none" spc="20" normalizeH="0" baseline="0" noProof="0" dirty="0">
                  <a:ln>
                    <a:noFill/>
                  </a:ln>
                  <a:solidFill>
                    <a:prstClr val="white"/>
                  </a:solidFill>
                  <a:effectLst/>
                  <a:uLnTx/>
                  <a:uFillTx/>
                  <a:latin typeface="Segoe UI"/>
                  <a:ea typeface="+mn-ea"/>
                  <a:cs typeface="+mn-cs"/>
                </a:rPr>
                <a:t>IBM DB2</a:t>
              </a:r>
            </a:p>
          </p:txBody>
        </p:sp>
        <p:sp>
          <p:nvSpPr>
            <p:cNvPr id="272" name="TextBox 271"/>
            <p:cNvSpPr txBox="1"/>
            <p:nvPr/>
          </p:nvSpPr>
          <p:spPr>
            <a:xfrm>
              <a:off x="8234196" y="5853720"/>
              <a:ext cx="392416" cy="1692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0" cap="none" spc="20" normalizeH="0" baseline="0" noProof="0" dirty="0">
                  <a:ln>
                    <a:noFill/>
                  </a:ln>
                  <a:solidFill>
                    <a:prstClr val="white"/>
                  </a:solidFill>
                  <a:effectLst/>
                  <a:uLnTx/>
                  <a:uFillTx/>
                  <a:latin typeface="Segoe UI"/>
                  <a:ea typeface="+mn-ea"/>
                  <a:cs typeface="+mn-cs"/>
                </a:rPr>
                <a:t>Oracle</a:t>
              </a:r>
            </a:p>
          </p:txBody>
        </p:sp>
        <p:sp>
          <p:nvSpPr>
            <p:cNvPr id="273" name="TextBox 272"/>
            <p:cNvSpPr txBox="1"/>
            <p:nvPr/>
          </p:nvSpPr>
          <p:spPr>
            <a:xfrm>
              <a:off x="8727498" y="5853720"/>
              <a:ext cx="409087" cy="1692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0" cap="none" spc="20" normalizeH="0" baseline="0" noProof="0" dirty="0">
                  <a:ln>
                    <a:noFill/>
                  </a:ln>
                  <a:solidFill>
                    <a:prstClr val="white"/>
                  </a:solidFill>
                  <a:effectLst/>
                  <a:uLnTx/>
                  <a:uFillTx/>
                  <a:latin typeface="Segoe UI"/>
                  <a:ea typeface="+mn-ea"/>
                  <a:cs typeface="+mn-cs"/>
                </a:rPr>
                <a:t>MySQL</a:t>
              </a:r>
            </a:p>
          </p:txBody>
        </p:sp>
      </p:grpSp>
      <p:sp>
        <p:nvSpPr>
          <p:cNvPr id="274" name="Rectangle 273"/>
          <p:cNvSpPr/>
          <p:nvPr/>
        </p:nvSpPr>
        <p:spPr>
          <a:xfrm>
            <a:off x="0" y="6329650"/>
            <a:ext cx="11572964" cy="528350"/>
          </a:xfrm>
          <a:prstGeom prst="rect">
            <a:avLst/>
          </a:prstGeom>
        </p:spPr>
        <p:txBody>
          <a:bodyPr wrap="square" bIns="91440" anchor="b">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550" b="0" i="0" u="none" strike="noStrike" kern="0" cap="none" spc="0" normalizeH="0" baseline="0" noProof="0" dirty="0">
                <a:ln>
                  <a:noFill/>
                </a:ln>
                <a:solidFill>
                  <a:prstClr val="white">
                    <a:lumMod val="50000"/>
                  </a:prstClr>
                </a:solidFill>
                <a:effectLst/>
                <a:uLnTx/>
                <a:uFillTx/>
                <a:latin typeface="Segoe UI"/>
                <a:ea typeface="+mn-ea"/>
                <a:cs typeface="+mn-cs"/>
              </a:rPr>
              <a:t>The above graphics were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a:t>
            </a:r>
            <a:br>
              <a:rPr kumimoji="0" lang="en-US" sz="550" b="0" i="0" u="none" strike="noStrike" kern="0" cap="none" spc="0" normalizeH="0" baseline="0" noProof="0" dirty="0">
                <a:ln>
                  <a:noFill/>
                </a:ln>
                <a:solidFill>
                  <a:prstClr val="white">
                    <a:lumMod val="50000"/>
                  </a:prstClr>
                </a:solidFill>
                <a:effectLst/>
                <a:uLnTx/>
                <a:uFillTx/>
                <a:latin typeface="Segoe UI"/>
                <a:ea typeface="+mn-ea"/>
                <a:cs typeface="+mn-cs"/>
              </a:rPr>
            </a:br>
            <a:r>
              <a:rPr kumimoji="0" lang="en-US" sz="550" b="0" i="0" u="none" strike="noStrike" kern="0" cap="none" spc="0" normalizeH="0" baseline="0" noProof="0" dirty="0">
                <a:ln>
                  <a:noFill/>
                </a:ln>
                <a:solidFill>
                  <a:prstClr val="white">
                    <a:lumMod val="50000"/>
                  </a:prstClr>
                </a:solidFill>
                <a:effectLst/>
                <a:uLnTx/>
                <a:uFillTx/>
                <a:latin typeface="Segoe UI"/>
                <a:ea typeface="+mn-ea"/>
                <a:cs typeface="+mn-cs"/>
              </a:rPr>
              <a:t>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550" b="0" i="0" u="none" strike="noStrike" kern="0" cap="none" spc="0" normalizeH="0" baseline="0" noProof="0" dirty="0">
                <a:ln>
                  <a:noFill/>
                </a:ln>
                <a:solidFill>
                  <a:prstClr val="white">
                    <a:lumMod val="50000"/>
                  </a:prstClr>
                </a:solidFill>
                <a:effectLst/>
                <a:uLnTx/>
                <a:uFillTx/>
                <a:latin typeface="Segoe UI"/>
                <a:ea typeface="+mn-ea"/>
                <a:cs typeface="+mn-cs"/>
              </a:rPr>
              <a:t>National Institute of Standards and Technology Comprehensive Vulnerability Database update 2017.</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550" b="0" i="0" u="none" strike="noStrike" kern="0" cap="none" spc="0" normalizeH="0" baseline="0" noProof="0" dirty="0">
                <a:ln>
                  <a:noFill/>
                </a:ln>
                <a:solidFill>
                  <a:prstClr val="white">
                    <a:lumMod val="50000"/>
                  </a:prstClr>
                </a:solidFill>
                <a:effectLst/>
                <a:uLnTx/>
                <a:uFillTx/>
                <a:latin typeface="Segoe UI"/>
                <a:ea typeface="+mn-ea"/>
                <a:cs typeface="+mn-cs"/>
              </a:rPr>
              <a:t>TPC-H non-clustered results as of  2017 respectively. </a:t>
            </a:r>
            <a:r>
              <a:rPr kumimoji="0" lang="en-US" sz="550" b="0" i="0" u="sng" strike="noStrike" kern="0" cap="none" spc="0" normalizeH="0" baseline="0" noProof="0" dirty="0">
                <a:ln>
                  <a:noFill/>
                </a:ln>
                <a:solidFill>
                  <a:prstClr val="white">
                    <a:lumMod val="50000"/>
                  </a:prstClr>
                </a:solidFill>
                <a:effectLst/>
                <a:uLnTx/>
                <a:uFillTx/>
                <a:latin typeface="Segoe UI"/>
                <a:ea typeface="+mn-ea"/>
                <a:cs typeface="+mn-cs"/>
                <a:hlinkClick r:id="rId6"/>
              </a:rPr>
              <a:t>http://www.tpc.org/tpch/results/tpch_perf_results.asp?resulttype=noncluster</a:t>
            </a:r>
            <a:endParaRPr kumimoji="0" lang="en-US" sz="550" b="0" i="0" u="none" strike="noStrike" kern="0" cap="none" spc="0" normalizeH="0" baseline="0" noProof="0" dirty="0">
              <a:ln>
                <a:noFill/>
              </a:ln>
              <a:solidFill>
                <a:prstClr val="white">
                  <a:lumMod val="50000"/>
                </a:prstClr>
              </a:solidFill>
              <a:effectLst/>
              <a:uLnTx/>
              <a:uFillTx/>
              <a:latin typeface="Segoe UI"/>
              <a:ea typeface="+mn-ea"/>
              <a:cs typeface="+mn-cs"/>
            </a:endParaRPr>
          </a:p>
        </p:txBody>
      </p:sp>
      <p:grpSp>
        <p:nvGrpSpPr>
          <p:cNvPr id="275" name="Group 274"/>
          <p:cNvGrpSpPr/>
          <p:nvPr/>
        </p:nvGrpSpPr>
        <p:grpSpPr>
          <a:xfrm>
            <a:off x="5836187" y="5907799"/>
            <a:ext cx="3568083" cy="286188"/>
            <a:chOff x="5836187" y="5907799"/>
            <a:chExt cx="3568083" cy="286188"/>
          </a:xfrm>
        </p:grpSpPr>
        <p:sp>
          <p:nvSpPr>
            <p:cNvPr id="276" name="Freeform 130"/>
            <p:cNvSpPr>
              <a:spLocks noChangeAspect="1" noEditPoints="1"/>
            </p:cNvSpPr>
            <p:nvPr/>
          </p:nvSpPr>
          <p:spPr bwMode="black">
            <a:xfrm>
              <a:off x="5836187" y="5917990"/>
              <a:ext cx="223656" cy="222747"/>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ysClr val="window" lastClr="FFFFFF"/>
            </a:solidFill>
            <a:ln>
              <a:noFill/>
            </a:ln>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Semilight"/>
                <a:ea typeface="+mn-ea"/>
                <a:cs typeface="+mn-cs"/>
              </a:endParaRPr>
            </a:p>
          </p:txBody>
        </p:sp>
        <p:grpSp>
          <p:nvGrpSpPr>
            <p:cNvPr id="277" name="Group 276"/>
            <p:cNvGrpSpPr/>
            <p:nvPr/>
          </p:nvGrpSpPr>
          <p:grpSpPr>
            <a:xfrm>
              <a:off x="6533577" y="5927402"/>
              <a:ext cx="389729" cy="216656"/>
              <a:chOff x="8115021" y="2547131"/>
              <a:chExt cx="3213140" cy="1786236"/>
            </a:xfrm>
            <a:solidFill>
              <a:sysClr val="window" lastClr="FFFFFF"/>
            </a:solidFill>
          </p:grpSpPr>
          <p:sp>
            <p:nvSpPr>
              <p:cNvPr id="297" name="Oval 296"/>
              <p:cNvSpPr/>
              <p:nvPr/>
            </p:nvSpPr>
            <p:spPr bwMode="auto">
              <a:xfrm>
                <a:off x="9236891" y="3816713"/>
                <a:ext cx="154756" cy="14772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8" name="Freeform: Shape 371"/>
              <p:cNvSpPr/>
              <p:nvPr/>
            </p:nvSpPr>
            <p:spPr bwMode="auto">
              <a:xfrm>
                <a:off x="8722178" y="4009119"/>
                <a:ext cx="808181" cy="293233"/>
              </a:xfrm>
              <a:custGeom>
                <a:avLst/>
                <a:gdLst>
                  <a:gd name="connsiteX0" fmla="*/ 439773 w 734710"/>
                  <a:gd name="connsiteY0" fmla="*/ 0 h 290330"/>
                  <a:gd name="connsiteX1" fmla="*/ 734710 w 734710"/>
                  <a:gd name="connsiteY1" fmla="*/ 290330 h 290330"/>
                  <a:gd name="connsiteX2" fmla="*/ 660976 w 734710"/>
                  <a:gd name="connsiteY2" fmla="*/ 290330 h 290330"/>
                  <a:gd name="connsiteX3" fmla="*/ 0 w 734710"/>
                  <a:gd name="connsiteY3" fmla="*/ 31672 h 290330"/>
                  <a:gd name="connsiteX4" fmla="*/ 126401 w 734710"/>
                  <a:gd name="connsiteY4" fmla="*/ 34312 h 290330"/>
                  <a:gd name="connsiteX5" fmla="*/ 223836 w 734710"/>
                  <a:gd name="connsiteY5" fmla="*/ 31672 h 290330"/>
                  <a:gd name="connsiteX6" fmla="*/ 439773 w 734710"/>
                  <a:gd name="connsiteY6" fmla="*/ 0 h 290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710" h="290330">
                    <a:moveTo>
                      <a:pt x="439773" y="0"/>
                    </a:moveTo>
                    <a:cubicBezTo>
                      <a:pt x="487173" y="110853"/>
                      <a:pt x="574075" y="213788"/>
                      <a:pt x="734710" y="290330"/>
                    </a:cubicBezTo>
                    <a:cubicBezTo>
                      <a:pt x="711010" y="290330"/>
                      <a:pt x="684676" y="290330"/>
                      <a:pt x="660976" y="290330"/>
                    </a:cubicBezTo>
                    <a:cubicBezTo>
                      <a:pt x="326538" y="287690"/>
                      <a:pt x="147469" y="176837"/>
                      <a:pt x="0" y="31672"/>
                    </a:cubicBezTo>
                    <a:cubicBezTo>
                      <a:pt x="44767" y="34312"/>
                      <a:pt x="86901" y="34312"/>
                      <a:pt x="126401" y="34312"/>
                    </a:cubicBezTo>
                    <a:cubicBezTo>
                      <a:pt x="160636" y="34312"/>
                      <a:pt x="194869" y="34312"/>
                      <a:pt x="223836" y="31672"/>
                    </a:cubicBezTo>
                    <a:cubicBezTo>
                      <a:pt x="308104" y="26393"/>
                      <a:pt x="379205" y="15836"/>
                      <a:pt x="439773" y="0"/>
                    </a:cubicBezTo>
                    <a:close/>
                  </a:path>
                </a:pathLst>
              </a:cu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9" name="Freeform: Shape 372"/>
              <p:cNvSpPr/>
              <p:nvPr/>
            </p:nvSpPr>
            <p:spPr bwMode="auto">
              <a:xfrm>
                <a:off x="9668506" y="2547131"/>
                <a:ext cx="262396" cy="262397"/>
              </a:xfrm>
              <a:custGeom>
                <a:avLst/>
                <a:gdLst>
                  <a:gd name="connsiteX0" fmla="*/ 0 w 262396"/>
                  <a:gd name="connsiteY0" fmla="*/ 0 h 262397"/>
                  <a:gd name="connsiteX1" fmla="*/ 262396 w 262396"/>
                  <a:gd name="connsiteY1" fmla="*/ 0 h 262397"/>
                  <a:gd name="connsiteX2" fmla="*/ 262396 w 262396"/>
                  <a:gd name="connsiteY2" fmla="*/ 262397 h 262397"/>
                  <a:gd name="connsiteX3" fmla="*/ 0 w 262396"/>
                  <a:gd name="connsiteY3" fmla="*/ 262397 h 262397"/>
                  <a:gd name="connsiteX4" fmla="*/ 0 w 262396"/>
                  <a:gd name="connsiteY4" fmla="*/ 0 h 262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7">
                    <a:moveTo>
                      <a:pt x="0" y="0"/>
                    </a:moveTo>
                    <a:lnTo>
                      <a:pt x="262396" y="0"/>
                    </a:lnTo>
                    <a:lnTo>
                      <a:pt x="262396" y="262397"/>
                    </a:lnTo>
                    <a:lnTo>
                      <a:pt x="0" y="262397"/>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0" name="Freeform: Shape 373"/>
              <p:cNvSpPr/>
              <p:nvPr/>
            </p:nvSpPr>
            <p:spPr bwMode="auto">
              <a:xfrm>
                <a:off x="9071552"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1" name="Freeform: Shape 374"/>
              <p:cNvSpPr/>
              <p:nvPr/>
            </p:nvSpPr>
            <p:spPr bwMode="auto">
              <a:xfrm>
                <a:off x="9373308"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2" name="Freeform: Shape 375"/>
              <p:cNvSpPr/>
              <p:nvPr/>
            </p:nvSpPr>
            <p:spPr bwMode="auto">
              <a:xfrm>
                <a:off x="9668506"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3" name="Freeform: Shape 376"/>
              <p:cNvSpPr/>
              <p:nvPr/>
            </p:nvSpPr>
            <p:spPr bwMode="auto">
              <a:xfrm>
                <a:off x="8505289" y="2870508"/>
                <a:ext cx="2822872" cy="1462859"/>
              </a:xfrm>
              <a:custGeom>
                <a:avLst/>
                <a:gdLst>
                  <a:gd name="connsiteX0" fmla="*/ 2280270 w 2822872"/>
                  <a:gd name="connsiteY0" fmla="*/ 0 h 1462859"/>
                  <a:gd name="connsiteX1" fmla="*/ 2450221 w 2822872"/>
                  <a:gd name="connsiteY1" fmla="*/ 334263 h 1462859"/>
                  <a:gd name="connsiteX2" fmla="*/ 2822872 w 2822872"/>
                  <a:gd name="connsiteY2" fmla="*/ 337189 h 1462859"/>
                  <a:gd name="connsiteX3" fmla="*/ 2397429 w 2822872"/>
                  <a:gd name="connsiteY3" fmla="*/ 515950 h 1462859"/>
                  <a:gd name="connsiteX4" fmla="*/ 918965 w 2822872"/>
                  <a:gd name="connsiteY4" fmla="*/ 1462859 h 1462859"/>
                  <a:gd name="connsiteX5" fmla="*/ 194554 w 2822872"/>
                  <a:gd name="connsiteY5" fmla="*/ 1178479 h 1462859"/>
                  <a:gd name="connsiteX6" fmla="*/ 194554 w 2822872"/>
                  <a:gd name="connsiteY6" fmla="*/ 1175554 h 1462859"/>
                  <a:gd name="connsiteX7" fmla="*/ 150231 w 2822872"/>
                  <a:gd name="connsiteY7" fmla="*/ 1128596 h 1462859"/>
                  <a:gd name="connsiteX8" fmla="*/ 106191 w 2822872"/>
                  <a:gd name="connsiteY8" fmla="*/ 1061304 h 1462859"/>
                  <a:gd name="connsiteX9" fmla="*/ 82759 w 2822872"/>
                  <a:gd name="connsiteY9" fmla="*/ 1020198 h 1462859"/>
                  <a:gd name="connsiteX10" fmla="*/ 3712 w 2822872"/>
                  <a:gd name="connsiteY10" fmla="*/ 577537 h 1462859"/>
                  <a:gd name="connsiteX11" fmla="*/ 1928227 w 2822872"/>
                  <a:gd name="connsiteY11" fmla="*/ 577537 h 1462859"/>
                  <a:gd name="connsiteX12" fmla="*/ 2315276 w 2822872"/>
                  <a:gd name="connsiteY12" fmla="*/ 454364 h 1462859"/>
                  <a:gd name="connsiteX13" fmla="*/ 2280270 w 2822872"/>
                  <a:gd name="connsiteY13" fmla="*/ 0 h 1462859"/>
                  <a:gd name="connsiteX14" fmla="*/ 808980 w 2822872"/>
                  <a:gd name="connsiteY14" fmla="*/ 951187 h 1462859"/>
                  <a:gd name="connsiteX15" fmla="*/ 736821 w 2822872"/>
                  <a:gd name="connsiteY15" fmla="*/ 1020067 h 1462859"/>
                  <a:gd name="connsiteX16" fmla="*/ 808980 w 2822872"/>
                  <a:gd name="connsiteY16" fmla="*/ 1088947 h 1462859"/>
                  <a:gd name="connsiteX17" fmla="*/ 881139 w 2822872"/>
                  <a:gd name="connsiteY17" fmla="*/ 1020067 h 1462859"/>
                  <a:gd name="connsiteX18" fmla="*/ 808980 w 2822872"/>
                  <a:gd name="connsiteY18" fmla="*/ 951187 h 1462859"/>
                  <a:gd name="connsiteX19" fmla="*/ 693397 w 2822872"/>
                  <a:gd name="connsiteY19" fmla="*/ 1140062 h 1462859"/>
                  <a:gd name="connsiteX20" fmla="*/ 477460 w 2822872"/>
                  <a:gd name="connsiteY20" fmla="*/ 1171734 h 1462859"/>
                  <a:gd name="connsiteX21" fmla="*/ 380025 w 2822872"/>
                  <a:gd name="connsiteY21" fmla="*/ 1174374 h 1462859"/>
                  <a:gd name="connsiteX22" fmla="*/ 253624 w 2822872"/>
                  <a:gd name="connsiteY22" fmla="*/ 1171734 h 1462859"/>
                  <a:gd name="connsiteX23" fmla="*/ 914600 w 2822872"/>
                  <a:gd name="connsiteY23" fmla="*/ 1430392 h 1462859"/>
                  <a:gd name="connsiteX24" fmla="*/ 988334 w 2822872"/>
                  <a:gd name="connsiteY24" fmla="*/ 1430392 h 1462859"/>
                  <a:gd name="connsiteX25" fmla="*/ 693397 w 2822872"/>
                  <a:gd name="connsiteY25" fmla="*/ 1140062 h 146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2872" h="1462859">
                    <a:moveTo>
                      <a:pt x="2280270" y="0"/>
                    </a:moveTo>
                    <a:cubicBezTo>
                      <a:pt x="2353671" y="58660"/>
                      <a:pt x="2470830" y="181687"/>
                      <a:pt x="2450221" y="334263"/>
                    </a:cubicBezTo>
                    <a:cubicBezTo>
                      <a:pt x="2541125" y="290231"/>
                      <a:pt x="2699502" y="266825"/>
                      <a:pt x="2822872" y="337189"/>
                    </a:cubicBezTo>
                    <a:cubicBezTo>
                      <a:pt x="2746648" y="489619"/>
                      <a:pt x="2576414" y="533504"/>
                      <a:pt x="2397429" y="515950"/>
                    </a:cubicBezTo>
                    <a:cubicBezTo>
                      <a:pt x="2148148" y="1169702"/>
                      <a:pt x="1584655" y="1462859"/>
                      <a:pt x="918965" y="1462859"/>
                    </a:cubicBezTo>
                    <a:cubicBezTo>
                      <a:pt x="605035" y="1462859"/>
                      <a:pt x="352931" y="1357387"/>
                      <a:pt x="194554" y="1178479"/>
                    </a:cubicBezTo>
                    <a:lnTo>
                      <a:pt x="194554" y="1175554"/>
                    </a:lnTo>
                    <a:cubicBezTo>
                      <a:pt x="187214" y="1167215"/>
                      <a:pt x="157571" y="1136495"/>
                      <a:pt x="150231" y="1128596"/>
                    </a:cubicBezTo>
                    <a:cubicBezTo>
                      <a:pt x="135834" y="1105190"/>
                      <a:pt x="121153" y="1081784"/>
                      <a:pt x="106191" y="1061304"/>
                    </a:cubicBezTo>
                    <a:cubicBezTo>
                      <a:pt x="98286" y="1047553"/>
                      <a:pt x="90664" y="1033949"/>
                      <a:pt x="82759" y="1020198"/>
                    </a:cubicBezTo>
                    <a:cubicBezTo>
                      <a:pt x="18392" y="891174"/>
                      <a:pt x="-10968" y="741670"/>
                      <a:pt x="3712" y="577537"/>
                    </a:cubicBezTo>
                    <a:lnTo>
                      <a:pt x="1928227" y="577537"/>
                    </a:lnTo>
                    <a:cubicBezTo>
                      <a:pt x="2086604" y="577537"/>
                      <a:pt x="2241875" y="518876"/>
                      <a:pt x="2315276" y="454364"/>
                    </a:cubicBezTo>
                    <a:cubicBezTo>
                      <a:pt x="2183155" y="348892"/>
                      <a:pt x="2198117" y="96694"/>
                      <a:pt x="2280270" y="0"/>
                    </a:cubicBezTo>
                    <a:close/>
                    <a:moveTo>
                      <a:pt x="808980" y="951187"/>
                    </a:moveTo>
                    <a:cubicBezTo>
                      <a:pt x="769127" y="951187"/>
                      <a:pt x="736821" y="982025"/>
                      <a:pt x="736821" y="1020067"/>
                    </a:cubicBezTo>
                    <a:cubicBezTo>
                      <a:pt x="736821" y="1058108"/>
                      <a:pt x="769127" y="1088947"/>
                      <a:pt x="808980" y="1088947"/>
                    </a:cubicBezTo>
                    <a:cubicBezTo>
                      <a:pt x="848832" y="1088947"/>
                      <a:pt x="881139" y="1058108"/>
                      <a:pt x="881139" y="1020067"/>
                    </a:cubicBezTo>
                    <a:cubicBezTo>
                      <a:pt x="881139" y="982025"/>
                      <a:pt x="848832" y="951187"/>
                      <a:pt x="808980" y="951187"/>
                    </a:cubicBezTo>
                    <a:close/>
                    <a:moveTo>
                      <a:pt x="693397" y="1140062"/>
                    </a:moveTo>
                    <a:cubicBezTo>
                      <a:pt x="632829" y="1155898"/>
                      <a:pt x="561728" y="1166455"/>
                      <a:pt x="477460" y="1171734"/>
                    </a:cubicBezTo>
                    <a:cubicBezTo>
                      <a:pt x="448493" y="1174374"/>
                      <a:pt x="414260" y="1174374"/>
                      <a:pt x="380025" y="1174374"/>
                    </a:cubicBezTo>
                    <a:cubicBezTo>
                      <a:pt x="340525" y="1174374"/>
                      <a:pt x="298391" y="1174374"/>
                      <a:pt x="253624" y="1171734"/>
                    </a:cubicBezTo>
                    <a:cubicBezTo>
                      <a:pt x="401093" y="1316899"/>
                      <a:pt x="580162" y="1427752"/>
                      <a:pt x="914600" y="1430392"/>
                    </a:cubicBezTo>
                    <a:cubicBezTo>
                      <a:pt x="938300" y="1430392"/>
                      <a:pt x="964634" y="1430392"/>
                      <a:pt x="988334" y="1430392"/>
                    </a:cubicBezTo>
                    <a:cubicBezTo>
                      <a:pt x="827699" y="1353850"/>
                      <a:pt x="740797" y="1250915"/>
                      <a:pt x="693397" y="1140062"/>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4" name="Freeform: Shape 377"/>
              <p:cNvSpPr/>
              <p:nvPr/>
            </p:nvSpPr>
            <p:spPr bwMode="auto">
              <a:xfrm>
                <a:off x="876979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5" name="Freeform: Shape 378"/>
              <p:cNvSpPr/>
              <p:nvPr/>
            </p:nvSpPr>
            <p:spPr bwMode="auto">
              <a:xfrm>
                <a:off x="907155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6" name="Freeform: Shape 379"/>
              <p:cNvSpPr/>
              <p:nvPr/>
            </p:nvSpPr>
            <p:spPr bwMode="auto">
              <a:xfrm>
                <a:off x="9373308"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7" name="Freeform: Shape 380"/>
              <p:cNvSpPr/>
              <p:nvPr/>
            </p:nvSpPr>
            <p:spPr bwMode="auto">
              <a:xfrm>
                <a:off x="966850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8" name="Freeform: Shape 381"/>
              <p:cNvSpPr/>
              <p:nvPr/>
            </p:nvSpPr>
            <p:spPr bwMode="auto">
              <a:xfrm>
                <a:off x="997026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9" name="Freeform: Shape 382"/>
              <p:cNvSpPr/>
              <p:nvPr/>
            </p:nvSpPr>
            <p:spPr bwMode="auto">
              <a:xfrm>
                <a:off x="9261792" y="3841372"/>
                <a:ext cx="104959" cy="98401"/>
              </a:xfrm>
              <a:custGeom>
                <a:avLst/>
                <a:gdLst>
                  <a:gd name="connsiteX0" fmla="*/ 53979 w 104959"/>
                  <a:gd name="connsiteY0" fmla="*/ 0 h 98401"/>
                  <a:gd name="connsiteX1" fmla="*/ 71972 w 104959"/>
                  <a:gd name="connsiteY1" fmla="*/ 2895 h 98401"/>
                  <a:gd name="connsiteX2" fmla="*/ 62976 w 104959"/>
                  <a:gd name="connsiteY2" fmla="*/ 20260 h 98401"/>
                  <a:gd name="connsiteX3" fmla="*/ 83967 w 104959"/>
                  <a:gd name="connsiteY3" fmla="*/ 40519 h 98401"/>
                  <a:gd name="connsiteX4" fmla="*/ 101960 w 104959"/>
                  <a:gd name="connsiteY4" fmla="*/ 28942 h 98401"/>
                  <a:gd name="connsiteX5" fmla="*/ 104959 w 104959"/>
                  <a:gd name="connsiteY5" fmla="*/ 49201 h 98401"/>
                  <a:gd name="connsiteX6" fmla="*/ 53979 w 104959"/>
                  <a:gd name="connsiteY6" fmla="*/ 98401 h 98401"/>
                  <a:gd name="connsiteX7" fmla="*/ 0 w 104959"/>
                  <a:gd name="connsiteY7" fmla="*/ 49201 h 98401"/>
                  <a:gd name="connsiteX8" fmla="*/ 53979 w 104959"/>
                  <a:gd name="connsiteY8" fmla="*/ 0 h 9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959" h="98401">
                    <a:moveTo>
                      <a:pt x="53979" y="0"/>
                    </a:moveTo>
                    <a:cubicBezTo>
                      <a:pt x="59977" y="0"/>
                      <a:pt x="65975" y="0"/>
                      <a:pt x="71972" y="2895"/>
                    </a:cubicBezTo>
                    <a:cubicBezTo>
                      <a:pt x="65975" y="5789"/>
                      <a:pt x="62976" y="11577"/>
                      <a:pt x="62976" y="20260"/>
                    </a:cubicBezTo>
                    <a:cubicBezTo>
                      <a:pt x="62976" y="31836"/>
                      <a:pt x="71972" y="40519"/>
                      <a:pt x="83967" y="40519"/>
                    </a:cubicBezTo>
                    <a:cubicBezTo>
                      <a:pt x="89965" y="40519"/>
                      <a:pt x="98961" y="37624"/>
                      <a:pt x="101960" y="28942"/>
                    </a:cubicBezTo>
                    <a:cubicBezTo>
                      <a:pt x="104959" y="34730"/>
                      <a:pt x="104959" y="43412"/>
                      <a:pt x="104959" y="49201"/>
                    </a:cubicBezTo>
                    <a:cubicBezTo>
                      <a:pt x="104959" y="78142"/>
                      <a:pt x="83967" y="98401"/>
                      <a:pt x="53979" y="98401"/>
                    </a:cubicBezTo>
                    <a:cubicBezTo>
                      <a:pt x="23991" y="98401"/>
                      <a:pt x="0" y="78142"/>
                      <a:pt x="0" y="49201"/>
                    </a:cubicBezTo>
                    <a:cubicBezTo>
                      <a:pt x="0" y="20260"/>
                      <a:pt x="23991" y="0"/>
                      <a:pt x="53979" y="0"/>
                    </a:cubicBezTo>
                    <a:close/>
                  </a:path>
                </a:pathLst>
              </a:cu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0" name="Freeform 21"/>
              <p:cNvSpPr>
                <a:spLocks/>
              </p:cNvSpPr>
              <p:nvPr/>
            </p:nvSpPr>
            <p:spPr bwMode="auto">
              <a:xfrm>
                <a:off x="8115021" y="3536275"/>
                <a:ext cx="3206838" cy="134591"/>
              </a:xfrm>
              <a:custGeom>
                <a:avLst/>
                <a:gdLst>
                  <a:gd name="T0" fmla="*/ 0 w 1139"/>
                  <a:gd name="T1" fmla="*/ 47 h 55"/>
                  <a:gd name="T2" fmla="*/ 536 w 1139"/>
                  <a:gd name="T3" fmla="*/ 47 h 55"/>
                  <a:gd name="T4" fmla="*/ 602 w 1139"/>
                  <a:gd name="T5" fmla="*/ 47 h 55"/>
                  <a:gd name="T6" fmla="*/ 1139 w 1139"/>
                  <a:gd name="T7" fmla="*/ 47 h 55"/>
                  <a:gd name="T8" fmla="*/ 1069 w 1139"/>
                  <a:gd name="T9" fmla="*/ 0 h 55"/>
                  <a:gd name="T10" fmla="*/ 888 w 1139"/>
                  <a:gd name="T11" fmla="*/ 11 h 55"/>
                  <a:gd name="T12" fmla="*/ 667 w 1139"/>
                  <a:gd name="T13" fmla="*/ 4 h 55"/>
                  <a:gd name="T14" fmla="*/ 472 w 1139"/>
                  <a:gd name="T15" fmla="*/ 4 h 55"/>
                  <a:gd name="T16" fmla="*/ 251 w 1139"/>
                  <a:gd name="T17" fmla="*/ 11 h 55"/>
                  <a:gd name="T18" fmla="*/ 69 w 1139"/>
                  <a:gd name="T19" fmla="*/ 0 h 55"/>
                  <a:gd name="T20" fmla="*/ 0 w 1139"/>
                  <a:gd name="T21" fmla="*/ 47 h 55"/>
                  <a:gd name="connsiteX0" fmla="*/ 0 w 10000"/>
                  <a:gd name="connsiteY0" fmla="*/ 8545 h 8545"/>
                  <a:gd name="connsiteX1" fmla="*/ 4706 w 10000"/>
                  <a:gd name="connsiteY1" fmla="*/ 8545 h 8545"/>
                  <a:gd name="connsiteX2" fmla="*/ 10000 w 10000"/>
                  <a:gd name="connsiteY2" fmla="*/ 8545 h 8545"/>
                  <a:gd name="connsiteX3" fmla="*/ 9385 w 10000"/>
                  <a:gd name="connsiteY3" fmla="*/ 0 h 8545"/>
                  <a:gd name="connsiteX4" fmla="*/ 7796 w 10000"/>
                  <a:gd name="connsiteY4" fmla="*/ 2000 h 8545"/>
                  <a:gd name="connsiteX5" fmla="*/ 5856 w 10000"/>
                  <a:gd name="connsiteY5" fmla="*/ 727 h 8545"/>
                  <a:gd name="connsiteX6" fmla="*/ 4144 w 10000"/>
                  <a:gd name="connsiteY6" fmla="*/ 727 h 8545"/>
                  <a:gd name="connsiteX7" fmla="*/ 2204 w 10000"/>
                  <a:gd name="connsiteY7" fmla="*/ 2000 h 8545"/>
                  <a:gd name="connsiteX8" fmla="*/ 606 w 10000"/>
                  <a:gd name="connsiteY8" fmla="*/ 0 h 8545"/>
                  <a:gd name="connsiteX9" fmla="*/ 0 w 10000"/>
                  <a:gd name="connsiteY9" fmla="*/ 8545 h 8545"/>
                  <a:gd name="connsiteX0" fmla="*/ 0 w 10000"/>
                  <a:gd name="connsiteY0" fmla="*/ 10000 h 10000"/>
                  <a:gd name="connsiteX1" fmla="*/ 10000 w 10000"/>
                  <a:gd name="connsiteY1" fmla="*/ 10000 h 10000"/>
                  <a:gd name="connsiteX2" fmla="*/ 9385 w 10000"/>
                  <a:gd name="connsiteY2" fmla="*/ 0 h 10000"/>
                  <a:gd name="connsiteX3" fmla="*/ 7796 w 10000"/>
                  <a:gd name="connsiteY3" fmla="*/ 2341 h 10000"/>
                  <a:gd name="connsiteX4" fmla="*/ 5856 w 10000"/>
                  <a:gd name="connsiteY4" fmla="*/ 851 h 10000"/>
                  <a:gd name="connsiteX5" fmla="*/ 4144 w 10000"/>
                  <a:gd name="connsiteY5" fmla="*/ 851 h 10000"/>
                  <a:gd name="connsiteX6" fmla="*/ 2204 w 10000"/>
                  <a:gd name="connsiteY6" fmla="*/ 2341 h 10000"/>
                  <a:gd name="connsiteX7" fmla="*/ 606 w 10000"/>
                  <a:gd name="connsiteY7" fmla="*/ 0 h 10000"/>
                  <a:gd name="connsiteX8" fmla="*/ 0 w 10000"/>
                  <a:gd name="connsiteY8"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000">
                    <a:moveTo>
                      <a:pt x="0" y="10000"/>
                    </a:moveTo>
                    <a:lnTo>
                      <a:pt x="10000" y="10000"/>
                    </a:lnTo>
                    <a:cubicBezTo>
                      <a:pt x="9781" y="8724"/>
                      <a:pt x="9306" y="7022"/>
                      <a:pt x="9385" y="0"/>
                    </a:cubicBezTo>
                    <a:cubicBezTo>
                      <a:pt x="8990" y="11065"/>
                      <a:pt x="8033" y="7872"/>
                      <a:pt x="7796" y="2341"/>
                    </a:cubicBezTo>
                    <a:cubicBezTo>
                      <a:pt x="7524" y="11703"/>
                      <a:pt x="5961" y="8298"/>
                      <a:pt x="5856" y="851"/>
                    </a:cubicBezTo>
                    <a:cubicBezTo>
                      <a:pt x="5522" y="10426"/>
                      <a:pt x="4478" y="10426"/>
                      <a:pt x="4144" y="851"/>
                    </a:cubicBezTo>
                    <a:cubicBezTo>
                      <a:pt x="4030" y="8298"/>
                      <a:pt x="2467" y="11703"/>
                      <a:pt x="2204" y="2341"/>
                    </a:cubicBezTo>
                    <a:cubicBezTo>
                      <a:pt x="1958" y="7872"/>
                      <a:pt x="1010" y="11065"/>
                      <a:pt x="606" y="0"/>
                    </a:cubicBezTo>
                    <a:cubicBezTo>
                      <a:pt x="685" y="7022"/>
                      <a:pt x="219" y="8724"/>
                      <a:pt x="0" y="10000"/>
                    </a:cubicBezTo>
                  </a:path>
                </a:pathLst>
              </a:custGeom>
              <a:solidFill>
                <a:srgbClr val="00205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278" name="Rectangle 277"/>
            <p:cNvSpPr/>
            <p:nvPr/>
          </p:nvSpPr>
          <p:spPr bwMode="auto">
            <a:xfrm>
              <a:off x="7714159" y="5921060"/>
              <a:ext cx="625035" cy="27292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.NET</a:t>
              </a:r>
            </a:p>
          </p:txBody>
        </p:sp>
        <p:pic>
          <p:nvPicPr>
            <p:cNvPr id="279" name="Picture 27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57391" y="5946679"/>
              <a:ext cx="568303" cy="153040"/>
            </a:xfrm>
            <a:prstGeom prst="rect">
              <a:avLst/>
            </a:prstGeom>
          </p:spPr>
        </p:pic>
        <p:sp>
          <p:nvSpPr>
            <p:cNvPr id="280" name="Rectangle 279"/>
            <p:cNvSpPr/>
            <p:nvPr/>
          </p:nvSpPr>
          <p:spPr bwMode="auto">
            <a:xfrm>
              <a:off x="8625072" y="5907799"/>
              <a:ext cx="565471" cy="286188"/>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Azure </a:t>
              </a:r>
            </a:p>
          </p:txBody>
        </p:sp>
        <p:sp>
          <p:nvSpPr>
            <p:cNvPr id="281" name="Freeform 158"/>
            <p:cNvSpPr>
              <a:spLocks noChangeAspect="1"/>
            </p:cNvSpPr>
            <p:nvPr/>
          </p:nvSpPr>
          <p:spPr bwMode="auto">
            <a:xfrm>
              <a:off x="9100724" y="5938260"/>
              <a:ext cx="303546" cy="199083"/>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ysClr val="window" lastClr="FFFFFF"/>
            </a:solidFill>
            <a:ln>
              <a:noFill/>
            </a:ln>
            <a:extLst/>
          </p:spPr>
          <p:txBody>
            <a:bodyPr vert="horz" wrap="square" lIns="89567" tIns="44784" rIns="89567" bIns="447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53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82" name="Rectangle 281"/>
            <p:cNvSpPr/>
            <p:nvPr/>
          </p:nvSpPr>
          <p:spPr bwMode="auto">
            <a:xfrm>
              <a:off x="9135504" y="5959138"/>
              <a:ext cx="236940" cy="19408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002050"/>
                  </a:solidFill>
                  <a:effectLst/>
                  <a:uLnTx/>
                  <a:uFillTx/>
                  <a:latin typeface="Segoe UI"/>
                  <a:ea typeface="Segoe UI" pitchFamily="34" charset="0"/>
                  <a:cs typeface="Segoe UI" pitchFamily="34" charset="0"/>
                </a:rPr>
                <a:t>3</a:t>
              </a:r>
              <a:r>
                <a:rPr kumimoji="0" lang="en-US" sz="700" b="1" i="0" u="none" strike="noStrike" kern="0" cap="none" spc="0" normalizeH="0" baseline="30000" noProof="0" dirty="0">
                  <a:ln>
                    <a:noFill/>
                  </a:ln>
                  <a:solidFill>
                    <a:srgbClr val="002050"/>
                  </a:solidFill>
                  <a:effectLst/>
                  <a:uLnTx/>
                  <a:uFillTx/>
                  <a:latin typeface="Segoe UI"/>
                  <a:ea typeface="Segoe UI" pitchFamily="34" charset="0"/>
                  <a:cs typeface="Segoe UI" pitchFamily="34" charset="0"/>
                </a:rPr>
                <a:t>rd</a:t>
              </a:r>
              <a:endParaRPr kumimoji="0" lang="en-US" sz="700" b="1" i="0" u="none" strike="noStrike" kern="0" cap="none" spc="0" normalizeH="0" baseline="0" noProof="0" dirty="0">
                <a:ln>
                  <a:noFill/>
                </a:ln>
                <a:solidFill>
                  <a:srgbClr val="002050"/>
                </a:solidFill>
                <a:effectLst/>
                <a:uLnTx/>
                <a:uFillTx/>
                <a:latin typeface="Segoe UI"/>
                <a:ea typeface="Segoe UI" pitchFamily="34" charset="0"/>
                <a:cs typeface="Segoe UI" pitchFamily="34" charset="0"/>
              </a:endParaRPr>
            </a:p>
          </p:txBody>
        </p:sp>
        <p:sp>
          <p:nvSpPr>
            <p:cNvPr id="283" name="Rectangle 282"/>
            <p:cNvSpPr/>
            <p:nvPr/>
          </p:nvSpPr>
          <p:spPr bwMode="auto">
            <a:xfrm>
              <a:off x="8143846" y="5921060"/>
              <a:ext cx="625035" cy="27292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JAVA</a:t>
              </a:r>
            </a:p>
          </p:txBody>
        </p:sp>
        <p:grpSp>
          <p:nvGrpSpPr>
            <p:cNvPr id="284" name="Group 4"/>
            <p:cNvGrpSpPr>
              <a:grpSpLocks noChangeAspect="1"/>
            </p:cNvGrpSpPr>
            <p:nvPr/>
          </p:nvGrpSpPr>
          <p:grpSpPr bwMode="auto">
            <a:xfrm>
              <a:off x="6227585" y="5931585"/>
              <a:ext cx="190135" cy="221566"/>
              <a:chOff x="2115" y="3208"/>
              <a:chExt cx="490" cy="571"/>
            </a:xfrm>
          </p:grpSpPr>
          <p:sp>
            <p:nvSpPr>
              <p:cNvPr id="285" name="Freeform 5"/>
              <p:cNvSpPr>
                <a:spLocks/>
              </p:cNvSpPr>
              <p:nvPr/>
            </p:nvSpPr>
            <p:spPr bwMode="auto">
              <a:xfrm>
                <a:off x="2292" y="3293"/>
                <a:ext cx="40" cy="58"/>
              </a:xfrm>
              <a:custGeom>
                <a:avLst/>
                <a:gdLst>
                  <a:gd name="T0" fmla="*/ 9 w 85"/>
                  <a:gd name="T1" fmla="*/ 107 h 124"/>
                  <a:gd name="T2" fmla="*/ 19 w 85"/>
                  <a:gd name="T3" fmla="*/ 123 h 124"/>
                  <a:gd name="T4" fmla="*/ 20 w 85"/>
                  <a:gd name="T5" fmla="*/ 124 h 124"/>
                  <a:gd name="T6" fmla="*/ 30 w 85"/>
                  <a:gd name="T7" fmla="*/ 115 h 124"/>
                  <a:gd name="T8" fmla="*/ 37 w 85"/>
                  <a:gd name="T9" fmla="*/ 108 h 124"/>
                  <a:gd name="T10" fmla="*/ 29 w 85"/>
                  <a:gd name="T11" fmla="*/ 101 h 124"/>
                  <a:gd name="T12" fmla="*/ 19 w 85"/>
                  <a:gd name="T13" fmla="*/ 86 h 124"/>
                  <a:gd name="T14" fmla="*/ 18 w 85"/>
                  <a:gd name="T15" fmla="*/ 59 h 124"/>
                  <a:gd name="T16" fmla="*/ 21 w 85"/>
                  <a:gd name="T17" fmla="*/ 47 h 124"/>
                  <a:gd name="T18" fmla="*/ 30 w 85"/>
                  <a:gd name="T19" fmla="*/ 39 h 124"/>
                  <a:gd name="T20" fmla="*/ 41 w 85"/>
                  <a:gd name="T21" fmla="*/ 38 h 124"/>
                  <a:gd name="T22" fmla="*/ 51 w 85"/>
                  <a:gd name="T23" fmla="*/ 43 h 124"/>
                  <a:gd name="T24" fmla="*/ 63 w 85"/>
                  <a:gd name="T25" fmla="*/ 62 h 124"/>
                  <a:gd name="T26" fmla="*/ 64 w 85"/>
                  <a:gd name="T27" fmla="*/ 88 h 124"/>
                  <a:gd name="T28" fmla="*/ 76 w 85"/>
                  <a:gd name="T29" fmla="*/ 83 h 124"/>
                  <a:gd name="T30" fmla="*/ 85 w 85"/>
                  <a:gd name="T31" fmla="*/ 71 h 124"/>
                  <a:gd name="T32" fmla="*/ 80 w 85"/>
                  <a:gd name="T33" fmla="*/ 41 h 124"/>
                  <a:gd name="T34" fmla="*/ 63 w 85"/>
                  <a:gd name="T35" fmla="*/ 13 h 124"/>
                  <a:gd name="T36" fmla="*/ 50 w 85"/>
                  <a:gd name="T37" fmla="*/ 3 h 124"/>
                  <a:gd name="T38" fmla="*/ 35 w 85"/>
                  <a:gd name="T39" fmla="*/ 0 h 124"/>
                  <a:gd name="T40" fmla="*/ 16 w 85"/>
                  <a:gd name="T41" fmla="*/ 9 h 124"/>
                  <a:gd name="T42" fmla="*/ 5 w 85"/>
                  <a:gd name="T43" fmla="*/ 27 h 124"/>
                  <a:gd name="T44" fmla="*/ 2 w 85"/>
                  <a:gd name="T45" fmla="*/ 69 h 124"/>
                  <a:gd name="T46" fmla="*/ 9 w 85"/>
                  <a:gd name="T47" fmla="*/ 10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124">
                    <a:moveTo>
                      <a:pt x="9" y="107"/>
                    </a:moveTo>
                    <a:cubicBezTo>
                      <a:pt x="11" y="113"/>
                      <a:pt x="15" y="119"/>
                      <a:pt x="19" y="123"/>
                    </a:cubicBezTo>
                    <a:cubicBezTo>
                      <a:pt x="20" y="124"/>
                      <a:pt x="20" y="124"/>
                      <a:pt x="20" y="124"/>
                    </a:cubicBezTo>
                    <a:cubicBezTo>
                      <a:pt x="23" y="121"/>
                      <a:pt x="27" y="118"/>
                      <a:pt x="30" y="115"/>
                    </a:cubicBezTo>
                    <a:cubicBezTo>
                      <a:pt x="32" y="112"/>
                      <a:pt x="35" y="110"/>
                      <a:pt x="37" y="108"/>
                    </a:cubicBezTo>
                    <a:cubicBezTo>
                      <a:pt x="34" y="106"/>
                      <a:pt x="31" y="104"/>
                      <a:pt x="29" y="101"/>
                    </a:cubicBezTo>
                    <a:cubicBezTo>
                      <a:pt x="25" y="97"/>
                      <a:pt x="21" y="92"/>
                      <a:pt x="19" y="86"/>
                    </a:cubicBezTo>
                    <a:cubicBezTo>
                      <a:pt x="16" y="77"/>
                      <a:pt x="16" y="68"/>
                      <a:pt x="18" y="59"/>
                    </a:cubicBezTo>
                    <a:cubicBezTo>
                      <a:pt x="18" y="55"/>
                      <a:pt x="19" y="51"/>
                      <a:pt x="21" y="47"/>
                    </a:cubicBezTo>
                    <a:cubicBezTo>
                      <a:pt x="23" y="43"/>
                      <a:pt x="26" y="40"/>
                      <a:pt x="30" y="39"/>
                    </a:cubicBezTo>
                    <a:cubicBezTo>
                      <a:pt x="33" y="37"/>
                      <a:pt x="37" y="37"/>
                      <a:pt x="41" y="38"/>
                    </a:cubicBezTo>
                    <a:cubicBezTo>
                      <a:pt x="44" y="38"/>
                      <a:pt x="48" y="40"/>
                      <a:pt x="51" y="43"/>
                    </a:cubicBezTo>
                    <a:cubicBezTo>
                      <a:pt x="57" y="48"/>
                      <a:pt x="60" y="55"/>
                      <a:pt x="63" y="62"/>
                    </a:cubicBezTo>
                    <a:cubicBezTo>
                      <a:pt x="65" y="71"/>
                      <a:pt x="66" y="80"/>
                      <a:pt x="64" y="88"/>
                    </a:cubicBezTo>
                    <a:cubicBezTo>
                      <a:pt x="68" y="86"/>
                      <a:pt x="72" y="84"/>
                      <a:pt x="76" y="83"/>
                    </a:cubicBezTo>
                    <a:cubicBezTo>
                      <a:pt x="79" y="79"/>
                      <a:pt x="82" y="75"/>
                      <a:pt x="85" y="71"/>
                    </a:cubicBezTo>
                    <a:cubicBezTo>
                      <a:pt x="85" y="61"/>
                      <a:pt x="83" y="51"/>
                      <a:pt x="80" y="41"/>
                    </a:cubicBezTo>
                    <a:cubicBezTo>
                      <a:pt x="76" y="31"/>
                      <a:pt x="71" y="21"/>
                      <a:pt x="63" y="13"/>
                    </a:cubicBezTo>
                    <a:cubicBezTo>
                      <a:pt x="60" y="9"/>
                      <a:pt x="55" y="6"/>
                      <a:pt x="50" y="3"/>
                    </a:cubicBezTo>
                    <a:cubicBezTo>
                      <a:pt x="46" y="1"/>
                      <a:pt x="40" y="0"/>
                      <a:pt x="35" y="0"/>
                    </a:cubicBezTo>
                    <a:cubicBezTo>
                      <a:pt x="28" y="0"/>
                      <a:pt x="21" y="4"/>
                      <a:pt x="16" y="9"/>
                    </a:cubicBezTo>
                    <a:cubicBezTo>
                      <a:pt x="11" y="13"/>
                      <a:pt x="7" y="20"/>
                      <a:pt x="5" y="27"/>
                    </a:cubicBezTo>
                    <a:cubicBezTo>
                      <a:pt x="0" y="40"/>
                      <a:pt x="1" y="55"/>
                      <a:pt x="2" y="69"/>
                    </a:cubicBezTo>
                    <a:cubicBezTo>
                      <a:pt x="3" y="82"/>
                      <a:pt x="4" y="95"/>
                      <a:pt x="9" y="10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86" name="Freeform 6"/>
              <p:cNvSpPr>
                <a:spLocks/>
              </p:cNvSpPr>
              <p:nvPr/>
            </p:nvSpPr>
            <p:spPr bwMode="auto">
              <a:xfrm>
                <a:off x="2308" y="3281"/>
                <a:ext cx="22" cy="17"/>
              </a:xfrm>
              <a:custGeom>
                <a:avLst/>
                <a:gdLst>
                  <a:gd name="T0" fmla="*/ 27 w 46"/>
                  <a:gd name="T1" fmla="*/ 13 h 37"/>
                  <a:gd name="T2" fmla="*/ 46 w 46"/>
                  <a:gd name="T3" fmla="*/ 37 h 37"/>
                  <a:gd name="T4" fmla="*/ 39 w 46"/>
                  <a:gd name="T5" fmla="*/ 18 h 37"/>
                  <a:gd name="T6" fmla="*/ 34 w 46"/>
                  <a:gd name="T7" fmla="*/ 13 h 37"/>
                  <a:gd name="T8" fmla="*/ 18 w 46"/>
                  <a:gd name="T9" fmla="*/ 4 h 37"/>
                  <a:gd name="T10" fmla="*/ 3 w 46"/>
                  <a:gd name="T11" fmla="*/ 1 h 37"/>
                  <a:gd name="T12" fmla="*/ 1 w 46"/>
                  <a:gd name="T13" fmla="*/ 1 h 37"/>
                  <a:gd name="T14" fmla="*/ 0 w 46"/>
                  <a:gd name="T15" fmla="*/ 1 h 37"/>
                  <a:gd name="T16" fmla="*/ 12 w 46"/>
                  <a:gd name="T17" fmla="*/ 4 h 37"/>
                  <a:gd name="T18" fmla="*/ 27 w 46"/>
                  <a:gd name="T19" fmla="*/ 1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37">
                    <a:moveTo>
                      <a:pt x="27" y="13"/>
                    </a:moveTo>
                    <a:cubicBezTo>
                      <a:pt x="36" y="20"/>
                      <a:pt x="42" y="28"/>
                      <a:pt x="46" y="37"/>
                    </a:cubicBezTo>
                    <a:cubicBezTo>
                      <a:pt x="45" y="30"/>
                      <a:pt x="43" y="24"/>
                      <a:pt x="39" y="18"/>
                    </a:cubicBezTo>
                    <a:cubicBezTo>
                      <a:pt x="38" y="16"/>
                      <a:pt x="36" y="15"/>
                      <a:pt x="34" y="13"/>
                    </a:cubicBezTo>
                    <a:cubicBezTo>
                      <a:pt x="29" y="10"/>
                      <a:pt x="24" y="6"/>
                      <a:pt x="18" y="4"/>
                    </a:cubicBezTo>
                    <a:cubicBezTo>
                      <a:pt x="14" y="2"/>
                      <a:pt x="9" y="1"/>
                      <a:pt x="3" y="1"/>
                    </a:cubicBezTo>
                    <a:cubicBezTo>
                      <a:pt x="3" y="0"/>
                      <a:pt x="2" y="1"/>
                      <a:pt x="1" y="1"/>
                    </a:cubicBezTo>
                    <a:cubicBezTo>
                      <a:pt x="0" y="1"/>
                      <a:pt x="0" y="1"/>
                      <a:pt x="0" y="1"/>
                    </a:cubicBezTo>
                    <a:cubicBezTo>
                      <a:pt x="4" y="1"/>
                      <a:pt x="8" y="2"/>
                      <a:pt x="12" y="4"/>
                    </a:cubicBezTo>
                    <a:cubicBezTo>
                      <a:pt x="18" y="6"/>
                      <a:pt x="23" y="9"/>
                      <a:pt x="27"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87" name="Freeform 7"/>
              <p:cNvSpPr>
                <a:spLocks/>
              </p:cNvSpPr>
              <p:nvPr/>
            </p:nvSpPr>
            <p:spPr bwMode="auto">
              <a:xfrm>
                <a:off x="2380" y="3313"/>
                <a:ext cx="13" cy="14"/>
              </a:xfrm>
              <a:custGeom>
                <a:avLst/>
                <a:gdLst>
                  <a:gd name="T0" fmla="*/ 14 w 27"/>
                  <a:gd name="T1" fmla="*/ 15 h 29"/>
                  <a:gd name="T2" fmla="*/ 20 w 27"/>
                  <a:gd name="T3" fmla="*/ 28 h 29"/>
                  <a:gd name="T4" fmla="*/ 24 w 27"/>
                  <a:gd name="T5" fmla="*/ 27 h 29"/>
                  <a:gd name="T6" fmla="*/ 20 w 27"/>
                  <a:gd name="T7" fmla="*/ 9 h 29"/>
                  <a:gd name="T8" fmla="*/ 8 w 27"/>
                  <a:gd name="T9" fmla="*/ 1 h 29"/>
                  <a:gd name="T10" fmla="*/ 1 w 27"/>
                  <a:gd name="T11" fmla="*/ 3 h 29"/>
                  <a:gd name="T12" fmla="*/ 2 w 27"/>
                  <a:gd name="T13" fmla="*/ 8 h 29"/>
                  <a:gd name="T14" fmla="*/ 9 w 27"/>
                  <a:gd name="T15" fmla="*/ 11 h 29"/>
                  <a:gd name="T16" fmla="*/ 14 w 27"/>
                  <a:gd name="T17"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9">
                    <a:moveTo>
                      <a:pt x="14" y="15"/>
                    </a:moveTo>
                    <a:cubicBezTo>
                      <a:pt x="17" y="19"/>
                      <a:pt x="16" y="26"/>
                      <a:pt x="20" y="28"/>
                    </a:cubicBezTo>
                    <a:cubicBezTo>
                      <a:pt x="22" y="29"/>
                      <a:pt x="24" y="28"/>
                      <a:pt x="24" y="27"/>
                    </a:cubicBezTo>
                    <a:cubicBezTo>
                      <a:pt x="27" y="21"/>
                      <a:pt x="23" y="14"/>
                      <a:pt x="20" y="9"/>
                    </a:cubicBezTo>
                    <a:cubicBezTo>
                      <a:pt x="17" y="5"/>
                      <a:pt x="12" y="1"/>
                      <a:pt x="8" y="1"/>
                    </a:cubicBezTo>
                    <a:cubicBezTo>
                      <a:pt x="5" y="0"/>
                      <a:pt x="2" y="1"/>
                      <a:pt x="1" y="3"/>
                    </a:cubicBezTo>
                    <a:cubicBezTo>
                      <a:pt x="0" y="4"/>
                      <a:pt x="1" y="6"/>
                      <a:pt x="2" y="8"/>
                    </a:cubicBezTo>
                    <a:cubicBezTo>
                      <a:pt x="4" y="10"/>
                      <a:pt x="7" y="9"/>
                      <a:pt x="9" y="11"/>
                    </a:cubicBezTo>
                    <a:cubicBezTo>
                      <a:pt x="11" y="12"/>
                      <a:pt x="13" y="13"/>
                      <a:pt x="14"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88" name="Freeform 8"/>
              <p:cNvSpPr>
                <a:spLocks/>
              </p:cNvSpPr>
              <p:nvPr/>
            </p:nvSpPr>
            <p:spPr bwMode="auto">
              <a:xfrm>
                <a:off x="2385" y="3277"/>
                <a:ext cx="23" cy="20"/>
              </a:xfrm>
              <a:custGeom>
                <a:avLst/>
                <a:gdLst>
                  <a:gd name="T0" fmla="*/ 48 w 49"/>
                  <a:gd name="T1" fmla="*/ 44 h 44"/>
                  <a:gd name="T2" fmla="*/ 47 w 49"/>
                  <a:gd name="T3" fmla="*/ 34 h 44"/>
                  <a:gd name="T4" fmla="*/ 23 w 49"/>
                  <a:gd name="T5" fmla="*/ 4 h 44"/>
                  <a:gd name="T6" fmla="*/ 6 w 49"/>
                  <a:gd name="T7" fmla="*/ 0 h 44"/>
                  <a:gd name="T8" fmla="*/ 0 w 49"/>
                  <a:gd name="T9" fmla="*/ 3 h 44"/>
                  <a:gd name="T10" fmla="*/ 20 w 49"/>
                  <a:gd name="T11" fmla="*/ 11 h 44"/>
                  <a:gd name="T12" fmla="*/ 48 w 49"/>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49" h="44">
                    <a:moveTo>
                      <a:pt x="48" y="44"/>
                    </a:moveTo>
                    <a:cubicBezTo>
                      <a:pt x="49" y="42"/>
                      <a:pt x="48" y="37"/>
                      <a:pt x="47" y="34"/>
                    </a:cubicBezTo>
                    <a:cubicBezTo>
                      <a:pt x="42" y="22"/>
                      <a:pt x="36" y="13"/>
                      <a:pt x="23" y="4"/>
                    </a:cubicBezTo>
                    <a:cubicBezTo>
                      <a:pt x="17" y="0"/>
                      <a:pt x="12" y="0"/>
                      <a:pt x="6" y="0"/>
                    </a:cubicBezTo>
                    <a:cubicBezTo>
                      <a:pt x="4" y="0"/>
                      <a:pt x="1" y="0"/>
                      <a:pt x="0" y="3"/>
                    </a:cubicBezTo>
                    <a:cubicBezTo>
                      <a:pt x="7" y="4"/>
                      <a:pt x="14" y="7"/>
                      <a:pt x="20" y="11"/>
                    </a:cubicBezTo>
                    <a:cubicBezTo>
                      <a:pt x="32" y="19"/>
                      <a:pt x="41" y="31"/>
                      <a:pt x="48"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89" name="Freeform 9"/>
              <p:cNvSpPr>
                <a:spLocks/>
              </p:cNvSpPr>
              <p:nvPr/>
            </p:nvSpPr>
            <p:spPr bwMode="auto">
              <a:xfrm>
                <a:off x="2459" y="3472"/>
                <a:ext cx="61" cy="125"/>
              </a:xfrm>
              <a:custGeom>
                <a:avLst/>
                <a:gdLst>
                  <a:gd name="T0" fmla="*/ 89 w 130"/>
                  <a:gd name="T1" fmla="*/ 110 h 265"/>
                  <a:gd name="T2" fmla="*/ 85 w 130"/>
                  <a:gd name="T3" fmla="*/ 183 h 265"/>
                  <a:gd name="T4" fmla="*/ 68 w 130"/>
                  <a:gd name="T5" fmla="*/ 239 h 265"/>
                  <a:gd name="T6" fmla="*/ 47 w 130"/>
                  <a:gd name="T7" fmla="*/ 250 h 265"/>
                  <a:gd name="T8" fmla="*/ 35 w 130"/>
                  <a:gd name="T9" fmla="*/ 265 h 265"/>
                  <a:gd name="T10" fmla="*/ 39 w 130"/>
                  <a:gd name="T11" fmla="*/ 263 h 265"/>
                  <a:gd name="T12" fmla="*/ 57 w 130"/>
                  <a:gd name="T13" fmla="*/ 252 h 265"/>
                  <a:gd name="T14" fmla="*/ 64 w 130"/>
                  <a:gd name="T15" fmla="*/ 249 h 265"/>
                  <a:gd name="T16" fmla="*/ 71 w 130"/>
                  <a:gd name="T17" fmla="*/ 247 h 265"/>
                  <a:gd name="T18" fmla="*/ 82 w 130"/>
                  <a:gd name="T19" fmla="*/ 246 h 265"/>
                  <a:gd name="T20" fmla="*/ 100 w 130"/>
                  <a:gd name="T21" fmla="*/ 245 h 265"/>
                  <a:gd name="T22" fmla="*/ 116 w 130"/>
                  <a:gd name="T23" fmla="*/ 245 h 265"/>
                  <a:gd name="T24" fmla="*/ 130 w 130"/>
                  <a:gd name="T25" fmla="*/ 246 h 265"/>
                  <a:gd name="T26" fmla="*/ 122 w 130"/>
                  <a:gd name="T27" fmla="*/ 244 h 265"/>
                  <a:gd name="T28" fmla="*/ 116 w 130"/>
                  <a:gd name="T29" fmla="*/ 243 h 265"/>
                  <a:gd name="T30" fmla="*/ 95 w 130"/>
                  <a:gd name="T31" fmla="*/ 239 h 265"/>
                  <a:gd name="T32" fmla="*/ 75 w 130"/>
                  <a:gd name="T33" fmla="*/ 238 h 265"/>
                  <a:gd name="T34" fmla="*/ 94 w 130"/>
                  <a:gd name="T35" fmla="*/ 182 h 265"/>
                  <a:gd name="T36" fmla="*/ 96 w 130"/>
                  <a:gd name="T37" fmla="*/ 107 h 265"/>
                  <a:gd name="T38" fmla="*/ 47 w 130"/>
                  <a:gd name="T39" fmla="*/ 27 h 265"/>
                  <a:gd name="T40" fmla="*/ 0 w 130"/>
                  <a:gd name="T41" fmla="*/ 0 h 265"/>
                  <a:gd name="T42" fmla="*/ 44 w 130"/>
                  <a:gd name="T43" fmla="*/ 30 h 265"/>
                  <a:gd name="T44" fmla="*/ 89 w 130"/>
                  <a:gd name="T45" fmla="*/ 11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0" h="265">
                    <a:moveTo>
                      <a:pt x="89" y="110"/>
                    </a:moveTo>
                    <a:cubicBezTo>
                      <a:pt x="93" y="134"/>
                      <a:pt x="90" y="159"/>
                      <a:pt x="85" y="183"/>
                    </a:cubicBezTo>
                    <a:cubicBezTo>
                      <a:pt x="80" y="202"/>
                      <a:pt x="74" y="221"/>
                      <a:pt x="68" y="239"/>
                    </a:cubicBezTo>
                    <a:cubicBezTo>
                      <a:pt x="60" y="240"/>
                      <a:pt x="53" y="244"/>
                      <a:pt x="47" y="250"/>
                    </a:cubicBezTo>
                    <a:cubicBezTo>
                      <a:pt x="42" y="254"/>
                      <a:pt x="38" y="260"/>
                      <a:pt x="35" y="265"/>
                    </a:cubicBezTo>
                    <a:cubicBezTo>
                      <a:pt x="36" y="264"/>
                      <a:pt x="38" y="264"/>
                      <a:pt x="39" y="263"/>
                    </a:cubicBezTo>
                    <a:cubicBezTo>
                      <a:pt x="45" y="259"/>
                      <a:pt x="50" y="255"/>
                      <a:pt x="57" y="252"/>
                    </a:cubicBezTo>
                    <a:cubicBezTo>
                      <a:pt x="59" y="251"/>
                      <a:pt x="62" y="250"/>
                      <a:pt x="64" y="249"/>
                    </a:cubicBezTo>
                    <a:cubicBezTo>
                      <a:pt x="66" y="248"/>
                      <a:pt x="69" y="248"/>
                      <a:pt x="71" y="247"/>
                    </a:cubicBezTo>
                    <a:cubicBezTo>
                      <a:pt x="75" y="247"/>
                      <a:pt x="78" y="246"/>
                      <a:pt x="82" y="246"/>
                    </a:cubicBezTo>
                    <a:cubicBezTo>
                      <a:pt x="88" y="245"/>
                      <a:pt x="94" y="245"/>
                      <a:pt x="100" y="245"/>
                    </a:cubicBezTo>
                    <a:cubicBezTo>
                      <a:pt x="105" y="245"/>
                      <a:pt x="110" y="245"/>
                      <a:pt x="116" y="245"/>
                    </a:cubicBezTo>
                    <a:cubicBezTo>
                      <a:pt x="120" y="245"/>
                      <a:pt x="125" y="245"/>
                      <a:pt x="130" y="246"/>
                    </a:cubicBezTo>
                    <a:cubicBezTo>
                      <a:pt x="127" y="245"/>
                      <a:pt x="125" y="245"/>
                      <a:pt x="122" y="244"/>
                    </a:cubicBezTo>
                    <a:cubicBezTo>
                      <a:pt x="120" y="244"/>
                      <a:pt x="118" y="243"/>
                      <a:pt x="116" y="243"/>
                    </a:cubicBezTo>
                    <a:cubicBezTo>
                      <a:pt x="109" y="242"/>
                      <a:pt x="102" y="241"/>
                      <a:pt x="95" y="239"/>
                    </a:cubicBezTo>
                    <a:cubicBezTo>
                      <a:pt x="88" y="238"/>
                      <a:pt x="82" y="238"/>
                      <a:pt x="75" y="238"/>
                    </a:cubicBezTo>
                    <a:cubicBezTo>
                      <a:pt x="82" y="219"/>
                      <a:pt x="89" y="201"/>
                      <a:pt x="94" y="182"/>
                    </a:cubicBezTo>
                    <a:cubicBezTo>
                      <a:pt x="101" y="153"/>
                      <a:pt x="101" y="132"/>
                      <a:pt x="96" y="107"/>
                    </a:cubicBezTo>
                    <a:cubicBezTo>
                      <a:pt x="91" y="75"/>
                      <a:pt x="73" y="46"/>
                      <a:pt x="47" y="27"/>
                    </a:cubicBezTo>
                    <a:cubicBezTo>
                      <a:pt x="32" y="16"/>
                      <a:pt x="16" y="9"/>
                      <a:pt x="0" y="0"/>
                    </a:cubicBezTo>
                    <a:cubicBezTo>
                      <a:pt x="14" y="11"/>
                      <a:pt x="31" y="19"/>
                      <a:pt x="44" y="30"/>
                    </a:cubicBezTo>
                    <a:cubicBezTo>
                      <a:pt x="69" y="50"/>
                      <a:pt x="84" y="80"/>
                      <a:pt x="89" y="1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90" name="Freeform 10"/>
              <p:cNvSpPr>
                <a:spLocks/>
              </p:cNvSpPr>
              <p:nvPr/>
            </p:nvSpPr>
            <p:spPr bwMode="auto">
              <a:xfrm>
                <a:off x="2354" y="3289"/>
                <a:ext cx="54" cy="60"/>
              </a:xfrm>
              <a:custGeom>
                <a:avLst/>
                <a:gdLst>
                  <a:gd name="T0" fmla="*/ 8 w 114"/>
                  <a:gd name="T1" fmla="*/ 85 h 128"/>
                  <a:gd name="T2" fmla="*/ 12 w 114"/>
                  <a:gd name="T3" fmla="*/ 94 h 128"/>
                  <a:gd name="T4" fmla="*/ 21 w 114"/>
                  <a:gd name="T5" fmla="*/ 98 h 128"/>
                  <a:gd name="T6" fmla="*/ 32 w 114"/>
                  <a:gd name="T7" fmla="*/ 105 h 128"/>
                  <a:gd name="T8" fmla="*/ 29 w 114"/>
                  <a:gd name="T9" fmla="*/ 98 h 128"/>
                  <a:gd name="T10" fmla="*/ 27 w 114"/>
                  <a:gd name="T11" fmla="*/ 79 h 128"/>
                  <a:gd name="T12" fmla="*/ 34 w 114"/>
                  <a:gd name="T13" fmla="*/ 55 h 128"/>
                  <a:gd name="T14" fmla="*/ 43 w 114"/>
                  <a:gd name="T15" fmla="*/ 47 h 128"/>
                  <a:gd name="T16" fmla="*/ 55 w 114"/>
                  <a:gd name="T17" fmla="*/ 43 h 128"/>
                  <a:gd name="T18" fmla="*/ 66 w 114"/>
                  <a:gd name="T19" fmla="*/ 44 h 128"/>
                  <a:gd name="T20" fmla="*/ 86 w 114"/>
                  <a:gd name="T21" fmla="*/ 62 h 128"/>
                  <a:gd name="T22" fmla="*/ 90 w 114"/>
                  <a:gd name="T23" fmla="*/ 89 h 128"/>
                  <a:gd name="T24" fmla="*/ 86 w 114"/>
                  <a:gd name="T25" fmla="*/ 103 h 128"/>
                  <a:gd name="T26" fmla="*/ 76 w 114"/>
                  <a:gd name="T27" fmla="*/ 115 h 128"/>
                  <a:gd name="T28" fmla="*/ 65 w 114"/>
                  <a:gd name="T29" fmla="*/ 119 h 128"/>
                  <a:gd name="T30" fmla="*/ 85 w 114"/>
                  <a:gd name="T31" fmla="*/ 125 h 128"/>
                  <a:gd name="T32" fmla="*/ 97 w 114"/>
                  <a:gd name="T33" fmla="*/ 128 h 128"/>
                  <a:gd name="T34" fmla="*/ 106 w 114"/>
                  <a:gd name="T35" fmla="*/ 114 h 128"/>
                  <a:gd name="T36" fmla="*/ 113 w 114"/>
                  <a:gd name="T37" fmla="*/ 83 h 128"/>
                  <a:gd name="T38" fmla="*/ 108 w 114"/>
                  <a:gd name="T39" fmla="*/ 43 h 128"/>
                  <a:gd name="T40" fmla="*/ 82 w 114"/>
                  <a:gd name="T41" fmla="*/ 8 h 128"/>
                  <a:gd name="T42" fmla="*/ 62 w 114"/>
                  <a:gd name="T43" fmla="*/ 1 h 128"/>
                  <a:gd name="T44" fmla="*/ 40 w 114"/>
                  <a:gd name="T45" fmla="*/ 3 h 128"/>
                  <a:gd name="T46" fmla="*/ 29 w 114"/>
                  <a:gd name="T47" fmla="*/ 9 h 128"/>
                  <a:gd name="T48" fmla="*/ 4 w 114"/>
                  <a:gd name="T49" fmla="*/ 40 h 128"/>
                  <a:gd name="T50" fmla="*/ 2 w 114"/>
                  <a:gd name="T51" fmla="*/ 75 h 128"/>
                  <a:gd name="T52" fmla="*/ 8 w 114"/>
                  <a:gd name="T53" fmla="*/ 8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4" h="128">
                    <a:moveTo>
                      <a:pt x="8" y="85"/>
                    </a:moveTo>
                    <a:cubicBezTo>
                      <a:pt x="10" y="88"/>
                      <a:pt x="11" y="91"/>
                      <a:pt x="12" y="94"/>
                    </a:cubicBezTo>
                    <a:cubicBezTo>
                      <a:pt x="15" y="95"/>
                      <a:pt x="18" y="97"/>
                      <a:pt x="21" y="98"/>
                    </a:cubicBezTo>
                    <a:cubicBezTo>
                      <a:pt x="25" y="100"/>
                      <a:pt x="28" y="103"/>
                      <a:pt x="32" y="105"/>
                    </a:cubicBezTo>
                    <a:cubicBezTo>
                      <a:pt x="31" y="103"/>
                      <a:pt x="30" y="100"/>
                      <a:pt x="29" y="98"/>
                    </a:cubicBezTo>
                    <a:cubicBezTo>
                      <a:pt x="27" y="92"/>
                      <a:pt x="26" y="85"/>
                      <a:pt x="27" y="79"/>
                    </a:cubicBezTo>
                    <a:cubicBezTo>
                      <a:pt x="27" y="71"/>
                      <a:pt x="29" y="62"/>
                      <a:pt x="34" y="55"/>
                    </a:cubicBezTo>
                    <a:cubicBezTo>
                      <a:pt x="36" y="52"/>
                      <a:pt x="39" y="49"/>
                      <a:pt x="43" y="47"/>
                    </a:cubicBezTo>
                    <a:cubicBezTo>
                      <a:pt x="46" y="44"/>
                      <a:pt x="50" y="43"/>
                      <a:pt x="55" y="43"/>
                    </a:cubicBezTo>
                    <a:cubicBezTo>
                      <a:pt x="59" y="42"/>
                      <a:pt x="63" y="43"/>
                      <a:pt x="66" y="44"/>
                    </a:cubicBezTo>
                    <a:cubicBezTo>
                      <a:pt x="75" y="47"/>
                      <a:pt x="82" y="54"/>
                      <a:pt x="86" y="62"/>
                    </a:cubicBezTo>
                    <a:cubicBezTo>
                      <a:pt x="90" y="70"/>
                      <a:pt x="91" y="80"/>
                      <a:pt x="90" y="89"/>
                    </a:cubicBezTo>
                    <a:cubicBezTo>
                      <a:pt x="90" y="94"/>
                      <a:pt x="88" y="99"/>
                      <a:pt x="86" y="103"/>
                    </a:cubicBezTo>
                    <a:cubicBezTo>
                      <a:pt x="83" y="108"/>
                      <a:pt x="80" y="112"/>
                      <a:pt x="76" y="115"/>
                    </a:cubicBezTo>
                    <a:cubicBezTo>
                      <a:pt x="72" y="117"/>
                      <a:pt x="69" y="118"/>
                      <a:pt x="65" y="119"/>
                    </a:cubicBezTo>
                    <a:cubicBezTo>
                      <a:pt x="71" y="121"/>
                      <a:pt x="78" y="123"/>
                      <a:pt x="85" y="125"/>
                    </a:cubicBezTo>
                    <a:cubicBezTo>
                      <a:pt x="88" y="126"/>
                      <a:pt x="92" y="127"/>
                      <a:pt x="97" y="128"/>
                    </a:cubicBezTo>
                    <a:cubicBezTo>
                      <a:pt x="101" y="124"/>
                      <a:pt x="104" y="119"/>
                      <a:pt x="106" y="114"/>
                    </a:cubicBezTo>
                    <a:cubicBezTo>
                      <a:pt x="111" y="104"/>
                      <a:pt x="112" y="94"/>
                      <a:pt x="113" y="83"/>
                    </a:cubicBezTo>
                    <a:cubicBezTo>
                      <a:pt x="114" y="69"/>
                      <a:pt x="112" y="56"/>
                      <a:pt x="108" y="43"/>
                    </a:cubicBezTo>
                    <a:cubicBezTo>
                      <a:pt x="103" y="29"/>
                      <a:pt x="94" y="16"/>
                      <a:pt x="82" y="8"/>
                    </a:cubicBezTo>
                    <a:cubicBezTo>
                      <a:pt x="76" y="4"/>
                      <a:pt x="69" y="2"/>
                      <a:pt x="62" y="1"/>
                    </a:cubicBezTo>
                    <a:cubicBezTo>
                      <a:pt x="54" y="0"/>
                      <a:pt x="47" y="0"/>
                      <a:pt x="40" y="3"/>
                    </a:cubicBezTo>
                    <a:cubicBezTo>
                      <a:pt x="36" y="5"/>
                      <a:pt x="32" y="7"/>
                      <a:pt x="29" y="9"/>
                    </a:cubicBezTo>
                    <a:cubicBezTo>
                      <a:pt x="18" y="17"/>
                      <a:pt x="9" y="27"/>
                      <a:pt x="4" y="40"/>
                    </a:cubicBezTo>
                    <a:cubicBezTo>
                      <a:pt x="0" y="51"/>
                      <a:pt x="0" y="63"/>
                      <a:pt x="2" y="75"/>
                    </a:cubicBezTo>
                    <a:cubicBezTo>
                      <a:pt x="4" y="78"/>
                      <a:pt x="7" y="82"/>
                      <a:pt x="8" y="8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91" name="Freeform 11"/>
              <p:cNvSpPr>
                <a:spLocks/>
              </p:cNvSpPr>
              <p:nvPr/>
            </p:nvSpPr>
            <p:spPr bwMode="auto">
              <a:xfrm>
                <a:off x="2311" y="3315"/>
                <a:ext cx="8" cy="13"/>
              </a:xfrm>
              <a:custGeom>
                <a:avLst/>
                <a:gdLst>
                  <a:gd name="T0" fmla="*/ 11 w 18"/>
                  <a:gd name="T1" fmla="*/ 28 h 29"/>
                  <a:gd name="T2" fmla="*/ 15 w 18"/>
                  <a:gd name="T3" fmla="*/ 28 h 29"/>
                  <a:gd name="T4" fmla="*/ 16 w 18"/>
                  <a:gd name="T5" fmla="*/ 12 h 29"/>
                  <a:gd name="T6" fmla="*/ 8 w 18"/>
                  <a:gd name="T7" fmla="*/ 2 h 29"/>
                  <a:gd name="T8" fmla="*/ 1 w 18"/>
                  <a:gd name="T9" fmla="*/ 1 h 29"/>
                  <a:gd name="T10" fmla="*/ 1 w 18"/>
                  <a:gd name="T11" fmla="*/ 5 h 29"/>
                  <a:gd name="T12" fmla="*/ 6 w 18"/>
                  <a:gd name="T13" fmla="*/ 10 h 29"/>
                  <a:gd name="T14" fmla="*/ 9 w 18"/>
                  <a:gd name="T15" fmla="*/ 15 h 29"/>
                  <a:gd name="T16" fmla="*/ 11 w 18"/>
                  <a:gd name="T17"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9">
                    <a:moveTo>
                      <a:pt x="11" y="28"/>
                    </a:moveTo>
                    <a:cubicBezTo>
                      <a:pt x="12" y="29"/>
                      <a:pt x="14" y="29"/>
                      <a:pt x="15" y="28"/>
                    </a:cubicBezTo>
                    <a:cubicBezTo>
                      <a:pt x="18" y="24"/>
                      <a:pt x="18" y="17"/>
                      <a:pt x="16" y="12"/>
                    </a:cubicBezTo>
                    <a:cubicBezTo>
                      <a:pt x="15" y="8"/>
                      <a:pt x="12" y="4"/>
                      <a:pt x="8" y="2"/>
                    </a:cubicBezTo>
                    <a:cubicBezTo>
                      <a:pt x="6" y="1"/>
                      <a:pt x="3" y="0"/>
                      <a:pt x="1" y="1"/>
                    </a:cubicBezTo>
                    <a:cubicBezTo>
                      <a:pt x="0" y="2"/>
                      <a:pt x="1" y="4"/>
                      <a:pt x="1" y="5"/>
                    </a:cubicBezTo>
                    <a:cubicBezTo>
                      <a:pt x="2" y="8"/>
                      <a:pt x="4" y="8"/>
                      <a:pt x="6" y="10"/>
                    </a:cubicBezTo>
                    <a:cubicBezTo>
                      <a:pt x="7" y="12"/>
                      <a:pt x="9" y="13"/>
                      <a:pt x="9" y="15"/>
                    </a:cubicBezTo>
                    <a:cubicBezTo>
                      <a:pt x="11" y="19"/>
                      <a:pt x="8" y="25"/>
                      <a:pt x="11" y="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92" name="Freeform 12"/>
              <p:cNvSpPr>
                <a:spLocks/>
              </p:cNvSpPr>
              <p:nvPr/>
            </p:nvSpPr>
            <p:spPr bwMode="auto">
              <a:xfrm>
                <a:off x="2220" y="3385"/>
                <a:ext cx="251" cy="332"/>
              </a:xfrm>
              <a:custGeom>
                <a:avLst/>
                <a:gdLst>
                  <a:gd name="T0" fmla="*/ 452 w 534"/>
                  <a:gd name="T1" fmla="*/ 506 h 708"/>
                  <a:gd name="T2" fmla="*/ 452 w 534"/>
                  <a:gd name="T3" fmla="*/ 483 h 708"/>
                  <a:gd name="T4" fmla="*/ 466 w 534"/>
                  <a:gd name="T5" fmla="*/ 457 h 708"/>
                  <a:gd name="T6" fmla="*/ 466 w 534"/>
                  <a:gd name="T7" fmla="*/ 456 h 708"/>
                  <a:gd name="T8" fmla="*/ 491 w 534"/>
                  <a:gd name="T9" fmla="*/ 448 h 708"/>
                  <a:gd name="T10" fmla="*/ 510 w 534"/>
                  <a:gd name="T11" fmla="*/ 449 h 708"/>
                  <a:gd name="T12" fmla="*/ 516 w 534"/>
                  <a:gd name="T13" fmla="*/ 450 h 708"/>
                  <a:gd name="T14" fmla="*/ 525 w 534"/>
                  <a:gd name="T15" fmla="*/ 451 h 708"/>
                  <a:gd name="T16" fmla="*/ 526 w 534"/>
                  <a:gd name="T17" fmla="*/ 446 h 708"/>
                  <a:gd name="T18" fmla="*/ 503 w 534"/>
                  <a:gd name="T19" fmla="*/ 234 h 708"/>
                  <a:gd name="T20" fmla="*/ 461 w 534"/>
                  <a:gd name="T21" fmla="*/ 174 h 708"/>
                  <a:gd name="T22" fmla="*/ 434 w 534"/>
                  <a:gd name="T23" fmla="*/ 84 h 708"/>
                  <a:gd name="T24" fmla="*/ 404 w 534"/>
                  <a:gd name="T25" fmla="*/ 22 h 708"/>
                  <a:gd name="T26" fmla="*/ 394 w 534"/>
                  <a:gd name="T27" fmla="*/ 0 h 708"/>
                  <a:gd name="T28" fmla="*/ 390 w 534"/>
                  <a:gd name="T29" fmla="*/ 4 h 708"/>
                  <a:gd name="T30" fmla="*/ 388 w 534"/>
                  <a:gd name="T31" fmla="*/ 6 h 708"/>
                  <a:gd name="T32" fmla="*/ 384 w 534"/>
                  <a:gd name="T33" fmla="*/ 8 h 708"/>
                  <a:gd name="T34" fmla="*/ 382 w 534"/>
                  <a:gd name="T35" fmla="*/ 9 h 708"/>
                  <a:gd name="T36" fmla="*/ 369 w 534"/>
                  <a:gd name="T37" fmla="*/ 13 h 708"/>
                  <a:gd name="T38" fmla="*/ 334 w 534"/>
                  <a:gd name="T39" fmla="*/ 33 h 708"/>
                  <a:gd name="T40" fmla="*/ 316 w 534"/>
                  <a:gd name="T41" fmla="*/ 45 h 708"/>
                  <a:gd name="T42" fmla="*/ 284 w 534"/>
                  <a:gd name="T43" fmla="*/ 58 h 708"/>
                  <a:gd name="T44" fmla="*/ 251 w 534"/>
                  <a:gd name="T45" fmla="*/ 62 h 708"/>
                  <a:gd name="T46" fmla="*/ 245 w 534"/>
                  <a:gd name="T47" fmla="*/ 62 h 708"/>
                  <a:gd name="T48" fmla="*/ 213 w 534"/>
                  <a:gd name="T49" fmla="*/ 51 h 708"/>
                  <a:gd name="T50" fmla="*/ 191 w 534"/>
                  <a:gd name="T51" fmla="*/ 31 h 708"/>
                  <a:gd name="T52" fmla="*/ 182 w 534"/>
                  <a:gd name="T53" fmla="*/ 20 h 708"/>
                  <a:gd name="T54" fmla="*/ 181 w 534"/>
                  <a:gd name="T55" fmla="*/ 20 h 708"/>
                  <a:gd name="T56" fmla="*/ 171 w 534"/>
                  <a:gd name="T57" fmla="*/ 9 h 708"/>
                  <a:gd name="T58" fmla="*/ 168 w 534"/>
                  <a:gd name="T59" fmla="*/ 49 h 708"/>
                  <a:gd name="T60" fmla="*/ 147 w 534"/>
                  <a:gd name="T61" fmla="*/ 86 h 708"/>
                  <a:gd name="T62" fmla="*/ 111 w 534"/>
                  <a:gd name="T63" fmla="*/ 151 h 708"/>
                  <a:gd name="T64" fmla="*/ 107 w 534"/>
                  <a:gd name="T65" fmla="*/ 196 h 708"/>
                  <a:gd name="T66" fmla="*/ 65 w 534"/>
                  <a:gd name="T67" fmla="*/ 271 h 708"/>
                  <a:gd name="T68" fmla="*/ 31 w 534"/>
                  <a:gd name="T69" fmla="*/ 396 h 708"/>
                  <a:gd name="T70" fmla="*/ 30 w 534"/>
                  <a:gd name="T71" fmla="*/ 435 h 708"/>
                  <a:gd name="T72" fmla="*/ 28 w 534"/>
                  <a:gd name="T73" fmla="*/ 433 h 708"/>
                  <a:gd name="T74" fmla="*/ 15 w 534"/>
                  <a:gd name="T75" fmla="*/ 401 h 708"/>
                  <a:gd name="T76" fmla="*/ 20 w 534"/>
                  <a:gd name="T77" fmla="*/ 315 h 708"/>
                  <a:gd name="T78" fmla="*/ 35 w 534"/>
                  <a:gd name="T79" fmla="*/ 280 h 708"/>
                  <a:gd name="T80" fmla="*/ 57 w 534"/>
                  <a:gd name="T81" fmla="*/ 221 h 708"/>
                  <a:gd name="T82" fmla="*/ 54 w 534"/>
                  <a:gd name="T83" fmla="*/ 225 h 708"/>
                  <a:gd name="T84" fmla="*/ 26 w 534"/>
                  <a:gd name="T85" fmla="*/ 279 h 708"/>
                  <a:gd name="T86" fmla="*/ 12 w 534"/>
                  <a:gd name="T87" fmla="*/ 311 h 708"/>
                  <a:gd name="T88" fmla="*/ 6 w 534"/>
                  <a:gd name="T89" fmla="*/ 399 h 708"/>
                  <a:gd name="T90" fmla="*/ 17 w 534"/>
                  <a:gd name="T91" fmla="*/ 430 h 708"/>
                  <a:gd name="T92" fmla="*/ 30 w 534"/>
                  <a:gd name="T93" fmla="*/ 447 h 708"/>
                  <a:gd name="T94" fmla="*/ 31 w 534"/>
                  <a:gd name="T95" fmla="*/ 459 h 708"/>
                  <a:gd name="T96" fmla="*/ 41 w 534"/>
                  <a:gd name="T97" fmla="*/ 472 h 708"/>
                  <a:gd name="T98" fmla="*/ 95 w 534"/>
                  <a:gd name="T99" fmla="*/ 552 h 708"/>
                  <a:gd name="T100" fmla="*/ 110 w 534"/>
                  <a:gd name="T101" fmla="*/ 577 h 708"/>
                  <a:gd name="T102" fmla="*/ 135 w 534"/>
                  <a:gd name="T103" fmla="*/ 616 h 708"/>
                  <a:gd name="T104" fmla="*/ 150 w 534"/>
                  <a:gd name="T105" fmla="*/ 635 h 708"/>
                  <a:gd name="T106" fmla="*/ 167 w 534"/>
                  <a:gd name="T107" fmla="*/ 655 h 708"/>
                  <a:gd name="T108" fmla="*/ 185 w 534"/>
                  <a:gd name="T109" fmla="*/ 685 h 708"/>
                  <a:gd name="T110" fmla="*/ 365 w 534"/>
                  <a:gd name="T111" fmla="*/ 676 h 708"/>
                  <a:gd name="T112" fmla="*/ 448 w 534"/>
                  <a:gd name="T113" fmla="*/ 610 h 708"/>
                  <a:gd name="T114" fmla="*/ 451 w 534"/>
                  <a:gd name="T115" fmla="*/ 607 h 708"/>
                  <a:gd name="T116" fmla="*/ 452 w 534"/>
                  <a:gd name="T117" fmla="*/ 506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34" h="708">
                    <a:moveTo>
                      <a:pt x="452" y="506"/>
                    </a:moveTo>
                    <a:cubicBezTo>
                      <a:pt x="451" y="498"/>
                      <a:pt x="451" y="491"/>
                      <a:pt x="452" y="483"/>
                    </a:cubicBezTo>
                    <a:cubicBezTo>
                      <a:pt x="453" y="476"/>
                      <a:pt x="456" y="465"/>
                      <a:pt x="466" y="457"/>
                    </a:cubicBezTo>
                    <a:cubicBezTo>
                      <a:pt x="466" y="456"/>
                      <a:pt x="466" y="456"/>
                      <a:pt x="466" y="456"/>
                    </a:cubicBezTo>
                    <a:cubicBezTo>
                      <a:pt x="473" y="451"/>
                      <a:pt x="482" y="448"/>
                      <a:pt x="491" y="448"/>
                    </a:cubicBezTo>
                    <a:cubicBezTo>
                      <a:pt x="498" y="447"/>
                      <a:pt x="505" y="448"/>
                      <a:pt x="510" y="449"/>
                    </a:cubicBezTo>
                    <a:cubicBezTo>
                      <a:pt x="510" y="449"/>
                      <a:pt x="510" y="449"/>
                      <a:pt x="516" y="450"/>
                    </a:cubicBezTo>
                    <a:cubicBezTo>
                      <a:pt x="519" y="450"/>
                      <a:pt x="522" y="451"/>
                      <a:pt x="525" y="451"/>
                    </a:cubicBezTo>
                    <a:cubicBezTo>
                      <a:pt x="526" y="450"/>
                      <a:pt x="526" y="448"/>
                      <a:pt x="526" y="446"/>
                    </a:cubicBezTo>
                    <a:cubicBezTo>
                      <a:pt x="534" y="374"/>
                      <a:pt x="534" y="299"/>
                      <a:pt x="503" y="234"/>
                    </a:cubicBezTo>
                    <a:cubicBezTo>
                      <a:pt x="492" y="212"/>
                      <a:pt x="478" y="191"/>
                      <a:pt x="461" y="174"/>
                    </a:cubicBezTo>
                    <a:cubicBezTo>
                      <a:pt x="456" y="143"/>
                      <a:pt x="447" y="112"/>
                      <a:pt x="434" y="84"/>
                    </a:cubicBezTo>
                    <a:cubicBezTo>
                      <a:pt x="425" y="63"/>
                      <a:pt x="413" y="43"/>
                      <a:pt x="404" y="22"/>
                    </a:cubicBezTo>
                    <a:cubicBezTo>
                      <a:pt x="401" y="15"/>
                      <a:pt x="398" y="7"/>
                      <a:pt x="394" y="0"/>
                    </a:cubicBezTo>
                    <a:cubicBezTo>
                      <a:pt x="393" y="2"/>
                      <a:pt x="392" y="3"/>
                      <a:pt x="390" y="4"/>
                    </a:cubicBezTo>
                    <a:cubicBezTo>
                      <a:pt x="389" y="5"/>
                      <a:pt x="388" y="5"/>
                      <a:pt x="388" y="6"/>
                    </a:cubicBezTo>
                    <a:cubicBezTo>
                      <a:pt x="386" y="7"/>
                      <a:pt x="385" y="8"/>
                      <a:pt x="384" y="8"/>
                    </a:cubicBezTo>
                    <a:cubicBezTo>
                      <a:pt x="383" y="9"/>
                      <a:pt x="383" y="9"/>
                      <a:pt x="382" y="9"/>
                    </a:cubicBezTo>
                    <a:cubicBezTo>
                      <a:pt x="377" y="10"/>
                      <a:pt x="374" y="11"/>
                      <a:pt x="369" y="13"/>
                    </a:cubicBezTo>
                    <a:cubicBezTo>
                      <a:pt x="356" y="16"/>
                      <a:pt x="346" y="24"/>
                      <a:pt x="334" y="33"/>
                    </a:cubicBezTo>
                    <a:cubicBezTo>
                      <a:pt x="328" y="37"/>
                      <a:pt x="322" y="41"/>
                      <a:pt x="316" y="45"/>
                    </a:cubicBezTo>
                    <a:cubicBezTo>
                      <a:pt x="305" y="51"/>
                      <a:pt x="294" y="55"/>
                      <a:pt x="284" y="58"/>
                    </a:cubicBezTo>
                    <a:cubicBezTo>
                      <a:pt x="272" y="61"/>
                      <a:pt x="261" y="62"/>
                      <a:pt x="251" y="62"/>
                    </a:cubicBezTo>
                    <a:cubicBezTo>
                      <a:pt x="249" y="62"/>
                      <a:pt x="247" y="62"/>
                      <a:pt x="245" y="62"/>
                    </a:cubicBezTo>
                    <a:cubicBezTo>
                      <a:pt x="232" y="61"/>
                      <a:pt x="222" y="57"/>
                      <a:pt x="213" y="51"/>
                    </a:cubicBezTo>
                    <a:cubicBezTo>
                      <a:pt x="204" y="46"/>
                      <a:pt x="197" y="38"/>
                      <a:pt x="191" y="31"/>
                    </a:cubicBezTo>
                    <a:cubicBezTo>
                      <a:pt x="188" y="27"/>
                      <a:pt x="185" y="23"/>
                      <a:pt x="182" y="20"/>
                    </a:cubicBezTo>
                    <a:cubicBezTo>
                      <a:pt x="182" y="20"/>
                      <a:pt x="182" y="20"/>
                      <a:pt x="181" y="20"/>
                    </a:cubicBezTo>
                    <a:cubicBezTo>
                      <a:pt x="178" y="16"/>
                      <a:pt x="175" y="12"/>
                      <a:pt x="171" y="9"/>
                    </a:cubicBezTo>
                    <a:cubicBezTo>
                      <a:pt x="170" y="22"/>
                      <a:pt x="171" y="36"/>
                      <a:pt x="168" y="49"/>
                    </a:cubicBezTo>
                    <a:cubicBezTo>
                      <a:pt x="164" y="63"/>
                      <a:pt x="155" y="75"/>
                      <a:pt x="147" y="86"/>
                    </a:cubicBezTo>
                    <a:cubicBezTo>
                      <a:pt x="132" y="107"/>
                      <a:pt x="118" y="127"/>
                      <a:pt x="111" y="151"/>
                    </a:cubicBezTo>
                    <a:cubicBezTo>
                      <a:pt x="106" y="166"/>
                      <a:pt x="105" y="181"/>
                      <a:pt x="107" y="196"/>
                    </a:cubicBezTo>
                    <a:cubicBezTo>
                      <a:pt x="90" y="220"/>
                      <a:pt x="76" y="245"/>
                      <a:pt x="65" y="271"/>
                    </a:cubicBezTo>
                    <a:cubicBezTo>
                      <a:pt x="47" y="311"/>
                      <a:pt x="35" y="353"/>
                      <a:pt x="31" y="396"/>
                    </a:cubicBezTo>
                    <a:cubicBezTo>
                      <a:pt x="30" y="409"/>
                      <a:pt x="29" y="422"/>
                      <a:pt x="30" y="435"/>
                    </a:cubicBezTo>
                    <a:cubicBezTo>
                      <a:pt x="29" y="435"/>
                      <a:pt x="29" y="434"/>
                      <a:pt x="28" y="433"/>
                    </a:cubicBezTo>
                    <a:cubicBezTo>
                      <a:pt x="22" y="423"/>
                      <a:pt x="18" y="412"/>
                      <a:pt x="15" y="401"/>
                    </a:cubicBezTo>
                    <a:cubicBezTo>
                      <a:pt x="7" y="373"/>
                      <a:pt x="10" y="342"/>
                      <a:pt x="20" y="315"/>
                    </a:cubicBezTo>
                    <a:cubicBezTo>
                      <a:pt x="24" y="303"/>
                      <a:pt x="30" y="292"/>
                      <a:pt x="35" y="280"/>
                    </a:cubicBezTo>
                    <a:cubicBezTo>
                      <a:pt x="43" y="261"/>
                      <a:pt x="50" y="241"/>
                      <a:pt x="57" y="221"/>
                    </a:cubicBezTo>
                    <a:cubicBezTo>
                      <a:pt x="56" y="222"/>
                      <a:pt x="55" y="224"/>
                      <a:pt x="54" y="225"/>
                    </a:cubicBezTo>
                    <a:cubicBezTo>
                      <a:pt x="43" y="242"/>
                      <a:pt x="35" y="260"/>
                      <a:pt x="26" y="279"/>
                    </a:cubicBezTo>
                    <a:cubicBezTo>
                      <a:pt x="21" y="289"/>
                      <a:pt x="16" y="300"/>
                      <a:pt x="12" y="311"/>
                    </a:cubicBezTo>
                    <a:cubicBezTo>
                      <a:pt x="2" y="339"/>
                      <a:pt x="0" y="370"/>
                      <a:pt x="6" y="399"/>
                    </a:cubicBezTo>
                    <a:cubicBezTo>
                      <a:pt x="8" y="410"/>
                      <a:pt x="11" y="421"/>
                      <a:pt x="17" y="430"/>
                    </a:cubicBezTo>
                    <a:cubicBezTo>
                      <a:pt x="20" y="436"/>
                      <a:pt x="25" y="442"/>
                      <a:pt x="30" y="447"/>
                    </a:cubicBezTo>
                    <a:cubicBezTo>
                      <a:pt x="30" y="451"/>
                      <a:pt x="30" y="455"/>
                      <a:pt x="31" y="459"/>
                    </a:cubicBezTo>
                    <a:cubicBezTo>
                      <a:pt x="35" y="463"/>
                      <a:pt x="38" y="468"/>
                      <a:pt x="41" y="472"/>
                    </a:cubicBezTo>
                    <a:cubicBezTo>
                      <a:pt x="64" y="503"/>
                      <a:pt x="80" y="528"/>
                      <a:pt x="95" y="552"/>
                    </a:cubicBezTo>
                    <a:cubicBezTo>
                      <a:pt x="100" y="560"/>
                      <a:pt x="105" y="569"/>
                      <a:pt x="110" y="577"/>
                    </a:cubicBezTo>
                    <a:cubicBezTo>
                      <a:pt x="118" y="591"/>
                      <a:pt x="126" y="604"/>
                      <a:pt x="135" y="616"/>
                    </a:cubicBezTo>
                    <a:cubicBezTo>
                      <a:pt x="140" y="623"/>
                      <a:pt x="145" y="629"/>
                      <a:pt x="150" y="635"/>
                    </a:cubicBezTo>
                    <a:cubicBezTo>
                      <a:pt x="156" y="642"/>
                      <a:pt x="161" y="648"/>
                      <a:pt x="167" y="655"/>
                    </a:cubicBezTo>
                    <a:cubicBezTo>
                      <a:pt x="175" y="665"/>
                      <a:pt x="181" y="675"/>
                      <a:pt x="185" y="685"/>
                    </a:cubicBezTo>
                    <a:cubicBezTo>
                      <a:pt x="243" y="708"/>
                      <a:pt x="310" y="705"/>
                      <a:pt x="365" y="676"/>
                    </a:cubicBezTo>
                    <a:cubicBezTo>
                      <a:pt x="396" y="659"/>
                      <a:pt x="423" y="635"/>
                      <a:pt x="448" y="610"/>
                    </a:cubicBezTo>
                    <a:cubicBezTo>
                      <a:pt x="449" y="609"/>
                      <a:pt x="450" y="608"/>
                      <a:pt x="451" y="607"/>
                    </a:cubicBezTo>
                    <a:cubicBezTo>
                      <a:pt x="454" y="575"/>
                      <a:pt x="454" y="541"/>
                      <a:pt x="452" y="5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93" name="Freeform 13"/>
              <p:cNvSpPr>
                <a:spLocks/>
              </p:cNvSpPr>
              <p:nvPr/>
            </p:nvSpPr>
            <p:spPr bwMode="auto">
              <a:xfrm>
                <a:off x="2125" y="3589"/>
                <a:ext cx="181" cy="178"/>
              </a:xfrm>
              <a:custGeom>
                <a:avLst/>
                <a:gdLst>
                  <a:gd name="T0" fmla="*/ 355 w 384"/>
                  <a:gd name="T1" fmla="*/ 225 h 379"/>
                  <a:gd name="T2" fmla="*/ 323 w 384"/>
                  <a:gd name="T3" fmla="*/ 185 h 379"/>
                  <a:gd name="T4" fmla="*/ 283 w 384"/>
                  <a:gd name="T5" fmla="*/ 119 h 379"/>
                  <a:gd name="T6" fmla="*/ 230 w 384"/>
                  <a:gd name="T7" fmla="*/ 40 h 379"/>
                  <a:gd name="T8" fmla="*/ 202 w 384"/>
                  <a:gd name="T9" fmla="*/ 10 h 379"/>
                  <a:gd name="T10" fmla="*/ 183 w 384"/>
                  <a:gd name="T11" fmla="*/ 2 h 379"/>
                  <a:gd name="T12" fmla="*/ 162 w 384"/>
                  <a:gd name="T13" fmla="*/ 4 h 379"/>
                  <a:gd name="T14" fmla="*/ 147 w 384"/>
                  <a:gd name="T15" fmla="*/ 16 h 379"/>
                  <a:gd name="T16" fmla="*/ 136 w 384"/>
                  <a:gd name="T17" fmla="*/ 33 h 379"/>
                  <a:gd name="T18" fmla="*/ 125 w 384"/>
                  <a:gd name="T19" fmla="*/ 50 h 379"/>
                  <a:gd name="T20" fmla="*/ 111 w 384"/>
                  <a:gd name="T21" fmla="*/ 64 h 379"/>
                  <a:gd name="T22" fmla="*/ 90 w 384"/>
                  <a:gd name="T23" fmla="*/ 69 h 379"/>
                  <a:gd name="T24" fmla="*/ 69 w 384"/>
                  <a:gd name="T25" fmla="*/ 70 h 379"/>
                  <a:gd name="T26" fmla="*/ 48 w 384"/>
                  <a:gd name="T27" fmla="*/ 71 h 379"/>
                  <a:gd name="T28" fmla="*/ 29 w 384"/>
                  <a:gd name="T29" fmla="*/ 80 h 379"/>
                  <a:gd name="T30" fmla="*/ 19 w 384"/>
                  <a:gd name="T31" fmla="*/ 100 h 379"/>
                  <a:gd name="T32" fmla="*/ 18 w 384"/>
                  <a:gd name="T33" fmla="*/ 123 h 379"/>
                  <a:gd name="T34" fmla="*/ 23 w 384"/>
                  <a:gd name="T35" fmla="*/ 175 h 379"/>
                  <a:gd name="T36" fmla="*/ 16 w 384"/>
                  <a:gd name="T37" fmla="*/ 225 h 379"/>
                  <a:gd name="T38" fmla="*/ 3 w 384"/>
                  <a:gd name="T39" fmla="*/ 254 h 379"/>
                  <a:gd name="T40" fmla="*/ 0 w 384"/>
                  <a:gd name="T41" fmla="*/ 269 h 379"/>
                  <a:gd name="T42" fmla="*/ 4 w 384"/>
                  <a:gd name="T43" fmla="*/ 285 h 379"/>
                  <a:gd name="T44" fmla="*/ 19 w 384"/>
                  <a:gd name="T45" fmla="*/ 297 h 379"/>
                  <a:gd name="T46" fmla="*/ 39 w 384"/>
                  <a:gd name="T47" fmla="*/ 304 h 379"/>
                  <a:gd name="T48" fmla="*/ 82 w 384"/>
                  <a:gd name="T49" fmla="*/ 317 h 379"/>
                  <a:gd name="T50" fmla="*/ 227 w 384"/>
                  <a:gd name="T51" fmla="*/ 356 h 379"/>
                  <a:gd name="T52" fmla="*/ 296 w 384"/>
                  <a:gd name="T53" fmla="*/ 378 h 379"/>
                  <a:gd name="T54" fmla="*/ 340 w 384"/>
                  <a:gd name="T55" fmla="*/ 367 h 379"/>
                  <a:gd name="T56" fmla="*/ 372 w 384"/>
                  <a:gd name="T57" fmla="*/ 333 h 379"/>
                  <a:gd name="T58" fmla="*/ 378 w 384"/>
                  <a:gd name="T59" fmla="*/ 269 h 379"/>
                  <a:gd name="T60" fmla="*/ 355 w 384"/>
                  <a:gd name="T61" fmla="*/ 225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4" h="379">
                    <a:moveTo>
                      <a:pt x="355" y="225"/>
                    </a:moveTo>
                    <a:cubicBezTo>
                      <a:pt x="345" y="211"/>
                      <a:pt x="333" y="199"/>
                      <a:pt x="323" y="185"/>
                    </a:cubicBezTo>
                    <a:cubicBezTo>
                      <a:pt x="308" y="165"/>
                      <a:pt x="296" y="142"/>
                      <a:pt x="283" y="119"/>
                    </a:cubicBezTo>
                    <a:cubicBezTo>
                      <a:pt x="266" y="92"/>
                      <a:pt x="248" y="66"/>
                      <a:pt x="230" y="40"/>
                    </a:cubicBezTo>
                    <a:cubicBezTo>
                      <a:pt x="222" y="29"/>
                      <a:pt x="213" y="18"/>
                      <a:pt x="202" y="10"/>
                    </a:cubicBezTo>
                    <a:cubicBezTo>
                      <a:pt x="196" y="6"/>
                      <a:pt x="190" y="3"/>
                      <a:pt x="183" y="2"/>
                    </a:cubicBezTo>
                    <a:cubicBezTo>
                      <a:pt x="176" y="0"/>
                      <a:pt x="169" y="1"/>
                      <a:pt x="162" y="4"/>
                    </a:cubicBezTo>
                    <a:cubicBezTo>
                      <a:pt x="156" y="6"/>
                      <a:pt x="151" y="11"/>
                      <a:pt x="147" y="16"/>
                    </a:cubicBezTo>
                    <a:cubicBezTo>
                      <a:pt x="142" y="21"/>
                      <a:pt x="139" y="27"/>
                      <a:pt x="136" y="33"/>
                    </a:cubicBezTo>
                    <a:cubicBezTo>
                      <a:pt x="132" y="39"/>
                      <a:pt x="129" y="45"/>
                      <a:pt x="125" y="50"/>
                    </a:cubicBezTo>
                    <a:cubicBezTo>
                      <a:pt x="121" y="55"/>
                      <a:pt x="116" y="60"/>
                      <a:pt x="111" y="64"/>
                    </a:cubicBezTo>
                    <a:cubicBezTo>
                      <a:pt x="104" y="67"/>
                      <a:pt x="97" y="69"/>
                      <a:pt x="90" y="69"/>
                    </a:cubicBezTo>
                    <a:cubicBezTo>
                      <a:pt x="83" y="70"/>
                      <a:pt x="76" y="70"/>
                      <a:pt x="69" y="70"/>
                    </a:cubicBezTo>
                    <a:cubicBezTo>
                      <a:pt x="62" y="69"/>
                      <a:pt x="55" y="69"/>
                      <a:pt x="48" y="71"/>
                    </a:cubicBezTo>
                    <a:cubicBezTo>
                      <a:pt x="41" y="72"/>
                      <a:pt x="34" y="75"/>
                      <a:pt x="29" y="80"/>
                    </a:cubicBezTo>
                    <a:cubicBezTo>
                      <a:pt x="24" y="85"/>
                      <a:pt x="20" y="93"/>
                      <a:pt x="19" y="100"/>
                    </a:cubicBezTo>
                    <a:cubicBezTo>
                      <a:pt x="17" y="108"/>
                      <a:pt x="18" y="116"/>
                      <a:pt x="18" y="123"/>
                    </a:cubicBezTo>
                    <a:cubicBezTo>
                      <a:pt x="19" y="140"/>
                      <a:pt x="22" y="157"/>
                      <a:pt x="23" y="175"/>
                    </a:cubicBezTo>
                    <a:cubicBezTo>
                      <a:pt x="24" y="192"/>
                      <a:pt x="23" y="209"/>
                      <a:pt x="16" y="225"/>
                    </a:cubicBezTo>
                    <a:cubicBezTo>
                      <a:pt x="12" y="235"/>
                      <a:pt x="7" y="244"/>
                      <a:pt x="3" y="254"/>
                    </a:cubicBezTo>
                    <a:cubicBezTo>
                      <a:pt x="1" y="259"/>
                      <a:pt x="0" y="264"/>
                      <a:pt x="0" y="269"/>
                    </a:cubicBezTo>
                    <a:cubicBezTo>
                      <a:pt x="0" y="275"/>
                      <a:pt x="1" y="280"/>
                      <a:pt x="4" y="285"/>
                    </a:cubicBezTo>
                    <a:cubicBezTo>
                      <a:pt x="7" y="290"/>
                      <a:pt x="13" y="295"/>
                      <a:pt x="19" y="297"/>
                    </a:cubicBezTo>
                    <a:cubicBezTo>
                      <a:pt x="25" y="300"/>
                      <a:pt x="32" y="302"/>
                      <a:pt x="39" y="304"/>
                    </a:cubicBezTo>
                    <a:cubicBezTo>
                      <a:pt x="53" y="308"/>
                      <a:pt x="68" y="313"/>
                      <a:pt x="82" y="317"/>
                    </a:cubicBezTo>
                    <a:cubicBezTo>
                      <a:pt x="130" y="332"/>
                      <a:pt x="180" y="337"/>
                      <a:pt x="227" y="356"/>
                    </a:cubicBezTo>
                    <a:cubicBezTo>
                      <a:pt x="250" y="365"/>
                      <a:pt x="272" y="377"/>
                      <a:pt x="296" y="378"/>
                    </a:cubicBezTo>
                    <a:cubicBezTo>
                      <a:pt x="312" y="379"/>
                      <a:pt x="327" y="375"/>
                      <a:pt x="340" y="367"/>
                    </a:cubicBezTo>
                    <a:cubicBezTo>
                      <a:pt x="354" y="359"/>
                      <a:pt x="364" y="347"/>
                      <a:pt x="372" y="333"/>
                    </a:cubicBezTo>
                    <a:cubicBezTo>
                      <a:pt x="382" y="314"/>
                      <a:pt x="384" y="291"/>
                      <a:pt x="378" y="269"/>
                    </a:cubicBezTo>
                    <a:cubicBezTo>
                      <a:pt x="374" y="253"/>
                      <a:pt x="365" y="239"/>
                      <a:pt x="355" y="2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94" name="Freeform 14"/>
              <p:cNvSpPr>
                <a:spLocks/>
              </p:cNvSpPr>
              <p:nvPr/>
            </p:nvSpPr>
            <p:spPr bwMode="auto">
              <a:xfrm>
                <a:off x="2432" y="3600"/>
                <a:ext cx="163" cy="168"/>
              </a:xfrm>
              <a:custGeom>
                <a:avLst/>
                <a:gdLst>
                  <a:gd name="T0" fmla="*/ 333 w 347"/>
                  <a:gd name="T1" fmla="*/ 154 h 358"/>
                  <a:gd name="T2" fmla="*/ 320 w 347"/>
                  <a:gd name="T3" fmla="*/ 145 h 358"/>
                  <a:gd name="T4" fmla="*/ 296 w 347"/>
                  <a:gd name="T5" fmla="*/ 126 h 358"/>
                  <a:gd name="T6" fmla="*/ 273 w 347"/>
                  <a:gd name="T7" fmla="*/ 105 h 358"/>
                  <a:gd name="T8" fmla="*/ 259 w 347"/>
                  <a:gd name="T9" fmla="*/ 77 h 358"/>
                  <a:gd name="T10" fmla="*/ 257 w 347"/>
                  <a:gd name="T11" fmla="*/ 58 h 358"/>
                  <a:gd name="T12" fmla="*/ 253 w 347"/>
                  <a:gd name="T13" fmla="*/ 37 h 358"/>
                  <a:gd name="T14" fmla="*/ 245 w 347"/>
                  <a:gd name="T15" fmla="*/ 24 h 358"/>
                  <a:gd name="T16" fmla="*/ 229 w 347"/>
                  <a:gd name="T17" fmla="*/ 15 h 358"/>
                  <a:gd name="T18" fmla="*/ 210 w 347"/>
                  <a:gd name="T19" fmla="*/ 12 h 358"/>
                  <a:gd name="T20" fmla="*/ 165 w 347"/>
                  <a:gd name="T21" fmla="*/ 19 h 358"/>
                  <a:gd name="T22" fmla="*/ 123 w 347"/>
                  <a:gd name="T23" fmla="*/ 15 h 358"/>
                  <a:gd name="T24" fmla="*/ 99 w 347"/>
                  <a:gd name="T25" fmla="*/ 8 h 358"/>
                  <a:gd name="T26" fmla="*/ 60 w 347"/>
                  <a:gd name="T27" fmla="*/ 1 h 358"/>
                  <a:gd name="T28" fmla="*/ 43 w 347"/>
                  <a:gd name="T29" fmla="*/ 0 h 358"/>
                  <a:gd name="T30" fmla="*/ 27 w 347"/>
                  <a:gd name="T31" fmla="*/ 6 h 358"/>
                  <a:gd name="T32" fmla="*/ 19 w 347"/>
                  <a:gd name="T33" fmla="*/ 22 h 358"/>
                  <a:gd name="T34" fmla="*/ 19 w 347"/>
                  <a:gd name="T35" fmla="*/ 40 h 358"/>
                  <a:gd name="T36" fmla="*/ 18 w 347"/>
                  <a:gd name="T37" fmla="*/ 150 h 358"/>
                  <a:gd name="T38" fmla="*/ 8 w 347"/>
                  <a:gd name="T39" fmla="*/ 210 h 358"/>
                  <a:gd name="T40" fmla="*/ 0 w 347"/>
                  <a:gd name="T41" fmla="*/ 282 h 358"/>
                  <a:gd name="T42" fmla="*/ 9 w 347"/>
                  <a:gd name="T43" fmla="*/ 322 h 358"/>
                  <a:gd name="T44" fmla="*/ 41 w 347"/>
                  <a:gd name="T45" fmla="*/ 347 h 358"/>
                  <a:gd name="T46" fmla="*/ 98 w 347"/>
                  <a:gd name="T47" fmla="*/ 356 h 358"/>
                  <a:gd name="T48" fmla="*/ 142 w 347"/>
                  <a:gd name="T49" fmla="*/ 337 h 358"/>
                  <a:gd name="T50" fmla="*/ 177 w 347"/>
                  <a:gd name="T51" fmla="*/ 305 h 358"/>
                  <a:gd name="T52" fmla="*/ 220 w 347"/>
                  <a:gd name="T53" fmla="*/ 270 h 358"/>
                  <a:gd name="T54" fmla="*/ 294 w 347"/>
                  <a:gd name="T55" fmla="*/ 231 h 358"/>
                  <a:gd name="T56" fmla="*/ 334 w 347"/>
                  <a:gd name="T57" fmla="*/ 203 h 358"/>
                  <a:gd name="T58" fmla="*/ 345 w 347"/>
                  <a:gd name="T59" fmla="*/ 184 h 358"/>
                  <a:gd name="T60" fmla="*/ 342 w 347"/>
                  <a:gd name="T61" fmla="*/ 165 h 358"/>
                  <a:gd name="T62" fmla="*/ 333 w 347"/>
                  <a:gd name="T63" fmla="*/ 154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7" h="358">
                    <a:moveTo>
                      <a:pt x="333" y="154"/>
                    </a:moveTo>
                    <a:cubicBezTo>
                      <a:pt x="329" y="151"/>
                      <a:pt x="324" y="148"/>
                      <a:pt x="320" y="145"/>
                    </a:cubicBezTo>
                    <a:cubicBezTo>
                      <a:pt x="312" y="140"/>
                      <a:pt x="304" y="133"/>
                      <a:pt x="296" y="126"/>
                    </a:cubicBezTo>
                    <a:cubicBezTo>
                      <a:pt x="288" y="119"/>
                      <a:pt x="280" y="113"/>
                      <a:pt x="273" y="105"/>
                    </a:cubicBezTo>
                    <a:cubicBezTo>
                      <a:pt x="266" y="96"/>
                      <a:pt x="261" y="87"/>
                      <a:pt x="259" y="77"/>
                    </a:cubicBezTo>
                    <a:cubicBezTo>
                      <a:pt x="258" y="71"/>
                      <a:pt x="258" y="64"/>
                      <a:pt x="257" y="58"/>
                    </a:cubicBezTo>
                    <a:cubicBezTo>
                      <a:pt x="257" y="51"/>
                      <a:pt x="255" y="43"/>
                      <a:pt x="253" y="37"/>
                    </a:cubicBezTo>
                    <a:cubicBezTo>
                      <a:pt x="251" y="32"/>
                      <a:pt x="248" y="28"/>
                      <a:pt x="245" y="24"/>
                    </a:cubicBezTo>
                    <a:cubicBezTo>
                      <a:pt x="241" y="20"/>
                      <a:pt x="235" y="17"/>
                      <a:pt x="229" y="15"/>
                    </a:cubicBezTo>
                    <a:cubicBezTo>
                      <a:pt x="223" y="13"/>
                      <a:pt x="216" y="12"/>
                      <a:pt x="210" y="12"/>
                    </a:cubicBezTo>
                    <a:cubicBezTo>
                      <a:pt x="195" y="12"/>
                      <a:pt x="180" y="17"/>
                      <a:pt x="165" y="19"/>
                    </a:cubicBezTo>
                    <a:cubicBezTo>
                      <a:pt x="151" y="21"/>
                      <a:pt x="137" y="19"/>
                      <a:pt x="123" y="15"/>
                    </a:cubicBezTo>
                    <a:cubicBezTo>
                      <a:pt x="115" y="13"/>
                      <a:pt x="107" y="10"/>
                      <a:pt x="99" y="8"/>
                    </a:cubicBezTo>
                    <a:cubicBezTo>
                      <a:pt x="86" y="5"/>
                      <a:pt x="73" y="3"/>
                      <a:pt x="60" y="1"/>
                    </a:cubicBezTo>
                    <a:cubicBezTo>
                      <a:pt x="54" y="0"/>
                      <a:pt x="48" y="0"/>
                      <a:pt x="43" y="0"/>
                    </a:cubicBezTo>
                    <a:cubicBezTo>
                      <a:pt x="37" y="0"/>
                      <a:pt x="31" y="2"/>
                      <a:pt x="27" y="6"/>
                    </a:cubicBezTo>
                    <a:cubicBezTo>
                      <a:pt x="22" y="10"/>
                      <a:pt x="20" y="16"/>
                      <a:pt x="19" y="22"/>
                    </a:cubicBezTo>
                    <a:cubicBezTo>
                      <a:pt x="18" y="28"/>
                      <a:pt x="18" y="34"/>
                      <a:pt x="19" y="40"/>
                    </a:cubicBezTo>
                    <a:cubicBezTo>
                      <a:pt x="21" y="77"/>
                      <a:pt x="21" y="114"/>
                      <a:pt x="18" y="150"/>
                    </a:cubicBezTo>
                    <a:cubicBezTo>
                      <a:pt x="15" y="170"/>
                      <a:pt x="12" y="190"/>
                      <a:pt x="8" y="210"/>
                    </a:cubicBezTo>
                    <a:cubicBezTo>
                      <a:pt x="4" y="234"/>
                      <a:pt x="0" y="258"/>
                      <a:pt x="0" y="282"/>
                    </a:cubicBezTo>
                    <a:cubicBezTo>
                      <a:pt x="0" y="296"/>
                      <a:pt x="1" y="310"/>
                      <a:pt x="9" y="322"/>
                    </a:cubicBezTo>
                    <a:cubicBezTo>
                      <a:pt x="16" y="334"/>
                      <a:pt x="28" y="341"/>
                      <a:pt x="41" y="347"/>
                    </a:cubicBezTo>
                    <a:cubicBezTo>
                      <a:pt x="58" y="355"/>
                      <a:pt x="78" y="358"/>
                      <a:pt x="98" y="356"/>
                    </a:cubicBezTo>
                    <a:cubicBezTo>
                      <a:pt x="114" y="353"/>
                      <a:pt x="129" y="346"/>
                      <a:pt x="142" y="337"/>
                    </a:cubicBezTo>
                    <a:cubicBezTo>
                      <a:pt x="155" y="328"/>
                      <a:pt x="166" y="316"/>
                      <a:pt x="177" y="305"/>
                    </a:cubicBezTo>
                    <a:cubicBezTo>
                      <a:pt x="191" y="292"/>
                      <a:pt x="205" y="280"/>
                      <a:pt x="220" y="270"/>
                    </a:cubicBezTo>
                    <a:cubicBezTo>
                      <a:pt x="244" y="255"/>
                      <a:pt x="269" y="244"/>
                      <a:pt x="294" y="231"/>
                    </a:cubicBezTo>
                    <a:cubicBezTo>
                      <a:pt x="309" y="224"/>
                      <a:pt x="323" y="215"/>
                      <a:pt x="334" y="203"/>
                    </a:cubicBezTo>
                    <a:cubicBezTo>
                      <a:pt x="339" y="197"/>
                      <a:pt x="342" y="191"/>
                      <a:pt x="345" y="184"/>
                    </a:cubicBezTo>
                    <a:cubicBezTo>
                      <a:pt x="347" y="178"/>
                      <a:pt x="346" y="171"/>
                      <a:pt x="342" y="165"/>
                    </a:cubicBezTo>
                    <a:cubicBezTo>
                      <a:pt x="340" y="160"/>
                      <a:pt x="336" y="157"/>
                      <a:pt x="333" y="1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95" name="Freeform 15"/>
              <p:cNvSpPr>
                <a:spLocks noEditPoints="1"/>
              </p:cNvSpPr>
              <p:nvPr/>
            </p:nvSpPr>
            <p:spPr bwMode="auto">
              <a:xfrm>
                <a:off x="2291" y="3330"/>
                <a:ext cx="116" cy="80"/>
              </a:xfrm>
              <a:custGeom>
                <a:avLst/>
                <a:gdLst>
                  <a:gd name="T0" fmla="*/ 242 w 246"/>
                  <a:gd name="T1" fmla="*/ 53 h 171"/>
                  <a:gd name="T2" fmla="*/ 233 w 246"/>
                  <a:gd name="T3" fmla="*/ 45 h 171"/>
                  <a:gd name="T4" fmla="*/ 175 w 246"/>
                  <a:gd name="T5" fmla="*/ 25 h 171"/>
                  <a:gd name="T6" fmla="*/ 133 w 246"/>
                  <a:gd name="T7" fmla="*/ 5 h 171"/>
                  <a:gd name="T8" fmla="*/ 32 w 246"/>
                  <a:gd name="T9" fmla="*/ 40 h 171"/>
                  <a:gd name="T10" fmla="*/ 4 w 246"/>
                  <a:gd name="T11" fmla="*/ 73 h 171"/>
                  <a:gd name="T12" fmla="*/ 0 w 246"/>
                  <a:gd name="T13" fmla="*/ 90 h 171"/>
                  <a:gd name="T14" fmla="*/ 2 w 246"/>
                  <a:gd name="T15" fmla="*/ 95 h 171"/>
                  <a:gd name="T16" fmla="*/ 4 w 246"/>
                  <a:gd name="T17" fmla="*/ 96 h 171"/>
                  <a:gd name="T18" fmla="*/ 5 w 246"/>
                  <a:gd name="T19" fmla="*/ 96 h 171"/>
                  <a:gd name="T20" fmla="*/ 25 w 246"/>
                  <a:gd name="T21" fmla="*/ 103 h 171"/>
                  <a:gd name="T22" fmla="*/ 77 w 246"/>
                  <a:gd name="T23" fmla="*/ 124 h 171"/>
                  <a:gd name="T24" fmla="*/ 145 w 246"/>
                  <a:gd name="T25" fmla="*/ 112 h 171"/>
                  <a:gd name="T26" fmla="*/ 203 w 246"/>
                  <a:gd name="T27" fmla="*/ 74 h 171"/>
                  <a:gd name="T28" fmla="*/ 214 w 246"/>
                  <a:gd name="T29" fmla="*/ 65 h 171"/>
                  <a:gd name="T30" fmla="*/ 229 w 246"/>
                  <a:gd name="T31" fmla="*/ 65 h 171"/>
                  <a:gd name="T32" fmla="*/ 226 w 246"/>
                  <a:gd name="T33" fmla="*/ 72 h 171"/>
                  <a:gd name="T34" fmla="*/ 224 w 246"/>
                  <a:gd name="T35" fmla="*/ 73 h 171"/>
                  <a:gd name="T36" fmla="*/ 217 w 246"/>
                  <a:gd name="T37" fmla="*/ 77 h 171"/>
                  <a:gd name="T38" fmla="*/ 206 w 246"/>
                  <a:gd name="T39" fmla="*/ 83 h 171"/>
                  <a:gd name="T40" fmla="*/ 190 w 246"/>
                  <a:gd name="T41" fmla="*/ 96 h 171"/>
                  <a:gd name="T42" fmla="*/ 116 w 246"/>
                  <a:gd name="T43" fmla="*/ 130 h 171"/>
                  <a:gd name="T44" fmla="*/ 76 w 246"/>
                  <a:gd name="T45" fmla="*/ 135 h 171"/>
                  <a:gd name="T46" fmla="*/ 25 w 246"/>
                  <a:gd name="T47" fmla="*/ 112 h 171"/>
                  <a:gd name="T48" fmla="*/ 35 w 246"/>
                  <a:gd name="T49" fmla="*/ 126 h 171"/>
                  <a:gd name="T50" fmla="*/ 94 w 246"/>
                  <a:gd name="T51" fmla="*/ 170 h 171"/>
                  <a:gd name="T52" fmla="*/ 162 w 246"/>
                  <a:gd name="T53" fmla="*/ 152 h 171"/>
                  <a:gd name="T54" fmla="*/ 230 w 246"/>
                  <a:gd name="T55" fmla="*/ 111 h 171"/>
                  <a:gd name="T56" fmla="*/ 243 w 246"/>
                  <a:gd name="T57" fmla="*/ 89 h 171"/>
                  <a:gd name="T58" fmla="*/ 246 w 246"/>
                  <a:gd name="T59" fmla="*/ 62 h 171"/>
                  <a:gd name="T60" fmla="*/ 74 w 246"/>
                  <a:gd name="T61" fmla="*/ 21 h 171"/>
                  <a:gd name="T62" fmla="*/ 66 w 246"/>
                  <a:gd name="T63" fmla="*/ 25 h 171"/>
                  <a:gd name="T64" fmla="*/ 73 w 246"/>
                  <a:gd name="T65" fmla="*/ 17 h 171"/>
                  <a:gd name="T66" fmla="*/ 142 w 246"/>
                  <a:gd name="T67" fmla="*/ 23 h 171"/>
                  <a:gd name="T68" fmla="*/ 128 w 246"/>
                  <a:gd name="T69" fmla="*/ 23 h 171"/>
                  <a:gd name="T70" fmla="*/ 121 w 246"/>
                  <a:gd name="T71" fmla="*/ 16 h 171"/>
                  <a:gd name="T72" fmla="*/ 134 w 246"/>
                  <a:gd name="T73" fmla="*/ 1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6" h="171">
                    <a:moveTo>
                      <a:pt x="243" y="54"/>
                    </a:moveTo>
                    <a:cubicBezTo>
                      <a:pt x="242" y="53"/>
                      <a:pt x="242" y="53"/>
                      <a:pt x="242" y="53"/>
                    </a:cubicBezTo>
                    <a:cubicBezTo>
                      <a:pt x="242" y="52"/>
                      <a:pt x="242" y="52"/>
                      <a:pt x="242" y="52"/>
                    </a:cubicBezTo>
                    <a:cubicBezTo>
                      <a:pt x="240" y="49"/>
                      <a:pt x="236" y="47"/>
                      <a:pt x="233" y="45"/>
                    </a:cubicBezTo>
                    <a:cubicBezTo>
                      <a:pt x="228" y="43"/>
                      <a:pt x="223" y="42"/>
                      <a:pt x="219" y="41"/>
                    </a:cubicBezTo>
                    <a:cubicBezTo>
                      <a:pt x="203" y="37"/>
                      <a:pt x="189" y="32"/>
                      <a:pt x="175" y="25"/>
                    </a:cubicBezTo>
                    <a:cubicBezTo>
                      <a:pt x="168" y="22"/>
                      <a:pt x="161" y="18"/>
                      <a:pt x="155" y="14"/>
                    </a:cubicBezTo>
                    <a:cubicBezTo>
                      <a:pt x="148" y="11"/>
                      <a:pt x="140" y="7"/>
                      <a:pt x="133" y="5"/>
                    </a:cubicBezTo>
                    <a:cubicBezTo>
                      <a:pt x="116" y="0"/>
                      <a:pt x="97" y="1"/>
                      <a:pt x="81" y="7"/>
                    </a:cubicBezTo>
                    <a:cubicBezTo>
                      <a:pt x="62" y="13"/>
                      <a:pt x="45" y="25"/>
                      <a:pt x="32" y="40"/>
                    </a:cubicBezTo>
                    <a:cubicBezTo>
                      <a:pt x="25" y="45"/>
                      <a:pt x="18" y="52"/>
                      <a:pt x="12" y="59"/>
                    </a:cubicBezTo>
                    <a:cubicBezTo>
                      <a:pt x="8" y="63"/>
                      <a:pt x="5" y="67"/>
                      <a:pt x="4" y="73"/>
                    </a:cubicBezTo>
                    <a:cubicBezTo>
                      <a:pt x="2" y="77"/>
                      <a:pt x="2" y="81"/>
                      <a:pt x="1" y="85"/>
                    </a:cubicBezTo>
                    <a:cubicBezTo>
                      <a:pt x="1" y="86"/>
                      <a:pt x="0" y="88"/>
                      <a:pt x="0" y="90"/>
                    </a:cubicBezTo>
                    <a:cubicBezTo>
                      <a:pt x="0" y="90"/>
                      <a:pt x="0" y="91"/>
                      <a:pt x="1" y="92"/>
                    </a:cubicBezTo>
                    <a:cubicBezTo>
                      <a:pt x="1" y="93"/>
                      <a:pt x="1" y="94"/>
                      <a:pt x="2" y="95"/>
                    </a:cubicBezTo>
                    <a:cubicBezTo>
                      <a:pt x="3" y="96"/>
                      <a:pt x="3" y="97"/>
                      <a:pt x="4" y="98"/>
                    </a:cubicBezTo>
                    <a:cubicBezTo>
                      <a:pt x="4" y="97"/>
                      <a:pt x="4" y="97"/>
                      <a:pt x="4" y="96"/>
                    </a:cubicBezTo>
                    <a:cubicBezTo>
                      <a:pt x="4" y="96"/>
                      <a:pt x="4" y="96"/>
                      <a:pt x="4" y="95"/>
                    </a:cubicBezTo>
                    <a:cubicBezTo>
                      <a:pt x="5" y="96"/>
                      <a:pt x="5" y="96"/>
                      <a:pt x="5" y="96"/>
                    </a:cubicBezTo>
                    <a:cubicBezTo>
                      <a:pt x="7" y="96"/>
                      <a:pt x="8" y="96"/>
                      <a:pt x="9" y="96"/>
                    </a:cubicBezTo>
                    <a:cubicBezTo>
                      <a:pt x="15" y="97"/>
                      <a:pt x="20" y="100"/>
                      <a:pt x="25" y="103"/>
                    </a:cubicBezTo>
                    <a:cubicBezTo>
                      <a:pt x="30" y="106"/>
                      <a:pt x="35" y="110"/>
                      <a:pt x="40" y="113"/>
                    </a:cubicBezTo>
                    <a:cubicBezTo>
                      <a:pt x="51" y="120"/>
                      <a:pt x="64" y="123"/>
                      <a:pt x="77" y="124"/>
                    </a:cubicBezTo>
                    <a:cubicBezTo>
                      <a:pt x="90" y="124"/>
                      <a:pt x="103" y="122"/>
                      <a:pt x="115" y="120"/>
                    </a:cubicBezTo>
                    <a:cubicBezTo>
                      <a:pt x="126" y="118"/>
                      <a:pt x="136" y="115"/>
                      <a:pt x="145" y="112"/>
                    </a:cubicBezTo>
                    <a:cubicBezTo>
                      <a:pt x="160" y="106"/>
                      <a:pt x="173" y="97"/>
                      <a:pt x="186" y="87"/>
                    </a:cubicBezTo>
                    <a:cubicBezTo>
                      <a:pt x="192" y="83"/>
                      <a:pt x="198" y="79"/>
                      <a:pt x="203" y="74"/>
                    </a:cubicBezTo>
                    <a:cubicBezTo>
                      <a:pt x="204" y="72"/>
                      <a:pt x="206" y="70"/>
                      <a:pt x="208" y="69"/>
                    </a:cubicBezTo>
                    <a:cubicBezTo>
                      <a:pt x="210" y="67"/>
                      <a:pt x="212" y="66"/>
                      <a:pt x="214" y="65"/>
                    </a:cubicBezTo>
                    <a:cubicBezTo>
                      <a:pt x="218" y="64"/>
                      <a:pt x="222" y="64"/>
                      <a:pt x="225" y="65"/>
                    </a:cubicBezTo>
                    <a:cubicBezTo>
                      <a:pt x="226" y="65"/>
                      <a:pt x="227" y="65"/>
                      <a:pt x="229" y="65"/>
                    </a:cubicBezTo>
                    <a:cubicBezTo>
                      <a:pt x="229" y="67"/>
                      <a:pt x="228" y="70"/>
                      <a:pt x="226" y="71"/>
                    </a:cubicBezTo>
                    <a:cubicBezTo>
                      <a:pt x="226" y="72"/>
                      <a:pt x="226" y="72"/>
                      <a:pt x="226" y="72"/>
                    </a:cubicBezTo>
                    <a:cubicBezTo>
                      <a:pt x="225" y="72"/>
                      <a:pt x="225" y="72"/>
                      <a:pt x="225" y="72"/>
                    </a:cubicBezTo>
                    <a:cubicBezTo>
                      <a:pt x="225" y="72"/>
                      <a:pt x="225" y="72"/>
                      <a:pt x="224" y="73"/>
                    </a:cubicBezTo>
                    <a:cubicBezTo>
                      <a:pt x="224" y="74"/>
                      <a:pt x="223" y="74"/>
                      <a:pt x="223" y="74"/>
                    </a:cubicBezTo>
                    <a:cubicBezTo>
                      <a:pt x="221" y="75"/>
                      <a:pt x="219" y="76"/>
                      <a:pt x="217" y="77"/>
                    </a:cubicBezTo>
                    <a:cubicBezTo>
                      <a:pt x="213" y="79"/>
                      <a:pt x="210" y="80"/>
                      <a:pt x="207" y="83"/>
                    </a:cubicBezTo>
                    <a:cubicBezTo>
                      <a:pt x="206" y="83"/>
                      <a:pt x="206" y="83"/>
                      <a:pt x="206" y="83"/>
                    </a:cubicBezTo>
                    <a:cubicBezTo>
                      <a:pt x="202" y="86"/>
                      <a:pt x="197" y="90"/>
                      <a:pt x="192" y="94"/>
                    </a:cubicBezTo>
                    <a:cubicBezTo>
                      <a:pt x="192" y="94"/>
                      <a:pt x="192" y="94"/>
                      <a:pt x="190" y="96"/>
                    </a:cubicBezTo>
                    <a:cubicBezTo>
                      <a:pt x="178" y="106"/>
                      <a:pt x="164" y="115"/>
                      <a:pt x="147" y="122"/>
                    </a:cubicBezTo>
                    <a:cubicBezTo>
                      <a:pt x="139" y="124"/>
                      <a:pt x="128" y="128"/>
                      <a:pt x="116" y="130"/>
                    </a:cubicBezTo>
                    <a:cubicBezTo>
                      <a:pt x="105" y="133"/>
                      <a:pt x="94" y="135"/>
                      <a:pt x="82" y="135"/>
                    </a:cubicBezTo>
                    <a:cubicBezTo>
                      <a:pt x="80" y="135"/>
                      <a:pt x="78" y="135"/>
                      <a:pt x="76" y="135"/>
                    </a:cubicBezTo>
                    <a:cubicBezTo>
                      <a:pt x="59" y="135"/>
                      <a:pt x="46" y="130"/>
                      <a:pt x="36" y="122"/>
                    </a:cubicBezTo>
                    <a:cubicBezTo>
                      <a:pt x="32" y="119"/>
                      <a:pt x="29" y="115"/>
                      <a:pt x="25" y="112"/>
                    </a:cubicBezTo>
                    <a:cubicBezTo>
                      <a:pt x="22" y="109"/>
                      <a:pt x="19" y="107"/>
                      <a:pt x="17" y="106"/>
                    </a:cubicBezTo>
                    <a:cubicBezTo>
                      <a:pt x="24" y="112"/>
                      <a:pt x="30" y="119"/>
                      <a:pt x="35" y="126"/>
                    </a:cubicBezTo>
                    <a:cubicBezTo>
                      <a:pt x="45" y="138"/>
                      <a:pt x="53" y="151"/>
                      <a:pt x="65" y="159"/>
                    </a:cubicBezTo>
                    <a:cubicBezTo>
                      <a:pt x="73" y="165"/>
                      <a:pt x="84" y="169"/>
                      <a:pt x="94" y="170"/>
                    </a:cubicBezTo>
                    <a:cubicBezTo>
                      <a:pt x="106" y="171"/>
                      <a:pt x="119" y="169"/>
                      <a:pt x="131" y="166"/>
                    </a:cubicBezTo>
                    <a:cubicBezTo>
                      <a:pt x="142" y="162"/>
                      <a:pt x="152" y="158"/>
                      <a:pt x="162" y="152"/>
                    </a:cubicBezTo>
                    <a:cubicBezTo>
                      <a:pt x="181" y="140"/>
                      <a:pt x="196" y="124"/>
                      <a:pt x="216" y="116"/>
                    </a:cubicBezTo>
                    <a:cubicBezTo>
                      <a:pt x="221" y="115"/>
                      <a:pt x="226" y="113"/>
                      <a:pt x="230" y="111"/>
                    </a:cubicBezTo>
                    <a:cubicBezTo>
                      <a:pt x="234" y="109"/>
                      <a:pt x="238" y="106"/>
                      <a:pt x="240" y="102"/>
                    </a:cubicBezTo>
                    <a:cubicBezTo>
                      <a:pt x="242" y="98"/>
                      <a:pt x="242" y="93"/>
                      <a:pt x="243" y="89"/>
                    </a:cubicBezTo>
                    <a:cubicBezTo>
                      <a:pt x="243" y="83"/>
                      <a:pt x="245" y="77"/>
                      <a:pt x="246" y="71"/>
                    </a:cubicBezTo>
                    <a:cubicBezTo>
                      <a:pt x="246" y="68"/>
                      <a:pt x="246" y="65"/>
                      <a:pt x="246" y="62"/>
                    </a:cubicBezTo>
                    <a:cubicBezTo>
                      <a:pt x="245" y="60"/>
                      <a:pt x="244" y="57"/>
                      <a:pt x="243" y="54"/>
                    </a:cubicBezTo>
                    <a:close/>
                    <a:moveTo>
                      <a:pt x="74" y="21"/>
                    </a:moveTo>
                    <a:cubicBezTo>
                      <a:pt x="72" y="23"/>
                      <a:pt x="71" y="26"/>
                      <a:pt x="69" y="27"/>
                    </a:cubicBezTo>
                    <a:cubicBezTo>
                      <a:pt x="68" y="27"/>
                      <a:pt x="66" y="26"/>
                      <a:pt x="66" y="25"/>
                    </a:cubicBezTo>
                    <a:cubicBezTo>
                      <a:pt x="64" y="23"/>
                      <a:pt x="69" y="17"/>
                      <a:pt x="72" y="17"/>
                    </a:cubicBezTo>
                    <a:cubicBezTo>
                      <a:pt x="73" y="17"/>
                      <a:pt x="73" y="17"/>
                      <a:pt x="73" y="17"/>
                    </a:cubicBezTo>
                    <a:cubicBezTo>
                      <a:pt x="75" y="18"/>
                      <a:pt x="75" y="21"/>
                      <a:pt x="74" y="21"/>
                    </a:cubicBezTo>
                    <a:close/>
                    <a:moveTo>
                      <a:pt x="142" y="23"/>
                    </a:moveTo>
                    <a:cubicBezTo>
                      <a:pt x="142" y="26"/>
                      <a:pt x="138" y="27"/>
                      <a:pt x="135" y="27"/>
                    </a:cubicBezTo>
                    <a:cubicBezTo>
                      <a:pt x="132" y="27"/>
                      <a:pt x="130" y="24"/>
                      <a:pt x="128" y="23"/>
                    </a:cubicBezTo>
                    <a:cubicBezTo>
                      <a:pt x="125" y="21"/>
                      <a:pt x="120" y="22"/>
                      <a:pt x="119" y="19"/>
                    </a:cubicBezTo>
                    <a:cubicBezTo>
                      <a:pt x="119" y="18"/>
                      <a:pt x="120" y="17"/>
                      <a:pt x="121" y="16"/>
                    </a:cubicBezTo>
                    <a:cubicBezTo>
                      <a:pt x="122" y="15"/>
                      <a:pt x="124" y="15"/>
                      <a:pt x="126" y="15"/>
                    </a:cubicBezTo>
                    <a:cubicBezTo>
                      <a:pt x="129" y="15"/>
                      <a:pt x="132" y="15"/>
                      <a:pt x="134" y="16"/>
                    </a:cubicBezTo>
                    <a:cubicBezTo>
                      <a:pt x="138" y="18"/>
                      <a:pt x="143" y="20"/>
                      <a:pt x="14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96" name="Freeform 16"/>
              <p:cNvSpPr>
                <a:spLocks noEditPoints="1"/>
              </p:cNvSpPr>
              <p:nvPr/>
            </p:nvSpPr>
            <p:spPr bwMode="auto">
              <a:xfrm>
                <a:off x="2115" y="3208"/>
                <a:ext cx="490" cy="571"/>
              </a:xfrm>
              <a:custGeom>
                <a:avLst/>
                <a:gdLst>
                  <a:gd name="T0" fmla="*/ 994 w 1042"/>
                  <a:gd name="T1" fmla="*/ 961 h 1216"/>
                  <a:gd name="T2" fmla="*/ 962 w 1042"/>
                  <a:gd name="T3" fmla="*/ 931 h 1216"/>
                  <a:gd name="T4" fmla="*/ 951 w 1042"/>
                  <a:gd name="T5" fmla="*/ 896 h 1216"/>
                  <a:gd name="T6" fmla="*/ 921 w 1042"/>
                  <a:gd name="T7" fmla="*/ 811 h 1216"/>
                  <a:gd name="T8" fmla="*/ 824 w 1042"/>
                  <a:gd name="T9" fmla="*/ 510 h 1216"/>
                  <a:gd name="T10" fmla="*/ 760 w 1042"/>
                  <a:gd name="T11" fmla="*/ 417 h 1216"/>
                  <a:gd name="T12" fmla="*/ 716 w 1042"/>
                  <a:gd name="T13" fmla="*/ 277 h 1216"/>
                  <a:gd name="T14" fmla="*/ 517 w 1042"/>
                  <a:gd name="T15" fmla="*/ 0 h 1216"/>
                  <a:gd name="T16" fmla="*/ 351 w 1042"/>
                  <a:gd name="T17" fmla="*/ 266 h 1216"/>
                  <a:gd name="T18" fmla="*/ 355 w 1042"/>
                  <a:gd name="T19" fmla="*/ 405 h 1216"/>
                  <a:gd name="T20" fmla="*/ 277 w 1042"/>
                  <a:gd name="T21" fmla="*/ 513 h 1216"/>
                  <a:gd name="T22" fmla="*/ 198 w 1042"/>
                  <a:gd name="T23" fmla="*/ 685 h 1216"/>
                  <a:gd name="T24" fmla="*/ 155 w 1042"/>
                  <a:gd name="T25" fmla="*/ 818 h 1216"/>
                  <a:gd name="T26" fmla="*/ 121 w 1042"/>
                  <a:gd name="T27" fmla="*/ 865 h 1216"/>
                  <a:gd name="T28" fmla="*/ 97 w 1042"/>
                  <a:gd name="T29" fmla="*/ 867 h 1216"/>
                  <a:gd name="T30" fmla="*/ 18 w 1042"/>
                  <a:gd name="T31" fmla="*/ 942 h 1216"/>
                  <a:gd name="T32" fmla="*/ 17 w 1042"/>
                  <a:gd name="T33" fmla="*/ 1034 h 1216"/>
                  <a:gd name="T34" fmla="*/ 0 w 1042"/>
                  <a:gd name="T35" fmla="*/ 1086 h 1216"/>
                  <a:gd name="T36" fmla="*/ 72 w 1042"/>
                  <a:gd name="T37" fmla="*/ 1145 h 1216"/>
                  <a:gd name="T38" fmla="*/ 257 w 1042"/>
                  <a:gd name="T39" fmla="*/ 1198 h 1216"/>
                  <a:gd name="T40" fmla="*/ 412 w 1042"/>
                  <a:gd name="T41" fmla="*/ 1159 h 1216"/>
                  <a:gd name="T42" fmla="*/ 512 w 1042"/>
                  <a:gd name="T43" fmla="*/ 1128 h 1216"/>
                  <a:gd name="T44" fmla="*/ 648 w 1042"/>
                  <a:gd name="T45" fmla="*/ 1147 h 1216"/>
                  <a:gd name="T46" fmla="*/ 757 w 1042"/>
                  <a:gd name="T47" fmla="*/ 1216 h 1216"/>
                  <a:gd name="T48" fmla="*/ 855 w 1042"/>
                  <a:gd name="T49" fmla="*/ 1168 h 1216"/>
                  <a:gd name="T50" fmla="*/ 953 w 1042"/>
                  <a:gd name="T51" fmla="*/ 1101 h 1216"/>
                  <a:gd name="T52" fmla="*/ 1038 w 1042"/>
                  <a:gd name="T53" fmla="*/ 1030 h 1216"/>
                  <a:gd name="T54" fmla="*/ 1017 w 1042"/>
                  <a:gd name="T55" fmla="*/ 1050 h 1216"/>
                  <a:gd name="T56" fmla="*/ 859 w 1042"/>
                  <a:gd name="T57" fmla="*/ 1153 h 1216"/>
                  <a:gd name="T58" fmla="*/ 771 w 1042"/>
                  <a:gd name="T59" fmla="*/ 1207 h 1216"/>
                  <a:gd name="T60" fmla="*/ 662 w 1042"/>
                  <a:gd name="T61" fmla="*/ 1142 h 1216"/>
                  <a:gd name="T62" fmla="*/ 527 w 1042"/>
                  <a:gd name="T63" fmla="*/ 1121 h 1216"/>
                  <a:gd name="T64" fmla="*/ 417 w 1042"/>
                  <a:gd name="T65" fmla="*/ 1125 h 1216"/>
                  <a:gd name="T66" fmla="*/ 404 w 1042"/>
                  <a:gd name="T67" fmla="*/ 1157 h 1216"/>
                  <a:gd name="T68" fmla="*/ 243 w 1042"/>
                  <a:gd name="T69" fmla="*/ 1183 h 1216"/>
                  <a:gd name="T70" fmla="*/ 57 w 1042"/>
                  <a:gd name="T71" fmla="*/ 1132 h 1216"/>
                  <a:gd name="T72" fmla="*/ 8 w 1042"/>
                  <a:gd name="T73" fmla="*/ 1086 h 1216"/>
                  <a:gd name="T74" fmla="*/ 25 w 1042"/>
                  <a:gd name="T75" fmla="*/ 1038 h 1216"/>
                  <a:gd name="T76" fmla="*/ 29 w 1042"/>
                  <a:gd name="T77" fmla="*/ 968 h 1216"/>
                  <a:gd name="T78" fmla="*/ 89 w 1042"/>
                  <a:gd name="T79" fmla="*/ 875 h 1216"/>
                  <a:gd name="T80" fmla="*/ 125 w 1042"/>
                  <a:gd name="T81" fmla="*/ 872 h 1216"/>
                  <a:gd name="T82" fmla="*/ 145 w 1042"/>
                  <a:gd name="T83" fmla="*/ 846 h 1216"/>
                  <a:gd name="T84" fmla="*/ 161 w 1042"/>
                  <a:gd name="T85" fmla="*/ 823 h 1216"/>
                  <a:gd name="T86" fmla="*/ 161 w 1042"/>
                  <a:gd name="T87" fmla="*/ 783 h 1216"/>
                  <a:gd name="T88" fmla="*/ 235 w 1042"/>
                  <a:gd name="T89" fmla="*/ 608 h 1216"/>
                  <a:gd name="T90" fmla="*/ 318 w 1042"/>
                  <a:gd name="T91" fmla="*/ 474 h 1216"/>
                  <a:gd name="T92" fmla="*/ 363 w 1042"/>
                  <a:gd name="T93" fmla="*/ 407 h 1216"/>
                  <a:gd name="T94" fmla="*/ 359 w 1042"/>
                  <a:gd name="T95" fmla="*/ 266 h 1216"/>
                  <a:gd name="T96" fmla="*/ 517 w 1042"/>
                  <a:gd name="T97" fmla="*/ 8 h 1216"/>
                  <a:gd name="T98" fmla="*/ 708 w 1042"/>
                  <a:gd name="T99" fmla="*/ 277 h 1216"/>
                  <a:gd name="T100" fmla="*/ 720 w 1042"/>
                  <a:gd name="T101" fmla="*/ 352 h 1216"/>
                  <a:gd name="T102" fmla="*/ 763 w 1042"/>
                  <a:gd name="T103" fmla="*/ 443 h 1216"/>
                  <a:gd name="T104" fmla="*/ 880 w 1042"/>
                  <a:gd name="T105" fmla="*/ 615 h 1216"/>
                  <a:gd name="T106" fmla="*/ 899 w 1042"/>
                  <a:gd name="T107" fmla="*/ 845 h 1216"/>
                  <a:gd name="T108" fmla="*/ 943 w 1042"/>
                  <a:gd name="T109" fmla="*/ 896 h 1216"/>
                  <a:gd name="T110" fmla="*/ 978 w 1042"/>
                  <a:gd name="T111" fmla="*/ 957 h 1216"/>
                  <a:gd name="T112" fmla="*/ 1006 w 1042"/>
                  <a:gd name="T113" fmla="*/ 980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2" h="1216">
                    <a:moveTo>
                      <a:pt x="1033" y="995"/>
                    </a:moveTo>
                    <a:cubicBezTo>
                      <a:pt x="1030" y="989"/>
                      <a:pt x="1025" y="984"/>
                      <a:pt x="1019" y="979"/>
                    </a:cubicBezTo>
                    <a:cubicBezTo>
                      <a:pt x="1016" y="976"/>
                      <a:pt x="1012" y="974"/>
                      <a:pt x="1009" y="973"/>
                    </a:cubicBezTo>
                    <a:cubicBezTo>
                      <a:pt x="1007" y="970"/>
                      <a:pt x="1007" y="970"/>
                      <a:pt x="1007" y="970"/>
                    </a:cubicBezTo>
                    <a:cubicBezTo>
                      <a:pt x="994" y="961"/>
                      <a:pt x="994" y="961"/>
                      <a:pt x="994" y="961"/>
                    </a:cubicBezTo>
                    <a:cubicBezTo>
                      <a:pt x="993" y="959"/>
                      <a:pt x="991" y="958"/>
                      <a:pt x="989" y="956"/>
                    </a:cubicBezTo>
                    <a:cubicBezTo>
                      <a:pt x="987" y="954"/>
                      <a:pt x="985" y="952"/>
                      <a:pt x="982" y="951"/>
                    </a:cubicBezTo>
                    <a:cubicBezTo>
                      <a:pt x="973" y="944"/>
                      <a:pt x="967" y="939"/>
                      <a:pt x="963" y="933"/>
                    </a:cubicBezTo>
                    <a:cubicBezTo>
                      <a:pt x="962" y="931"/>
                      <a:pt x="962" y="931"/>
                      <a:pt x="962" y="931"/>
                    </a:cubicBezTo>
                    <a:cubicBezTo>
                      <a:pt x="962" y="931"/>
                      <a:pt x="962" y="931"/>
                      <a:pt x="962" y="931"/>
                    </a:cubicBezTo>
                    <a:cubicBezTo>
                      <a:pt x="956" y="925"/>
                      <a:pt x="953" y="920"/>
                      <a:pt x="952" y="913"/>
                    </a:cubicBezTo>
                    <a:cubicBezTo>
                      <a:pt x="952" y="913"/>
                      <a:pt x="952" y="913"/>
                      <a:pt x="952" y="913"/>
                    </a:cubicBezTo>
                    <a:cubicBezTo>
                      <a:pt x="951" y="910"/>
                      <a:pt x="951" y="905"/>
                      <a:pt x="951" y="898"/>
                    </a:cubicBezTo>
                    <a:cubicBezTo>
                      <a:pt x="951" y="896"/>
                      <a:pt x="951" y="896"/>
                      <a:pt x="951" y="896"/>
                    </a:cubicBezTo>
                    <a:cubicBezTo>
                      <a:pt x="951" y="896"/>
                      <a:pt x="951" y="896"/>
                      <a:pt x="951" y="896"/>
                    </a:cubicBezTo>
                    <a:cubicBezTo>
                      <a:pt x="950" y="887"/>
                      <a:pt x="949" y="879"/>
                      <a:pt x="945" y="869"/>
                    </a:cubicBezTo>
                    <a:cubicBezTo>
                      <a:pt x="943" y="866"/>
                      <a:pt x="943" y="866"/>
                      <a:pt x="943" y="866"/>
                    </a:cubicBezTo>
                    <a:cubicBezTo>
                      <a:pt x="940" y="862"/>
                      <a:pt x="937" y="857"/>
                      <a:pt x="932" y="851"/>
                    </a:cubicBezTo>
                    <a:cubicBezTo>
                      <a:pt x="928" y="846"/>
                      <a:pt x="921" y="842"/>
                      <a:pt x="912" y="838"/>
                    </a:cubicBezTo>
                    <a:cubicBezTo>
                      <a:pt x="916" y="829"/>
                      <a:pt x="919" y="819"/>
                      <a:pt x="921" y="811"/>
                    </a:cubicBezTo>
                    <a:cubicBezTo>
                      <a:pt x="922" y="808"/>
                      <a:pt x="922" y="808"/>
                      <a:pt x="922" y="808"/>
                    </a:cubicBezTo>
                    <a:cubicBezTo>
                      <a:pt x="926" y="784"/>
                      <a:pt x="925" y="758"/>
                      <a:pt x="919" y="723"/>
                    </a:cubicBezTo>
                    <a:cubicBezTo>
                      <a:pt x="913" y="688"/>
                      <a:pt x="903" y="653"/>
                      <a:pt x="888" y="612"/>
                    </a:cubicBezTo>
                    <a:cubicBezTo>
                      <a:pt x="877" y="587"/>
                      <a:pt x="865" y="560"/>
                      <a:pt x="848" y="538"/>
                    </a:cubicBezTo>
                    <a:cubicBezTo>
                      <a:pt x="841" y="528"/>
                      <a:pt x="832" y="518"/>
                      <a:pt x="824" y="510"/>
                    </a:cubicBezTo>
                    <a:cubicBezTo>
                      <a:pt x="814" y="499"/>
                      <a:pt x="803" y="487"/>
                      <a:pt x="794" y="475"/>
                    </a:cubicBezTo>
                    <a:cubicBezTo>
                      <a:pt x="790" y="469"/>
                      <a:pt x="786" y="463"/>
                      <a:pt x="782" y="457"/>
                    </a:cubicBezTo>
                    <a:cubicBezTo>
                      <a:pt x="778" y="451"/>
                      <a:pt x="774" y="445"/>
                      <a:pt x="769" y="439"/>
                    </a:cubicBezTo>
                    <a:cubicBezTo>
                      <a:pt x="768" y="436"/>
                      <a:pt x="766" y="432"/>
                      <a:pt x="765" y="428"/>
                    </a:cubicBezTo>
                    <a:cubicBezTo>
                      <a:pt x="763" y="425"/>
                      <a:pt x="761" y="421"/>
                      <a:pt x="760" y="417"/>
                    </a:cubicBezTo>
                    <a:cubicBezTo>
                      <a:pt x="756" y="410"/>
                      <a:pt x="752" y="402"/>
                      <a:pt x="749" y="394"/>
                    </a:cubicBezTo>
                    <a:cubicBezTo>
                      <a:pt x="742" y="379"/>
                      <a:pt x="735" y="364"/>
                      <a:pt x="726" y="348"/>
                    </a:cubicBezTo>
                    <a:cubicBezTo>
                      <a:pt x="725" y="346"/>
                      <a:pt x="724" y="345"/>
                      <a:pt x="723" y="343"/>
                    </a:cubicBezTo>
                    <a:cubicBezTo>
                      <a:pt x="723" y="342"/>
                      <a:pt x="722" y="340"/>
                      <a:pt x="721" y="339"/>
                    </a:cubicBezTo>
                    <a:cubicBezTo>
                      <a:pt x="719" y="318"/>
                      <a:pt x="717" y="297"/>
                      <a:pt x="716" y="277"/>
                    </a:cubicBezTo>
                    <a:cubicBezTo>
                      <a:pt x="716" y="267"/>
                      <a:pt x="715" y="256"/>
                      <a:pt x="715" y="246"/>
                    </a:cubicBezTo>
                    <a:cubicBezTo>
                      <a:pt x="714" y="214"/>
                      <a:pt x="713" y="180"/>
                      <a:pt x="705" y="148"/>
                    </a:cubicBezTo>
                    <a:cubicBezTo>
                      <a:pt x="700" y="129"/>
                      <a:pt x="691" y="110"/>
                      <a:pt x="679" y="91"/>
                    </a:cubicBezTo>
                    <a:cubicBezTo>
                      <a:pt x="667" y="71"/>
                      <a:pt x="650" y="52"/>
                      <a:pt x="629" y="36"/>
                    </a:cubicBezTo>
                    <a:cubicBezTo>
                      <a:pt x="598" y="13"/>
                      <a:pt x="559" y="1"/>
                      <a:pt x="517" y="0"/>
                    </a:cubicBezTo>
                    <a:cubicBezTo>
                      <a:pt x="487" y="0"/>
                      <a:pt x="458" y="7"/>
                      <a:pt x="432" y="20"/>
                    </a:cubicBezTo>
                    <a:cubicBezTo>
                      <a:pt x="405" y="34"/>
                      <a:pt x="383" y="57"/>
                      <a:pt x="368" y="86"/>
                    </a:cubicBezTo>
                    <a:cubicBezTo>
                      <a:pt x="356" y="112"/>
                      <a:pt x="349" y="141"/>
                      <a:pt x="348" y="177"/>
                    </a:cubicBezTo>
                    <a:cubicBezTo>
                      <a:pt x="347" y="197"/>
                      <a:pt x="348" y="218"/>
                      <a:pt x="350" y="237"/>
                    </a:cubicBezTo>
                    <a:cubicBezTo>
                      <a:pt x="350" y="247"/>
                      <a:pt x="351" y="257"/>
                      <a:pt x="351" y="266"/>
                    </a:cubicBezTo>
                    <a:cubicBezTo>
                      <a:pt x="351" y="277"/>
                      <a:pt x="352" y="287"/>
                      <a:pt x="352" y="297"/>
                    </a:cubicBezTo>
                    <a:cubicBezTo>
                      <a:pt x="352" y="319"/>
                      <a:pt x="353" y="339"/>
                      <a:pt x="354" y="360"/>
                    </a:cubicBezTo>
                    <a:cubicBezTo>
                      <a:pt x="355" y="370"/>
                      <a:pt x="356" y="380"/>
                      <a:pt x="356" y="390"/>
                    </a:cubicBezTo>
                    <a:cubicBezTo>
                      <a:pt x="356" y="403"/>
                      <a:pt x="356" y="403"/>
                      <a:pt x="356" y="403"/>
                    </a:cubicBezTo>
                    <a:cubicBezTo>
                      <a:pt x="356" y="403"/>
                      <a:pt x="355" y="404"/>
                      <a:pt x="355" y="405"/>
                    </a:cubicBezTo>
                    <a:cubicBezTo>
                      <a:pt x="351" y="414"/>
                      <a:pt x="346" y="423"/>
                      <a:pt x="342" y="432"/>
                    </a:cubicBezTo>
                    <a:cubicBezTo>
                      <a:pt x="337" y="438"/>
                      <a:pt x="332" y="444"/>
                      <a:pt x="327" y="451"/>
                    </a:cubicBezTo>
                    <a:cubicBezTo>
                      <a:pt x="322" y="457"/>
                      <a:pt x="317" y="463"/>
                      <a:pt x="312" y="469"/>
                    </a:cubicBezTo>
                    <a:cubicBezTo>
                      <a:pt x="306" y="476"/>
                      <a:pt x="300" y="484"/>
                      <a:pt x="294" y="491"/>
                    </a:cubicBezTo>
                    <a:cubicBezTo>
                      <a:pt x="289" y="498"/>
                      <a:pt x="283" y="505"/>
                      <a:pt x="277" y="513"/>
                    </a:cubicBezTo>
                    <a:cubicBezTo>
                      <a:pt x="273" y="517"/>
                      <a:pt x="273" y="517"/>
                      <a:pt x="273" y="517"/>
                    </a:cubicBezTo>
                    <a:cubicBezTo>
                      <a:pt x="260" y="534"/>
                      <a:pt x="248" y="550"/>
                      <a:pt x="239" y="569"/>
                    </a:cubicBezTo>
                    <a:cubicBezTo>
                      <a:pt x="234" y="581"/>
                      <a:pt x="230" y="593"/>
                      <a:pt x="227" y="606"/>
                    </a:cubicBezTo>
                    <a:cubicBezTo>
                      <a:pt x="225" y="612"/>
                      <a:pt x="223" y="619"/>
                      <a:pt x="221" y="625"/>
                    </a:cubicBezTo>
                    <a:cubicBezTo>
                      <a:pt x="215" y="645"/>
                      <a:pt x="207" y="666"/>
                      <a:pt x="198" y="685"/>
                    </a:cubicBezTo>
                    <a:cubicBezTo>
                      <a:pt x="193" y="697"/>
                      <a:pt x="187" y="708"/>
                      <a:pt x="182" y="719"/>
                    </a:cubicBezTo>
                    <a:cubicBezTo>
                      <a:pt x="178" y="726"/>
                      <a:pt x="174" y="733"/>
                      <a:pt x="170" y="740"/>
                    </a:cubicBezTo>
                    <a:cubicBezTo>
                      <a:pt x="163" y="753"/>
                      <a:pt x="156" y="767"/>
                      <a:pt x="153" y="781"/>
                    </a:cubicBezTo>
                    <a:cubicBezTo>
                      <a:pt x="151" y="792"/>
                      <a:pt x="152" y="803"/>
                      <a:pt x="156" y="817"/>
                    </a:cubicBezTo>
                    <a:cubicBezTo>
                      <a:pt x="156" y="817"/>
                      <a:pt x="155" y="817"/>
                      <a:pt x="155" y="818"/>
                    </a:cubicBezTo>
                    <a:cubicBezTo>
                      <a:pt x="155" y="818"/>
                      <a:pt x="154" y="819"/>
                      <a:pt x="153" y="820"/>
                    </a:cubicBezTo>
                    <a:cubicBezTo>
                      <a:pt x="152" y="820"/>
                      <a:pt x="152" y="821"/>
                      <a:pt x="151" y="822"/>
                    </a:cubicBezTo>
                    <a:cubicBezTo>
                      <a:pt x="147" y="827"/>
                      <a:pt x="142" y="834"/>
                      <a:pt x="138" y="842"/>
                    </a:cubicBezTo>
                    <a:cubicBezTo>
                      <a:pt x="136" y="847"/>
                      <a:pt x="133" y="852"/>
                      <a:pt x="131" y="856"/>
                    </a:cubicBezTo>
                    <a:cubicBezTo>
                      <a:pt x="127" y="859"/>
                      <a:pt x="124" y="862"/>
                      <a:pt x="121" y="865"/>
                    </a:cubicBezTo>
                    <a:cubicBezTo>
                      <a:pt x="118" y="866"/>
                      <a:pt x="114" y="867"/>
                      <a:pt x="111" y="867"/>
                    </a:cubicBezTo>
                    <a:cubicBezTo>
                      <a:pt x="109" y="867"/>
                      <a:pt x="109" y="867"/>
                      <a:pt x="109" y="867"/>
                    </a:cubicBezTo>
                    <a:cubicBezTo>
                      <a:pt x="108" y="867"/>
                      <a:pt x="108" y="867"/>
                      <a:pt x="108" y="867"/>
                    </a:cubicBezTo>
                    <a:cubicBezTo>
                      <a:pt x="106" y="868"/>
                      <a:pt x="104" y="867"/>
                      <a:pt x="101" y="867"/>
                    </a:cubicBezTo>
                    <a:cubicBezTo>
                      <a:pt x="100" y="867"/>
                      <a:pt x="98" y="867"/>
                      <a:pt x="97" y="867"/>
                    </a:cubicBezTo>
                    <a:cubicBezTo>
                      <a:pt x="89" y="867"/>
                      <a:pt x="89" y="867"/>
                      <a:pt x="89" y="867"/>
                    </a:cubicBezTo>
                    <a:cubicBezTo>
                      <a:pt x="82" y="867"/>
                      <a:pt x="73" y="867"/>
                      <a:pt x="64" y="869"/>
                    </a:cubicBezTo>
                    <a:cubicBezTo>
                      <a:pt x="53" y="871"/>
                      <a:pt x="43" y="876"/>
                      <a:pt x="35" y="884"/>
                    </a:cubicBezTo>
                    <a:cubicBezTo>
                      <a:pt x="27" y="891"/>
                      <a:pt x="21" y="902"/>
                      <a:pt x="19" y="914"/>
                    </a:cubicBezTo>
                    <a:cubicBezTo>
                      <a:pt x="17" y="922"/>
                      <a:pt x="17" y="931"/>
                      <a:pt x="18" y="942"/>
                    </a:cubicBezTo>
                    <a:cubicBezTo>
                      <a:pt x="19" y="951"/>
                      <a:pt x="20" y="960"/>
                      <a:pt x="21" y="968"/>
                    </a:cubicBezTo>
                    <a:cubicBezTo>
                      <a:pt x="21" y="971"/>
                      <a:pt x="21" y="971"/>
                      <a:pt x="21" y="971"/>
                    </a:cubicBezTo>
                    <a:cubicBezTo>
                      <a:pt x="22" y="979"/>
                      <a:pt x="23" y="986"/>
                      <a:pt x="23" y="993"/>
                    </a:cubicBezTo>
                    <a:cubicBezTo>
                      <a:pt x="24" y="1009"/>
                      <a:pt x="22" y="1023"/>
                      <a:pt x="19" y="1033"/>
                    </a:cubicBezTo>
                    <a:cubicBezTo>
                      <a:pt x="17" y="1034"/>
                      <a:pt x="17" y="1034"/>
                      <a:pt x="17" y="1034"/>
                    </a:cubicBezTo>
                    <a:cubicBezTo>
                      <a:pt x="17" y="1035"/>
                      <a:pt x="17" y="1035"/>
                      <a:pt x="17" y="1035"/>
                    </a:cubicBezTo>
                    <a:cubicBezTo>
                      <a:pt x="16" y="1038"/>
                      <a:pt x="15" y="1040"/>
                      <a:pt x="14" y="1042"/>
                    </a:cubicBezTo>
                    <a:cubicBezTo>
                      <a:pt x="13" y="1043"/>
                      <a:pt x="13" y="1044"/>
                      <a:pt x="12" y="1045"/>
                    </a:cubicBezTo>
                    <a:cubicBezTo>
                      <a:pt x="9" y="1051"/>
                      <a:pt x="6" y="1057"/>
                      <a:pt x="4" y="1065"/>
                    </a:cubicBezTo>
                    <a:cubicBezTo>
                      <a:pt x="1" y="1070"/>
                      <a:pt x="0" y="1077"/>
                      <a:pt x="0" y="1086"/>
                    </a:cubicBezTo>
                    <a:cubicBezTo>
                      <a:pt x="0" y="1090"/>
                      <a:pt x="0" y="1100"/>
                      <a:pt x="5" y="1109"/>
                    </a:cubicBezTo>
                    <a:cubicBezTo>
                      <a:pt x="5" y="1111"/>
                      <a:pt x="6" y="1112"/>
                      <a:pt x="7" y="1113"/>
                    </a:cubicBezTo>
                    <a:cubicBezTo>
                      <a:pt x="13" y="1120"/>
                      <a:pt x="20" y="1127"/>
                      <a:pt x="30" y="1131"/>
                    </a:cubicBezTo>
                    <a:cubicBezTo>
                      <a:pt x="38" y="1136"/>
                      <a:pt x="46" y="1138"/>
                      <a:pt x="55" y="1140"/>
                    </a:cubicBezTo>
                    <a:cubicBezTo>
                      <a:pt x="60" y="1141"/>
                      <a:pt x="66" y="1143"/>
                      <a:pt x="72" y="1145"/>
                    </a:cubicBezTo>
                    <a:cubicBezTo>
                      <a:pt x="77" y="1147"/>
                      <a:pt x="77" y="1147"/>
                      <a:pt x="77" y="1147"/>
                    </a:cubicBezTo>
                    <a:cubicBezTo>
                      <a:pt x="84" y="1149"/>
                      <a:pt x="91" y="1151"/>
                      <a:pt x="98" y="1153"/>
                    </a:cubicBezTo>
                    <a:cubicBezTo>
                      <a:pt x="116" y="1159"/>
                      <a:pt x="136" y="1164"/>
                      <a:pt x="157" y="1168"/>
                    </a:cubicBezTo>
                    <a:cubicBezTo>
                      <a:pt x="191" y="1175"/>
                      <a:pt x="217" y="1182"/>
                      <a:pt x="241" y="1191"/>
                    </a:cubicBezTo>
                    <a:cubicBezTo>
                      <a:pt x="247" y="1193"/>
                      <a:pt x="252" y="1195"/>
                      <a:pt x="257" y="1198"/>
                    </a:cubicBezTo>
                    <a:cubicBezTo>
                      <a:pt x="277" y="1206"/>
                      <a:pt x="296" y="1214"/>
                      <a:pt x="317" y="1215"/>
                    </a:cubicBezTo>
                    <a:cubicBezTo>
                      <a:pt x="318" y="1215"/>
                      <a:pt x="318" y="1215"/>
                      <a:pt x="318" y="1215"/>
                    </a:cubicBezTo>
                    <a:cubicBezTo>
                      <a:pt x="337" y="1215"/>
                      <a:pt x="356" y="1210"/>
                      <a:pt x="372" y="1200"/>
                    </a:cubicBezTo>
                    <a:cubicBezTo>
                      <a:pt x="389" y="1190"/>
                      <a:pt x="402" y="1176"/>
                      <a:pt x="411" y="1160"/>
                    </a:cubicBezTo>
                    <a:cubicBezTo>
                      <a:pt x="412" y="1159"/>
                      <a:pt x="412" y="1159"/>
                      <a:pt x="412" y="1159"/>
                    </a:cubicBezTo>
                    <a:cubicBezTo>
                      <a:pt x="412" y="1158"/>
                      <a:pt x="412" y="1158"/>
                      <a:pt x="412" y="1158"/>
                    </a:cubicBezTo>
                    <a:cubicBezTo>
                      <a:pt x="416" y="1151"/>
                      <a:pt x="419" y="1143"/>
                      <a:pt x="421" y="1132"/>
                    </a:cubicBezTo>
                    <a:cubicBezTo>
                      <a:pt x="435" y="1130"/>
                      <a:pt x="448" y="1128"/>
                      <a:pt x="461" y="1127"/>
                    </a:cubicBezTo>
                    <a:cubicBezTo>
                      <a:pt x="475" y="1127"/>
                      <a:pt x="475" y="1127"/>
                      <a:pt x="475" y="1127"/>
                    </a:cubicBezTo>
                    <a:cubicBezTo>
                      <a:pt x="487" y="1128"/>
                      <a:pt x="500" y="1128"/>
                      <a:pt x="512" y="1128"/>
                    </a:cubicBezTo>
                    <a:cubicBezTo>
                      <a:pt x="515" y="1128"/>
                      <a:pt x="515" y="1128"/>
                      <a:pt x="515" y="1128"/>
                    </a:cubicBezTo>
                    <a:cubicBezTo>
                      <a:pt x="519" y="1128"/>
                      <a:pt x="522" y="1128"/>
                      <a:pt x="525" y="1129"/>
                    </a:cubicBezTo>
                    <a:cubicBezTo>
                      <a:pt x="526" y="1129"/>
                      <a:pt x="526" y="1129"/>
                      <a:pt x="526" y="1129"/>
                    </a:cubicBezTo>
                    <a:cubicBezTo>
                      <a:pt x="548" y="1130"/>
                      <a:pt x="570" y="1132"/>
                      <a:pt x="591" y="1135"/>
                    </a:cubicBezTo>
                    <a:cubicBezTo>
                      <a:pt x="610" y="1138"/>
                      <a:pt x="629" y="1142"/>
                      <a:pt x="648" y="1147"/>
                    </a:cubicBezTo>
                    <a:cubicBezTo>
                      <a:pt x="650" y="1147"/>
                      <a:pt x="651" y="1148"/>
                      <a:pt x="653" y="1148"/>
                    </a:cubicBezTo>
                    <a:cubicBezTo>
                      <a:pt x="653" y="1148"/>
                      <a:pt x="654" y="1148"/>
                      <a:pt x="654" y="1148"/>
                    </a:cubicBezTo>
                    <a:cubicBezTo>
                      <a:pt x="656" y="1158"/>
                      <a:pt x="659" y="1166"/>
                      <a:pt x="665" y="1173"/>
                    </a:cubicBezTo>
                    <a:cubicBezTo>
                      <a:pt x="673" y="1186"/>
                      <a:pt x="687" y="1197"/>
                      <a:pt x="705" y="1205"/>
                    </a:cubicBezTo>
                    <a:cubicBezTo>
                      <a:pt x="724" y="1212"/>
                      <a:pt x="741" y="1216"/>
                      <a:pt x="757" y="1216"/>
                    </a:cubicBezTo>
                    <a:cubicBezTo>
                      <a:pt x="762" y="1216"/>
                      <a:pt x="767" y="1216"/>
                      <a:pt x="772" y="1215"/>
                    </a:cubicBezTo>
                    <a:cubicBezTo>
                      <a:pt x="789" y="1213"/>
                      <a:pt x="807" y="1206"/>
                      <a:pt x="827" y="1192"/>
                    </a:cubicBezTo>
                    <a:cubicBezTo>
                      <a:pt x="828" y="1192"/>
                      <a:pt x="828" y="1192"/>
                      <a:pt x="828" y="1192"/>
                    </a:cubicBezTo>
                    <a:cubicBezTo>
                      <a:pt x="831" y="1189"/>
                      <a:pt x="834" y="1187"/>
                      <a:pt x="837" y="1184"/>
                    </a:cubicBezTo>
                    <a:cubicBezTo>
                      <a:pt x="843" y="1179"/>
                      <a:pt x="849" y="1173"/>
                      <a:pt x="855" y="1168"/>
                    </a:cubicBezTo>
                    <a:cubicBezTo>
                      <a:pt x="858" y="1165"/>
                      <a:pt x="861" y="1162"/>
                      <a:pt x="863" y="1160"/>
                    </a:cubicBezTo>
                    <a:cubicBezTo>
                      <a:pt x="865" y="1159"/>
                      <a:pt x="865" y="1159"/>
                      <a:pt x="865" y="1159"/>
                    </a:cubicBezTo>
                    <a:cubicBezTo>
                      <a:pt x="877" y="1148"/>
                      <a:pt x="890" y="1136"/>
                      <a:pt x="905" y="1126"/>
                    </a:cubicBezTo>
                    <a:cubicBezTo>
                      <a:pt x="916" y="1120"/>
                      <a:pt x="928" y="1113"/>
                      <a:pt x="941" y="1107"/>
                    </a:cubicBezTo>
                    <a:cubicBezTo>
                      <a:pt x="945" y="1105"/>
                      <a:pt x="949" y="1103"/>
                      <a:pt x="953" y="1101"/>
                    </a:cubicBezTo>
                    <a:cubicBezTo>
                      <a:pt x="977" y="1089"/>
                      <a:pt x="977" y="1089"/>
                      <a:pt x="977" y="1089"/>
                    </a:cubicBezTo>
                    <a:cubicBezTo>
                      <a:pt x="993" y="1081"/>
                      <a:pt x="1010" y="1072"/>
                      <a:pt x="1023" y="1056"/>
                    </a:cubicBezTo>
                    <a:cubicBezTo>
                      <a:pt x="1029" y="1049"/>
                      <a:pt x="1033" y="1042"/>
                      <a:pt x="1038" y="1032"/>
                    </a:cubicBezTo>
                    <a:cubicBezTo>
                      <a:pt x="1038" y="1031"/>
                      <a:pt x="1038" y="1031"/>
                      <a:pt x="1038" y="1031"/>
                    </a:cubicBezTo>
                    <a:cubicBezTo>
                      <a:pt x="1038" y="1030"/>
                      <a:pt x="1038" y="1030"/>
                      <a:pt x="1038" y="1030"/>
                    </a:cubicBezTo>
                    <a:cubicBezTo>
                      <a:pt x="1042" y="1018"/>
                      <a:pt x="1040" y="1006"/>
                      <a:pt x="1033" y="995"/>
                    </a:cubicBezTo>
                    <a:close/>
                    <a:moveTo>
                      <a:pt x="1030" y="1028"/>
                    </a:moveTo>
                    <a:cubicBezTo>
                      <a:pt x="1030" y="1028"/>
                      <a:pt x="1030" y="1028"/>
                      <a:pt x="1030" y="1028"/>
                    </a:cubicBezTo>
                    <a:cubicBezTo>
                      <a:pt x="1030" y="1029"/>
                      <a:pt x="1030" y="1029"/>
                      <a:pt x="1030" y="1029"/>
                    </a:cubicBezTo>
                    <a:cubicBezTo>
                      <a:pt x="1026" y="1038"/>
                      <a:pt x="1022" y="1044"/>
                      <a:pt x="1017" y="1050"/>
                    </a:cubicBezTo>
                    <a:cubicBezTo>
                      <a:pt x="1005" y="1065"/>
                      <a:pt x="989" y="1074"/>
                      <a:pt x="973" y="1081"/>
                    </a:cubicBezTo>
                    <a:cubicBezTo>
                      <a:pt x="949" y="1093"/>
                      <a:pt x="949" y="1093"/>
                      <a:pt x="949" y="1093"/>
                    </a:cubicBezTo>
                    <a:cubicBezTo>
                      <a:pt x="945" y="1096"/>
                      <a:pt x="941" y="1098"/>
                      <a:pt x="937" y="1100"/>
                    </a:cubicBezTo>
                    <a:cubicBezTo>
                      <a:pt x="924" y="1106"/>
                      <a:pt x="912" y="1113"/>
                      <a:pt x="901" y="1120"/>
                    </a:cubicBezTo>
                    <a:cubicBezTo>
                      <a:pt x="885" y="1129"/>
                      <a:pt x="871" y="1142"/>
                      <a:pt x="859" y="1153"/>
                    </a:cubicBezTo>
                    <a:cubicBezTo>
                      <a:pt x="859" y="1154"/>
                      <a:pt x="859" y="1154"/>
                      <a:pt x="859" y="1154"/>
                    </a:cubicBezTo>
                    <a:cubicBezTo>
                      <a:pt x="855" y="1156"/>
                      <a:pt x="852" y="1159"/>
                      <a:pt x="849" y="1162"/>
                    </a:cubicBezTo>
                    <a:cubicBezTo>
                      <a:pt x="844" y="1167"/>
                      <a:pt x="838" y="1173"/>
                      <a:pt x="832" y="1178"/>
                    </a:cubicBezTo>
                    <a:cubicBezTo>
                      <a:pt x="829" y="1181"/>
                      <a:pt x="826" y="1183"/>
                      <a:pt x="823" y="1186"/>
                    </a:cubicBezTo>
                    <a:cubicBezTo>
                      <a:pt x="803" y="1199"/>
                      <a:pt x="787" y="1205"/>
                      <a:pt x="771" y="1207"/>
                    </a:cubicBezTo>
                    <a:cubicBezTo>
                      <a:pt x="767" y="1208"/>
                      <a:pt x="762" y="1208"/>
                      <a:pt x="757" y="1208"/>
                    </a:cubicBezTo>
                    <a:cubicBezTo>
                      <a:pt x="742" y="1208"/>
                      <a:pt x="726" y="1204"/>
                      <a:pt x="709" y="1197"/>
                    </a:cubicBezTo>
                    <a:cubicBezTo>
                      <a:pt x="691" y="1190"/>
                      <a:pt x="679" y="1180"/>
                      <a:pt x="671" y="1169"/>
                    </a:cubicBezTo>
                    <a:cubicBezTo>
                      <a:pt x="666" y="1162"/>
                      <a:pt x="663" y="1154"/>
                      <a:pt x="662" y="1145"/>
                    </a:cubicBezTo>
                    <a:cubicBezTo>
                      <a:pt x="662" y="1142"/>
                      <a:pt x="662" y="1142"/>
                      <a:pt x="662" y="1142"/>
                    </a:cubicBezTo>
                    <a:cubicBezTo>
                      <a:pt x="659" y="1141"/>
                      <a:pt x="659" y="1141"/>
                      <a:pt x="659" y="1141"/>
                    </a:cubicBezTo>
                    <a:cubicBezTo>
                      <a:pt x="657" y="1141"/>
                      <a:pt x="656" y="1140"/>
                      <a:pt x="654" y="1140"/>
                    </a:cubicBezTo>
                    <a:cubicBezTo>
                      <a:pt x="653" y="1140"/>
                      <a:pt x="651" y="1140"/>
                      <a:pt x="650" y="1139"/>
                    </a:cubicBezTo>
                    <a:cubicBezTo>
                      <a:pt x="631" y="1134"/>
                      <a:pt x="612" y="1130"/>
                      <a:pt x="593" y="1127"/>
                    </a:cubicBezTo>
                    <a:cubicBezTo>
                      <a:pt x="571" y="1124"/>
                      <a:pt x="548" y="1122"/>
                      <a:pt x="527" y="1121"/>
                    </a:cubicBezTo>
                    <a:cubicBezTo>
                      <a:pt x="522" y="1120"/>
                      <a:pt x="519" y="1120"/>
                      <a:pt x="515" y="1120"/>
                    </a:cubicBezTo>
                    <a:cubicBezTo>
                      <a:pt x="512" y="1120"/>
                      <a:pt x="512" y="1120"/>
                      <a:pt x="512" y="1120"/>
                    </a:cubicBezTo>
                    <a:cubicBezTo>
                      <a:pt x="500" y="1120"/>
                      <a:pt x="487" y="1120"/>
                      <a:pt x="475" y="1119"/>
                    </a:cubicBezTo>
                    <a:cubicBezTo>
                      <a:pt x="461" y="1119"/>
                      <a:pt x="461" y="1119"/>
                      <a:pt x="461" y="1119"/>
                    </a:cubicBezTo>
                    <a:cubicBezTo>
                      <a:pt x="446" y="1120"/>
                      <a:pt x="432" y="1122"/>
                      <a:pt x="417" y="1125"/>
                    </a:cubicBezTo>
                    <a:cubicBezTo>
                      <a:pt x="415" y="1126"/>
                      <a:pt x="415" y="1126"/>
                      <a:pt x="415" y="1126"/>
                    </a:cubicBezTo>
                    <a:cubicBezTo>
                      <a:pt x="414" y="1128"/>
                      <a:pt x="414" y="1128"/>
                      <a:pt x="414" y="1128"/>
                    </a:cubicBezTo>
                    <a:cubicBezTo>
                      <a:pt x="412" y="1140"/>
                      <a:pt x="409" y="1148"/>
                      <a:pt x="405" y="1155"/>
                    </a:cubicBezTo>
                    <a:cubicBezTo>
                      <a:pt x="404" y="1156"/>
                      <a:pt x="404" y="1156"/>
                      <a:pt x="404" y="1156"/>
                    </a:cubicBezTo>
                    <a:cubicBezTo>
                      <a:pt x="404" y="1157"/>
                      <a:pt x="404" y="1157"/>
                      <a:pt x="404" y="1157"/>
                    </a:cubicBezTo>
                    <a:cubicBezTo>
                      <a:pt x="396" y="1172"/>
                      <a:pt x="383" y="1184"/>
                      <a:pt x="368" y="1194"/>
                    </a:cubicBezTo>
                    <a:cubicBezTo>
                      <a:pt x="353" y="1202"/>
                      <a:pt x="336" y="1207"/>
                      <a:pt x="318" y="1207"/>
                    </a:cubicBezTo>
                    <a:cubicBezTo>
                      <a:pt x="317" y="1207"/>
                      <a:pt x="317" y="1207"/>
                      <a:pt x="317" y="1207"/>
                    </a:cubicBezTo>
                    <a:cubicBezTo>
                      <a:pt x="297" y="1206"/>
                      <a:pt x="280" y="1199"/>
                      <a:pt x="261" y="1190"/>
                    </a:cubicBezTo>
                    <a:cubicBezTo>
                      <a:pt x="255" y="1187"/>
                      <a:pt x="250" y="1185"/>
                      <a:pt x="243" y="1183"/>
                    </a:cubicBezTo>
                    <a:cubicBezTo>
                      <a:pt x="219" y="1174"/>
                      <a:pt x="193" y="1167"/>
                      <a:pt x="159" y="1160"/>
                    </a:cubicBezTo>
                    <a:cubicBezTo>
                      <a:pt x="138" y="1156"/>
                      <a:pt x="118" y="1151"/>
                      <a:pt x="100" y="1145"/>
                    </a:cubicBezTo>
                    <a:cubicBezTo>
                      <a:pt x="93" y="1144"/>
                      <a:pt x="86" y="1141"/>
                      <a:pt x="80" y="1139"/>
                    </a:cubicBezTo>
                    <a:cubicBezTo>
                      <a:pt x="74" y="1137"/>
                      <a:pt x="74" y="1137"/>
                      <a:pt x="74" y="1137"/>
                    </a:cubicBezTo>
                    <a:cubicBezTo>
                      <a:pt x="68" y="1135"/>
                      <a:pt x="62" y="1133"/>
                      <a:pt x="57" y="1132"/>
                    </a:cubicBezTo>
                    <a:cubicBezTo>
                      <a:pt x="48" y="1130"/>
                      <a:pt x="41" y="1128"/>
                      <a:pt x="34" y="1124"/>
                    </a:cubicBezTo>
                    <a:cubicBezTo>
                      <a:pt x="25" y="1120"/>
                      <a:pt x="18" y="1114"/>
                      <a:pt x="13" y="1108"/>
                    </a:cubicBezTo>
                    <a:cubicBezTo>
                      <a:pt x="13" y="1107"/>
                      <a:pt x="13" y="1107"/>
                      <a:pt x="13" y="1107"/>
                    </a:cubicBezTo>
                    <a:cubicBezTo>
                      <a:pt x="12" y="1106"/>
                      <a:pt x="12" y="1106"/>
                      <a:pt x="12" y="1106"/>
                    </a:cubicBezTo>
                    <a:cubicBezTo>
                      <a:pt x="8" y="1099"/>
                      <a:pt x="8" y="1090"/>
                      <a:pt x="8" y="1086"/>
                    </a:cubicBezTo>
                    <a:cubicBezTo>
                      <a:pt x="8" y="1079"/>
                      <a:pt x="9" y="1073"/>
                      <a:pt x="12" y="1068"/>
                    </a:cubicBezTo>
                    <a:cubicBezTo>
                      <a:pt x="12" y="1067"/>
                      <a:pt x="12" y="1067"/>
                      <a:pt x="12" y="1067"/>
                    </a:cubicBezTo>
                    <a:cubicBezTo>
                      <a:pt x="14" y="1060"/>
                      <a:pt x="17" y="1055"/>
                      <a:pt x="20" y="1049"/>
                    </a:cubicBezTo>
                    <a:cubicBezTo>
                      <a:pt x="20" y="1048"/>
                      <a:pt x="21" y="1047"/>
                      <a:pt x="21" y="1046"/>
                    </a:cubicBezTo>
                    <a:cubicBezTo>
                      <a:pt x="22" y="1043"/>
                      <a:pt x="24" y="1041"/>
                      <a:pt x="25" y="1038"/>
                    </a:cubicBezTo>
                    <a:cubicBezTo>
                      <a:pt x="25" y="1037"/>
                      <a:pt x="25" y="1037"/>
                      <a:pt x="25" y="1037"/>
                    </a:cubicBezTo>
                    <a:cubicBezTo>
                      <a:pt x="26" y="1036"/>
                      <a:pt x="26" y="1036"/>
                      <a:pt x="26" y="1036"/>
                    </a:cubicBezTo>
                    <a:cubicBezTo>
                      <a:pt x="30" y="1025"/>
                      <a:pt x="32" y="1011"/>
                      <a:pt x="31" y="993"/>
                    </a:cubicBezTo>
                    <a:cubicBezTo>
                      <a:pt x="31" y="986"/>
                      <a:pt x="30" y="978"/>
                      <a:pt x="29" y="970"/>
                    </a:cubicBezTo>
                    <a:cubicBezTo>
                      <a:pt x="29" y="968"/>
                      <a:pt x="29" y="968"/>
                      <a:pt x="29" y="968"/>
                    </a:cubicBezTo>
                    <a:cubicBezTo>
                      <a:pt x="28" y="960"/>
                      <a:pt x="27" y="951"/>
                      <a:pt x="26" y="942"/>
                    </a:cubicBezTo>
                    <a:cubicBezTo>
                      <a:pt x="25" y="931"/>
                      <a:pt x="25" y="923"/>
                      <a:pt x="27" y="916"/>
                    </a:cubicBezTo>
                    <a:cubicBezTo>
                      <a:pt x="29" y="905"/>
                      <a:pt x="34" y="896"/>
                      <a:pt x="41" y="890"/>
                    </a:cubicBezTo>
                    <a:cubicBezTo>
                      <a:pt x="48" y="883"/>
                      <a:pt x="56" y="879"/>
                      <a:pt x="66" y="877"/>
                    </a:cubicBezTo>
                    <a:cubicBezTo>
                      <a:pt x="73" y="875"/>
                      <a:pt x="82" y="875"/>
                      <a:pt x="89" y="875"/>
                    </a:cubicBezTo>
                    <a:cubicBezTo>
                      <a:pt x="97" y="875"/>
                      <a:pt x="97" y="875"/>
                      <a:pt x="97" y="875"/>
                    </a:cubicBezTo>
                    <a:cubicBezTo>
                      <a:pt x="98" y="875"/>
                      <a:pt x="99" y="875"/>
                      <a:pt x="101" y="875"/>
                    </a:cubicBezTo>
                    <a:cubicBezTo>
                      <a:pt x="103" y="875"/>
                      <a:pt x="106" y="876"/>
                      <a:pt x="109" y="875"/>
                    </a:cubicBezTo>
                    <a:cubicBezTo>
                      <a:pt x="111" y="875"/>
                      <a:pt x="111" y="875"/>
                      <a:pt x="111" y="875"/>
                    </a:cubicBezTo>
                    <a:cubicBezTo>
                      <a:pt x="116" y="875"/>
                      <a:pt x="120" y="874"/>
                      <a:pt x="125" y="872"/>
                    </a:cubicBezTo>
                    <a:cubicBezTo>
                      <a:pt x="125" y="871"/>
                      <a:pt x="125" y="871"/>
                      <a:pt x="125" y="871"/>
                    </a:cubicBezTo>
                    <a:cubicBezTo>
                      <a:pt x="130" y="868"/>
                      <a:pt x="133" y="865"/>
                      <a:pt x="137" y="861"/>
                    </a:cubicBezTo>
                    <a:cubicBezTo>
                      <a:pt x="137" y="860"/>
                      <a:pt x="137" y="860"/>
                      <a:pt x="137" y="860"/>
                    </a:cubicBezTo>
                    <a:cubicBezTo>
                      <a:pt x="138" y="860"/>
                      <a:pt x="138" y="860"/>
                      <a:pt x="138" y="860"/>
                    </a:cubicBezTo>
                    <a:cubicBezTo>
                      <a:pt x="140" y="856"/>
                      <a:pt x="143" y="851"/>
                      <a:pt x="145" y="846"/>
                    </a:cubicBezTo>
                    <a:cubicBezTo>
                      <a:pt x="146" y="846"/>
                      <a:pt x="146" y="846"/>
                      <a:pt x="146" y="846"/>
                    </a:cubicBezTo>
                    <a:cubicBezTo>
                      <a:pt x="149" y="838"/>
                      <a:pt x="153" y="831"/>
                      <a:pt x="158" y="827"/>
                    </a:cubicBezTo>
                    <a:cubicBezTo>
                      <a:pt x="158" y="827"/>
                      <a:pt x="158" y="827"/>
                      <a:pt x="158" y="827"/>
                    </a:cubicBezTo>
                    <a:cubicBezTo>
                      <a:pt x="160" y="825"/>
                      <a:pt x="160" y="825"/>
                      <a:pt x="160" y="825"/>
                    </a:cubicBezTo>
                    <a:cubicBezTo>
                      <a:pt x="160" y="824"/>
                      <a:pt x="160" y="824"/>
                      <a:pt x="161" y="823"/>
                    </a:cubicBezTo>
                    <a:cubicBezTo>
                      <a:pt x="162" y="822"/>
                      <a:pt x="163" y="821"/>
                      <a:pt x="164" y="820"/>
                    </a:cubicBezTo>
                    <a:cubicBezTo>
                      <a:pt x="164" y="819"/>
                      <a:pt x="164" y="819"/>
                      <a:pt x="164" y="819"/>
                    </a:cubicBezTo>
                    <a:cubicBezTo>
                      <a:pt x="164" y="817"/>
                      <a:pt x="164" y="817"/>
                      <a:pt x="164" y="817"/>
                    </a:cubicBezTo>
                    <a:cubicBezTo>
                      <a:pt x="164" y="816"/>
                      <a:pt x="164" y="816"/>
                      <a:pt x="164" y="816"/>
                    </a:cubicBezTo>
                    <a:cubicBezTo>
                      <a:pt x="160" y="803"/>
                      <a:pt x="159" y="792"/>
                      <a:pt x="161" y="783"/>
                    </a:cubicBezTo>
                    <a:cubicBezTo>
                      <a:pt x="164" y="769"/>
                      <a:pt x="170" y="757"/>
                      <a:pt x="178" y="744"/>
                    </a:cubicBezTo>
                    <a:cubicBezTo>
                      <a:pt x="181" y="737"/>
                      <a:pt x="185" y="730"/>
                      <a:pt x="189" y="722"/>
                    </a:cubicBezTo>
                    <a:cubicBezTo>
                      <a:pt x="194" y="711"/>
                      <a:pt x="200" y="700"/>
                      <a:pt x="206" y="689"/>
                    </a:cubicBezTo>
                    <a:cubicBezTo>
                      <a:pt x="215" y="669"/>
                      <a:pt x="223" y="648"/>
                      <a:pt x="229" y="627"/>
                    </a:cubicBezTo>
                    <a:cubicBezTo>
                      <a:pt x="231" y="621"/>
                      <a:pt x="233" y="614"/>
                      <a:pt x="235" y="608"/>
                    </a:cubicBezTo>
                    <a:cubicBezTo>
                      <a:pt x="238" y="596"/>
                      <a:pt x="242" y="584"/>
                      <a:pt x="247" y="573"/>
                    </a:cubicBezTo>
                    <a:cubicBezTo>
                      <a:pt x="255" y="554"/>
                      <a:pt x="267" y="538"/>
                      <a:pt x="279" y="522"/>
                    </a:cubicBezTo>
                    <a:cubicBezTo>
                      <a:pt x="283" y="518"/>
                      <a:pt x="283" y="518"/>
                      <a:pt x="283" y="518"/>
                    </a:cubicBezTo>
                    <a:cubicBezTo>
                      <a:pt x="289" y="511"/>
                      <a:pt x="295" y="503"/>
                      <a:pt x="301" y="496"/>
                    </a:cubicBezTo>
                    <a:cubicBezTo>
                      <a:pt x="306" y="489"/>
                      <a:pt x="312" y="482"/>
                      <a:pt x="318" y="474"/>
                    </a:cubicBezTo>
                    <a:cubicBezTo>
                      <a:pt x="323" y="468"/>
                      <a:pt x="328" y="462"/>
                      <a:pt x="333" y="455"/>
                    </a:cubicBezTo>
                    <a:cubicBezTo>
                      <a:pt x="338" y="449"/>
                      <a:pt x="343" y="443"/>
                      <a:pt x="348" y="436"/>
                    </a:cubicBezTo>
                    <a:cubicBezTo>
                      <a:pt x="348" y="436"/>
                      <a:pt x="348" y="436"/>
                      <a:pt x="348" y="436"/>
                    </a:cubicBezTo>
                    <a:cubicBezTo>
                      <a:pt x="353" y="427"/>
                      <a:pt x="359" y="418"/>
                      <a:pt x="363" y="407"/>
                    </a:cubicBezTo>
                    <a:cubicBezTo>
                      <a:pt x="363" y="407"/>
                      <a:pt x="363" y="407"/>
                      <a:pt x="363" y="407"/>
                    </a:cubicBezTo>
                    <a:cubicBezTo>
                      <a:pt x="363" y="407"/>
                      <a:pt x="364" y="406"/>
                      <a:pt x="364" y="404"/>
                    </a:cubicBezTo>
                    <a:cubicBezTo>
                      <a:pt x="364" y="390"/>
                      <a:pt x="364" y="390"/>
                      <a:pt x="364" y="390"/>
                    </a:cubicBezTo>
                    <a:cubicBezTo>
                      <a:pt x="364" y="380"/>
                      <a:pt x="363" y="370"/>
                      <a:pt x="362" y="360"/>
                    </a:cubicBezTo>
                    <a:cubicBezTo>
                      <a:pt x="361" y="339"/>
                      <a:pt x="360" y="319"/>
                      <a:pt x="360" y="297"/>
                    </a:cubicBezTo>
                    <a:cubicBezTo>
                      <a:pt x="360" y="287"/>
                      <a:pt x="359" y="276"/>
                      <a:pt x="359" y="266"/>
                    </a:cubicBezTo>
                    <a:cubicBezTo>
                      <a:pt x="359" y="256"/>
                      <a:pt x="358" y="247"/>
                      <a:pt x="358" y="237"/>
                    </a:cubicBezTo>
                    <a:cubicBezTo>
                      <a:pt x="356" y="217"/>
                      <a:pt x="355" y="197"/>
                      <a:pt x="356" y="177"/>
                    </a:cubicBezTo>
                    <a:cubicBezTo>
                      <a:pt x="357" y="142"/>
                      <a:pt x="363" y="114"/>
                      <a:pt x="376" y="90"/>
                    </a:cubicBezTo>
                    <a:cubicBezTo>
                      <a:pt x="390" y="62"/>
                      <a:pt x="411" y="41"/>
                      <a:pt x="436" y="27"/>
                    </a:cubicBezTo>
                    <a:cubicBezTo>
                      <a:pt x="460" y="14"/>
                      <a:pt x="488" y="8"/>
                      <a:pt x="517" y="8"/>
                    </a:cubicBezTo>
                    <a:cubicBezTo>
                      <a:pt x="558" y="9"/>
                      <a:pt x="595" y="21"/>
                      <a:pt x="625" y="42"/>
                    </a:cubicBezTo>
                    <a:cubicBezTo>
                      <a:pt x="644" y="58"/>
                      <a:pt x="661" y="76"/>
                      <a:pt x="673" y="95"/>
                    </a:cubicBezTo>
                    <a:cubicBezTo>
                      <a:pt x="684" y="113"/>
                      <a:pt x="693" y="132"/>
                      <a:pt x="697" y="150"/>
                    </a:cubicBezTo>
                    <a:cubicBezTo>
                      <a:pt x="705" y="181"/>
                      <a:pt x="706" y="214"/>
                      <a:pt x="707" y="247"/>
                    </a:cubicBezTo>
                    <a:cubicBezTo>
                      <a:pt x="707" y="257"/>
                      <a:pt x="708" y="267"/>
                      <a:pt x="708" y="277"/>
                    </a:cubicBezTo>
                    <a:cubicBezTo>
                      <a:pt x="709" y="298"/>
                      <a:pt x="711" y="320"/>
                      <a:pt x="713" y="340"/>
                    </a:cubicBezTo>
                    <a:cubicBezTo>
                      <a:pt x="713" y="341"/>
                      <a:pt x="713" y="341"/>
                      <a:pt x="713" y="341"/>
                    </a:cubicBezTo>
                    <a:cubicBezTo>
                      <a:pt x="714" y="342"/>
                      <a:pt x="714" y="342"/>
                      <a:pt x="714" y="342"/>
                    </a:cubicBezTo>
                    <a:cubicBezTo>
                      <a:pt x="715" y="344"/>
                      <a:pt x="716" y="345"/>
                      <a:pt x="717" y="347"/>
                    </a:cubicBezTo>
                    <a:cubicBezTo>
                      <a:pt x="718" y="349"/>
                      <a:pt x="719" y="351"/>
                      <a:pt x="720" y="352"/>
                    </a:cubicBezTo>
                    <a:cubicBezTo>
                      <a:pt x="728" y="367"/>
                      <a:pt x="735" y="383"/>
                      <a:pt x="742" y="398"/>
                    </a:cubicBezTo>
                    <a:cubicBezTo>
                      <a:pt x="745" y="405"/>
                      <a:pt x="749" y="413"/>
                      <a:pt x="752" y="421"/>
                    </a:cubicBezTo>
                    <a:cubicBezTo>
                      <a:pt x="754" y="424"/>
                      <a:pt x="756" y="428"/>
                      <a:pt x="757" y="432"/>
                    </a:cubicBezTo>
                    <a:cubicBezTo>
                      <a:pt x="759" y="435"/>
                      <a:pt x="761" y="439"/>
                      <a:pt x="762" y="443"/>
                    </a:cubicBezTo>
                    <a:cubicBezTo>
                      <a:pt x="763" y="443"/>
                      <a:pt x="763" y="443"/>
                      <a:pt x="763" y="443"/>
                    </a:cubicBezTo>
                    <a:cubicBezTo>
                      <a:pt x="767" y="449"/>
                      <a:pt x="771" y="455"/>
                      <a:pt x="775" y="461"/>
                    </a:cubicBezTo>
                    <a:cubicBezTo>
                      <a:pt x="779" y="467"/>
                      <a:pt x="783" y="473"/>
                      <a:pt x="788" y="479"/>
                    </a:cubicBezTo>
                    <a:cubicBezTo>
                      <a:pt x="797" y="492"/>
                      <a:pt x="807" y="504"/>
                      <a:pt x="818" y="515"/>
                    </a:cubicBezTo>
                    <a:cubicBezTo>
                      <a:pt x="826" y="524"/>
                      <a:pt x="834" y="533"/>
                      <a:pt x="842" y="542"/>
                    </a:cubicBezTo>
                    <a:cubicBezTo>
                      <a:pt x="858" y="564"/>
                      <a:pt x="870" y="590"/>
                      <a:pt x="880" y="615"/>
                    </a:cubicBezTo>
                    <a:cubicBezTo>
                      <a:pt x="896" y="655"/>
                      <a:pt x="906" y="690"/>
                      <a:pt x="911" y="725"/>
                    </a:cubicBezTo>
                    <a:cubicBezTo>
                      <a:pt x="917" y="758"/>
                      <a:pt x="918" y="784"/>
                      <a:pt x="914" y="806"/>
                    </a:cubicBezTo>
                    <a:cubicBezTo>
                      <a:pt x="913" y="808"/>
                      <a:pt x="913" y="808"/>
                      <a:pt x="913" y="808"/>
                    </a:cubicBezTo>
                    <a:cubicBezTo>
                      <a:pt x="911" y="819"/>
                      <a:pt x="908" y="829"/>
                      <a:pt x="902" y="839"/>
                    </a:cubicBezTo>
                    <a:cubicBezTo>
                      <a:pt x="899" y="845"/>
                      <a:pt x="899" y="845"/>
                      <a:pt x="899" y="845"/>
                    </a:cubicBezTo>
                    <a:cubicBezTo>
                      <a:pt x="906" y="845"/>
                      <a:pt x="906" y="845"/>
                      <a:pt x="906" y="845"/>
                    </a:cubicBezTo>
                    <a:cubicBezTo>
                      <a:pt x="915" y="848"/>
                      <a:pt x="922" y="852"/>
                      <a:pt x="926" y="857"/>
                    </a:cubicBezTo>
                    <a:cubicBezTo>
                      <a:pt x="931" y="861"/>
                      <a:pt x="933" y="866"/>
                      <a:pt x="936" y="870"/>
                    </a:cubicBezTo>
                    <a:cubicBezTo>
                      <a:pt x="937" y="871"/>
                      <a:pt x="937" y="872"/>
                      <a:pt x="937" y="873"/>
                    </a:cubicBezTo>
                    <a:cubicBezTo>
                      <a:pt x="941" y="881"/>
                      <a:pt x="942" y="888"/>
                      <a:pt x="943" y="896"/>
                    </a:cubicBezTo>
                    <a:cubicBezTo>
                      <a:pt x="943" y="898"/>
                      <a:pt x="943" y="898"/>
                      <a:pt x="943" y="898"/>
                    </a:cubicBezTo>
                    <a:cubicBezTo>
                      <a:pt x="943" y="905"/>
                      <a:pt x="943" y="910"/>
                      <a:pt x="944" y="915"/>
                    </a:cubicBezTo>
                    <a:cubicBezTo>
                      <a:pt x="945" y="923"/>
                      <a:pt x="949" y="929"/>
                      <a:pt x="955" y="936"/>
                    </a:cubicBezTo>
                    <a:cubicBezTo>
                      <a:pt x="956" y="937"/>
                      <a:pt x="957" y="938"/>
                      <a:pt x="957" y="938"/>
                    </a:cubicBezTo>
                    <a:cubicBezTo>
                      <a:pt x="962" y="945"/>
                      <a:pt x="968" y="951"/>
                      <a:pt x="978" y="957"/>
                    </a:cubicBezTo>
                    <a:cubicBezTo>
                      <a:pt x="979" y="959"/>
                      <a:pt x="981" y="960"/>
                      <a:pt x="983" y="962"/>
                    </a:cubicBezTo>
                    <a:cubicBezTo>
                      <a:pt x="985" y="964"/>
                      <a:pt x="987" y="966"/>
                      <a:pt x="990" y="967"/>
                    </a:cubicBezTo>
                    <a:cubicBezTo>
                      <a:pt x="1001" y="976"/>
                      <a:pt x="1001" y="976"/>
                      <a:pt x="1001" y="976"/>
                    </a:cubicBezTo>
                    <a:cubicBezTo>
                      <a:pt x="1005" y="979"/>
                      <a:pt x="1005" y="979"/>
                      <a:pt x="1005" y="979"/>
                    </a:cubicBezTo>
                    <a:cubicBezTo>
                      <a:pt x="1006" y="980"/>
                      <a:pt x="1006" y="980"/>
                      <a:pt x="1006" y="980"/>
                    </a:cubicBezTo>
                    <a:cubicBezTo>
                      <a:pt x="1008" y="981"/>
                      <a:pt x="1011" y="982"/>
                      <a:pt x="1013" y="985"/>
                    </a:cubicBezTo>
                    <a:cubicBezTo>
                      <a:pt x="1014" y="985"/>
                      <a:pt x="1014" y="985"/>
                      <a:pt x="1014" y="985"/>
                    </a:cubicBezTo>
                    <a:cubicBezTo>
                      <a:pt x="1020" y="990"/>
                      <a:pt x="1024" y="994"/>
                      <a:pt x="1027" y="999"/>
                    </a:cubicBezTo>
                    <a:cubicBezTo>
                      <a:pt x="1032" y="1009"/>
                      <a:pt x="1034" y="1018"/>
                      <a:pt x="1030" y="10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cxnSp>
        <p:nvCxnSpPr>
          <p:cNvPr id="311" name="Straight Connector 310"/>
          <p:cNvCxnSpPr/>
          <p:nvPr/>
        </p:nvCxnSpPr>
        <p:spPr>
          <a:xfrm>
            <a:off x="2450391" y="1272945"/>
            <a:ext cx="0" cy="3502152"/>
          </a:xfrm>
          <a:prstGeom prst="line">
            <a:avLst/>
          </a:prstGeom>
          <a:noFill/>
          <a:ln w="12700" cap="flat" cmpd="sng" algn="ctr">
            <a:solidFill>
              <a:sysClr val="window" lastClr="FFFFFF">
                <a:alpha val="50000"/>
              </a:sysClr>
            </a:solidFill>
            <a:prstDash val="solid"/>
            <a:miter lim="800000"/>
            <a:tailEnd type="none"/>
          </a:ln>
          <a:effectLst/>
        </p:spPr>
      </p:cxnSp>
      <p:cxnSp>
        <p:nvCxnSpPr>
          <p:cNvPr id="312" name="Straight Connector 311"/>
          <p:cNvCxnSpPr/>
          <p:nvPr/>
        </p:nvCxnSpPr>
        <p:spPr>
          <a:xfrm>
            <a:off x="8920023" y="1272945"/>
            <a:ext cx="0" cy="3502152"/>
          </a:xfrm>
          <a:prstGeom prst="line">
            <a:avLst/>
          </a:prstGeom>
          <a:noFill/>
          <a:ln w="12700" cap="flat" cmpd="sng" algn="ctr">
            <a:solidFill>
              <a:sysClr val="window" lastClr="FFFFFF">
                <a:alpha val="50000"/>
              </a:sysClr>
            </a:solidFill>
            <a:prstDash val="solid"/>
            <a:miter lim="800000"/>
            <a:tailEnd type="none"/>
          </a:ln>
          <a:effectLst/>
        </p:spPr>
      </p:cxnSp>
      <p:sp>
        <p:nvSpPr>
          <p:cNvPr id="313" name="Pentagon 8"/>
          <p:cNvSpPr/>
          <p:nvPr/>
        </p:nvSpPr>
        <p:spPr>
          <a:xfrm>
            <a:off x="2088489" y="2316168"/>
            <a:ext cx="273574" cy="884471"/>
          </a:xfrm>
          <a:prstGeom prst="rect">
            <a:avLst/>
          </a:prstGeom>
          <a:solidFill>
            <a:srgbClr val="0078D7"/>
          </a:solidFill>
          <a:ln w="12700" cap="flat" cmpd="sng" algn="ctr">
            <a:noFill/>
            <a:prstDash val="solid"/>
            <a:miter lim="800000"/>
          </a:ln>
          <a:effectLst/>
        </p:spPr>
        <p:txBody>
          <a:bodyPr vert="vert270"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314" name="Pentagon 8"/>
          <p:cNvSpPr/>
          <p:nvPr/>
        </p:nvSpPr>
        <p:spPr>
          <a:xfrm>
            <a:off x="9051733" y="2452786"/>
            <a:ext cx="273574" cy="884471"/>
          </a:xfrm>
          <a:prstGeom prst="rect">
            <a:avLst/>
          </a:prstGeom>
          <a:solidFill>
            <a:srgbClr val="0078D7"/>
          </a:solidFill>
          <a:ln w="12700" cap="flat" cmpd="sng" algn="ctr">
            <a:noFill/>
            <a:prstDash val="solid"/>
            <a:miter lim="800000"/>
          </a:ln>
          <a:effectLst/>
        </p:spPr>
        <p:txBody>
          <a:bodyPr vert="vert270"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71855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fade">
                                      <p:cBhvr>
                                        <p:cTn id="7" dur="500"/>
                                        <p:tgtEl>
                                          <p:spTgt spid="16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2"/>
                                        </p:tgtEl>
                                        <p:attrNameLst>
                                          <p:attrName>style.visibility</p:attrName>
                                        </p:attrNameLst>
                                      </p:cBhvr>
                                      <p:to>
                                        <p:strVal val="visible"/>
                                      </p:to>
                                    </p:set>
                                    <p:animEffect transition="in" filter="fade">
                                      <p:cBhvr>
                                        <p:cTn id="10" dur="500"/>
                                        <p:tgtEl>
                                          <p:spTgt spid="172"/>
                                        </p:tgtEl>
                                      </p:cBhvr>
                                    </p:animEffect>
                                  </p:childTnLst>
                                </p:cTn>
                              </p:par>
                              <p:par>
                                <p:cTn id="11" presetID="10" presetClass="entr" presetSubtype="0" fill="hold" nodeType="withEffect">
                                  <p:stCondLst>
                                    <p:cond delay="0"/>
                                  </p:stCondLst>
                                  <p:childTnLst>
                                    <p:set>
                                      <p:cBhvr>
                                        <p:cTn id="12" dur="1" fill="hold">
                                          <p:stCondLst>
                                            <p:cond delay="0"/>
                                          </p:stCondLst>
                                        </p:cTn>
                                        <p:tgtEl>
                                          <p:spTgt spid="173"/>
                                        </p:tgtEl>
                                        <p:attrNameLst>
                                          <p:attrName>style.visibility</p:attrName>
                                        </p:attrNameLst>
                                      </p:cBhvr>
                                      <p:to>
                                        <p:strVal val="visible"/>
                                      </p:to>
                                    </p:set>
                                    <p:animEffect transition="in" filter="fade">
                                      <p:cBhvr>
                                        <p:cTn id="13" dur="500"/>
                                        <p:tgtEl>
                                          <p:spTgt spid="17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6"/>
                                        </p:tgtEl>
                                        <p:attrNameLst>
                                          <p:attrName>style.visibility</p:attrName>
                                        </p:attrNameLst>
                                      </p:cBhvr>
                                      <p:to>
                                        <p:strVal val="visible"/>
                                      </p:to>
                                    </p:set>
                                    <p:animEffect transition="in" filter="fade">
                                      <p:cBhvr>
                                        <p:cTn id="16" dur="500"/>
                                        <p:tgtEl>
                                          <p:spTgt spid="176"/>
                                        </p:tgtEl>
                                      </p:cBhvr>
                                    </p:animEffect>
                                  </p:childTnLst>
                                </p:cTn>
                              </p:par>
                              <p:par>
                                <p:cTn id="17" presetID="10" presetClass="entr" presetSubtype="0" fill="hold" nodeType="withEffect">
                                  <p:stCondLst>
                                    <p:cond delay="0"/>
                                  </p:stCondLst>
                                  <p:childTnLst>
                                    <p:set>
                                      <p:cBhvr>
                                        <p:cTn id="18" dur="1" fill="hold">
                                          <p:stCondLst>
                                            <p:cond delay="0"/>
                                          </p:stCondLst>
                                        </p:cTn>
                                        <p:tgtEl>
                                          <p:spTgt spid="177"/>
                                        </p:tgtEl>
                                        <p:attrNameLst>
                                          <p:attrName>style.visibility</p:attrName>
                                        </p:attrNameLst>
                                      </p:cBhvr>
                                      <p:to>
                                        <p:strVal val="visible"/>
                                      </p:to>
                                    </p:set>
                                    <p:animEffect transition="in" filter="fade">
                                      <p:cBhvr>
                                        <p:cTn id="19" dur="500"/>
                                        <p:tgtEl>
                                          <p:spTgt spid="17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0"/>
                                        </p:tgtEl>
                                        <p:attrNameLst>
                                          <p:attrName>style.visibility</p:attrName>
                                        </p:attrNameLst>
                                      </p:cBhvr>
                                      <p:to>
                                        <p:strVal val="visible"/>
                                      </p:to>
                                    </p:set>
                                    <p:animEffect transition="in" filter="fade">
                                      <p:cBhvr>
                                        <p:cTn id="22" dur="500"/>
                                        <p:tgtEl>
                                          <p:spTgt spid="180"/>
                                        </p:tgtEl>
                                      </p:cBhvr>
                                    </p:animEffect>
                                  </p:childTnLst>
                                </p:cTn>
                              </p:par>
                              <p:par>
                                <p:cTn id="23" presetID="10" presetClass="entr" presetSubtype="0" fill="hold" nodeType="withEffect">
                                  <p:stCondLst>
                                    <p:cond delay="0"/>
                                  </p:stCondLst>
                                  <p:childTnLst>
                                    <p:set>
                                      <p:cBhvr>
                                        <p:cTn id="24" dur="1" fill="hold">
                                          <p:stCondLst>
                                            <p:cond delay="0"/>
                                          </p:stCondLst>
                                        </p:cTn>
                                        <p:tgtEl>
                                          <p:spTgt spid="181"/>
                                        </p:tgtEl>
                                        <p:attrNameLst>
                                          <p:attrName>style.visibility</p:attrName>
                                        </p:attrNameLst>
                                      </p:cBhvr>
                                      <p:to>
                                        <p:strVal val="visible"/>
                                      </p:to>
                                    </p:set>
                                    <p:animEffect transition="in" filter="fade">
                                      <p:cBhvr>
                                        <p:cTn id="25" dur="500"/>
                                        <p:tgtEl>
                                          <p:spTgt spid="18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4"/>
                                        </p:tgtEl>
                                        <p:attrNameLst>
                                          <p:attrName>style.visibility</p:attrName>
                                        </p:attrNameLst>
                                      </p:cBhvr>
                                      <p:to>
                                        <p:strVal val="visible"/>
                                      </p:to>
                                    </p:set>
                                    <p:animEffect transition="in" filter="fade">
                                      <p:cBhvr>
                                        <p:cTn id="28" dur="500"/>
                                        <p:tgtEl>
                                          <p:spTgt spid="18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5"/>
                                        </p:tgtEl>
                                        <p:attrNameLst>
                                          <p:attrName>style.visibility</p:attrName>
                                        </p:attrNameLst>
                                      </p:cBhvr>
                                      <p:to>
                                        <p:strVal val="visible"/>
                                      </p:to>
                                    </p:set>
                                    <p:animEffect transition="in" filter="fade">
                                      <p:cBhvr>
                                        <p:cTn id="31" dur="500"/>
                                        <p:tgtEl>
                                          <p:spTgt spid="18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6"/>
                                        </p:tgtEl>
                                        <p:attrNameLst>
                                          <p:attrName>style.visibility</p:attrName>
                                        </p:attrNameLst>
                                      </p:cBhvr>
                                      <p:to>
                                        <p:strVal val="visible"/>
                                      </p:to>
                                    </p:set>
                                    <p:animEffect transition="in" filter="fade">
                                      <p:cBhvr>
                                        <p:cTn id="34" dur="500"/>
                                        <p:tgtEl>
                                          <p:spTgt spid="18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7"/>
                                        </p:tgtEl>
                                        <p:attrNameLst>
                                          <p:attrName>style.visibility</p:attrName>
                                        </p:attrNameLst>
                                      </p:cBhvr>
                                      <p:to>
                                        <p:strVal val="visible"/>
                                      </p:to>
                                    </p:set>
                                    <p:animEffect transition="in" filter="fade">
                                      <p:cBhvr>
                                        <p:cTn id="37" dur="500"/>
                                        <p:tgtEl>
                                          <p:spTgt spid="18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8"/>
                                        </p:tgtEl>
                                        <p:attrNameLst>
                                          <p:attrName>style.visibility</p:attrName>
                                        </p:attrNameLst>
                                      </p:cBhvr>
                                      <p:to>
                                        <p:strVal val="visible"/>
                                      </p:to>
                                    </p:set>
                                    <p:animEffect transition="in" filter="fade">
                                      <p:cBhvr>
                                        <p:cTn id="40" dur="500"/>
                                        <p:tgtEl>
                                          <p:spTgt spid="18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9"/>
                                        </p:tgtEl>
                                        <p:attrNameLst>
                                          <p:attrName>style.visibility</p:attrName>
                                        </p:attrNameLst>
                                      </p:cBhvr>
                                      <p:to>
                                        <p:strVal val="visible"/>
                                      </p:to>
                                    </p:set>
                                    <p:animEffect transition="in" filter="fade">
                                      <p:cBhvr>
                                        <p:cTn id="43" dur="500"/>
                                        <p:tgtEl>
                                          <p:spTgt spid="18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90"/>
                                        </p:tgtEl>
                                        <p:attrNameLst>
                                          <p:attrName>style.visibility</p:attrName>
                                        </p:attrNameLst>
                                      </p:cBhvr>
                                      <p:to>
                                        <p:strVal val="visible"/>
                                      </p:to>
                                    </p:set>
                                    <p:animEffect transition="in" filter="fade">
                                      <p:cBhvr>
                                        <p:cTn id="46" dur="500"/>
                                        <p:tgtEl>
                                          <p:spTgt spid="19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91"/>
                                        </p:tgtEl>
                                        <p:attrNameLst>
                                          <p:attrName>style.visibility</p:attrName>
                                        </p:attrNameLst>
                                      </p:cBhvr>
                                      <p:to>
                                        <p:strVal val="visible"/>
                                      </p:to>
                                    </p:set>
                                    <p:animEffect transition="in" filter="fade">
                                      <p:cBhvr>
                                        <p:cTn id="49" dur="500"/>
                                        <p:tgtEl>
                                          <p:spTgt spid="191"/>
                                        </p:tgtEl>
                                      </p:cBhvr>
                                    </p:animEffect>
                                  </p:childTnLst>
                                </p:cTn>
                              </p:par>
                              <p:par>
                                <p:cTn id="50" presetID="10" presetClass="entr" presetSubtype="0" fill="hold" nodeType="withEffect">
                                  <p:stCondLst>
                                    <p:cond delay="0"/>
                                  </p:stCondLst>
                                  <p:childTnLst>
                                    <p:set>
                                      <p:cBhvr>
                                        <p:cTn id="51" dur="1" fill="hold">
                                          <p:stCondLst>
                                            <p:cond delay="0"/>
                                          </p:stCondLst>
                                        </p:cTn>
                                        <p:tgtEl>
                                          <p:spTgt spid="258"/>
                                        </p:tgtEl>
                                        <p:attrNameLst>
                                          <p:attrName>style.visibility</p:attrName>
                                        </p:attrNameLst>
                                      </p:cBhvr>
                                      <p:to>
                                        <p:strVal val="visible"/>
                                      </p:to>
                                    </p:set>
                                    <p:animEffect transition="in" filter="fade">
                                      <p:cBhvr>
                                        <p:cTn id="52" dur="500"/>
                                        <p:tgtEl>
                                          <p:spTgt spid="25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63"/>
                                        </p:tgtEl>
                                        <p:attrNameLst>
                                          <p:attrName>style.visibility</p:attrName>
                                        </p:attrNameLst>
                                      </p:cBhvr>
                                      <p:to>
                                        <p:strVal val="visible"/>
                                      </p:to>
                                    </p:set>
                                    <p:animEffect transition="in" filter="fade">
                                      <p:cBhvr>
                                        <p:cTn id="57" dur="500"/>
                                        <p:tgtEl>
                                          <p:spTgt spid="263"/>
                                        </p:tgtEl>
                                      </p:cBhvr>
                                    </p:animEffect>
                                  </p:childTnLst>
                                </p:cTn>
                              </p:par>
                              <p:par>
                                <p:cTn id="58" presetID="10" presetClass="entr" presetSubtype="0" fill="hold" nodeType="withEffect">
                                  <p:stCondLst>
                                    <p:cond delay="0"/>
                                  </p:stCondLst>
                                  <p:childTnLst>
                                    <p:set>
                                      <p:cBhvr>
                                        <p:cTn id="59" dur="1" fill="hold">
                                          <p:stCondLst>
                                            <p:cond delay="0"/>
                                          </p:stCondLst>
                                        </p:cTn>
                                        <p:tgtEl>
                                          <p:spTgt spid="236"/>
                                        </p:tgtEl>
                                        <p:attrNameLst>
                                          <p:attrName>style.visibility</p:attrName>
                                        </p:attrNameLst>
                                      </p:cBhvr>
                                      <p:to>
                                        <p:strVal val="visible"/>
                                      </p:to>
                                    </p:set>
                                    <p:animEffect transition="in" filter="fade">
                                      <p:cBhvr>
                                        <p:cTn id="60" dur="500"/>
                                        <p:tgtEl>
                                          <p:spTgt spid="23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39"/>
                                        </p:tgtEl>
                                        <p:attrNameLst>
                                          <p:attrName>style.visibility</p:attrName>
                                        </p:attrNameLst>
                                      </p:cBhvr>
                                      <p:to>
                                        <p:strVal val="visible"/>
                                      </p:to>
                                    </p:set>
                                    <p:animEffect transition="in" filter="fade">
                                      <p:cBhvr>
                                        <p:cTn id="63" dur="500"/>
                                        <p:tgtEl>
                                          <p:spTgt spid="239"/>
                                        </p:tgtEl>
                                      </p:cBhvr>
                                    </p:animEffect>
                                  </p:childTnLst>
                                </p:cTn>
                              </p:par>
                              <p:par>
                                <p:cTn id="64" presetID="10" presetClass="entr" presetSubtype="0" fill="hold" nodeType="withEffect">
                                  <p:stCondLst>
                                    <p:cond delay="0"/>
                                  </p:stCondLst>
                                  <p:childTnLst>
                                    <p:set>
                                      <p:cBhvr>
                                        <p:cTn id="65" dur="1" fill="hold">
                                          <p:stCondLst>
                                            <p:cond delay="0"/>
                                          </p:stCondLst>
                                        </p:cTn>
                                        <p:tgtEl>
                                          <p:spTgt spid="224"/>
                                        </p:tgtEl>
                                        <p:attrNameLst>
                                          <p:attrName>style.visibility</p:attrName>
                                        </p:attrNameLst>
                                      </p:cBhvr>
                                      <p:to>
                                        <p:strVal val="visible"/>
                                      </p:to>
                                    </p:set>
                                    <p:animEffect transition="in" filter="fade">
                                      <p:cBhvr>
                                        <p:cTn id="66" dur="500"/>
                                        <p:tgtEl>
                                          <p:spTgt spid="22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22"/>
                                        </p:tgtEl>
                                        <p:attrNameLst>
                                          <p:attrName>style.visibility</p:attrName>
                                        </p:attrNameLst>
                                      </p:cBhvr>
                                      <p:to>
                                        <p:strVal val="visible"/>
                                      </p:to>
                                    </p:set>
                                    <p:animEffect transition="in" filter="fade">
                                      <p:cBhvr>
                                        <p:cTn id="71" dur="500"/>
                                        <p:tgtEl>
                                          <p:spTgt spid="222"/>
                                        </p:tgtEl>
                                      </p:cBhvr>
                                    </p:animEffect>
                                  </p:childTnLst>
                                </p:cTn>
                              </p:par>
                              <p:par>
                                <p:cTn id="72" presetID="10" presetClass="entr" presetSubtype="0" fill="hold" nodeType="withEffect">
                                  <p:stCondLst>
                                    <p:cond delay="0"/>
                                  </p:stCondLst>
                                  <p:childTnLst>
                                    <p:set>
                                      <p:cBhvr>
                                        <p:cTn id="73" dur="1" fill="hold">
                                          <p:stCondLst>
                                            <p:cond delay="0"/>
                                          </p:stCondLst>
                                        </p:cTn>
                                        <p:tgtEl>
                                          <p:spTgt spid="253"/>
                                        </p:tgtEl>
                                        <p:attrNameLst>
                                          <p:attrName>style.visibility</p:attrName>
                                        </p:attrNameLst>
                                      </p:cBhvr>
                                      <p:to>
                                        <p:strVal val="visible"/>
                                      </p:to>
                                    </p:set>
                                    <p:animEffect transition="in" filter="fade">
                                      <p:cBhvr>
                                        <p:cTn id="74" dur="500"/>
                                        <p:tgtEl>
                                          <p:spTgt spid="253"/>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21"/>
                                        </p:tgtEl>
                                        <p:attrNameLst>
                                          <p:attrName>style.visibility</p:attrName>
                                        </p:attrNameLst>
                                      </p:cBhvr>
                                      <p:to>
                                        <p:strVal val="visible"/>
                                      </p:to>
                                    </p:set>
                                    <p:animEffect transition="in" filter="fade">
                                      <p:cBhvr>
                                        <p:cTn id="77" dur="500"/>
                                        <p:tgtEl>
                                          <p:spTgt spid="221"/>
                                        </p:tgtEl>
                                      </p:cBhvr>
                                    </p:animEffect>
                                  </p:childTnLst>
                                </p:cTn>
                              </p:par>
                              <p:par>
                                <p:cTn id="78" presetID="10" presetClass="entr" presetSubtype="0" fill="hold" nodeType="withEffect">
                                  <p:stCondLst>
                                    <p:cond delay="0"/>
                                  </p:stCondLst>
                                  <p:childTnLst>
                                    <p:set>
                                      <p:cBhvr>
                                        <p:cTn id="79" dur="1" fill="hold">
                                          <p:stCondLst>
                                            <p:cond delay="0"/>
                                          </p:stCondLst>
                                        </p:cTn>
                                        <p:tgtEl>
                                          <p:spTgt spid="240"/>
                                        </p:tgtEl>
                                        <p:attrNameLst>
                                          <p:attrName>style.visibility</p:attrName>
                                        </p:attrNameLst>
                                      </p:cBhvr>
                                      <p:to>
                                        <p:strVal val="visible"/>
                                      </p:to>
                                    </p:set>
                                    <p:animEffect transition="in" filter="fade">
                                      <p:cBhvr>
                                        <p:cTn id="80" dur="500"/>
                                        <p:tgtEl>
                                          <p:spTgt spid="240"/>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223"/>
                                        </p:tgtEl>
                                        <p:attrNameLst>
                                          <p:attrName>style.visibility</p:attrName>
                                        </p:attrNameLst>
                                      </p:cBhvr>
                                      <p:to>
                                        <p:strVal val="visible"/>
                                      </p:to>
                                    </p:set>
                                    <p:animEffect transition="in" filter="fade">
                                      <p:cBhvr>
                                        <p:cTn id="85" dur="500"/>
                                        <p:tgtEl>
                                          <p:spTgt spid="223"/>
                                        </p:tgtEl>
                                      </p:cBhvr>
                                    </p:animEffect>
                                  </p:childTnLst>
                                </p:cTn>
                              </p:par>
                              <p:par>
                                <p:cTn id="86" presetID="10" presetClass="entr" presetSubtype="0" fill="hold" nodeType="withEffect">
                                  <p:stCondLst>
                                    <p:cond delay="0"/>
                                  </p:stCondLst>
                                  <p:childTnLst>
                                    <p:set>
                                      <p:cBhvr>
                                        <p:cTn id="87" dur="1" fill="hold">
                                          <p:stCondLst>
                                            <p:cond delay="0"/>
                                          </p:stCondLst>
                                        </p:cTn>
                                        <p:tgtEl>
                                          <p:spTgt spid="228"/>
                                        </p:tgtEl>
                                        <p:attrNameLst>
                                          <p:attrName>style.visibility</p:attrName>
                                        </p:attrNameLst>
                                      </p:cBhvr>
                                      <p:to>
                                        <p:strVal val="visible"/>
                                      </p:to>
                                    </p:set>
                                    <p:animEffect transition="in" filter="fade">
                                      <p:cBhvr>
                                        <p:cTn id="88" dur="500"/>
                                        <p:tgtEl>
                                          <p:spTgt spid="22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xit" presetSubtype="0" fill="hold" grpId="0" nodeType="clickEffect">
                                  <p:stCondLst>
                                    <p:cond delay="0"/>
                                  </p:stCondLst>
                                  <p:childTnLst>
                                    <p:animEffect transition="out" filter="fade">
                                      <p:cBhvr>
                                        <p:cTn id="92" dur="500"/>
                                        <p:tgtEl>
                                          <p:spTgt spid="313"/>
                                        </p:tgtEl>
                                      </p:cBhvr>
                                    </p:animEffect>
                                    <p:set>
                                      <p:cBhvr>
                                        <p:cTn id="93" dur="1" fill="hold">
                                          <p:stCondLst>
                                            <p:cond delay="499"/>
                                          </p:stCondLst>
                                        </p:cTn>
                                        <p:tgtEl>
                                          <p:spTgt spid="313"/>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grpId="0" nodeType="clickEffect">
                                  <p:stCondLst>
                                    <p:cond delay="0"/>
                                  </p:stCondLst>
                                  <p:childTnLst>
                                    <p:animEffect transition="out" filter="fade">
                                      <p:cBhvr>
                                        <p:cTn id="97" dur="500"/>
                                        <p:tgtEl>
                                          <p:spTgt spid="314"/>
                                        </p:tgtEl>
                                      </p:cBhvr>
                                    </p:animEffect>
                                    <p:set>
                                      <p:cBhvr>
                                        <p:cTn id="98" dur="1" fill="hold">
                                          <p:stCondLst>
                                            <p:cond delay="499"/>
                                          </p:stCondLst>
                                        </p:cTn>
                                        <p:tgtEl>
                                          <p:spTgt spid="314"/>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64"/>
                                        </p:tgtEl>
                                        <p:attrNameLst>
                                          <p:attrName>style.visibility</p:attrName>
                                        </p:attrNameLst>
                                      </p:cBhvr>
                                      <p:to>
                                        <p:strVal val="visible"/>
                                      </p:to>
                                    </p:set>
                                    <p:animEffect transition="in" filter="fade">
                                      <p:cBhvr>
                                        <p:cTn id="103" dur="500"/>
                                        <p:tgtEl>
                                          <p:spTgt spid="164"/>
                                        </p:tgtEl>
                                      </p:cBhvr>
                                    </p:animEffect>
                                  </p:childTnLst>
                                </p:cTn>
                              </p:par>
                              <p:par>
                                <p:cTn id="104" presetID="10" presetClass="entr" presetSubtype="0" fill="hold" nodeType="withEffect">
                                  <p:stCondLst>
                                    <p:cond delay="0"/>
                                  </p:stCondLst>
                                  <p:childTnLst>
                                    <p:set>
                                      <p:cBhvr>
                                        <p:cTn id="105" dur="1" fill="hold">
                                          <p:stCondLst>
                                            <p:cond delay="0"/>
                                          </p:stCondLst>
                                        </p:cTn>
                                        <p:tgtEl>
                                          <p:spTgt spid="200"/>
                                        </p:tgtEl>
                                        <p:attrNameLst>
                                          <p:attrName>style.visibility</p:attrName>
                                        </p:attrNameLst>
                                      </p:cBhvr>
                                      <p:to>
                                        <p:strVal val="visible"/>
                                      </p:to>
                                    </p:set>
                                    <p:animEffect transition="in" filter="fade">
                                      <p:cBhvr>
                                        <p:cTn id="106" dur="500"/>
                                        <p:tgtEl>
                                          <p:spTgt spid="20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165"/>
                                        </p:tgtEl>
                                        <p:attrNameLst>
                                          <p:attrName>style.visibility</p:attrName>
                                        </p:attrNameLst>
                                      </p:cBhvr>
                                      <p:to>
                                        <p:strVal val="visible"/>
                                      </p:to>
                                    </p:set>
                                    <p:animEffect transition="in" filter="fade">
                                      <p:cBhvr>
                                        <p:cTn id="111" dur="500"/>
                                        <p:tgtEl>
                                          <p:spTgt spid="165"/>
                                        </p:tgtEl>
                                      </p:cBhvr>
                                    </p:animEffect>
                                  </p:childTnLst>
                                </p:cTn>
                              </p:par>
                              <p:par>
                                <p:cTn id="112" presetID="10" presetClass="entr" presetSubtype="0" fill="hold" nodeType="withEffect">
                                  <p:stCondLst>
                                    <p:cond delay="0"/>
                                  </p:stCondLst>
                                  <p:childTnLst>
                                    <p:set>
                                      <p:cBhvr>
                                        <p:cTn id="113" dur="1" fill="hold">
                                          <p:stCondLst>
                                            <p:cond delay="0"/>
                                          </p:stCondLst>
                                        </p:cTn>
                                        <p:tgtEl>
                                          <p:spTgt spid="193"/>
                                        </p:tgtEl>
                                        <p:attrNameLst>
                                          <p:attrName>style.visibility</p:attrName>
                                        </p:attrNameLst>
                                      </p:cBhvr>
                                      <p:to>
                                        <p:strVal val="visible"/>
                                      </p:to>
                                    </p:set>
                                    <p:animEffect transition="in" filter="fade">
                                      <p:cBhvr>
                                        <p:cTn id="114" dur="500"/>
                                        <p:tgtEl>
                                          <p:spTgt spid="193"/>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262"/>
                                        </p:tgtEl>
                                        <p:attrNameLst>
                                          <p:attrName>style.visibility</p:attrName>
                                        </p:attrNameLst>
                                      </p:cBhvr>
                                      <p:to>
                                        <p:strVal val="visible"/>
                                      </p:to>
                                    </p:set>
                                    <p:animEffect transition="in" filter="fade">
                                      <p:cBhvr>
                                        <p:cTn id="117" dur="500"/>
                                        <p:tgtEl>
                                          <p:spTgt spid="262"/>
                                        </p:tgtEl>
                                      </p:cBhvr>
                                    </p:animEffect>
                                  </p:childTnLst>
                                </p:cTn>
                              </p:par>
                              <p:par>
                                <p:cTn id="118" presetID="10" presetClass="entr" presetSubtype="0" fill="hold" nodeType="withEffect">
                                  <p:stCondLst>
                                    <p:cond delay="0"/>
                                  </p:stCondLst>
                                  <p:childTnLst>
                                    <p:set>
                                      <p:cBhvr>
                                        <p:cTn id="119" dur="1" fill="hold">
                                          <p:stCondLst>
                                            <p:cond delay="0"/>
                                          </p:stCondLst>
                                        </p:cTn>
                                        <p:tgtEl>
                                          <p:spTgt spid="248"/>
                                        </p:tgtEl>
                                        <p:attrNameLst>
                                          <p:attrName>style.visibility</p:attrName>
                                        </p:attrNameLst>
                                      </p:cBhvr>
                                      <p:to>
                                        <p:strVal val="visible"/>
                                      </p:to>
                                    </p:set>
                                    <p:animEffect transition="in" filter="fade">
                                      <p:cBhvr>
                                        <p:cTn id="120" dur="500"/>
                                        <p:tgtEl>
                                          <p:spTgt spid="248"/>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166"/>
                                        </p:tgtEl>
                                        <p:attrNameLst>
                                          <p:attrName>style.visibility</p:attrName>
                                        </p:attrNameLst>
                                      </p:cBhvr>
                                      <p:to>
                                        <p:strVal val="visible"/>
                                      </p:to>
                                    </p:set>
                                    <p:animEffect transition="in" filter="fade">
                                      <p:cBhvr>
                                        <p:cTn id="125" dur="500"/>
                                        <p:tgtEl>
                                          <p:spTgt spid="166"/>
                                        </p:tgtEl>
                                      </p:cBhvr>
                                    </p:animEffect>
                                  </p:childTnLst>
                                </p:cTn>
                              </p:par>
                              <p:par>
                                <p:cTn id="126" presetID="10" presetClass="entr" presetSubtype="0" fill="hold" nodeType="withEffect">
                                  <p:stCondLst>
                                    <p:cond delay="0"/>
                                  </p:stCondLst>
                                  <p:childTnLst>
                                    <p:set>
                                      <p:cBhvr>
                                        <p:cTn id="127" dur="1" fill="hold">
                                          <p:stCondLst>
                                            <p:cond delay="0"/>
                                          </p:stCondLst>
                                        </p:cTn>
                                        <p:tgtEl>
                                          <p:spTgt spid="267"/>
                                        </p:tgtEl>
                                        <p:attrNameLst>
                                          <p:attrName>style.visibility</p:attrName>
                                        </p:attrNameLst>
                                      </p:cBhvr>
                                      <p:to>
                                        <p:strVal val="visible"/>
                                      </p:to>
                                    </p:set>
                                    <p:animEffect transition="in" filter="fade">
                                      <p:cBhvr>
                                        <p:cTn id="128" dur="500"/>
                                        <p:tgtEl>
                                          <p:spTgt spid="267"/>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264"/>
                                        </p:tgtEl>
                                        <p:attrNameLst>
                                          <p:attrName>style.visibility</p:attrName>
                                        </p:attrNameLst>
                                      </p:cBhvr>
                                      <p:to>
                                        <p:strVal val="visible"/>
                                      </p:to>
                                    </p:set>
                                    <p:animEffect transition="in" filter="fade">
                                      <p:cBhvr>
                                        <p:cTn id="131" dur="500"/>
                                        <p:tgtEl>
                                          <p:spTgt spid="264"/>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247"/>
                                        </p:tgtEl>
                                        <p:attrNameLst>
                                          <p:attrName>style.visibility</p:attrName>
                                        </p:attrNameLst>
                                      </p:cBhvr>
                                      <p:to>
                                        <p:strVal val="visible"/>
                                      </p:to>
                                    </p:set>
                                    <p:animEffect transition="in" filter="fade">
                                      <p:cBhvr>
                                        <p:cTn id="134" dur="500"/>
                                        <p:tgtEl>
                                          <p:spTgt spid="247"/>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261"/>
                                        </p:tgtEl>
                                        <p:attrNameLst>
                                          <p:attrName>style.visibility</p:attrName>
                                        </p:attrNameLst>
                                      </p:cBhvr>
                                      <p:to>
                                        <p:strVal val="visible"/>
                                      </p:to>
                                    </p:set>
                                    <p:animEffect transition="in" filter="fade">
                                      <p:cBhvr>
                                        <p:cTn id="139" dur="500"/>
                                        <p:tgtEl>
                                          <p:spTgt spid="261"/>
                                        </p:tgtEl>
                                      </p:cBhvr>
                                    </p:animEffect>
                                  </p:childTnLst>
                                </p:cTn>
                              </p:par>
                              <p:par>
                                <p:cTn id="140" presetID="10" presetClass="entr" presetSubtype="0" fill="hold" nodeType="withEffect">
                                  <p:stCondLst>
                                    <p:cond delay="0"/>
                                  </p:stCondLst>
                                  <p:childTnLst>
                                    <p:set>
                                      <p:cBhvr>
                                        <p:cTn id="141" dur="1" fill="hold">
                                          <p:stCondLst>
                                            <p:cond delay="0"/>
                                          </p:stCondLst>
                                        </p:cTn>
                                        <p:tgtEl>
                                          <p:spTgt spid="275"/>
                                        </p:tgtEl>
                                        <p:attrNameLst>
                                          <p:attrName>style.visibility</p:attrName>
                                        </p:attrNameLst>
                                      </p:cBhvr>
                                      <p:to>
                                        <p:strVal val="visible"/>
                                      </p:to>
                                    </p:set>
                                    <p:animEffect transition="in" filter="fade">
                                      <p:cBhvr>
                                        <p:cTn id="142" dur="500"/>
                                        <p:tgtEl>
                                          <p:spTgt spid="275"/>
                                        </p:tgtEl>
                                      </p:cBhvr>
                                    </p:animEffect>
                                  </p:childTnLst>
                                </p:cTn>
                              </p:par>
                            </p:childTnLst>
                          </p:cTn>
                        </p:par>
                        <p:par>
                          <p:cTn id="143" fill="hold">
                            <p:stCondLst>
                              <p:cond delay="500"/>
                            </p:stCondLst>
                            <p:childTnLst>
                              <p:par>
                                <p:cTn id="144" presetID="10" presetClass="entr" presetSubtype="0" fill="hold" grpId="0" nodeType="afterEffect">
                                  <p:stCondLst>
                                    <p:cond delay="0"/>
                                  </p:stCondLst>
                                  <p:childTnLst>
                                    <p:set>
                                      <p:cBhvr>
                                        <p:cTn id="145" dur="1" fill="hold">
                                          <p:stCondLst>
                                            <p:cond delay="0"/>
                                          </p:stCondLst>
                                        </p:cTn>
                                        <p:tgtEl>
                                          <p:spTgt spid="274"/>
                                        </p:tgtEl>
                                        <p:attrNameLst>
                                          <p:attrName>style.visibility</p:attrName>
                                        </p:attrNameLst>
                                      </p:cBhvr>
                                      <p:to>
                                        <p:strVal val="visible"/>
                                      </p:to>
                                    </p:set>
                                    <p:animEffect transition="in" filter="fade">
                                      <p:cBhvr>
                                        <p:cTn id="146" dur="500"/>
                                        <p:tgtEl>
                                          <p:spTgt spid="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p:bldP spid="165" grpId="0"/>
      <p:bldGraphic spid="166" grpId="0">
        <p:bldAsOne/>
      </p:bldGraphic>
      <p:bldP spid="172" grpId="0"/>
      <p:bldP spid="176" grpId="0"/>
      <p:bldP spid="180" grpId="0"/>
      <p:bldP spid="184" grpId="0"/>
      <p:bldP spid="185" grpId="0"/>
      <p:bldP spid="186" grpId="0"/>
      <p:bldP spid="187" grpId="0"/>
      <p:bldP spid="188" grpId="0"/>
      <p:bldP spid="189" grpId="0" animBg="1"/>
      <p:bldP spid="190" grpId="0" animBg="1"/>
      <p:bldP spid="191" grpId="0" animBg="1"/>
      <p:bldP spid="221" grpId="0"/>
      <p:bldP spid="222" grpId="0"/>
      <p:bldP spid="223" grpId="0"/>
      <p:bldP spid="239" grpId="0"/>
      <p:bldP spid="247" grpId="0"/>
      <p:bldP spid="261" grpId="0"/>
      <p:bldP spid="262" grpId="0"/>
      <p:bldP spid="263" grpId="0"/>
      <p:bldP spid="264" grpId="0"/>
      <p:bldP spid="274" grpId="0"/>
      <p:bldP spid="313" grpId="0" animBg="1"/>
      <p:bldP spid="3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905" y="-20193"/>
            <a:ext cx="12183780" cy="6897494"/>
          </a:xfrm>
          <a:prstGeom prst="rect">
            <a:avLst/>
          </a:prstGeom>
        </p:spPr>
      </p:pic>
      <p:sp>
        <p:nvSpPr>
          <p:cNvPr id="24" name="Rectangle 23"/>
          <p:cNvSpPr/>
          <p:nvPr/>
        </p:nvSpPr>
        <p:spPr>
          <a:xfrm rot="10800000">
            <a:off x="-1" y="487"/>
            <a:ext cx="12185512" cy="5379870"/>
          </a:xfrm>
          <a:prstGeom prst="rect">
            <a:avLst/>
          </a:prstGeom>
          <a:gradFill>
            <a:gsLst>
              <a:gs pos="3000">
                <a:srgbClr val="000000">
                  <a:alpha val="0"/>
                </a:srgbClr>
              </a:gs>
              <a:gs pos="66000">
                <a:srgbClr val="000000">
                  <a:alpha val="4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456951" tIns="182780" rIns="456951" bIns="182780" rtlCol="0" anchor="b"/>
          <a:lstStyle/>
          <a:p>
            <a:pPr algn="r" defTabSz="913599">
              <a:lnSpc>
                <a:spcPts val="1200"/>
              </a:lnSpc>
              <a:defRPr/>
            </a:pPr>
            <a:br>
              <a:rPr lang="en-US" sz="1999" i="1" kern="0" dirty="0">
                <a:solidFill>
                  <a:prstClr val="white"/>
                </a:solidFill>
                <a:ea typeface="Segoe UI" pitchFamily="34" charset="0"/>
                <a:cs typeface="Segoe UI" pitchFamily="34" charset="0"/>
              </a:rPr>
            </a:br>
            <a:endParaRPr lang="da-DK" sz="1600" kern="0" dirty="0">
              <a:solidFill>
                <a:prstClr val="white"/>
              </a:solidFill>
              <a:ea typeface="Segoe UI" pitchFamily="34" charset="0"/>
              <a:cs typeface="Segoe UI" pitchFamily="34" charset="0"/>
            </a:endParaRPr>
          </a:p>
        </p:txBody>
      </p:sp>
      <p:sp>
        <p:nvSpPr>
          <p:cNvPr id="2" name="Title 1"/>
          <p:cNvSpPr>
            <a:spLocks noGrp="1"/>
          </p:cNvSpPr>
          <p:nvPr>
            <p:ph type="title"/>
          </p:nvPr>
        </p:nvSpPr>
        <p:spPr>
          <a:xfrm>
            <a:off x="500128" y="168209"/>
            <a:ext cx="10514108" cy="855746"/>
          </a:xfrm>
        </p:spPr>
        <p:txBody>
          <a:bodyPr>
            <a:normAutofit/>
          </a:bodyPr>
          <a:lstStyle/>
          <a:p>
            <a:r>
              <a:rPr lang="en-US" sz="4000" b="1" dirty="0">
                <a:solidFill>
                  <a:schemeClr val="tx1"/>
                </a:solidFill>
                <a:effectLst>
                  <a:outerShdw blurRad="38100" dist="38100" dir="2700000" algn="tl">
                    <a:srgbClr val="000000">
                      <a:alpha val="43137"/>
                    </a:srgbClr>
                  </a:outerShdw>
                </a:effectLst>
              </a:rPr>
              <a:t>Predictive analytics help optimize operations</a:t>
            </a:r>
          </a:p>
        </p:txBody>
      </p:sp>
      <p:sp>
        <p:nvSpPr>
          <p:cNvPr id="21" name="Rectangle 20"/>
          <p:cNvSpPr/>
          <p:nvPr/>
        </p:nvSpPr>
        <p:spPr>
          <a:xfrm>
            <a:off x="4905" y="5381262"/>
            <a:ext cx="12183780" cy="149734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91390" rIns="91390" bIns="91390" numCol="1" spcCol="0" rtlCol="0" fromWordArt="0" anchor="b" anchorCtr="0" forceAA="0" compatLnSpc="1">
            <a:prstTxWarp prst="textNoShape">
              <a:avLst/>
            </a:prstTxWarp>
            <a:noAutofit/>
          </a:bodyPr>
          <a:lstStyle/>
          <a:p>
            <a:pPr algn="r" defTabSz="1087334">
              <a:defRPr/>
            </a:pPr>
            <a:endParaRPr lang="en-US" sz="1200" kern="0" dirty="0" err="1">
              <a:solidFill>
                <a:prstClr val="white"/>
              </a:solidFill>
            </a:endParaRPr>
          </a:p>
        </p:txBody>
      </p:sp>
      <p:sp>
        <p:nvSpPr>
          <p:cNvPr id="13" name="Pentagon 12"/>
          <p:cNvSpPr/>
          <p:nvPr/>
        </p:nvSpPr>
        <p:spPr>
          <a:xfrm>
            <a:off x="4115880" y="2901792"/>
            <a:ext cx="2467537" cy="2467537"/>
          </a:xfrm>
          <a:prstGeom prst="homePlate">
            <a:avLst>
              <a:gd name="adj" fmla="val 8333"/>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085" tIns="137085" rIns="137085" bIns="137085" rtlCol="0" anchor="t"/>
          <a:lstStyle/>
          <a:p>
            <a:pPr defTabSz="913775" fontAlgn="base">
              <a:spcBef>
                <a:spcPct val="0"/>
              </a:spcBef>
              <a:spcAft>
                <a:spcPts val="1200"/>
              </a:spcAft>
              <a:buClr>
                <a:prstClr val="white"/>
              </a:buClr>
              <a:buSzPct val="100000"/>
              <a:defRPr/>
            </a:pPr>
            <a:r>
              <a:rPr lang="en-US" sz="2399" b="1" kern="0" dirty="0">
                <a:solidFill>
                  <a:schemeClr val="tx1"/>
                </a:solidFill>
                <a:latin typeface="Segoe UI" panose="020B0502040204020203" pitchFamily="34" charset="0"/>
                <a:ea typeface="Segoe UI" panose="020B0502040204020203" pitchFamily="34" charset="0"/>
                <a:cs typeface="Segoe UI" panose="020B0502040204020203" pitchFamily="34" charset="0"/>
              </a:rPr>
              <a:t>Challenge </a:t>
            </a:r>
          </a:p>
          <a:p>
            <a:pPr fontAlgn="base">
              <a:spcBef>
                <a:spcPct val="0"/>
              </a:spcBef>
              <a:spcAft>
                <a:spcPts val="300"/>
              </a:spcAft>
              <a:buClr>
                <a:prstClr val="white"/>
              </a:buClr>
              <a:buSzPct val="100000"/>
              <a:defRPr/>
            </a:pPr>
            <a:r>
              <a:rPr lang="en-US" sz="1400" kern="0" dirty="0">
                <a:solidFill>
                  <a:schemeClr val="tx1"/>
                </a:solidFill>
                <a:latin typeface="Segoe UI" panose="020B0502040204020203" pitchFamily="34" charset="0"/>
                <a:ea typeface="Segoe UI" panose="020B0502040204020203" pitchFamily="34" charset="0"/>
                <a:cs typeface="Segoe UI" panose="020B0502040204020203" pitchFamily="34" charset="0"/>
              </a:rPr>
              <a:t>Unable to monitor performance of  manufacturing equipment in real-time, leading to  product waste caused by machine variability. </a:t>
            </a:r>
          </a:p>
        </p:txBody>
      </p:sp>
      <p:sp>
        <p:nvSpPr>
          <p:cNvPr id="14" name="Chevron 13"/>
          <p:cNvSpPr/>
          <p:nvPr/>
        </p:nvSpPr>
        <p:spPr>
          <a:xfrm>
            <a:off x="6441730" y="2901792"/>
            <a:ext cx="2536079" cy="2467537"/>
          </a:xfrm>
          <a:prstGeom prst="chevron">
            <a:avLst>
              <a:gd name="adj" fmla="val 8450"/>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085" tIns="137085" rIns="45696" bIns="137085" rtlCol="0" anchor="t"/>
          <a:lstStyle/>
          <a:p>
            <a:pPr defTabSz="913775" fontAlgn="base">
              <a:spcBef>
                <a:spcPct val="0"/>
              </a:spcBef>
              <a:spcAft>
                <a:spcPts val="1200"/>
              </a:spcAft>
              <a:buClr>
                <a:prstClr val="white"/>
              </a:buClr>
              <a:buSzPct val="100000"/>
              <a:defRPr/>
            </a:pPr>
            <a:r>
              <a:rPr lang="en-US" sz="2399" b="1" kern="0" dirty="0">
                <a:solidFill>
                  <a:schemeClr val="tx1"/>
                </a:solidFill>
                <a:latin typeface="Segoe UI" panose="020B0502040204020203" pitchFamily="34" charset="0"/>
                <a:ea typeface="Segoe UI" panose="020B0502040204020203" pitchFamily="34" charset="0"/>
                <a:cs typeface="Segoe UI" panose="020B0502040204020203" pitchFamily="34" charset="0"/>
              </a:rPr>
              <a:t>Strategy</a:t>
            </a:r>
            <a:endParaRPr lang="en-US" sz="2799" b="1" kern="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fontAlgn="base">
              <a:spcBef>
                <a:spcPct val="0"/>
              </a:spcBef>
              <a:spcAft>
                <a:spcPts val="300"/>
              </a:spcAft>
              <a:buClr>
                <a:prstClr val="white"/>
              </a:buClr>
              <a:buSzPct val="100000"/>
              <a:defRPr/>
            </a:pPr>
            <a:r>
              <a:rPr lang="en-US" sz="1400" dirty="0">
                <a:solidFill>
                  <a:schemeClr val="tx1"/>
                </a:solidFill>
                <a:latin typeface="Segoe UI" panose="020B0502040204020203" pitchFamily="34" charset="0"/>
                <a:cs typeface="Segoe UI" panose="020B0502040204020203" pitchFamily="34" charset="0"/>
              </a:rPr>
              <a:t>Use Azure </a:t>
            </a:r>
            <a:r>
              <a:rPr lang="en-US" sz="1400" dirty="0" err="1">
                <a:solidFill>
                  <a:schemeClr val="tx1"/>
                </a:solidFill>
                <a:latin typeface="Segoe UI" panose="020B0502040204020203" pitchFamily="34" charset="0"/>
                <a:cs typeface="Segoe UI" panose="020B0502040204020203" pitchFamily="34" charset="0"/>
              </a:rPr>
              <a:t>IoT</a:t>
            </a:r>
            <a:r>
              <a:rPr lang="en-US" sz="1400" dirty="0">
                <a:solidFill>
                  <a:schemeClr val="tx1"/>
                </a:solidFill>
                <a:latin typeface="Segoe UI" panose="020B0502040204020203" pitchFamily="34" charset="0"/>
                <a:cs typeface="Segoe UI" panose="020B0502040204020203" pitchFamily="34" charset="0"/>
              </a:rPr>
              <a:t>, Azure Machine Learning and Power BI to stream temperature, torque, and pressure data to a dashboard and adjust extruder performance in real time</a:t>
            </a:r>
            <a:endParaRPr lang="en-US" sz="1400" kern="0" dirty="0">
              <a:solidFill>
                <a:schemeClr val="tx1"/>
              </a:solidFill>
              <a:latin typeface="Segoe UI" panose="020B0502040204020203" pitchFamily="34" charset="0"/>
              <a:ea typeface="Segoe UI" pitchFamily="34" charset="0"/>
              <a:cs typeface="Segoe UI" panose="020B0502040204020203" pitchFamily="34" charset="0"/>
            </a:endParaRPr>
          </a:p>
        </p:txBody>
      </p:sp>
      <p:sp>
        <p:nvSpPr>
          <p:cNvPr id="15" name="Chevron 25"/>
          <p:cNvSpPr/>
          <p:nvPr/>
        </p:nvSpPr>
        <p:spPr>
          <a:xfrm>
            <a:off x="8836121" y="2901792"/>
            <a:ext cx="3350977" cy="2467537"/>
          </a:xfrm>
          <a:custGeom>
            <a:avLst/>
            <a:gdLst>
              <a:gd name="connsiteX0" fmla="*/ 0 w 3733800"/>
              <a:gd name="connsiteY0" fmla="*/ 0 h 2468880"/>
              <a:gd name="connsiteX1" fmla="*/ 3515353 w 3733800"/>
              <a:gd name="connsiteY1" fmla="*/ 0 h 2468880"/>
              <a:gd name="connsiteX2" fmla="*/ 3733800 w 3733800"/>
              <a:gd name="connsiteY2" fmla="*/ 1234440 h 2468880"/>
              <a:gd name="connsiteX3" fmla="*/ 3515353 w 3733800"/>
              <a:gd name="connsiteY3" fmla="*/ 2468880 h 2468880"/>
              <a:gd name="connsiteX4" fmla="*/ 0 w 3733800"/>
              <a:gd name="connsiteY4" fmla="*/ 2468880 h 2468880"/>
              <a:gd name="connsiteX5" fmla="*/ 218447 w 3733800"/>
              <a:gd name="connsiteY5" fmla="*/ 1234440 h 2468880"/>
              <a:gd name="connsiteX6" fmla="*/ 0 w 3733800"/>
              <a:gd name="connsiteY6" fmla="*/ 0 h 2468880"/>
              <a:gd name="connsiteX0" fmla="*/ 0 w 3515353"/>
              <a:gd name="connsiteY0" fmla="*/ 0 h 2468880"/>
              <a:gd name="connsiteX1" fmla="*/ 3515353 w 3515353"/>
              <a:gd name="connsiteY1" fmla="*/ 0 h 2468880"/>
              <a:gd name="connsiteX2" fmla="*/ 3515353 w 3515353"/>
              <a:gd name="connsiteY2" fmla="*/ 2468880 h 2468880"/>
              <a:gd name="connsiteX3" fmla="*/ 0 w 3515353"/>
              <a:gd name="connsiteY3" fmla="*/ 2468880 h 2468880"/>
              <a:gd name="connsiteX4" fmla="*/ 218447 w 3515353"/>
              <a:gd name="connsiteY4" fmla="*/ 1234440 h 2468880"/>
              <a:gd name="connsiteX5" fmla="*/ 0 w 3515353"/>
              <a:gd name="connsiteY5" fmla="*/ 0 h 2468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5353" h="2468880">
                <a:moveTo>
                  <a:pt x="0" y="0"/>
                </a:moveTo>
                <a:lnTo>
                  <a:pt x="3515353" y="0"/>
                </a:lnTo>
                <a:lnTo>
                  <a:pt x="3515353" y="2468880"/>
                </a:lnTo>
                <a:lnTo>
                  <a:pt x="0" y="2468880"/>
                </a:lnTo>
                <a:lnTo>
                  <a:pt x="218447" y="1234440"/>
                </a:lnTo>
                <a:lnTo>
                  <a:pt x="0" y="0"/>
                </a:lnTo>
                <a:close/>
              </a:path>
            </a:pathLst>
          </a:cu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561" tIns="137085" rIns="137085" bIns="137085" rtlCol="0" anchor="t"/>
          <a:lstStyle/>
          <a:p>
            <a:pPr defTabSz="913775" fontAlgn="base">
              <a:spcBef>
                <a:spcPct val="0"/>
              </a:spcBef>
              <a:spcAft>
                <a:spcPts val="1200"/>
              </a:spcAft>
              <a:buClr>
                <a:prstClr val="white"/>
              </a:buClr>
              <a:buSzPct val="100000"/>
              <a:defRPr/>
            </a:pPr>
            <a:r>
              <a:rPr lang="en-US" sz="2399" b="1" kern="0" dirty="0">
                <a:solidFill>
                  <a:schemeClr val="tx1"/>
                </a:solidFill>
                <a:latin typeface="Segoe UI" panose="020B0502040204020203" pitchFamily="34" charset="0"/>
                <a:ea typeface="Segoe UI" panose="020B0502040204020203" pitchFamily="34" charset="0"/>
                <a:cs typeface="Segoe UI" panose="020B0502040204020203" pitchFamily="34" charset="0"/>
              </a:rPr>
              <a:t>Results</a:t>
            </a:r>
            <a:endParaRPr lang="en-US" sz="2799" b="1" kern="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marL="285555" indent="-285555" fontAlgn="base">
              <a:spcBef>
                <a:spcPct val="0"/>
              </a:spcBef>
              <a:spcAft>
                <a:spcPts val="300"/>
              </a:spcAft>
              <a:buClr>
                <a:prstClr val="white"/>
              </a:buClr>
              <a:buSzPct val="100000"/>
              <a:buFont typeface="Arial" panose="020B0604020202020204" pitchFamily="34" charset="0"/>
              <a:buChar char="•"/>
              <a:defRPr/>
            </a:pPr>
            <a:r>
              <a:rPr lang="en-US" sz="1400" dirty="0">
                <a:solidFill>
                  <a:schemeClr val="tx1"/>
                </a:solidFill>
                <a:latin typeface="Segoe UI" panose="020B0502040204020203" pitchFamily="34" charset="0"/>
                <a:cs typeface="Segoe UI" panose="020B0502040204020203" pitchFamily="34" charset="0"/>
              </a:rPr>
              <a:t>Predictive algorithms ensure the extruders run at optimal efficiency </a:t>
            </a:r>
          </a:p>
          <a:p>
            <a:pPr marL="285555" indent="-285555" fontAlgn="base">
              <a:spcBef>
                <a:spcPct val="0"/>
              </a:spcBef>
              <a:spcAft>
                <a:spcPts val="300"/>
              </a:spcAft>
              <a:buClr>
                <a:prstClr val="white"/>
              </a:buClr>
              <a:buSzPct val="100000"/>
              <a:buFont typeface="Arial" panose="020B0604020202020204" pitchFamily="34" charset="0"/>
              <a:buChar char="•"/>
              <a:defRPr/>
            </a:pPr>
            <a:r>
              <a:rPr lang="en-US" sz="1400" kern="0" dirty="0">
                <a:solidFill>
                  <a:schemeClr val="tx1"/>
                </a:solidFill>
                <a:latin typeface="Segoe UI" panose="020B0502040204020203" pitchFamily="34" charset="0"/>
                <a:ea typeface="Segoe UI" pitchFamily="34" charset="0"/>
                <a:cs typeface="Segoe UI" panose="020B0502040204020203" pitchFamily="34" charset="0"/>
              </a:rPr>
              <a:t>Reduced annual costs of product waste by $500,000 for the </a:t>
            </a:r>
            <a:r>
              <a:rPr lang="en-US" sz="1400" kern="0" dirty="0" err="1">
                <a:solidFill>
                  <a:schemeClr val="tx1"/>
                </a:solidFill>
                <a:latin typeface="Segoe UI" panose="020B0502040204020203" pitchFamily="34" charset="0"/>
                <a:ea typeface="Segoe UI" pitchFamily="34" charset="0"/>
                <a:cs typeface="Segoe UI" panose="020B0502040204020203" pitchFamily="34" charset="0"/>
              </a:rPr>
              <a:t>Twizzler</a:t>
            </a:r>
            <a:r>
              <a:rPr lang="en-US" sz="1400" kern="0" dirty="0">
                <a:solidFill>
                  <a:schemeClr val="tx1"/>
                </a:solidFill>
                <a:latin typeface="Segoe UI" panose="020B0502040204020203" pitchFamily="34" charset="0"/>
                <a:ea typeface="Segoe UI" pitchFamily="34" charset="0"/>
                <a:cs typeface="Segoe UI" panose="020B0502040204020203" pitchFamily="34" charset="0"/>
              </a:rPr>
              <a:t> production line</a:t>
            </a:r>
          </a:p>
          <a:p>
            <a:pPr marL="285555" indent="-285555" fontAlgn="base">
              <a:spcBef>
                <a:spcPct val="0"/>
              </a:spcBef>
              <a:spcAft>
                <a:spcPts val="300"/>
              </a:spcAft>
              <a:buClr>
                <a:prstClr val="white"/>
              </a:buClr>
              <a:buSzPct val="100000"/>
              <a:buFont typeface="Arial" panose="020B0604020202020204" pitchFamily="34" charset="0"/>
              <a:buChar char="•"/>
              <a:defRPr/>
            </a:pPr>
            <a:r>
              <a:rPr lang="en-US" sz="1400" kern="0" dirty="0">
                <a:solidFill>
                  <a:schemeClr val="tx1"/>
                </a:solidFill>
                <a:latin typeface="Segoe UI" panose="020B0502040204020203" pitchFamily="34" charset="0"/>
                <a:ea typeface="Segoe UI" pitchFamily="34" charset="0"/>
                <a:cs typeface="Segoe UI" panose="020B0502040204020203" pitchFamily="34" charset="0"/>
              </a:rPr>
              <a:t>Plan to leverage the solution across their chocolate lines.</a:t>
            </a:r>
          </a:p>
          <a:p>
            <a:pPr marL="285555" indent="-285555" fontAlgn="base">
              <a:spcBef>
                <a:spcPct val="0"/>
              </a:spcBef>
              <a:spcAft>
                <a:spcPts val="300"/>
              </a:spcAft>
              <a:buClr>
                <a:prstClr val="white"/>
              </a:buClr>
              <a:buSzPct val="100000"/>
              <a:buFont typeface="Arial" panose="020B0604020202020204" pitchFamily="34" charset="0"/>
              <a:buChar char="•"/>
              <a:defRPr/>
            </a:pPr>
            <a:endParaRPr lang="en-US" sz="1400" kern="0" dirty="0">
              <a:solidFill>
                <a:schemeClr val="tx1"/>
              </a:solidFill>
              <a:latin typeface="Segoe UI" panose="020B0502040204020203" pitchFamily="34" charset="0"/>
              <a:ea typeface="Segoe UI" pitchFamily="34" charset="0"/>
              <a:cs typeface="Segoe UI" panose="020B0502040204020203" pitchFamily="34" charset="0"/>
            </a:endParaRPr>
          </a:p>
          <a:p>
            <a:pPr marL="285555" indent="-285555" fontAlgn="base">
              <a:spcBef>
                <a:spcPct val="0"/>
              </a:spcBef>
              <a:spcAft>
                <a:spcPts val="300"/>
              </a:spcAft>
              <a:buClr>
                <a:prstClr val="white"/>
              </a:buClr>
              <a:buSzPct val="100000"/>
              <a:buFont typeface="Arial" panose="020B0604020202020204" pitchFamily="34" charset="0"/>
              <a:buChar char="•"/>
              <a:defRPr/>
            </a:pPr>
            <a:endParaRPr lang="en-US" sz="1400" kern="0" dirty="0">
              <a:solidFill>
                <a:schemeClr val="tx1"/>
              </a:solidFill>
              <a:latin typeface="Segoe UI" panose="020B0502040204020203" pitchFamily="34" charset="0"/>
              <a:ea typeface="Segoe UI" pitchFamily="34" charset="0"/>
              <a:cs typeface="Segoe UI" panose="020B0502040204020203" pitchFamily="34" charset="0"/>
            </a:endParaRPr>
          </a:p>
        </p:txBody>
      </p:sp>
      <p:sp>
        <p:nvSpPr>
          <p:cNvPr id="17" name="TextBox 16"/>
          <p:cNvSpPr txBox="1"/>
          <p:nvPr/>
        </p:nvSpPr>
        <p:spPr>
          <a:xfrm>
            <a:off x="2368042" y="5422429"/>
            <a:ext cx="9696988" cy="1333597"/>
          </a:xfrm>
          <a:prstGeom prst="rect">
            <a:avLst/>
          </a:prstGeom>
        </p:spPr>
        <p:txBody>
          <a:bodyPr vert="horz" wrap="square" lIns="91390" tIns="91390" rIns="91390" bIns="91390" rtlCol="0" anchor="t">
            <a:spAutoFit/>
          </a:bodyPr>
          <a:lstStyle/>
          <a:p>
            <a:pPr algn="r" defTabSz="913599">
              <a:defRPr/>
            </a:pPr>
            <a:r>
              <a:rPr lang="en-US" b="1" kern="0" dirty="0">
                <a:solidFill>
                  <a:sysClr val="windowText" lastClr="000000"/>
                </a:solidFill>
                <a:ea typeface="Segoe UI" pitchFamily="34" charset="0"/>
                <a:cs typeface="Segoe UI" pitchFamily="34" charset="0"/>
              </a:rPr>
              <a:t>“</a:t>
            </a:r>
            <a:r>
              <a:rPr lang="en-US" b="1" dirty="0"/>
              <a:t>Hershey is well known for having great insight into the customer, but with Azure Machine Learning, we’ll take insight to a higher level in all aspects of our business</a:t>
            </a:r>
            <a:r>
              <a:rPr lang="en-US" sz="2000" b="1" kern="0" dirty="0">
                <a:solidFill>
                  <a:sysClr val="windowText" lastClr="000000"/>
                </a:solidFill>
                <a:ea typeface="Segoe UI" pitchFamily="34" charset="0"/>
                <a:cs typeface="Segoe UI" pitchFamily="34" charset="0"/>
              </a:rPr>
              <a:t>.”</a:t>
            </a:r>
          </a:p>
          <a:p>
            <a:pPr algn="r" defTabSz="913599">
              <a:defRPr/>
            </a:pPr>
            <a:endParaRPr lang="en-US" sz="2000" b="1" kern="0" dirty="0">
              <a:solidFill>
                <a:sysClr val="windowText" lastClr="000000"/>
              </a:solidFill>
              <a:ea typeface="Segoe UI" pitchFamily="34" charset="0"/>
              <a:cs typeface="Segoe UI" pitchFamily="34" charset="0"/>
            </a:endParaRPr>
          </a:p>
          <a:p>
            <a:pPr algn="r" defTabSz="913599">
              <a:lnSpc>
                <a:spcPts val="1999"/>
              </a:lnSpc>
              <a:defRPr/>
            </a:pPr>
            <a:r>
              <a:rPr lang="en-US" sz="2000" b="1" dirty="0"/>
              <a:t>- </a:t>
            </a:r>
            <a:r>
              <a:rPr lang="en-US" sz="1600" b="1" dirty="0"/>
              <a:t>George Lenhart, Senior Manager, Advanced Productivity and Collaboration</a:t>
            </a:r>
            <a:r>
              <a:rPr lang="en-US" sz="1600" b="1" kern="0" dirty="0">
                <a:solidFill>
                  <a:sysClr val="windowText" lastClr="000000"/>
                </a:solidFill>
                <a:ea typeface="Segoe UI" pitchFamily="34" charset="0"/>
                <a:cs typeface="Segoe UI" pitchFamily="34" charset="0"/>
              </a:rPr>
              <a:t>, Hershey</a:t>
            </a:r>
          </a:p>
        </p:txBody>
      </p:sp>
      <p:pic>
        <p:nvPicPr>
          <p:cNvPr id="11" name="Picture 10">
            <a:hlinkClick r:id="rId4"/>
          </p:cNvPr>
          <p:cNvPicPr>
            <a:picLocks noChangeAspect="1"/>
          </p:cNvPicPr>
          <p:nvPr/>
        </p:nvPicPr>
        <p:blipFill rotWithShape="1">
          <a:blip r:embed="rId5" cstate="screen">
            <a:extLst>
              <a:ext uri="{28A0092B-C50C-407E-A947-70E740481C1C}">
                <a14:useLocalDpi xmlns:a14="http://schemas.microsoft.com/office/drawing/2010/main"/>
              </a:ext>
            </a:extLst>
          </a:blip>
          <a:srcRect l="32532" b="675"/>
          <a:stretch/>
        </p:blipFill>
        <p:spPr>
          <a:xfrm>
            <a:off x="771812" y="4406082"/>
            <a:ext cx="1325174" cy="424107"/>
          </a:xfrm>
          <a:prstGeom prst="rect">
            <a:avLst/>
          </a:prstGeom>
        </p:spPr>
      </p:pic>
      <p:sp>
        <p:nvSpPr>
          <p:cNvPr id="12" name="Freeform 101">
            <a:hlinkClick r:id="rId6"/>
          </p:cNvPr>
          <p:cNvSpPr>
            <a:spLocks/>
          </p:cNvSpPr>
          <p:nvPr/>
        </p:nvSpPr>
        <p:spPr bwMode="black">
          <a:xfrm rot="10800000">
            <a:off x="385049" y="4428563"/>
            <a:ext cx="309523" cy="451676"/>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ysClr val="window" lastClr="FFFFFF"/>
          </a:solidFill>
          <a:ln>
            <a:noFill/>
          </a:ln>
          <a:extLst/>
        </p:spPr>
        <p:txBody>
          <a:bodyPr vert="horz" wrap="square" lIns="89571" tIns="44786" rIns="89571" bIns="44786" numCol="1" anchor="t" anchorCtr="0" compatLnSpc="1">
            <a:prstTxWarp prst="textNoShape">
              <a:avLst/>
            </a:prstTxWarp>
          </a:bodyPr>
          <a:lstStyle/>
          <a:p>
            <a:pPr>
              <a:defRPr/>
            </a:pPr>
            <a:endParaRPr lang="en-US" sz="2155" kern="0" dirty="0">
              <a:solidFill>
                <a:srgbClr val="505050"/>
              </a:solidFill>
            </a:endParaRPr>
          </a:p>
        </p:txBody>
      </p:sp>
      <p:pic>
        <p:nvPicPr>
          <p:cNvPr id="4" name="Picture 3"/>
          <p:cNvPicPr>
            <a:picLocks noChangeAspect="1"/>
          </p:cNvPicPr>
          <p:nvPr/>
        </p:nvPicPr>
        <p:blipFill rotWithShape="1">
          <a:blip r:embed="rId7">
            <a:extLst>
              <a:ext uri="{28A0092B-C50C-407E-A947-70E740481C1C}">
                <a14:useLocalDpi xmlns:a14="http://schemas.microsoft.com/office/drawing/2010/main" val="0"/>
              </a:ext>
            </a:extLst>
          </a:blip>
          <a:srcRect l="10254" t="31454" r="10230" b="30727"/>
          <a:stretch/>
        </p:blipFill>
        <p:spPr>
          <a:xfrm>
            <a:off x="231794" y="5806534"/>
            <a:ext cx="1865194" cy="591403"/>
          </a:xfrm>
          <a:prstGeom prst="rect">
            <a:avLst/>
          </a:prstGeom>
        </p:spPr>
      </p:pic>
    </p:spTree>
    <p:extLst>
      <p:ext uri="{BB962C8B-B14F-4D97-AF65-F5344CB8AC3E}">
        <p14:creationId xmlns:p14="http://schemas.microsoft.com/office/powerpoint/2010/main" val="2047420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SQL Server options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466" y="1003372"/>
            <a:ext cx="7638745" cy="5079371"/>
          </a:xfrm>
          <a:prstGeom prst="rect">
            <a:avLst/>
          </a:prstGeom>
        </p:spPr>
      </p:pic>
      <p:sp>
        <p:nvSpPr>
          <p:cNvPr id="2" name="TextBox 1"/>
          <p:cNvSpPr txBox="1"/>
          <p:nvPr/>
        </p:nvSpPr>
        <p:spPr>
          <a:xfrm>
            <a:off x="9350477" y="2625214"/>
            <a:ext cx="2438399" cy="609600"/>
          </a:xfrm>
          <a:prstGeom prst="rect">
            <a:avLst/>
          </a:prstGeom>
          <a:noFill/>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a:ea typeface="+mn-ea"/>
                <a:cs typeface="+mn-cs"/>
              </a:rPr>
              <a:t>Azure SQL Database has a max database size of 4TB; Managed Instance max of 35TB</a:t>
            </a:r>
            <a:endParaRPr kumimoji="0" lang="en-US" sz="12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endParaRPr>
          </a:p>
        </p:txBody>
      </p:sp>
      <p:sp>
        <p:nvSpPr>
          <p:cNvPr id="5" name="TextBox 4"/>
          <p:cNvSpPr txBox="1"/>
          <p:nvPr/>
        </p:nvSpPr>
        <p:spPr>
          <a:xfrm>
            <a:off x="9350477" y="3673312"/>
            <a:ext cx="2438399" cy="511277"/>
          </a:xfrm>
          <a:prstGeom prst="rect">
            <a:avLst/>
          </a:prstGeom>
          <a:noFill/>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a:ea typeface="+mn-ea"/>
                <a:cs typeface="+mn-cs"/>
              </a:rPr>
              <a:t>Potential total volume size of up to 64 TB, 256TB soon</a:t>
            </a:r>
            <a:endParaRPr kumimoji="0" lang="en-US" sz="12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endParaRPr>
          </a:p>
        </p:txBody>
      </p:sp>
      <p:sp>
        <p:nvSpPr>
          <p:cNvPr id="6" name="TextBox 5">
            <a:extLst>
              <a:ext uri="{FF2B5EF4-FFF2-40B4-BE49-F238E27FC236}">
                <a16:creationId xmlns:a16="http://schemas.microsoft.com/office/drawing/2014/main" id="{BA5FFAC5-F2BB-42C1-A6E5-3F7216B22AF1}"/>
              </a:ext>
            </a:extLst>
          </p:cNvPr>
          <p:cNvSpPr txBox="1"/>
          <p:nvPr/>
        </p:nvSpPr>
        <p:spPr>
          <a:xfrm>
            <a:off x="9502877" y="2190384"/>
            <a:ext cx="2438399" cy="609600"/>
          </a:xfrm>
          <a:prstGeom prst="rect">
            <a:avLst/>
          </a:prstGeom>
          <a:noFill/>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Light"/>
                <a:ea typeface="+mn-ea"/>
                <a:cs typeface="+mn-cs"/>
              </a:rPr>
              <a:t>Azure SQL Database has a max database size of 4TB; Managed Instance max of 35TB</a:t>
            </a:r>
            <a:endParaRPr kumimoji="0" lang="en-US" sz="12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Light"/>
              <a:ea typeface="+mn-ea"/>
              <a:cs typeface="+mn-cs"/>
            </a:endParaRPr>
          </a:p>
        </p:txBody>
      </p:sp>
      <p:sp>
        <p:nvSpPr>
          <p:cNvPr id="7" name="TextBox 6">
            <a:extLst>
              <a:ext uri="{FF2B5EF4-FFF2-40B4-BE49-F238E27FC236}">
                <a16:creationId xmlns:a16="http://schemas.microsoft.com/office/drawing/2014/main" id="{47D4728C-627A-43E4-A981-433463A7B1CB}"/>
              </a:ext>
            </a:extLst>
          </p:cNvPr>
          <p:cNvSpPr txBox="1"/>
          <p:nvPr/>
        </p:nvSpPr>
        <p:spPr>
          <a:xfrm>
            <a:off x="9502877" y="2953256"/>
            <a:ext cx="2438399" cy="511277"/>
          </a:xfrm>
          <a:prstGeom prst="rect">
            <a:avLst/>
          </a:prstGeom>
          <a:noFill/>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Light"/>
                <a:ea typeface="+mn-ea"/>
                <a:cs typeface="+mn-cs"/>
              </a:rPr>
              <a:t>Potential total volume size of up to 64 TB, 256TB soon</a:t>
            </a:r>
            <a:endParaRPr kumimoji="0" lang="en-US" sz="12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220838437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a:xfrm>
            <a:off x="7692554" y="1889196"/>
            <a:ext cx="4082521" cy="4576917"/>
          </a:xfrm>
        </p:spPr>
        <p:txBody>
          <a:bodyPr/>
          <a:lstStyle/>
          <a:p>
            <a:pPr lvl="0"/>
            <a:r>
              <a:rPr lang="en-US" b="1" dirty="0">
                <a:latin typeface="+mn-lt"/>
              </a:rPr>
              <a:t>Linux distributions </a:t>
            </a:r>
            <a:r>
              <a:rPr lang="en-US" dirty="0"/>
              <a:t>including </a:t>
            </a:r>
            <a:r>
              <a:rPr lang="en-US" dirty="0" err="1"/>
              <a:t>RedHat</a:t>
            </a:r>
            <a:r>
              <a:rPr lang="en-US" dirty="0"/>
              <a:t> Enterprise Linux (RHEL), Ubuntu, and SUSE Enterprise Linux (SLES) </a:t>
            </a:r>
          </a:p>
          <a:p>
            <a:pPr lvl="0"/>
            <a:r>
              <a:rPr lang="en-US" b="1" dirty="0">
                <a:latin typeface="+mn-lt"/>
              </a:rPr>
              <a:t>Docker:</a:t>
            </a:r>
            <a:r>
              <a:rPr lang="en-US" dirty="0"/>
              <a:t> Windows &amp; Linux containers</a:t>
            </a:r>
          </a:p>
          <a:p>
            <a:pPr lvl="0"/>
            <a:r>
              <a:rPr lang="en-US" b="1" dirty="0">
                <a:latin typeface="+mn-lt"/>
              </a:rPr>
              <a:t>Windows Server / Windows 10</a:t>
            </a:r>
          </a:p>
          <a:p>
            <a:pPr lvl="0">
              <a:buClr>
                <a:srgbClr val="0078D7"/>
              </a:buClr>
              <a:defRPr/>
            </a:pPr>
            <a:r>
              <a:rPr lang="en-US" dirty="0"/>
              <a:t>Speed query performance without tuning using new </a:t>
            </a:r>
            <a:r>
              <a:rPr lang="en-US" b="1" dirty="0"/>
              <a:t>Adaptive Query Processing</a:t>
            </a:r>
            <a:r>
              <a:rPr lang="en-US" sz="1200" b="1" baseline="100000" dirty="0"/>
              <a:t> </a:t>
            </a:r>
            <a:r>
              <a:rPr lang="en-US" sz="1100" b="1" baseline="100000" dirty="0">
                <a:solidFill>
                  <a:schemeClr val="accent1"/>
                </a:solidFill>
              </a:rPr>
              <a:t>NEW*</a:t>
            </a:r>
            <a:endParaRPr lang="en-US" sz="1000" b="1" baseline="100000" dirty="0">
              <a:solidFill>
                <a:schemeClr val="accent1"/>
              </a:solidFill>
            </a:endParaRPr>
          </a:p>
          <a:p>
            <a:pPr lvl="0">
              <a:buClr>
                <a:srgbClr val="0078D7"/>
              </a:buClr>
            </a:pPr>
            <a:r>
              <a:rPr lang="en-US" dirty="0"/>
              <a:t>Maintain performance when making app changes with </a:t>
            </a:r>
            <a:r>
              <a:rPr lang="en-US" b="1" dirty="0"/>
              <a:t>Automatic Plan Correction</a:t>
            </a:r>
            <a:r>
              <a:rPr lang="en-US" sz="1200" b="1" baseline="100000" dirty="0">
                <a:latin typeface="Segoe UI"/>
              </a:rPr>
              <a:t> </a:t>
            </a:r>
            <a:r>
              <a:rPr lang="en-US" sz="1100" b="1" baseline="100000" dirty="0">
                <a:solidFill>
                  <a:srgbClr val="0078D7"/>
                </a:solidFill>
                <a:latin typeface="Segoe UI"/>
              </a:rPr>
              <a:t>NEW*</a:t>
            </a:r>
            <a:endParaRPr lang="en-US" sz="1000" b="1" baseline="100000" dirty="0">
              <a:solidFill>
                <a:srgbClr val="0078D7"/>
              </a:solidFill>
              <a:latin typeface="Segoe UI"/>
            </a:endParaRPr>
          </a:p>
        </p:txBody>
      </p:sp>
      <p:sp>
        <p:nvSpPr>
          <p:cNvPr id="2" name="Title 1"/>
          <p:cNvSpPr>
            <a:spLocks noGrp="1"/>
          </p:cNvSpPr>
          <p:nvPr>
            <p:ph type="title"/>
          </p:nvPr>
        </p:nvSpPr>
        <p:spPr/>
        <p:txBody>
          <a:bodyPr/>
          <a:lstStyle/>
          <a:p>
            <a:r>
              <a:rPr lang="en-US" dirty="0"/>
              <a:t>Power of SQL Server 2017 on the platform of your choice</a:t>
            </a:r>
          </a:p>
        </p:txBody>
      </p:sp>
      <p:sp>
        <p:nvSpPr>
          <p:cNvPr id="39" name="Rectangle 38"/>
          <p:cNvSpPr/>
          <p:nvPr/>
        </p:nvSpPr>
        <p:spPr bwMode="auto">
          <a:xfrm>
            <a:off x="4163183" y="1942558"/>
            <a:ext cx="2589903" cy="4598832"/>
          </a:xfrm>
          <a:prstGeom prst="rect">
            <a:avLst/>
          </a:prstGeom>
          <a:solidFill>
            <a:schemeClr val="accent1"/>
          </a:solidFill>
          <a:ln w="6350" cap="flat" cmpd="sng" algn="ctr">
            <a:noFill/>
            <a:prstDash val="solid"/>
            <a:headEnd type="none" w="med" len="med"/>
            <a:tailEnd type="none" w="med" len="med"/>
          </a:ln>
          <a:effectLst/>
        </p:spPr>
        <p:txBody>
          <a:bodyPr rot="0" spcFirstLastPara="0" vert="horz" wrap="square" lIns="137141" tIns="274281" rIns="91427" bIns="137141"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Semilight"/>
              <a:ea typeface="+mn-ea"/>
              <a:cs typeface="+mn-cs"/>
            </a:endParaRPr>
          </a:p>
        </p:txBody>
      </p:sp>
      <p:grpSp>
        <p:nvGrpSpPr>
          <p:cNvPr id="40" name="Group 39"/>
          <p:cNvGrpSpPr/>
          <p:nvPr/>
        </p:nvGrpSpPr>
        <p:grpSpPr>
          <a:xfrm>
            <a:off x="4845438" y="2140690"/>
            <a:ext cx="1118448" cy="1333674"/>
            <a:chOff x="1897166" y="403225"/>
            <a:chExt cx="5787203" cy="6900842"/>
          </a:xfrm>
        </p:grpSpPr>
        <p:sp>
          <p:nvSpPr>
            <p:cNvPr id="41" name="Freeform 5"/>
            <p:cNvSpPr>
              <a:spLocks/>
            </p:cNvSpPr>
            <p:nvPr/>
          </p:nvSpPr>
          <p:spPr bwMode="auto">
            <a:xfrm>
              <a:off x="2871643" y="1755551"/>
              <a:ext cx="3858136" cy="5130885"/>
            </a:xfrm>
            <a:custGeom>
              <a:avLst/>
              <a:gdLst>
                <a:gd name="T0" fmla="*/ 568 w 668"/>
                <a:gd name="T1" fmla="*/ 180 h 887"/>
                <a:gd name="T2" fmla="*/ 609 w 668"/>
                <a:gd name="T3" fmla="*/ 265 h 887"/>
                <a:gd name="T4" fmla="*/ 660 w 668"/>
                <a:gd name="T5" fmla="*/ 437 h 887"/>
                <a:gd name="T6" fmla="*/ 646 w 668"/>
                <a:gd name="T7" fmla="*/ 615 h 887"/>
                <a:gd name="T8" fmla="*/ 536 w 668"/>
                <a:gd name="T9" fmla="*/ 784 h 887"/>
                <a:gd name="T10" fmla="*/ 324 w 668"/>
                <a:gd name="T11" fmla="*/ 885 h 887"/>
                <a:gd name="T12" fmla="*/ 173 w 668"/>
                <a:gd name="T13" fmla="*/ 848 h 887"/>
                <a:gd name="T14" fmla="*/ 71 w 668"/>
                <a:gd name="T15" fmla="*/ 767 h 887"/>
                <a:gd name="T16" fmla="*/ 12 w 668"/>
                <a:gd name="T17" fmla="*/ 650 h 887"/>
                <a:gd name="T18" fmla="*/ 23 w 668"/>
                <a:gd name="T19" fmla="*/ 491 h 887"/>
                <a:gd name="T20" fmla="*/ 69 w 668"/>
                <a:gd name="T21" fmla="*/ 384 h 887"/>
                <a:gd name="T22" fmla="*/ 112 w 668"/>
                <a:gd name="T23" fmla="*/ 265 h 887"/>
                <a:gd name="T24" fmla="*/ 171 w 668"/>
                <a:gd name="T25" fmla="*/ 167 h 887"/>
                <a:gd name="T26" fmla="*/ 189 w 668"/>
                <a:gd name="T27" fmla="*/ 101 h 887"/>
                <a:gd name="T28" fmla="*/ 218 w 668"/>
                <a:gd name="T29" fmla="*/ 39 h 887"/>
                <a:gd name="T30" fmla="*/ 290 w 668"/>
                <a:gd name="T31" fmla="*/ 4 h 887"/>
                <a:gd name="T32" fmla="*/ 372 w 668"/>
                <a:gd name="T33" fmla="*/ 11 h 887"/>
                <a:gd name="T34" fmla="*/ 435 w 668"/>
                <a:gd name="T35" fmla="*/ 29 h 887"/>
                <a:gd name="T36" fmla="*/ 486 w 668"/>
                <a:gd name="T37" fmla="*/ 54 h 887"/>
                <a:gd name="T38" fmla="*/ 535 w 668"/>
                <a:gd name="T39" fmla="*/ 111 h 887"/>
                <a:gd name="T40" fmla="*/ 568 w 668"/>
                <a:gd name="T41" fmla="*/ 180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8" h="887">
                  <a:moveTo>
                    <a:pt x="568" y="180"/>
                  </a:moveTo>
                  <a:cubicBezTo>
                    <a:pt x="581" y="209"/>
                    <a:pt x="596" y="237"/>
                    <a:pt x="609" y="265"/>
                  </a:cubicBezTo>
                  <a:cubicBezTo>
                    <a:pt x="633" y="320"/>
                    <a:pt x="652" y="377"/>
                    <a:pt x="660" y="437"/>
                  </a:cubicBezTo>
                  <a:cubicBezTo>
                    <a:pt x="668" y="496"/>
                    <a:pt x="665" y="558"/>
                    <a:pt x="646" y="615"/>
                  </a:cubicBezTo>
                  <a:cubicBezTo>
                    <a:pt x="625" y="679"/>
                    <a:pt x="585" y="737"/>
                    <a:pt x="536" y="784"/>
                  </a:cubicBezTo>
                  <a:cubicBezTo>
                    <a:pt x="478" y="839"/>
                    <a:pt x="404" y="882"/>
                    <a:pt x="324" y="885"/>
                  </a:cubicBezTo>
                  <a:cubicBezTo>
                    <a:pt x="272" y="887"/>
                    <a:pt x="220" y="872"/>
                    <a:pt x="173" y="848"/>
                  </a:cubicBezTo>
                  <a:cubicBezTo>
                    <a:pt x="134" y="828"/>
                    <a:pt x="99" y="800"/>
                    <a:pt x="71" y="767"/>
                  </a:cubicBezTo>
                  <a:cubicBezTo>
                    <a:pt x="42" y="733"/>
                    <a:pt x="21" y="693"/>
                    <a:pt x="12" y="650"/>
                  </a:cubicBezTo>
                  <a:cubicBezTo>
                    <a:pt x="0" y="598"/>
                    <a:pt x="5" y="542"/>
                    <a:pt x="23" y="491"/>
                  </a:cubicBezTo>
                  <a:cubicBezTo>
                    <a:pt x="36" y="454"/>
                    <a:pt x="55" y="420"/>
                    <a:pt x="69" y="384"/>
                  </a:cubicBezTo>
                  <a:cubicBezTo>
                    <a:pt x="84" y="345"/>
                    <a:pt x="92" y="302"/>
                    <a:pt x="112" y="265"/>
                  </a:cubicBezTo>
                  <a:cubicBezTo>
                    <a:pt x="130" y="231"/>
                    <a:pt x="157" y="202"/>
                    <a:pt x="171" y="167"/>
                  </a:cubicBezTo>
                  <a:cubicBezTo>
                    <a:pt x="180" y="146"/>
                    <a:pt x="184" y="123"/>
                    <a:pt x="189" y="101"/>
                  </a:cubicBezTo>
                  <a:cubicBezTo>
                    <a:pt x="195" y="78"/>
                    <a:pt x="202" y="56"/>
                    <a:pt x="218" y="39"/>
                  </a:cubicBezTo>
                  <a:cubicBezTo>
                    <a:pt x="236" y="18"/>
                    <a:pt x="263" y="7"/>
                    <a:pt x="290" y="4"/>
                  </a:cubicBezTo>
                  <a:cubicBezTo>
                    <a:pt x="318" y="0"/>
                    <a:pt x="345" y="5"/>
                    <a:pt x="372" y="11"/>
                  </a:cubicBezTo>
                  <a:cubicBezTo>
                    <a:pt x="394" y="16"/>
                    <a:pt x="415" y="22"/>
                    <a:pt x="435" y="29"/>
                  </a:cubicBezTo>
                  <a:cubicBezTo>
                    <a:pt x="453" y="35"/>
                    <a:pt x="471" y="43"/>
                    <a:pt x="486" y="54"/>
                  </a:cubicBezTo>
                  <a:cubicBezTo>
                    <a:pt x="507" y="68"/>
                    <a:pt x="523" y="89"/>
                    <a:pt x="535" y="111"/>
                  </a:cubicBezTo>
                  <a:cubicBezTo>
                    <a:pt x="548" y="134"/>
                    <a:pt x="557" y="157"/>
                    <a:pt x="568" y="18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42" name="Freeform 6"/>
            <p:cNvSpPr>
              <a:spLocks/>
            </p:cNvSpPr>
            <p:nvPr/>
          </p:nvSpPr>
          <p:spPr bwMode="auto">
            <a:xfrm>
              <a:off x="3826233" y="403225"/>
              <a:ext cx="2127941" cy="2704653"/>
            </a:xfrm>
            <a:custGeom>
              <a:avLst/>
              <a:gdLst>
                <a:gd name="T0" fmla="*/ 7 w 370"/>
                <a:gd name="T1" fmla="*/ 356 h 467"/>
                <a:gd name="T2" fmla="*/ 4 w 370"/>
                <a:gd name="T3" fmla="*/ 262 h 467"/>
                <a:gd name="T4" fmla="*/ 1 w 370"/>
                <a:gd name="T5" fmla="*/ 173 h 467"/>
                <a:gd name="T6" fmla="*/ 21 w 370"/>
                <a:gd name="T7" fmla="*/ 84 h 467"/>
                <a:gd name="T8" fmla="*/ 83 w 370"/>
                <a:gd name="T9" fmla="*/ 19 h 467"/>
                <a:gd name="T10" fmla="*/ 166 w 370"/>
                <a:gd name="T11" fmla="*/ 0 h 467"/>
                <a:gd name="T12" fmla="*/ 276 w 370"/>
                <a:gd name="T13" fmla="*/ 35 h 467"/>
                <a:gd name="T14" fmla="*/ 325 w 370"/>
                <a:gd name="T15" fmla="*/ 89 h 467"/>
                <a:gd name="T16" fmla="*/ 350 w 370"/>
                <a:gd name="T17" fmla="*/ 145 h 467"/>
                <a:gd name="T18" fmla="*/ 361 w 370"/>
                <a:gd name="T19" fmla="*/ 273 h 467"/>
                <a:gd name="T20" fmla="*/ 367 w 370"/>
                <a:gd name="T21" fmla="*/ 394 h 467"/>
                <a:gd name="T22" fmla="*/ 362 w 370"/>
                <a:gd name="T23" fmla="*/ 419 h 467"/>
                <a:gd name="T24" fmla="*/ 344 w 370"/>
                <a:gd name="T25" fmla="*/ 437 h 467"/>
                <a:gd name="T26" fmla="*/ 320 w 370"/>
                <a:gd name="T27" fmla="*/ 445 h 467"/>
                <a:gd name="T28" fmla="*/ 269 w 370"/>
                <a:gd name="T29" fmla="*/ 448 h 467"/>
                <a:gd name="T30" fmla="*/ 196 w 370"/>
                <a:gd name="T31" fmla="*/ 463 h 467"/>
                <a:gd name="T32" fmla="*/ 107 w 370"/>
                <a:gd name="T33" fmla="*/ 463 h 467"/>
                <a:gd name="T34" fmla="*/ 72 w 370"/>
                <a:gd name="T35" fmla="*/ 461 h 467"/>
                <a:gd name="T36" fmla="*/ 38 w 370"/>
                <a:gd name="T37" fmla="*/ 451 h 467"/>
                <a:gd name="T38" fmla="*/ 21 w 370"/>
                <a:gd name="T39" fmla="*/ 438 h 467"/>
                <a:gd name="T40" fmla="*/ 11 w 370"/>
                <a:gd name="T41" fmla="*/ 418 h 467"/>
                <a:gd name="T42" fmla="*/ 9 w 370"/>
                <a:gd name="T43" fmla="*/ 386 h 467"/>
                <a:gd name="T44" fmla="*/ 7 w 370"/>
                <a:gd name="T45" fmla="*/ 35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0" h="467">
                  <a:moveTo>
                    <a:pt x="7" y="356"/>
                  </a:moveTo>
                  <a:cubicBezTo>
                    <a:pt x="5" y="325"/>
                    <a:pt x="5" y="294"/>
                    <a:pt x="4" y="262"/>
                  </a:cubicBezTo>
                  <a:cubicBezTo>
                    <a:pt x="3" y="233"/>
                    <a:pt x="0" y="203"/>
                    <a:pt x="1" y="173"/>
                  </a:cubicBezTo>
                  <a:cubicBezTo>
                    <a:pt x="2" y="142"/>
                    <a:pt x="7" y="112"/>
                    <a:pt x="21" y="84"/>
                  </a:cubicBezTo>
                  <a:cubicBezTo>
                    <a:pt x="35" y="57"/>
                    <a:pt x="56" y="34"/>
                    <a:pt x="83" y="19"/>
                  </a:cubicBezTo>
                  <a:cubicBezTo>
                    <a:pt x="109" y="6"/>
                    <a:pt x="138" y="0"/>
                    <a:pt x="166" y="0"/>
                  </a:cubicBezTo>
                  <a:cubicBezTo>
                    <a:pt x="205" y="1"/>
                    <a:pt x="244" y="12"/>
                    <a:pt x="276" y="35"/>
                  </a:cubicBezTo>
                  <a:cubicBezTo>
                    <a:pt x="295" y="50"/>
                    <a:pt x="312" y="68"/>
                    <a:pt x="325" y="89"/>
                  </a:cubicBezTo>
                  <a:cubicBezTo>
                    <a:pt x="336" y="106"/>
                    <a:pt x="345" y="125"/>
                    <a:pt x="350" y="145"/>
                  </a:cubicBezTo>
                  <a:cubicBezTo>
                    <a:pt x="361" y="186"/>
                    <a:pt x="359" y="230"/>
                    <a:pt x="361" y="273"/>
                  </a:cubicBezTo>
                  <a:cubicBezTo>
                    <a:pt x="363" y="313"/>
                    <a:pt x="370" y="353"/>
                    <a:pt x="367" y="394"/>
                  </a:cubicBezTo>
                  <a:cubicBezTo>
                    <a:pt x="367" y="402"/>
                    <a:pt x="366" y="411"/>
                    <a:pt x="362" y="419"/>
                  </a:cubicBezTo>
                  <a:cubicBezTo>
                    <a:pt x="358" y="427"/>
                    <a:pt x="352" y="433"/>
                    <a:pt x="344" y="437"/>
                  </a:cubicBezTo>
                  <a:cubicBezTo>
                    <a:pt x="337" y="441"/>
                    <a:pt x="329" y="444"/>
                    <a:pt x="320" y="445"/>
                  </a:cubicBezTo>
                  <a:cubicBezTo>
                    <a:pt x="303" y="448"/>
                    <a:pt x="286" y="446"/>
                    <a:pt x="269" y="448"/>
                  </a:cubicBezTo>
                  <a:cubicBezTo>
                    <a:pt x="244" y="450"/>
                    <a:pt x="221" y="459"/>
                    <a:pt x="196" y="463"/>
                  </a:cubicBezTo>
                  <a:cubicBezTo>
                    <a:pt x="167" y="467"/>
                    <a:pt x="137" y="464"/>
                    <a:pt x="107" y="463"/>
                  </a:cubicBezTo>
                  <a:cubicBezTo>
                    <a:pt x="96" y="463"/>
                    <a:pt x="84" y="462"/>
                    <a:pt x="72" y="461"/>
                  </a:cubicBezTo>
                  <a:cubicBezTo>
                    <a:pt x="60" y="459"/>
                    <a:pt x="48" y="457"/>
                    <a:pt x="38" y="451"/>
                  </a:cubicBezTo>
                  <a:cubicBezTo>
                    <a:pt x="32" y="448"/>
                    <a:pt x="26" y="443"/>
                    <a:pt x="21" y="438"/>
                  </a:cubicBezTo>
                  <a:cubicBezTo>
                    <a:pt x="16" y="432"/>
                    <a:pt x="12" y="426"/>
                    <a:pt x="11" y="418"/>
                  </a:cubicBezTo>
                  <a:cubicBezTo>
                    <a:pt x="8" y="408"/>
                    <a:pt x="9" y="397"/>
                    <a:pt x="9" y="386"/>
                  </a:cubicBezTo>
                  <a:cubicBezTo>
                    <a:pt x="9" y="376"/>
                    <a:pt x="8" y="366"/>
                    <a:pt x="7" y="356"/>
                  </a:cubicBezTo>
                  <a:close/>
                </a:path>
              </a:pathLst>
            </a:custGeom>
            <a:solidFill>
              <a:srgbClr val="002050"/>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43" name="Freeform 7"/>
            <p:cNvSpPr>
              <a:spLocks/>
            </p:cNvSpPr>
            <p:nvPr/>
          </p:nvSpPr>
          <p:spPr bwMode="auto">
            <a:xfrm>
              <a:off x="4601838" y="5812530"/>
              <a:ext cx="1829632" cy="1272778"/>
            </a:xfrm>
            <a:custGeom>
              <a:avLst/>
              <a:gdLst>
                <a:gd name="T0" fmla="*/ 38 w 315"/>
                <a:gd name="T1" fmla="*/ 184 h 219"/>
                <a:gd name="T2" fmla="*/ 104 w 315"/>
                <a:gd name="T3" fmla="*/ 190 h 219"/>
                <a:gd name="T4" fmla="*/ 161 w 315"/>
                <a:gd name="T5" fmla="*/ 202 h 219"/>
                <a:gd name="T6" fmla="*/ 250 w 315"/>
                <a:gd name="T7" fmla="*/ 219 h 219"/>
                <a:gd name="T8" fmla="*/ 274 w 315"/>
                <a:gd name="T9" fmla="*/ 217 h 219"/>
                <a:gd name="T10" fmla="*/ 296 w 315"/>
                <a:gd name="T11" fmla="*/ 207 h 219"/>
                <a:gd name="T12" fmla="*/ 313 w 315"/>
                <a:gd name="T13" fmla="*/ 177 h 219"/>
                <a:gd name="T14" fmla="*/ 310 w 315"/>
                <a:gd name="T15" fmla="*/ 141 h 219"/>
                <a:gd name="T16" fmla="*/ 277 w 315"/>
                <a:gd name="T17" fmla="*/ 79 h 219"/>
                <a:gd name="T18" fmla="*/ 256 w 315"/>
                <a:gd name="T19" fmla="*/ 43 h 219"/>
                <a:gd name="T20" fmla="*/ 228 w 315"/>
                <a:gd name="T21" fmla="*/ 14 h 219"/>
                <a:gd name="T22" fmla="*/ 174 w 315"/>
                <a:gd name="T23" fmla="*/ 2 h 219"/>
                <a:gd name="T24" fmla="*/ 120 w 315"/>
                <a:gd name="T25" fmla="*/ 20 h 219"/>
                <a:gd name="T26" fmla="*/ 62 w 315"/>
                <a:gd name="T27" fmla="*/ 72 h 219"/>
                <a:gd name="T28" fmla="*/ 50 w 315"/>
                <a:gd name="T29" fmla="*/ 97 h 219"/>
                <a:gd name="T30" fmla="*/ 35 w 315"/>
                <a:gd name="T31" fmla="*/ 120 h 219"/>
                <a:gd name="T32" fmla="*/ 12 w 315"/>
                <a:gd name="T33" fmla="*/ 139 h 219"/>
                <a:gd name="T34" fmla="*/ 3 w 315"/>
                <a:gd name="T35" fmla="*/ 152 h 219"/>
                <a:gd name="T36" fmla="*/ 2 w 315"/>
                <a:gd name="T37" fmla="*/ 167 h 219"/>
                <a:gd name="T38" fmla="*/ 8 w 315"/>
                <a:gd name="T39" fmla="*/ 175 h 219"/>
                <a:gd name="T40" fmla="*/ 17 w 315"/>
                <a:gd name="T41" fmla="*/ 181 h 219"/>
                <a:gd name="T42" fmla="*/ 38 w 315"/>
                <a:gd name="T43" fmla="*/ 18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5" h="219">
                  <a:moveTo>
                    <a:pt x="38" y="184"/>
                  </a:moveTo>
                  <a:cubicBezTo>
                    <a:pt x="60" y="185"/>
                    <a:pt x="82" y="187"/>
                    <a:pt x="104" y="190"/>
                  </a:cubicBezTo>
                  <a:cubicBezTo>
                    <a:pt x="123" y="193"/>
                    <a:pt x="142" y="197"/>
                    <a:pt x="161" y="202"/>
                  </a:cubicBezTo>
                  <a:cubicBezTo>
                    <a:pt x="190" y="209"/>
                    <a:pt x="220" y="218"/>
                    <a:pt x="250" y="219"/>
                  </a:cubicBezTo>
                  <a:cubicBezTo>
                    <a:pt x="258" y="219"/>
                    <a:pt x="266" y="219"/>
                    <a:pt x="274" y="217"/>
                  </a:cubicBezTo>
                  <a:cubicBezTo>
                    <a:pt x="282" y="215"/>
                    <a:pt x="289" y="212"/>
                    <a:pt x="296" y="207"/>
                  </a:cubicBezTo>
                  <a:cubicBezTo>
                    <a:pt x="305" y="200"/>
                    <a:pt x="311" y="188"/>
                    <a:pt x="313" y="177"/>
                  </a:cubicBezTo>
                  <a:cubicBezTo>
                    <a:pt x="315" y="165"/>
                    <a:pt x="314" y="153"/>
                    <a:pt x="310" y="141"/>
                  </a:cubicBezTo>
                  <a:cubicBezTo>
                    <a:pt x="304" y="119"/>
                    <a:pt x="289" y="99"/>
                    <a:pt x="277" y="79"/>
                  </a:cubicBezTo>
                  <a:cubicBezTo>
                    <a:pt x="270" y="67"/>
                    <a:pt x="264" y="55"/>
                    <a:pt x="256" y="43"/>
                  </a:cubicBezTo>
                  <a:cubicBezTo>
                    <a:pt x="248" y="32"/>
                    <a:pt x="239" y="21"/>
                    <a:pt x="228" y="14"/>
                  </a:cubicBezTo>
                  <a:cubicBezTo>
                    <a:pt x="212" y="4"/>
                    <a:pt x="192" y="0"/>
                    <a:pt x="174" y="2"/>
                  </a:cubicBezTo>
                  <a:cubicBezTo>
                    <a:pt x="155" y="4"/>
                    <a:pt x="137" y="11"/>
                    <a:pt x="120" y="20"/>
                  </a:cubicBezTo>
                  <a:cubicBezTo>
                    <a:pt x="96" y="32"/>
                    <a:pt x="74" y="48"/>
                    <a:pt x="62" y="72"/>
                  </a:cubicBezTo>
                  <a:cubicBezTo>
                    <a:pt x="57" y="80"/>
                    <a:pt x="54" y="88"/>
                    <a:pt x="50" y="97"/>
                  </a:cubicBezTo>
                  <a:cubicBezTo>
                    <a:pt x="46" y="105"/>
                    <a:pt x="42" y="113"/>
                    <a:pt x="35" y="120"/>
                  </a:cubicBezTo>
                  <a:cubicBezTo>
                    <a:pt x="28" y="127"/>
                    <a:pt x="19" y="132"/>
                    <a:pt x="12" y="139"/>
                  </a:cubicBezTo>
                  <a:cubicBezTo>
                    <a:pt x="8" y="143"/>
                    <a:pt x="5" y="147"/>
                    <a:pt x="3" y="152"/>
                  </a:cubicBezTo>
                  <a:cubicBezTo>
                    <a:pt x="1" y="157"/>
                    <a:pt x="0" y="162"/>
                    <a:pt x="2" y="167"/>
                  </a:cubicBezTo>
                  <a:cubicBezTo>
                    <a:pt x="3" y="170"/>
                    <a:pt x="5" y="173"/>
                    <a:pt x="8" y="175"/>
                  </a:cubicBezTo>
                  <a:cubicBezTo>
                    <a:pt x="11" y="178"/>
                    <a:pt x="14" y="179"/>
                    <a:pt x="17" y="181"/>
                  </a:cubicBezTo>
                  <a:cubicBezTo>
                    <a:pt x="24" y="183"/>
                    <a:pt x="31" y="183"/>
                    <a:pt x="38" y="184"/>
                  </a:cubicBezTo>
                  <a:close/>
                </a:path>
              </a:pathLst>
            </a:custGeom>
            <a:solidFill>
              <a:srgbClr val="002050"/>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46" name="Freeform 8"/>
            <p:cNvSpPr>
              <a:spLocks/>
            </p:cNvSpPr>
            <p:nvPr/>
          </p:nvSpPr>
          <p:spPr bwMode="auto">
            <a:xfrm>
              <a:off x="2971079" y="5812530"/>
              <a:ext cx="1710308" cy="1272778"/>
            </a:xfrm>
            <a:custGeom>
              <a:avLst/>
              <a:gdLst>
                <a:gd name="T0" fmla="*/ 257 w 296"/>
                <a:gd name="T1" fmla="*/ 182 h 219"/>
                <a:gd name="T2" fmla="*/ 202 w 296"/>
                <a:gd name="T3" fmla="*/ 190 h 219"/>
                <a:gd name="T4" fmla="*/ 151 w 296"/>
                <a:gd name="T5" fmla="*/ 202 h 219"/>
                <a:gd name="T6" fmla="*/ 64 w 296"/>
                <a:gd name="T7" fmla="*/ 219 h 219"/>
                <a:gd name="T8" fmla="*/ 41 w 296"/>
                <a:gd name="T9" fmla="*/ 217 h 219"/>
                <a:gd name="T10" fmla="*/ 20 w 296"/>
                <a:gd name="T11" fmla="*/ 207 h 219"/>
                <a:gd name="T12" fmla="*/ 3 w 296"/>
                <a:gd name="T13" fmla="*/ 177 h 219"/>
                <a:gd name="T14" fmla="*/ 5 w 296"/>
                <a:gd name="T15" fmla="*/ 142 h 219"/>
                <a:gd name="T16" fmla="*/ 38 w 296"/>
                <a:gd name="T17" fmla="*/ 79 h 219"/>
                <a:gd name="T18" fmla="*/ 58 w 296"/>
                <a:gd name="T19" fmla="*/ 43 h 219"/>
                <a:gd name="T20" fmla="*/ 86 w 296"/>
                <a:gd name="T21" fmla="*/ 14 h 219"/>
                <a:gd name="T22" fmla="*/ 139 w 296"/>
                <a:gd name="T23" fmla="*/ 2 h 219"/>
                <a:gd name="T24" fmla="*/ 191 w 296"/>
                <a:gd name="T25" fmla="*/ 20 h 219"/>
                <a:gd name="T26" fmla="*/ 248 w 296"/>
                <a:gd name="T27" fmla="*/ 72 h 219"/>
                <a:gd name="T28" fmla="*/ 273 w 296"/>
                <a:gd name="T29" fmla="*/ 120 h 219"/>
                <a:gd name="T30" fmla="*/ 291 w 296"/>
                <a:gd name="T31" fmla="*/ 143 h 219"/>
                <a:gd name="T32" fmla="*/ 296 w 296"/>
                <a:gd name="T33" fmla="*/ 157 h 219"/>
                <a:gd name="T34" fmla="*/ 292 w 296"/>
                <a:gd name="T35" fmla="*/ 171 h 219"/>
                <a:gd name="T36" fmla="*/ 285 w 296"/>
                <a:gd name="T37" fmla="*/ 178 h 219"/>
                <a:gd name="T38" fmla="*/ 276 w 296"/>
                <a:gd name="T39" fmla="*/ 181 h 219"/>
                <a:gd name="T40" fmla="*/ 257 w 296"/>
                <a:gd name="T41" fmla="*/ 18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6" h="219">
                  <a:moveTo>
                    <a:pt x="257" y="182"/>
                  </a:moveTo>
                  <a:cubicBezTo>
                    <a:pt x="238" y="183"/>
                    <a:pt x="220" y="186"/>
                    <a:pt x="202" y="190"/>
                  </a:cubicBezTo>
                  <a:cubicBezTo>
                    <a:pt x="185" y="193"/>
                    <a:pt x="168" y="197"/>
                    <a:pt x="151" y="202"/>
                  </a:cubicBezTo>
                  <a:cubicBezTo>
                    <a:pt x="122" y="209"/>
                    <a:pt x="94" y="218"/>
                    <a:pt x="64" y="219"/>
                  </a:cubicBezTo>
                  <a:cubicBezTo>
                    <a:pt x="56" y="219"/>
                    <a:pt x="49" y="219"/>
                    <a:pt x="41" y="217"/>
                  </a:cubicBezTo>
                  <a:cubicBezTo>
                    <a:pt x="33" y="215"/>
                    <a:pt x="26" y="212"/>
                    <a:pt x="20" y="207"/>
                  </a:cubicBezTo>
                  <a:cubicBezTo>
                    <a:pt x="11" y="200"/>
                    <a:pt x="5" y="188"/>
                    <a:pt x="3" y="177"/>
                  </a:cubicBezTo>
                  <a:cubicBezTo>
                    <a:pt x="0" y="165"/>
                    <a:pt x="2" y="153"/>
                    <a:pt x="5" y="142"/>
                  </a:cubicBezTo>
                  <a:cubicBezTo>
                    <a:pt x="12" y="119"/>
                    <a:pt x="26" y="99"/>
                    <a:pt x="38" y="79"/>
                  </a:cubicBezTo>
                  <a:cubicBezTo>
                    <a:pt x="45" y="67"/>
                    <a:pt x="51" y="55"/>
                    <a:pt x="58" y="43"/>
                  </a:cubicBezTo>
                  <a:cubicBezTo>
                    <a:pt x="66" y="32"/>
                    <a:pt x="75" y="21"/>
                    <a:pt x="86" y="14"/>
                  </a:cubicBezTo>
                  <a:cubicBezTo>
                    <a:pt x="101" y="4"/>
                    <a:pt x="121" y="0"/>
                    <a:pt x="139" y="2"/>
                  </a:cubicBezTo>
                  <a:cubicBezTo>
                    <a:pt x="157" y="4"/>
                    <a:pt x="175" y="11"/>
                    <a:pt x="191" y="20"/>
                  </a:cubicBezTo>
                  <a:cubicBezTo>
                    <a:pt x="214" y="32"/>
                    <a:pt x="235" y="49"/>
                    <a:pt x="248" y="72"/>
                  </a:cubicBezTo>
                  <a:cubicBezTo>
                    <a:pt x="257" y="87"/>
                    <a:pt x="262" y="105"/>
                    <a:pt x="273" y="120"/>
                  </a:cubicBezTo>
                  <a:cubicBezTo>
                    <a:pt x="279" y="128"/>
                    <a:pt x="286" y="135"/>
                    <a:pt x="291" y="143"/>
                  </a:cubicBezTo>
                  <a:cubicBezTo>
                    <a:pt x="294" y="148"/>
                    <a:pt x="295" y="152"/>
                    <a:pt x="296" y="157"/>
                  </a:cubicBezTo>
                  <a:cubicBezTo>
                    <a:pt x="296" y="162"/>
                    <a:pt x="295" y="167"/>
                    <a:pt x="292" y="171"/>
                  </a:cubicBezTo>
                  <a:cubicBezTo>
                    <a:pt x="291" y="174"/>
                    <a:pt x="288" y="176"/>
                    <a:pt x="285" y="178"/>
                  </a:cubicBezTo>
                  <a:cubicBezTo>
                    <a:pt x="282" y="179"/>
                    <a:pt x="279" y="180"/>
                    <a:pt x="276" y="181"/>
                  </a:cubicBezTo>
                  <a:cubicBezTo>
                    <a:pt x="270" y="182"/>
                    <a:pt x="263" y="182"/>
                    <a:pt x="257" y="182"/>
                  </a:cubicBezTo>
                  <a:close/>
                </a:path>
              </a:pathLst>
            </a:custGeom>
            <a:solidFill>
              <a:srgbClr val="002050"/>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47" name="Freeform 9"/>
            <p:cNvSpPr>
              <a:spLocks/>
            </p:cNvSpPr>
            <p:nvPr/>
          </p:nvSpPr>
          <p:spPr bwMode="auto">
            <a:xfrm>
              <a:off x="3229614" y="2272617"/>
              <a:ext cx="2943320" cy="4375173"/>
            </a:xfrm>
            <a:custGeom>
              <a:avLst/>
              <a:gdLst>
                <a:gd name="T0" fmla="*/ 156 w 508"/>
                <a:gd name="T1" fmla="*/ 19 h 756"/>
                <a:gd name="T2" fmla="*/ 147 w 508"/>
                <a:gd name="T3" fmla="*/ 37 h 756"/>
                <a:gd name="T4" fmla="*/ 145 w 508"/>
                <a:gd name="T5" fmla="*/ 57 h 756"/>
                <a:gd name="T6" fmla="*/ 142 w 508"/>
                <a:gd name="T7" fmla="*/ 97 h 756"/>
                <a:gd name="T8" fmla="*/ 121 w 508"/>
                <a:gd name="T9" fmla="*/ 134 h 756"/>
                <a:gd name="T10" fmla="*/ 85 w 508"/>
                <a:gd name="T11" fmla="*/ 199 h 756"/>
                <a:gd name="T12" fmla="*/ 81 w 508"/>
                <a:gd name="T13" fmla="*/ 244 h 756"/>
                <a:gd name="T14" fmla="*/ 39 w 508"/>
                <a:gd name="T15" fmla="*/ 319 h 756"/>
                <a:gd name="T16" fmla="*/ 5 w 508"/>
                <a:gd name="T17" fmla="*/ 444 h 756"/>
                <a:gd name="T18" fmla="*/ 28 w 508"/>
                <a:gd name="T19" fmla="*/ 601 h 756"/>
                <a:gd name="T20" fmla="*/ 94 w 508"/>
                <a:gd name="T21" fmla="*/ 694 h 756"/>
                <a:gd name="T22" fmla="*/ 143 w 508"/>
                <a:gd name="T23" fmla="*/ 726 h 756"/>
                <a:gd name="T24" fmla="*/ 339 w 508"/>
                <a:gd name="T25" fmla="*/ 724 h 756"/>
                <a:gd name="T26" fmla="*/ 422 w 508"/>
                <a:gd name="T27" fmla="*/ 658 h 756"/>
                <a:gd name="T28" fmla="*/ 464 w 508"/>
                <a:gd name="T29" fmla="*/ 611 h 756"/>
                <a:gd name="T30" fmla="*/ 500 w 508"/>
                <a:gd name="T31" fmla="*/ 494 h 756"/>
                <a:gd name="T32" fmla="*/ 477 w 508"/>
                <a:gd name="T33" fmla="*/ 282 h 756"/>
                <a:gd name="T34" fmla="*/ 435 w 508"/>
                <a:gd name="T35" fmla="*/ 222 h 756"/>
                <a:gd name="T36" fmla="*/ 408 w 508"/>
                <a:gd name="T37" fmla="*/ 132 h 756"/>
                <a:gd name="T38" fmla="*/ 378 w 508"/>
                <a:gd name="T39" fmla="*/ 70 h 756"/>
                <a:gd name="T40" fmla="*/ 367 w 508"/>
                <a:gd name="T41" fmla="*/ 45 h 756"/>
                <a:gd name="T42" fmla="*/ 352 w 508"/>
                <a:gd name="T43" fmla="*/ 22 h 756"/>
                <a:gd name="T44" fmla="*/ 327 w 508"/>
                <a:gd name="T45" fmla="*/ 7 h 756"/>
                <a:gd name="T46" fmla="*/ 299 w 508"/>
                <a:gd name="T47" fmla="*/ 3 h 756"/>
                <a:gd name="T48" fmla="*/ 242 w 508"/>
                <a:gd name="T49" fmla="*/ 3 h 756"/>
                <a:gd name="T50" fmla="*/ 196 w 508"/>
                <a:gd name="T51" fmla="*/ 1 h 756"/>
                <a:gd name="T52" fmla="*/ 174 w 508"/>
                <a:gd name="T53" fmla="*/ 6 h 756"/>
                <a:gd name="T54" fmla="*/ 156 w 508"/>
                <a:gd name="T55" fmla="*/ 19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08" h="756">
                  <a:moveTo>
                    <a:pt x="156" y="19"/>
                  </a:moveTo>
                  <a:cubicBezTo>
                    <a:pt x="152" y="24"/>
                    <a:pt x="149" y="30"/>
                    <a:pt x="147" y="37"/>
                  </a:cubicBezTo>
                  <a:cubicBezTo>
                    <a:pt x="146" y="43"/>
                    <a:pt x="145" y="50"/>
                    <a:pt x="145" y="57"/>
                  </a:cubicBezTo>
                  <a:cubicBezTo>
                    <a:pt x="144" y="70"/>
                    <a:pt x="145" y="84"/>
                    <a:pt x="142" y="97"/>
                  </a:cubicBezTo>
                  <a:cubicBezTo>
                    <a:pt x="138" y="111"/>
                    <a:pt x="129" y="123"/>
                    <a:pt x="121" y="134"/>
                  </a:cubicBezTo>
                  <a:cubicBezTo>
                    <a:pt x="106" y="155"/>
                    <a:pt x="92" y="175"/>
                    <a:pt x="85" y="199"/>
                  </a:cubicBezTo>
                  <a:cubicBezTo>
                    <a:pt x="80" y="214"/>
                    <a:pt x="79" y="229"/>
                    <a:pt x="81" y="244"/>
                  </a:cubicBezTo>
                  <a:cubicBezTo>
                    <a:pt x="64" y="268"/>
                    <a:pt x="50" y="293"/>
                    <a:pt x="39" y="319"/>
                  </a:cubicBezTo>
                  <a:cubicBezTo>
                    <a:pt x="21" y="359"/>
                    <a:pt x="9" y="401"/>
                    <a:pt x="5" y="444"/>
                  </a:cubicBezTo>
                  <a:cubicBezTo>
                    <a:pt x="0" y="497"/>
                    <a:pt x="7" y="552"/>
                    <a:pt x="28" y="601"/>
                  </a:cubicBezTo>
                  <a:cubicBezTo>
                    <a:pt x="43" y="636"/>
                    <a:pt x="65" y="668"/>
                    <a:pt x="94" y="694"/>
                  </a:cubicBezTo>
                  <a:cubicBezTo>
                    <a:pt x="109" y="706"/>
                    <a:pt x="126" y="717"/>
                    <a:pt x="143" y="726"/>
                  </a:cubicBezTo>
                  <a:cubicBezTo>
                    <a:pt x="204" y="756"/>
                    <a:pt x="279" y="756"/>
                    <a:pt x="339" y="724"/>
                  </a:cubicBezTo>
                  <a:cubicBezTo>
                    <a:pt x="370" y="707"/>
                    <a:pt x="397" y="683"/>
                    <a:pt x="422" y="658"/>
                  </a:cubicBezTo>
                  <a:cubicBezTo>
                    <a:pt x="437" y="644"/>
                    <a:pt x="453" y="628"/>
                    <a:pt x="464" y="611"/>
                  </a:cubicBezTo>
                  <a:cubicBezTo>
                    <a:pt x="487" y="576"/>
                    <a:pt x="495" y="534"/>
                    <a:pt x="500" y="494"/>
                  </a:cubicBezTo>
                  <a:cubicBezTo>
                    <a:pt x="508" y="422"/>
                    <a:pt x="508" y="347"/>
                    <a:pt x="477" y="282"/>
                  </a:cubicBezTo>
                  <a:cubicBezTo>
                    <a:pt x="466" y="260"/>
                    <a:pt x="452" y="239"/>
                    <a:pt x="435" y="222"/>
                  </a:cubicBezTo>
                  <a:cubicBezTo>
                    <a:pt x="430" y="191"/>
                    <a:pt x="421" y="160"/>
                    <a:pt x="408" y="132"/>
                  </a:cubicBezTo>
                  <a:cubicBezTo>
                    <a:pt x="399" y="111"/>
                    <a:pt x="387" y="91"/>
                    <a:pt x="378" y="70"/>
                  </a:cubicBezTo>
                  <a:cubicBezTo>
                    <a:pt x="375" y="62"/>
                    <a:pt x="371" y="53"/>
                    <a:pt x="367" y="45"/>
                  </a:cubicBezTo>
                  <a:cubicBezTo>
                    <a:pt x="363" y="36"/>
                    <a:pt x="358" y="28"/>
                    <a:pt x="352" y="22"/>
                  </a:cubicBezTo>
                  <a:cubicBezTo>
                    <a:pt x="345" y="15"/>
                    <a:pt x="336" y="10"/>
                    <a:pt x="327" y="7"/>
                  </a:cubicBezTo>
                  <a:cubicBezTo>
                    <a:pt x="318" y="4"/>
                    <a:pt x="309" y="3"/>
                    <a:pt x="299" y="3"/>
                  </a:cubicBezTo>
                  <a:cubicBezTo>
                    <a:pt x="280" y="2"/>
                    <a:pt x="261" y="4"/>
                    <a:pt x="242" y="3"/>
                  </a:cubicBezTo>
                  <a:cubicBezTo>
                    <a:pt x="227" y="3"/>
                    <a:pt x="211" y="0"/>
                    <a:pt x="196" y="1"/>
                  </a:cubicBezTo>
                  <a:cubicBezTo>
                    <a:pt x="189" y="1"/>
                    <a:pt x="181" y="3"/>
                    <a:pt x="174" y="6"/>
                  </a:cubicBezTo>
                  <a:cubicBezTo>
                    <a:pt x="167" y="8"/>
                    <a:pt x="161" y="13"/>
                    <a:pt x="156" y="19"/>
                  </a:cubicBezTo>
                  <a:close/>
                </a:path>
              </a:pathLst>
            </a:custGeom>
            <a:solidFill>
              <a:srgbClr val="FDFD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49" name="Freeform 10"/>
            <p:cNvSpPr>
              <a:spLocks/>
            </p:cNvSpPr>
            <p:nvPr/>
          </p:nvSpPr>
          <p:spPr bwMode="auto">
            <a:xfrm>
              <a:off x="1897166" y="5116481"/>
              <a:ext cx="2247264" cy="2167699"/>
            </a:xfrm>
            <a:custGeom>
              <a:avLst/>
              <a:gdLst>
                <a:gd name="T0" fmla="*/ 163 w 386"/>
                <a:gd name="T1" fmla="*/ 3 h 376"/>
                <a:gd name="T2" fmla="*/ 183 w 386"/>
                <a:gd name="T3" fmla="*/ 1 h 376"/>
                <a:gd name="T4" fmla="*/ 203 w 386"/>
                <a:gd name="T5" fmla="*/ 9 h 376"/>
                <a:gd name="T6" fmla="*/ 231 w 386"/>
                <a:gd name="T7" fmla="*/ 39 h 376"/>
                <a:gd name="T8" fmla="*/ 284 w 386"/>
                <a:gd name="T9" fmla="*/ 118 h 376"/>
                <a:gd name="T10" fmla="*/ 325 w 386"/>
                <a:gd name="T11" fmla="*/ 184 h 376"/>
                <a:gd name="T12" fmla="*/ 357 w 386"/>
                <a:gd name="T13" fmla="*/ 223 h 376"/>
                <a:gd name="T14" fmla="*/ 380 w 386"/>
                <a:gd name="T15" fmla="*/ 267 h 376"/>
                <a:gd name="T16" fmla="*/ 374 w 386"/>
                <a:gd name="T17" fmla="*/ 331 h 376"/>
                <a:gd name="T18" fmla="*/ 342 w 386"/>
                <a:gd name="T19" fmla="*/ 364 h 376"/>
                <a:gd name="T20" fmla="*/ 298 w 386"/>
                <a:gd name="T21" fmla="*/ 376 h 376"/>
                <a:gd name="T22" fmla="*/ 228 w 386"/>
                <a:gd name="T23" fmla="*/ 353 h 376"/>
                <a:gd name="T24" fmla="*/ 83 w 386"/>
                <a:gd name="T25" fmla="*/ 315 h 376"/>
                <a:gd name="T26" fmla="*/ 39 w 386"/>
                <a:gd name="T27" fmla="*/ 301 h 376"/>
                <a:gd name="T28" fmla="*/ 19 w 386"/>
                <a:gd name="T29" fmla="*/ 295 h 376"/>
                <a:gd name="T30" fmla="*/ 3 w 386"/>
                <a:gd name="T31" fmla="*/ 282 h 376"/>
                <a:gd name="T32" fmla="*/ 0 w 386"/>
                <a:gd name="T33" fmla="*/ 267 h 376"/>
                <a:gd name="T34" fmla="*/ 3 w 386"/>
                <a:gd name="T35" fmla="*/ 252 h 376"/>
                <a:gd name="T36" fmla="*/ 16 w 386"/>
                <a:gd name="T37" fmla="*/ 223 h 376"/>
                <a:gd name="T38" fmla="*/ 23 w 386"/>
                <a:gd name="T39" fmla="*/ 173 h 376"/>
                <a:gd name="T40" fmla="*/ 18 w 386"/>
                <a:gd name="T41" fmla="*/ 122 h 376"/>
                <a:gd name="T42" fmla="*/ 19 w 386"/>
                <a:gd name="T43" fmla="*/ 99 h 376"/>
                <a:gd name="T44" fmla="*/ 29 w 386"/>
                <a:gd name="T45" fmla="*/ 79 h 376"/>
                <a:gd name="T46" fmla="*/ 48 w 386"/>
                <a:gd name="T47" fmla="*/ 70 h 376"/>
                <a:gd name="T48" fmla="*/ 69 w 386"/>
                <a:gd name="T49" fmla="*/ 68 h 376"/>
                <a:gd name="T50" fmla="*/ 91 w 386"/>
                <a:gd name="T51" fmla="*/ 68 h 376"/>
                <a:gd name="T52" fmla="*/ 111 w 386"/>
                <a:gd name="T53" fmla="*/ 63 h 376"/>
                <a:gd name="T54" fmla="*/ 126 w 386"/>
                <a:gd name="T55" fmla="*/ 49 h 376"/>
                <a:gd name="T56" fmla="*/ 136 w 386"/>
                <a:gd name="T57" fmla="*/ 32 h 376"/>
                <a:gd name="T58" fmla="*/ 147 w 386"/>
                <a:gd name="T59" fmla="*/ 15 h 376"/>
                <a:gd name="T60" fmla="*/ 163 w 386"/>
                <a:gd name="T61" fmla="*/ 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6" h="376">
                  <a:moveTo>
                    <a:pt x="163" y="3"/>
                  </a:moveTo>
                  <a:cubicBezTo>
                    <a:pt x="169" y="0"/>
                    <a:pt x="177" y="0"/>
                    <a:pt x="183" y="1"/>
                  </a:cubicBezTo>
                  <a:cubicBezTo>
                    <a:pt x="190" y="2"/>
                    <a:pt x="197" y="5"/>
                    <a:pt x="203" y="9"/>
                  </a:cubicBezTo>
                  <a:cubicBezTo>
                    <a:pt x="214" y="17"/>
                    <a:pt x="223" y="28"/>
                    <a:pt x="231" y="39"/>
                  </a:cubicBezTo>
                  <a:cubicBezTo>
                    <a:pt x="250" y="65"/>
                    <a:pt x="268" y="91"/>
                    <a:pt x="284" y="118"/>
                  </a:cubicBezTo>
                  <a:cubicBezTo>
                    <a:pt x="298" y="140"/>
                    <a:pt x="310" y="163"/>
                    <a:pt x="325" y="184"/>
                  </a:cubicBezTo>
                  <a:cubicBezTo>
                    <a:pt x="335" y="197"/>
                    <a:pt x="347" y="210"/>
                    <a:pt x="357" y="223"/>
                  </a:cubicBezTo>
                  <a:cubicBezTo>
                    <a:pt x="367" y="236"/>
                    <a:pt x="376" y="251"/>
                    <a:pt x="380" y="267"/>
                  </a:cubicBezTo>
                  <a:cubicBezTo>
                    <a:pt x="386" y="288"/>
                    <a:pt x="384" y="312"/>
                    <a:pt x="374" y="331"/>
                  </a:cubicBezTo>
                  <a:cubicBezTo>
                    <a:pt x="366" y="345"/>
                    <a:pt x="355" y="356"/>
                    <a:pt x="342" y="364"/>
                  </a:cubicBezTo>
                  <a:cubicBezTo>
                    <a:pt x="329" y="372"/>
                    <a:pt x="313" y="376"/>
                    <a:pt x="298" y="376"/>
                  </a:cubicBezTo>
                  <a:cubicBezTo>
                    <a:pt x="273" y="375"/>
                    <a:pt x="251" y="362"/>
                    <a:pt x="228" y="353"/>
                  </a:cubicBezTo>
                  <a:cubicBezTo>
                    <a:pt x="181" y="335"/>
                    <a:pt x="131" y="329"/>
                    <a:pt x="83" y="315"/>
                  </a:cubicBezTo>
                  <a:cubicBezTo>
                    <a:pt x="68" y="311"/>
                    <a:pt x="53" y="305"/>
                    <a:pt x="39" y="301"/>
                  </a:cubicBezTo>
                  <a:cubicBezTo>
                    <a:pt x="32" y="300"/>
                    <a:pt x="25" y="298"/>
                    <a:pt x="19" y="295"/>
                  </a:cubicBezTo>
                  <a:cubicBezTo>
                    <a:pt x="13" y="292"/>
                    <a:pt x="7" y="288"/>
                    <a:pt x="3" y="282"/>
                  </a:cubicBezTo>
                  <a:cubicBezTo>
                    <a:pt x="1" y="278"/>
                    <a:pt x="0" y="272"/>
                    <a:pt x="0" y="267"/>
                  </a:cubicBezTo>
                  <a:cubicBezTo>
                    <a:pt x="0" y="262"/>
                    <a:pt x="1" y="257"/>
                    <a:pt x="3" y="252"/>
                  </a:cubicBezTo>
                  <a:cubicBezTo>
                    <a:pt x="6" y="242"/>
                    <a:pt x="12" y="233"/>
                    <a:pt x="16" y="223"/>
                  </a:cubicBezTo>
                  <a:cubicBezTo>
                    <a:pt x="23" y="208"/>
                    <a:pt x="24" y="190"/>
                    <a:pt x="23" y="173"/>
                  </a:cubicBezTo>
                  <a:cubicBezTo>
                    <a:pt x="22" y="156"/>
                    <a:pt x="19" y="139"/>
                    <a:pt x="18" y="122"/>
                  </a:cubicBezTo>
                  <a:cubicBezTo>
                    <a:pt x="17" y="114"/>
                    <a:pt x="17" y="106"/>
                    <a:pt x="19" y="99"/>
                  </a:cubicBezTo>
                  <a:cubicBezTo>
                    <a:pt x="20" y="91"/>
                    <a:pt x="24" y="84"/>
                    <a:pt x="29" y="79"/>
                  </a:cubicBezTo>
                  <a:cubicBezTo>
                    <a:pt x="34" y="74"/>
                    <a:pt x="41" y="71"/>
                    <a:pt x="48" y="70"/>
                  </a:cubicBezTo>
                  <a:cubicBezTo>
                    <a:pt x="55" y="68"/>
                    <a:pt x="62" y="68"/>
                    <a:pt x="69" y="68"/>
                  </a:cubicBezTo>
                  <a:cubicBezTo>
                    <a:pt x="76" y="68"/>
                    <a:pt x="83" y="69"/>
                    <a:pt x="91" y="68"/>
                  </a:cubicBezTo>
                  <a:cubicBezTo>
                    <a:pt x="98" y="68"/>
                    <a:pt x="105" y="66"/>
                    <a:pt x="111" y="63"/>
                  </a:cubicBezTo>
                  <a:cubicBezTo>
                    <a:pt x="117" y="59"/>
                    <a:pt x="122" y="54"/>
                    <a:pt x="126" y="49"/>
                  </a:cubicBezTo>
                  <a:cubicBezTo>
                    <a:pt x="130" y="44"/>
                    <a:pt x="133" y="38"/>
                    <a:pt x="136" y="32"/>
                  </a:cubicBezTo>
                  <a:cubicBezTo>
                    <a:pt x="139" y="26"/>
                    <a:pt x="143" y="20"/>
                    <a:pt x="147" y="15"/>
                  </a:cubicBezTo>
                  <a:cubicBezTo>
                    <a:pt x="152" y="10"/>
                    <a:pt x="157" y="5"/>
                    <a:pt x="163" y="3"/>
                  </a:cubicBezTo>
                  <a:close/>
                </a:path>
              </a:pathLst>
            </a:custGeom>
            <a:solidFill>
              <a:srgbClr val="002050"/>
            </a:solidFill>
            <a:ln w="14288" cap="rnd">
              <a:solidFill>
                <a:srgbClr val="00205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50" name="Freeform 11"/>
            <p:cNvSpPr>
              <a:spLocks/>
            </p:cNvSpPr>
            <p:nvPr/>
          </p:nvSpPr>
          <p:spPr bwMode="auto">
            <a:xfrm>
              <a:off x="5675752" y="5235803"/>
              <a:ext cx="2008617" cy="2068264"/>
            </a:xfrm>
            <a:custGeom>
              <a:avLst/>
              <a:gdLst>
                <a:gd name="T0" fmla="*/ 347 w 349"/>
                <a:gd name="T1" fmla="*/ 184 h 358"/>
                <a:gd name="T2" fmla="*/ 336 w 349"/>
                <a:gd name="T3" fmla="*/ 203 h 358"/>
                <a:gd name="T4" fmla="*/ 296 w 349"/>
                <a:gd name="T5" fmla="*/ 231 h 358"/>
                <a:gd name="T6" fmla="*/ 222 w 349"/>
                <a:gd name="T7" fmla="*/ 270 h 358"/>
                <a:gd name="T8" fmla="*/ 178 w 349"/>
                <a:gd name="T9" fmla="*/ 305 h 358"/>
                <a:gd name="T10" fmla="*/ 143 w 349"/>
                <a:gd name="T11" fmla="*/ 336 h 358"/>
                <a:gd name="T12" fmla="*/ 98 w 349"/>
                <a:gd name="T13" fmla="*/ 355 h 358"/>
                <a:gd name="T14" fmla="*/ 41 w 349"/>
                <a:gd name="T15" fmla="*/ 346 h 358"/>
                <a:gd name="T16" fmla="*/ 9 w 349"/>
                <a:gd name="T17" fmla="*/ 322 h 358"/>
                <a:gd name="T18" fmla="*/ 0 w 349"/>
                <a:gd name="T19" fmla="*/ 282 h 358"/>
                <a:gd name="T20" fmla="*/ 8 w 349"/>
                <a:gd name="T21" fmla="*/ 210 h 358"/>
                <a:gd name="T22" fmla="*/ 18 w 349"/>
                <a:gd name="T23" fmla="*/ 150 h 358"/>
                <a:gd name="T24" fmla="*/ 19 w 349"/>
                <a:gd name="T25" fmla="*/ 41 h 358"/>
                <a:gd name="T26" fmla="*/ 19 w 349"/>
                <a:gd name="T27" fmla="*/ 23 h 358"/>
                <a:gd name="T28" fmla="*/ 27 w 349"/>
                <a:gd name="T29" fmla="*/ 6 h 358"/>
                <a:gd name="T30" fmla="*/ 43 w 349"/>
                <a:gd name="T31" fmla="*/ 1 h 358"/>
                <a:gd name="T32" fmla="*/ 60 w 349"/>
                <a:gd name="T33" fmla="*/ 2 h 358"/>
                <a:gd name="T34" fmla="*/ 100 w 349"/>
                <a:gd name="T35" fmla="*/ 9 h 358"/>
                <a:gd name="T36" fmla="*/ 124 w 349"/>
                <a:gd name="T37" fmla="*/ 16 h 358"/>
                <a:gd name="T38" fmla="*/ 166 w 349"/>
                <a:gd name="T39" fmla="*/ 20 h 358"/>
                <a:gd name="T40" fmla="*/ 211 w 349"/>
                <a:gd name="T41" fmla="*/ 13 h 358"/>
                <a:gd name="T42" fmla="*/ 230 w 349"/>
                <a:gd name="T43" fmla="*/ 16 h 358"/>
                <a:gd name="T44" fmla="*/ 246 w 349"/>
                <a:gd name="T45" fmla="*/ 25 h 358"/>
                <a:gd name="T46" fmla="*/ 254 w 349"/>
                <a:gd name="T47" fmla="*/ 38 h 358"/>
                <a:gd name="T48" fmla="*/ 259 w 349"/>
                <a:gd name="T49" fmla="*/ 58 h 358"/>
                <a:gd name="T50" fmla="*/ 260 w 349"/>
                <a:gd name="T51" fmla="*/ 77 h 358"/>
                <a:gd name="T52" fmla="*/ 275 w 349"/>
                <a:gd name="T53" fmla="*/ 105 h 358"/>
                <a:gd name="T54" fmla="*/ 298 w 349"/>
                <a:gd name="T55" fmla="*/ 127 h 358"/>
                <a:gd name="T56" fmla="*/ 322 w 349"/>
                <a:gd name="T57" fmla="*/ 146 h 358"/>
                <a:gd name="T58" fmla="*/ 334 w 349"/>
                <a:gd name="T59" fmla="*/ 154 h 358"/>
                <a:gd name="T60" fmla="*/ 344 w 349"/>
                <a:gd name="T61" fmla="*/ 165 h 358"/>
                <a:gd name="T62" fmla="*/ 347 w 349"/>
                <a:gd name="T63" fmla="*/ 184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9" h="358">
                  <a:moveTo>
                    <a:pt x="347" y="184"/>
                  </a:moveTo>
                  <a:cubicBezTo>
                    <a:pt x="344" y="191"/>
                    <a:pt x="341" y="197"/>
                    <a:pt x="336" y="203"/>
                  </a:cubicBezTo>
                  <a:cubicBezTo>
                    <a:pt x="325" y="216"/>
                    <a:pt x="311" y="224"/>
                    <a:pt x="296" y="231"/>
                  </a:cubicBezTo>
                  <a:cubicBezTo>
                    <a:pt x="271" y="244"/>
                    <a:pt x="245" y="255"/>
                    <a:pt x="222" y="270"/>
                  </a:cubicBezTo>
                  <a:cubicBezTo>
                    <a:pt x="206" y="280"/>
                    <a:pt x="192" y="292"/>
                    <a:pt x="178" y="305"/>
                  </a:cubicBezTo>
                  <a:cubicBezTo>
                    <a:pt x="166" y="316"/>
                    <a:pt x="155" y="327"/>
                    <a:pt x="143" y="336"/>
                  </a:cubicBezTo>
                  <a:cubicBezTo>
                    <a:pt x="129" y="346"/>
                    <a:pt x="114" y="353"/>
                    <a:pt x="98" y="355"/>
                  </a:cubicBezTo>
                  <a:cubicBezTo>
                    <a:pt x="79" y="358"/>
                    <a:pt x="59" y="354"/>
                    <a:pt x="41" y="346"/>
                  </a:cubicBezTo>
                  <a:cubicBezTo>
                    <a:pt x="28" y="341"/>
                    <a:pt x="16" y="333"/>
                    <a:pt x="9" y="322"/>
                  </a:cubicBezTo>
                  <a:cubicBezTo>
                    <a:pt x="1" y="310"/>
                    <a:pt x="0" y="296"/>
                    <a:pt x="0" y="282"/>
                  </a:cubicBezTo>
                  <a:cubicBezTo>
                    <a:pt x="0" y="258"/>
                    <a:pt x="4" y="234"/>
                    <a:pt x="8" y="210"/>
                  </a:cubicBezTo>
                  <a:cubicBezTo>
                    <a:pt x="12" y="190"/>
                    <a:pt x="15" y="170"/>
                    <a:pt x="18" y="150"/>
                  </a:cubicBezTo>
                  <a:cubicBezTo>
                    <a:pt x="21" y="114"/>
                    <a:pt x="21" y="77"/>
                    <a:pt x="19" y="41"/>
                  </a:cubicBezTo>
                  <a:cubicBezTo>
                    <a:pt x="18" y="35"/>
                    <a:pt x="18" y="29"/>
                    <a:pt x="19" y="23"/>
                  </a:cubicBezTo>
                  <a:cubicBezTo>
                    <a:pt x="20" y="16"/>
                    <a:pt x="22" y="10"/>
                    <a:pt x="27" y="6"/>
                  </a:cubicBezTo>
                  <a:cubicBezTo>
                    <a:pt x="31" y="3"/>
                    <a:pt x="37" y="1"/>
                    <a:pt x="43" y="1"/>
                  </a:cubicBezTo>
                  <a:cubicBezTo>
                    <a:pt x="49" y="0"/>
                    <a:pt x="54" y="1"/>
                    <a:pt x="60" y="2"/>
                  </a:cubicBezTo>
                  <a:cubicBezTo>
                    <a:pt x="73" y="4"/>
                    <a:pt x="87" y="6"/>
                    <a:pt x="100" y="9"/>
                  </a:cubicBezTo>
                  <a:cubicBezTo>
                    <a:pt x="108" y="11"/>
                    <a:pt x="116" y="14"/>
                    <a:pt x="124" y="16"/>
                  </a:cubicBezTo>
                  <a:cubicBezTo>
                    <a:pt x="138" y="20"/>
                    <a:pt x="152" y="22"/>
                    <a:pt x="166" y="20"/>
                  </a:cubicBezTo>
                  <a:cubicBezTo>
                    <a:pt x="181" y="18"/>
                    <a:pt x="196" y="13"/>
                    <a:pt x="211" y="13"/>
                  </a:cubicBezTo>
                  <a:cubicBezTo>
                    <a:pt x="218" y="13"/>
                    <a:pt x="224" y="14"/>
                    <a:pt x="230" y="16"/>
                  </a:cubicBezTo>
                  <a:cubicBezTo>
                    <a:pt x="236" y="18"/>
                    <a:pt x="242" y="21"/>
                    <a:pt x="246" y="25"/>
                  </a:cubicBezTo>
                  <a:cubicBezTo>
                    <a:pt x="250" y="29"/>
                    <a:pt x="252" y="33"/>
                    <a:pt x="254" y="38"/>
                  </a:cubicBezTo>
                  <a:cubicBezTo>
                    <a:pt x="257" y="44"/>
                    <a:pt x="258" y="51"/>
                    <a:pt x="259" y="58"/>
                  </a:cubicBezTo>
                  <a:cubicBezTo>
                    <a:pt x="259" y="65"/>
                    <a:pt x="259" y="71"/>
                    <a:pt x="260" y="77"/>
                  </a:cubicBezTo>
                  <a:cubicBezTo>
                    <a:pt x="262" y="88"/>
                    <a:pt x="268" y="97"/>
                    <a:pt x="275" y="105"/>
                  </a:cubicBezTo>
                  <a:cubicBezTo>
                    <a:pt x="281" y="113"/>
                    <a:pt x="289" y="120"/>
                    <a:pt x="298" y="127"/>
                  </a:cubicBezTo>
                  <a:cubicBezTo>
                    <a:pt x="306" y="133"/>
                    <a:pt x="314" y="140"/>
                    <a:pt x="322" y="146"/>
                  </a:cubicBezTo>
                  <a:cubicBezTo>
                    <a:pt x="326" y="149"/>
                    <a:pt x="331" y="151"/>
                    <a:pt x="334" y="154"/>
                  </a:cubicBezTo>
                  <a:cubicBezTo>
                    <a:pt x="338" y="157"/>
                    <a:pt x="342" y="161"/>
                    <a:pt x="344" y="165"/>
                  </a:cubicBezTo>
                  <a:cubicBezTo>
                    <a:pt x="348" y="171"/>
                    <a:pt x="349" y="178"/>
                    <a:pt x="347" y="184"/>
                  </a:cubicBezTo>
                  <a:close/>
                </a:path>
              </a:pathLst>
            </a:custGeom>
            <a:solidFill>
              <a:srgbClr val="002050"/>
            </a:solidFill>
            <a:ln w="14288" cap="rnd">
              <a:solidFill>
                <a:srgbClr val="00205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53" name="Freeform 12"/>
            <p:cNvSpPr>
              <a:spLocks/>
            </p:cNvSpPr>
            <p:nvPr/>
          </p:nvSpPr>
          <p:spPr bwMode="auto">
            <a:xfrm>
              <a:off x="3965444" y="1437357"/>
              <a:ext cx="497183" cy="775599"/>
            </a:xfrm>
            <a:custGeom>
              <a:avLst/>
              <a:gdLst>
                <a:gd name="T0" fmla="*/ 35 w 85"/>
                <a:gd name="T1" fmla="*/ 0 h 134"/>
                <a:gd name="T2" fmla="*/ 16 w 85"/>
                <a:gd name="T3" fmla="*/ 9 h 134"/>
                <a:gd name="T4" fmla="*/ 5 w 85"/>
                <a:gd name="T5" fmla="*/ 27 h 134"/>
                <a:gd name="T6" fmla="*/ 2 w 85"/>
                <a:gd name="T7" fmla="*/ 69 h 134"/>
                <a:gd name="T8" fmla="*/ 9 w 85"/>
                <a:gd name="T9" fmla="*/ 107 h 134"/>
                <a:gd name="T10" fmla="*/ 19 w 85"/>
                <a:gd name="T11" fmla="*/ 123 h 134"/>
                <a:gd name="T12" fmla="*/ 36 w 85"/>
                <a:gd name="T13" fmla="*/ 133 h 134"/>
                <a:gd name="T14" fmla="*/ 54 w 85"/>
                <a:gd name="T15" fmla="*/ 132 h 134"/>
                <a:gd name="T16" fmla="*/ 69 w 85"/>
                <a:gd name="T17" fmla="*/ 123 h 134"/>
                <a:gd name="T18" fmla="*/ 82 w 85"/>
                <a:gd name="T19" fmla="*/ 100 h 134"/>
                <a:gd name="T20" fmla="*/ 85 w 85"/>
                <a:gd name="T21" fmla="*/ 74 h 134"/>
                <a:gd name="T22" fmla="*/ 80 w 85"/>
                <a:gd name="T23" fmla="*/ 41 h 134"/>
                <a:gd name="T24" fmla="*/ 63 w 85"/>
                <a:gd name="T25" fmla="*/ 13 h 134"/>
                <a:gd name="T26" fmla="*/ 50 w 85"/>
                <a:gd name="T27" fmla="*/ 3 h 134"/>
                <a:gd name="T28" fmla="*/ 35 w 85"/>
                <a:gd name="T29"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134">
                  <a:moveTo>
                    <a:pt x="35" y="0"/>
                  </a:moveTo>
                  <a:cubicBezTo>
                    <a:pt x="28" y="0"/>
                    <a:pt x="21" y="4"/>
                    <a:pt x="16" y="9"/>
                  </a:cubicBezTo>
                  <a:cubicBezTo>
                    <a:pt x="11" y="13"/>
                    <a:pt x="7" y="20"/>
                    <a:pt x="5" y="27"/>
                  </a:cubicBezTo>
                  <a:cubicBezTo>
                    <a:pt x="0" y="40"/>
                    <a:pt x="1" y="55"/>
                    <a:pt x="2" y="69"/>
                  </a:cubicBezTo>
                  <a:cubicBezTo>
                    <a:pt x="3" y="82"/>
                    <a:pt x="4" y="95"/>
                    <a:pt x="9" y="107"/>
                  </a:cubicBezTo>
                  <a:cubicBezTo>
                    <a:pt x="11" y="113"/>
                    <a:pt x="15" y="119"/>
                    <a:pt x="19" y="123"/>
                  </a:cubicBezTo>
                  <a:cubicBezTo>
                    <a:pt x="24" y="128"/>
                    <a:pt x="29" y="131"/>
                    <a:pt x="36" y="133"/>
                  </a:cubicBezTo>
                  <a:cubicBezTo>
                    <a:pt x="42" y="134"/>
                    <a:pt x="48" y="134"/>
                    <a:pt x="54" y="132"/>
                  </a:cubicBezTo>
                  <a:cubicBezTo>
                    <a:pt x="59" y="131"/>
                    <a:pt x="65" y="127"/>
                    <a:pt x="69" y="123"/>
                  </a:cubicBezTo>
                  <a:cubicBezTo>
                    <a:pt x="75" y="117"/>
                    <a:pt x="80" y="109"/>
                    <a:pt x="82" y="100"/>
                  </a:cubicBezTo>
                  <a:cubicBezTo>
                    <a:pt x="84" y="92"/>
                    <a:pt x="85" y="83"/>
                    <a:pt x="85" y="74"/>
                  </a:cubicBezTo>
                  <a:cubicBezTo>
                    <a:pt x="85" y="63"/>
                    <a:pt x="83" y="52"/>
                    <a:pt x="80" y="41"/>
                  </a:cubicBezTo>
                  <a:cubicBezTo>
                    <a:pt x="76" y="31"/>
                    <a:pt x="71" y="21"/>
                    <a:pt x="63" y="13"/>
                  </a:cubicBezTo>
                  <a:cubicBezTo>
                    <a:pt x="60" y="9"/>
                    <a:pt x="55" y="6"/>
                    <a:pt x="50" y="3"/>
                  </a:cubicBezTo>
                  <a:cubicBezTo>
                    <a:pt x="46" y="1"/>
                    <a:pt x="40" y="0"/>
                    <a:pt x="3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56" name="Freeform 13"/>
            <p:cNvSpPr>
              <a:spLocks/>
            </p:cNvSpPr>
            <p:nvPr/>
          </p:nvSpPr>
          <p:spPr bwMode="auto">
            <a:xfrm>
              <a:off x="4721162" y="1377695"/>
              <a:ext cx="656281" cy="815373"/>
            </a:xfrm>
            <a:custGeom>
              <a:avLst/>
              <a:gdLst>
                <a:gd name="T0" fmla="*/ 31 w 116"/>
                <a:gd name="T1" fmla="*/ 9 h 142"/>
                <a:gd name="T2" fmla="*/ 6 w 116"/>
                <a:gd name="T3" fmla="*/ 40 h 142"/>
                <a:gd name="T4" fmla="*/ 8 w 116"/>
                <a:gd name="T5" fmla="*/ 90 h 142"/>
                <a:gd name="T6" fmla="*/ 38 w 116"/>
                <a:gd name="T7" fmla="*/ 132 h 142"/>
                <a:gd name="T8" fmla="*/ 62 w 116"/>
                <a:gd name="T9" fmla="*/ 141 h 142"/>
                <a:gd name="T10" fmla="*/ 87 w 116"/>
                <a:gd name="T11" fmla="*/ 137 h 142"/>
                <a:gd name="T12" fmla="*/ 108 w 116"/>
                <a:gd name="T13" fmla="*/ 114 h 142"/>
                <a:gd name="T14" fmla="*/ 115 w 116"/>
                <a:gd name="T15" fmla="*/ 83 h 142"/>
                <a:gd name="T16" fmla="*/ 110 w 116"/>
                <a:gd name="T17" fmla="*/ 43 h 142"/>
                <a:gd name="T18" fmla="*/ 84 w 116"/>
                <a:gd name="T19" fmla="*/ 8 h 142"/>
                <a:gd name="T20" fmla="*/ 64 w 116"/>
                <a:gd name="T21" fmla="*/ 1 h 142"/>
                <a:gd name="T22" fmla="*/ 42 w 116"/>
                <a:gd name="T23" fmla="*/ 3 h 142"/>
                <a:gd name="T24" fmla="*/ 31 w 116"/>
                <a:gd name="T25" fmla="*/ 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42">
                  <a:moveTo>
                    <a:pt x="31" y="9"/>
                  </a:moveTo>
                  <a:cubicBezTo>
                    <a:pt x="20" y="17"/>
                    <a:pt x="11" y="27"/>
                    <a:pt x="6" y="40"/>
                  </a:cubicBezTo>
                  <a:cubicBezTo>
                    <a:pt x="0" y="56"/>
                    <a:pt x="2" y="74"/>
                    <a:pt x="8" y="90"/>
                  </a:cubicBezTo>
                  <a:cubicBezTo>
                    <a:pt x="14" y="106"/>
                    <a:pt x="23" y="122"/>
                    <a:pt x="38" y="132"/>
                  </a:cubicBezTo>
                  <a:cubicBezTo>
                    <a:pt x="45" y="137"/>
                    <a:pt x="53" y="140"/>
                    <a:pt x="62" y="141"/>
                  </a:cubicBezTo>
                  <a:cubicBezTo>
                    <a:pt x="70" y="142"/>
                    <a:pt x="79" y="141"/>
                    <a:pt x="87" y="137"/>
                  </a:cubicBezTo>
                  <a:cubicBezTo>
                    <a:pt x="96" y="132"/>
                    <a:pt x="104" y="124"/>
                    <a:pt x="108" y="114"/>
                  </a:cubicBezTo>
                  <a:cubicBezTo>
                    <a:pt x="113" y="104"/>
                    <a:pt x="114" y="94"/>
                    <a:pt x="115" y="83"/>
                  </a:cubicBezTo>
                  <a:cubicBezTo>
                    <a:pt x="116" y="69"/>
                    <a:pt x="114" y="56"/>
                    <a:pt x="110" y="43"/>
                  </a:cubicBezTo>
                  <a:cubicBezTo>
                    <a:pt x="105" y="29"/>
                    <a:pt x="96" y="16"/>
                    <a:pt x="84" y="8"/>
                  </a:cubicBezTo>
                  <a:cubicBezTo>
                    <a:pt x="78" y="4"/>
                    <a:pt x="71" y="2"/>
                    <a:pt x="64" y="1"/>
                  </a:cubicBezTo>
                  <a:cubicBezTo>
                    <a:pt x="56" y="0"/>
                    <a:pt x="49" y="0"/>
                    <a:pt x="42" y="3"/>
                  </a:cubicBezTo>
                  <a:cubicBezTo>
                    <a:pt x="38" y="5"/>
                    <a:pt x="34" y="7"/>
                    <a:pt x="31"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57" name="Freeform 14"/>
            <p:cNvSpPr>
              <a:spLocks/>
            </p:cNvSpPr>
            <p:nvPr/>
          </p:nvSpPr>
          <p:spPr bwMode="auto">
            <a:xfrm>
              <a:off x="4243867" y="1735664"/>
              <a:ext cx="715943" cy="536953"/>
            </a:xfrm>
            <a:custGeom>
              <a:avLst/>
              <a:gdLst>
                <a:gd name="T0" fmla="*/ 18 w 123"/>
                <a:gd name="T1" fmla="*/ 40 h 90"/>
                <a:gd name="T2" fmla="*/ 37 w 123"/>
                <a:gd name="T3" fmla="*/ 14 h 90"/>
                <a:gd name="T4" fmla="*/ 49 w 123"/>
                <a:gd name="T5" fmla="*/ 4 h 90"/>
                <a:gd name="T6" fmla="*/ 64 w 123"/>
                <a:gd name="T7" fmla="*/ 0 h 90"/>
                <a:gd name="T8" fmla="*/ 80 w 123"/>
                <a:gd name="T9" fmla="*/ 7 h 90"/>
                <a:gd name="T10" fmla="*/ 90 w 123"/>
                <a:gd name="T11" fmla="*/ 22 h 90"/>
                <a:gd name="T12" fmla="*/ 98 w 123"/>
                <a:gd name="T13" fmla="*/ 37 h 90"/>
                <a:gd name="T14" fmla="*/ 112 w 123"/>
                <a:gd name="T15" fmla="*/ 49 h 90"/>
                <a:gd name="T16" fmla="*/ 118 w 123"/>
                <a:gd name="T17" fmla="*/ 55 h 90"/>
                <a:gd name="T18" fmla="*/ 122 w 123"/>
                <a:gd name="T19" fmla="*/ 63 h 90"/>
                <a:gd name="T20" fmla="*/ 122 w 123"/>
                <a:gd name="T21" fmla="*/ 72 h 90"/>
                <a:gd name="T22" fmla="*/ 117 w 123"/>
                <a:gd name="T23" fmla="*/ 80 h 90"/>
                <a:gd name="T24" fmla="*/ 100 w 123"/>
                <a:gd name="T25" fmla="*/ 87 h 90"/>
                <a:gd name="T26" fmla="*/ 63 w 123"/>
                <a:gd name="T27" fmla="*/ 86 h 90"/>
                <a:gd name="T28" fmla="*/ 26 w 123"/>
                <a:gd name="T29" fmla="*/ 90 h 90"/>
                <a:gd name="T30" fmla="*/ 9 w 123"/>
                <a:gd name="T31" fmla="*/ 85 h 90"/>
                <a:gd name="T32" fmla="*/ 2 w 123"/>
                <a:gd name="T33" fmla="*/ 78 h 90"/>
                <a:gd name="T34" fmla="*/ 0 w 123"/>
                <a:gd name="T35" fmla="*/ 69 h 90"/>
                <a:gd name="T36" fmla="*/ 1 w 123"/>
                <a:gd name="T37" fmla="*/ 60 h 90"/>
                <a:gd name="T38" fmla="*/ 6 w 123"/>
                <a:gd name="T39" fmla="*/ 53 h 90"/>
                <a:gd name="T40" fmla="*/ 18 w 123"/>
                <a:gd name="T41" fmla="*/ 4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3" h="90">
                  <a:moveTo>
                    <a:pt x="18" y="40"/>
                  </a:moveTo>
                  <a:cubicBezTo>
                    <a:pt x="25" y="32"/>
                    <a:pt x="30" y="22"/>
                    <a:pt x="37" y="14"/>
                  </a:cubicBezTo>
                  <a:cubicBezTo>
                    <a:pt x="40" y="10"/>
                    <a:pt x="44" y="6"/>
                    <a:pt x="49" y="4"/>
                  </a:cubicBezTo>
                  <a:cubicBezTo>
                    <a:pt x="54" y="1"/>
                    <a:pt x="59" y="0"/>
                    <a:pt x="64" y="0"/>
                  </a:cubicBezTo>
                  <a:cubicBezTo>
                    <a:pt x="70" y="1"/>
                    <a:pt x="76" y="3"/>
                    <a:pt x="80" y="7"/>
                  </a:cubicBezTo>
                  <a:cubicBezTo>
                    <a:pt x="84" y="12"/>
                    <a:pt x="88" y="17"/>
                    <a:pt x="90" y="22"/>
                  </a:cubicBezTo>
                  <a:cubicBezTo>
                    <a:pt x="93" y="27"/>
                    <a:pt x="94" y="33"/>
                    <a:pt x="98" y="37"/>
                  </a:cubicBezTo>
                  <a:cubicBezTo>
                    <a:pt x="102" y="42"/>
                    <a:pt x="107" y="45"/>
                    <a:pt x="112" y="49"/>
                  </a:cubicBezTo>
                  <a:cubicBezTo>
                    <a:pt x="114" y="51"/>
                    <a:pt x="116" y="53"/>
                    <a:pt x="118" y="55"/>
                  </a:cubicBezTo>
                  <a:cubicBezTo>
                    <a:pt x="120" y="57"/>
                    <a:pt x="122" y="60"/>
                    <a:pt x="122" y="63"/>
                  </a:cubicBezTo>
                  <a:cubicBezTo>
                    <a:pt x="123" y="66"/>
                    <a:pt x="123" y="69"/>
                    <a:pt x="122" y="72"/>
                  </a:cubicBezTo>
                  <a:cubicBezTo>
                    <a:pt x="121" y="75"/>
                    <a:pt x="119" y="78"/>
                    <a:pt x="117" y="80"/>
                  </a:cubicBezTo>
                  <a:cubicBezTo>
                    <a:pt x="112" y="84"/>
                    <a:pt x="106" y="86"/>
                    <a:pt x="100" y="87"/>
                  </a:cubicBezTo>
                  <a:cubicBezTo>
                    <a:pt x="88" y="89"/>
                    <a:pt x="76" y="85"/>
                    <a:pt x="63" y="86"/>
                  </a:cubicBezTo>
                  <a:cubicBezTo>
                    <a:pt x="51" y="86"/>
                    <a:pt x="39" y="90"/>
                    <a:pt x="26" y="90"/>
                  </a:cubicBezTo>
                  <a:cubicBezTo>
                    <a:pt x="20" y="90"/>
                    <a:pt x="14" y="88"/>
                    <a:pt x="9" y="85"/>
                  </a:cubicBezTo>
                  <a:cubicBezTo>
                    <a:pt x="6" y="83"/>
                    <a:pt x="4" y="80"/>
                    <a:pt x="2" y="78"/>
                  </a:cubicBezTo>
                  <a:cubicBezTo>
                    <a:pt x="1" y="75"/>
                    <a:pt x="0" y="72"/>
                    <a:pt x="0" y="69"/>
                  </a:cubicBezTo>
                  <a:cubicBezTo>
                    <a:pt x="0" y="66"/>
                    <a:pt x="0" y="63"/>
                    <a:pt x="1" y="60"/>
                  </a:cubicBezTo>
                  <a:cubicBezTo>
                    <a:pt x="3" y="58"/>
                    <a:pt x="4" y="55"/>
                    <a:pt x="6" y="53"/>
                  </a:cubicBezTo>
                  <a:cubicBezTo>
                    <a:pt x="10" y="48"/>
                    <a:pt x="14" y="44"/>
                    <a:pt x="18" y="40"/>
                  </a:cubicBezTo>
                  <a:close/>
                </a:path>
              </a:pathLst>
            </a:custGeom>
            <a:solidFill>
              <a:srgbClr val="002050"/>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58" name="Freeform 15"/>
            <p:cNvSpPr>
              <a:spLocks/>
            </p:cNvSpPr>
            <p:nvPr/>
          </p:nvSpPr>
          <p:spPr bwMode="auto">
            <a:xfrm>
              <a:off x="5675752" y="2749909"/>
              <a:ext cx="1451773" cy="2804088"/>
            </a:xfrm>
            <a:custGeom>
              <a:avLst/>
              <a:gdLst>
                <a:gd name="T0" fmla="*/ 101 w 249"/>
                <a:gd name="T1" fmla="*/ 183 h 485"/>
                <a:gd name="T2" fmla="*/ 146 w 249"/>
                <a:gd name="T3" fmla="*/ 263 h 485"/>
                <a:gd name="T4" fmla="*/ 142 w 249"/>
                <a:gd name="T5" fmla="*/ 336 h 485"/>
                <a:gd name="T6" fmla="*/ 120 w 249"/>
                <a:gd name="T7" fmla="*/ 405 h 485"/>
                <a:gd name="T8" fmla="*/ 112 w 249"/>
                <a:gd name="T9" fmla="*/ 433 h 485"/>
                <a:gd name="T10" fmla="*/ 116 w 249"/>
                <a:gd name="T11" fmla="*/ 462 h 485"/>
                <a:gd name="T12" fmla="*/ 142 w 249"/>
                <a:gd name="T13" fmla="*/ 482 h 485"/>
                <a:gd name="T14" fmla="*/ 174 w 249"/>
                <a:gd name="T15" fmla="*/ 482 h 485"/>
                <a:gd name="T16" fmla="*/ 204 w 249"/>
                <a:gd name="T17" fmla="*/ 467 h 485"/>
                <a:gd name="T18" fmla="*/ 244 w 249"/>
                <a:gd name="T19" fmla="*/ 396 h 485"/>
                <a:gd name="T20" fmla="*/ 242 w 249"/>
                <a:gd name="T21" fmla="*/ 313 h 485"/>
                <a:gd name="T22" fmla="*/ 211 w 249"/>
                <a:gd name="T23" fmla="*/ 203 h 485"/>
                <a:gd name="T24" fmla="*/ 172 w 249"/>
                <a:gd name="T25" fmla="*/ 129 h 485"/>
                <a:gd name="T26" fmla="*/ 118 w 249"/>
                <a:gd name="T27" fmla="*/ 66 h 485"/>
                <a:gd name="T28" fmla="*/ 85 w 249"/>
                <a:gd name="T29" fmla="*/ 20 h 485"/>
                <a:gd name="T30" fmla="*/ 61 w 249"/>
                <a:gd name="T31" fmla="*/ 4 h 485"/>
                <a:gd name="T32" fmla="*/ 33 w 249"/>
                <a:gd name="T33" fmla="*/ 3 h 485"/>
                <a:gd name="T34" fmla="*/ 6 w 249"/>
                <a:gd name="T35" fmla="*/ 27 h 485"/>
                <a:gd name="T36" fmla="*/ 2 w 249"/>
                <a:gd name="T37" fmla="*/ 64 h 485"/>
                <a:gd name="T38" fmla="*/ 20 w 249"/>
                <a:gd name="T39" fmla="*/ 108 h 485"/>
                <a:gd name="T40" fmla="*/ 54 w 249"/>
                <a:gd name="T41" fmla="*/ 151 h 485"/>
                <a:gd name="T42" fmla="*/ 101 w 249"/>
                <a:gd name="T43" fmla="*/ 18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9" h="485">
                  <a:moveTo>
                    <a:pt x="101" y="183"/>
                  </a:moveTo>
                  <a:cubicBezTo>
                    <a:pt x="126" y="203"/>
                    <a:pt x="141" y="232"/>
                    <a:pt x="146" y="263"/>
                  </a:cubicBezTo>
                  <a:cubicBezTo>
                    <a:pt x="150" y="287"/>
                    <a:pt x="147" y="312"/>
                    <a:pt x="142" y="336"/>
                  </a:cubicBezTo>
                  <a:cubicBezTo>
                    <a:pt x="136" y="360"/>
                    <a:pt x="128" y="383"/>
                    <a:pt x="120" y="405"/>
                  </a:cubicBezTo>
                  <a:cubicBezTo>
                    <a:pt x="116" y="415"/>
                    <a:pt x="113" y="424"/>
                    <a:pt x="112" y="433"/>
                  </a:cubicBezTo>
                  <a:cubicBezTo>
                    <a:pt x="110" y="443"/>
                    <a:pt x="111" y="453"/>
                    <a:pt x="116" y="462"/>
                  </a:cubicBezTo>
                  <a:cubicBezTo>
                    <a:pt x="121" y="472"/>
                    <a:pt x="131" y="478"/>
                    <a:pt x="142" y="482"/>
                  </a:cubicBezTo>
                  <a:cubicBezTo>
                    <a:pt x="152" y="485"/>
                    <a:pt x="164" y="485"/>
                    <a:pt x="174" y="482"/>
                  </a:cubicBezTo>
                  <a:cubicBezTo>
                    <a:pt x="185" y="479"/>
                    <a:pt x="195" y="474"/>
                    <a:pt x="204" y="467"/>
                  </a:cubicBezTo>
                  <a:cubicBezTo>
                    <a:pt x="226" y="450"/>
                    <a:pt x="239" y="424"/>
                    <a:pt x="244" y="396"/>
                  </a:cubicBezTo>
                  <a:cubicBezTo>
                    <a:pt x="249" y="369"/>
                    <a:pt x="247" y="340"/>
                    <a:pt x="242" y="313"/>
                  </a:cubicBezTo>
                  <a:cubicBezTo>
                    <a:pt x="236" y="275"/>
                    <a:pt x="225" y="239"/>
                    <a:pt x="211" y="203"/>
                  </a:cubicBezTo>
                  <a:cubicBezTo>
                    <a:pt x="200" y="177"/>
                    <a:pt x="188" y="151"/>
                    <a:pt x="172" y="129"/>
                  </a:cubicBezTo>
                  <a:cubicBezTo>
                    <a:pt x="155" y="107"/>
                    <a:pt x="134" y="89"/>
                    <a:pt x="118" y="66"/>
                  </a:cubicBezTo>
                  <a:cubicBezTo>
                    <a:pt x="107" y="51"/>
                    <a:pt x="98" y="34"/>
                    <a:pt x="85" y="20"/>
                  </a:cubicBezTo>
                  <a:cubicBezTo>
                    <a:pt x="78" y="14"/>
                    <a:pt x="70" y="8"/>
                    <a:pt x="61" y="4"/>
                  </a:cubicBezTo>
                  <a:cubicBezTo>
                    <a:pt x="52" y="1"/>
                    <a:pt x="42" y="0"/>
                    <a:pt x="33" y="3"/>
                  </a:cubicBezTo>
                  <a:cubicBezTo>
                    <a:pt x="21" y="6"/>
                    <a:pt x="11" y="15"/>
                    <a:pt x="6" y="27"/>
                  </a:cubicBezTo>
                  <a:cubicBezTo>
                    <a:pt x="1" y="38"/>
                    <a:pt x="0" y="51"/>
                    <a:pt x="2" y="64"/>
                  </a:cubicBezTo>
                  <a:cubicBezTo>
                    <a:pt x="4" y="80"/>
                    <a:pt x="12" y="95"/>
                    <a:pt x="20" y="108"/>
                  </a:cubicBezTo>
                  <a:cubicBezTo>
                    <a:pt x="29" y="124"/>
                    <a:pt x="40" y="139"/>
                    <a:pt x="54" y="151"/>
                  </a:cubicBezTo>
                  <a:cubicBezTo>
                    <a:pt x="69" y="163"/>
                    <a:pt x="87" y="171"/>
                    <a:pt x="101" y="183"/>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59" name="Freeform 16"/>
            <p:cNvSpPr>
              <a:spLocks/>
            </p:cNvSpPr>
            <p:nvPr/>
          </p:nvSpPr>
          <p:spPr bwMode="auto">
            <a:xfrm>
              <a:off x="5675751" y="5215917"/>
              <a:ext cx="2008618" cy="2068264"/>
            </a:xfrm>
            <a:custGeom>
              <a:avLst/>
              <a:gdLst>
                <a:gd name="T0" fmla="*/ 345 w 347"/>
                <a:gd name="T1" fmla="*/ 184 h 358"/>
                <a:gd name="T2" fmla="*/ 334 w 347"/>
                <a:gd name="T3" fmla="*/ 203 h 358"/>
                <a:gd name="T4" fmla="*/ 294 w 347"/>
                <a:gd name="T5" fmla="*/ 231 h 358"/>
                <a:gd name="T6" fmla="*/ 220 w 347"/>
                <a:gd name="T7" fmla="*/ 270 h 358"/>
                <a:gd name="T8" fmla="*/ 177 w 347"/>
                <a:gd name="T9" fmla="*/ 305 h 358"/>
                <a:gd name="T10" fmla="*/ 142 w 347"/>
                <a:gd name="T11" fmla="*/ 337 h 358"/>
                <a:gd name="T12" fmla="*/ 98 w 347"/>
                <a:gd name="T13" fmla="*/ 356 h 358"/>
                <a:gd name="T14" fmla="*/ 41 w 347"/>
                <a:gd name="T15" fmla="*/ 347 h 358"/>
                <a:gd name="T16" fmla="*/ 9 w 347"/>
                <a:gd name="T17" fmla="*/ 322 h 358"/>
                <a:gd name="T18" fmla="*/ 0 w 347"/>
                <a:gd name="T19" fmla="*/ 282 h 358"/>
                <a:gd name="T20" fmla="*/ 8 w 347"/>
                <a:gd name="T21" fmla="*/ 210 h 358"/>
                <a:gd name="T22" fmla="*/ 18 w 347"/>
                <a:gd name="T23" fmla="*/ 150 h 358"/>
                <a:gd name="T24" fmla="*/ 19 w 347"/>
                <a:gd name="T25" fmla="*/ 40 h 358"/>
                <a:gd name="T26" fmla="*/ 19 w 347"/>
                <a:gd name="T27" fmla="*/ 22 h 358"/>
                <a:gd name="T28" fmla="*/ 27 w 347"/>
                <a:gd name="T29" fmla="*/ 6 h 358"/>
                <a:gd name="T30" fmla="*/ 43 w 347"/>
                <a:gd name="T31" fmla="*/ 0 h 358"/>
                <a:gd name="T32" fmla="*/ 60 w 347"/>
                <a:gd name="T33" fmla="*/ 1 h 358"/>
                <a:gd name="T34" fmla="*/ 99 w 347"/>
                <a:gd name="T35" fmla="*/ 8 h 358"/>
                <a:gd name="T36" fmla="*/ 123 w 347"/>
                <a:gd name="T37" fmla="*/ 15 h 358"/>
                <a:gd name="T38" fmla="*/ 165 w 347"/>
                <a:gd name="T39" fmla="*/ 19 h 358"/>
                <a:gd name="T40" fmla="*/ 210 w 347"/>
                <a:gd name="T41" fmla="*/ 12 h 358"/>
                <a:gd name="T42" fmla="*/ 229 w 347"/>
                <a:gd name="T43" fmla="*/ 15 h 358"/>
                <a:gd name="T44" fmla="*/ 245 w 347"/>
                <a:gd name="T45" fmla="*/ 24 h 358"/>
                <a:gd name="T46" fmla="*/ 253 w 347"/>
                <a:gd name="T47" fmla="*/ 37 h 358"/>
                <a:gd name="T48" fmla="*/ 257 w 347"/>
                <a:gd name="T49" fmla="*/ 58 h 358"/>
                <a:gd name="T50" fmla="*/ 259 w 347"/>
                <a:gd name="T51" fmla="*/ 77 h 358"/>
                <a:gd name="T52" fmla="*/ 273 w 347"/>
                <a:gd name="T53" fmla="*/ 105 h 358"/>
                <a:gd name="T54" fmla="*/ 296 w 347"/>
                <a:gd name="T55" fmla="*/ 126 h 358"/>
                <a:gd name="T56" fmla="*/ 320 w 347"/>
                <a:gd name="T57" fmla="*/ 145 h 358"/>
                <a:gd name="T58" fmla="*/ 333 w 347"/>
                <a:gd name="T59" fmla="*/ 154 h 358"/>
                <a:gd name="T60" fmla="*/ 342 w 347"/>
                <a:gd name="T61" fmla="*/ 165 h 358"/>
                <a:gd name="T62" fmla="*/ 345 w 347"/>
                <a:gd name="T63" fmla="*/ 184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7" h="358">
                  <a:moveTo>
                    <a:pt x="345" y="184"/>
                  </a:moveTo>
                  <a:cubicBezTo>
                    <a:pt x="342" y="191"/>
                    <a:pt x="339" y="197"/>
                    <a:pt x="334" y="203"/>
                  </a:cubicBezTo>
                  <a:cubicBezTo>
                    <a:pt x="323" y="215"/>
                    <a:pt x="309" y="224"/>
                    <a:pt x="294" y="231"/>
                  </a:cubicBezTo>
                  <a:cubicBezTo>
                    <a:pt x="269" y="244"/>
                    <a:pt x="244" y="255"/>
                    <a:pt x="220" y="270"/>
                  </a:cubicBezTo>
                  <a:cubicBezTo>
                    <a:pt x="205" y="280"/>
                    <a:pt x="191" y="292"/>
                    <a:pt x="177" y="305"/>
                  </a:cubicBezTo>
                  <a:cubicBezTo>
                    <a:pt x="166" y="316"/>
                    <a:pt x="155" y="328"/>
                    <a:pt x="142" y="337"/>
                  </a:cubicBezTo>
                  <a:cubicBezTo>
                    <a:pt x="129" y="346"/>
                    <a:pt x="114" y="353"/>
                    <a:pt x="98" y="356"/>
                  </a:cubicBezTo>
                  <a:cubicBezTo>
                    <a:pt x="78" y="358"/>
                    <a:pt x="58" y="355"/>
                    <a:pt x="41" y="347"/>
                  </a:cubicBezTo>
                  <a:cubicBezTo>
                    <a:pt x="28" y="341"/>
                    <a:pt x="16" y="334"/>
                    <a:pt x="9" y="322"/>
                  </a:cubicBezTo>
                  <a:cubicBezTo>
                    <a:pt x="1" y="310"/>
                    <a:pt x="0" y="296"/>
                    <a:pt x="0" y="282"/>
                  </a:cubicBezTo>
                  <a:cubicBezTo>
                    <a:pt x="0" y="258"/>
                    <a:pt x="4" y="234"/>
                    <a:pt x="8" y="210"/>
                  </a:cubicBezTo>
                  <a:cubicBezTo>
                    <a:pt x="12" y="190"/>
                    <a:pt x="15" y="170"/>
                    <a:pt x="18" y="150"/>
                  </a:cubicBezTo>
                  <a:cubicBezTo>
                    <a:pt x="21" y="114"/>
                    <a:pt x="21" y="77"/>
                    <a:pt x="19" y="40"/>
                  </a:cubicBezTo>
                  <a:cubicBezTo>
                    <a:pt x="18" y="34"/>
                    <a:pt x="18" y="28"/>
                    <a:pt x="19" y="22"/>
                  </a:cubicBezTo>
                  <a:cubicBezTo>
                    <a:pt x="20" y="16"/>
                    <a:pt x="22" y="10"/>
                    <a:pt x="27" y="6"/>
                  </a:cubicBezTo>
                  <a:cubicBezTo>
                    <a:pt x="31" y="2"/>
                    <a:pt x="37" y="0"/>
                    <a:pt x="43" y="0"/>
                  </a:cubicBezTo>
                  <a:cubicBezTo>
                    <a:pt x="48" y="0"/>
                    <a:pt x="54" y="0"/>
                    <a:pt x="60" y="1"/>
                  </a:cubicBezTo>
                  <a:cubicBezTo>
                    <a:pt x="73" y="3"/>
                    <a:pt x="86" y="5"/>
                    <a:pt x="99" y="8"/>
                  </a:cubicBezTo>
                  <a:cubicBezTo>
                    <a:pt x="107" y="10"/>
                    <a:pt x="115" y="13"/>
                    <a:pt x="123" y="15"/>
                  </a:cubicBezTo>
                  <a:cubicBezTo>
                    <a:pt x="137" y="19"/>
                    <a:pt x="151" y="21"/>
                    <a:pt x="165" y="19"/>
                  </a:cubicBezTo>
                  <a:cubicBezTo>
                    <a:pt x="180" y="17"/>
                    <a:pt x="195" y="12"/>
                    <a:pt x="210" y="12"/>
                  </a:cubicBezTo>
                  <a:cubicBezTo>
                    <a:pt x="216" y="12"/>
                    <a:pt x="223" y="13"/>
                    <a:pt x="229" y="15"/>
                  </a:cubicBezTo>
                  <a:cubicBezTo>
                    <a:pt x="235" y="17"/>
                    <a:pt x="241" y="20"/>
                    <a:pt x="245" y="24"/>
                  </a:cubicBezTo>
                  <a:cubicBezTo>
                    <a:pt x="248" y="28"/>
                    <a:pt x="251" y="32"/>
                    <a:pt x="253" y="37"/>
                  </a:cubicBezTo>
                  <a:cubicBezTo>
                    <a:pt x="255" y="43"/>
                    <a:pt x="257" y="51"/>
                    <a:pt x="257" y="58"/>
                  </a:cubicBezTo>
                  <a:cubicBezTo>
                    <a:pt x="258" y="64"/>
                    <a:pt x="258" y="71"/>
                    <a:pt x="259" y="77"/>
                  </a:cubicBezTo>
                  <a:cubicBezTo>
                    <a:pt x="261" y="87"/>
                    <a:pt x="266" y="96"/>
                    <a:pt x="273" y="105"/>
                  </a:cubicBezTo>
                  <a:cubicBezTo>
                    <a:pt x="280" y="113"/>
                    <a:pt x="288" y="119"/>
                    <a:pt x="296" y="126"/>
                  </a:cubicBezTo>
                  <a:cubicBezTo>
                    <a:pt x="304" y="133"/>
                    <a:pt x="312" y="140"/>
                    <a:pt x="320" y="145"/>
                  </a:cubicBezTo>
                  <a:cubicBezTo>
                    <a:pt x="324" y="148"/>
                    <a:pt x="329" y="151"/>
                    <a:pt x="333" y="154"/>
                  </a:cubicBezTo>
                  <a:cubicBezTo>
                    <a:pt x="336" y="157"/>
                    <a:pt x="340" y="160"/>
                    <a:pt x="342" y="165"/>
                  </a:cubicBezTo>
                  <a:cubicBezTo>
                    <a:pt x="346" y="171"/>
                    <a:pt x="347" y="178"/>
                    <a:pt x="345" y="1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60" name="Freeform 17"/>
            <p:cNvSpPr>
              <a:spLocks/>
            </p:cNvSpPr>
            <p:nvPr/>
          </p:nvSpPr>
          <p:spPr bwMode="auto">
            <a:xfrm>
              <a:off x="5934287" y="3605056"/>
              <a:ext cx="656281" cy="1869392"/>
            </a:xfrm>
            <a:custGeom>
              <a:avLst/>
              <a:gdLst>
                <a:gd name="T0" fmla="*/ 0 w 114"/>
                <a:gd name="T1" fmla="*/ 0 h 324"/>
                <a:gd name="T2" fmla="*/ 6 w 114"/>
                <a:gd name="T3" fmla="*/ 5 h 324"/>
                <a:gd name="T4" fmla="*/ 44 w 114"/>
                <a:gd name="T5" fmla="*/ 43 h 324"/>
                <a:gd name="T6" fmla="*/ 99 w 114"/>
                <a:gd name="T7" fmla="*/ 127 h 324"/>
                <a:gd name="T8" fmla="*/ 92 w 114"/>
                <a:gd name="T9" fmla="*/ 193 h 324"/>
                <a:gd name="T10" fmla="*/ 59 w 114"/>
                <a:gd name="T11" fmla="*/ 289 h 324"/>
                <a:gd name="T12" fmla="*/ 65 w 114"/>
                <a:gd name="T13" fmla="*/ 307 h 324"/>
                <a:gd name="T14" fmla="*/ 65 w 114"/>
                <a:gd name="T15" fmla="*/ 324 h 324"/>
                <a:gd name="T16" fmla="*/ 65 w 114"/>
                <a:gd name="T17" fmla="*/ 320 h 324"/>
                <a:gd name="T18" fmla="*/ 77 w 114"/>
                <a:gd name="T19" fmla="*/ 275 h 324"/>
                <a:gd name="T20" fmla="*/ 107 w 114"/>
                <a:gd name="T21" fmla="*/ 189 h 324"/>
                <a:gd name="T22" fmla="*/ 109 w 114"/>
                <a:gd name="T23" fmla="*/ 114 h 324"/>
                <a:gd name="T24" fmla="*/ 60 w 114"/>
                <a:gd name="T25" fmla="*/ 34 h 324"/>
                <a:gd name="T26" fmla="*/ 0 w 114"/>
                <a:gd name="T27" fmla="*/ 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324">
                  <a:moveTo>
                    <a:pt x="0" y="0"/>
                  </a:moveTo>
                  <a:cubicBezTo>
                    <a:pt x="2" y="1"/>
                    <a:pt x="4" y="3"/>
                    <a:pt x="6" y="5"/>
                  </a:cubicBezTo>
                  <a:cubicBezTo>
                    <a:pt x="21" y="17"/>
                    <a:pt x="29" y="31"/>
                    <a:pt x="44" y="43"/>
                  </a:cubicBezTo>
                  <a:cubicBezTo>
                    <a:pt x="69" y="63"/>
                    <a:pt x="94" y="96"/>
                    <a:pt x="99" y="127"/>
                  </a:cubicBezTo>
                  <a:cubicBezTo>
                    <a:pt x="103" y="151"/>
                    <a:pt x="98" y="164"/>
                    <a:pt x="92" y="193"/>
                  </a:cubicBezTo>
                  <a:cubicBezTo>
                    <a:pt x="86" y="221"/>
                    <a:pt x="68" y="261"/>
                    <a:pt x="59" y="289"/>
                  </a:cubicBezTo>
                  <a:cubicBezTo>
                    <a:pt x="55" y="300"/>
                    <a:pt x="66" y="295"/>
                    <a:pt x="65" y="307"/>
                  </a:cubicBezTo>
                  <a:cubicBezTo>
                    <a:pt x="64" y="312"/>
                    <a:pt x="64" y="318"/>
                    <a:pt x="65" y="324"/>
                  </a:cubicBezTo>
                  <a:cubicBezTo>
                    <a:pt x="65" y="323"/>
                    <a:pt x="65" y="322"/>
                    <a:pt x="65" y="320"/>
                  </a:cubicBezTo>
                  <a:cubicBezTo>
                    <a:pt x="67" y="305"/>
                    <a:pt x="72" y="290"/>
                    <a:pt x="77" y="275"/>
                  </a:cubicBezTo>
                  <a:cubicBezTo>
                    <a:pt x="87" y="246"/>
                    <a:pt x="99" y="218"/>
                    <a:pt x="107" y="189"/>
                  </a:cubicBezTo>
                  <a:cubicBezTo>
                    <a:pt x="114" y="160"/>
                    <a:pt x="114" y="139"/>
                    <a:pt x="109" y="114"/>
                  </a:cubicBezTo>
                  <a:cubicBezTo>
                    <a:pt x="104" y="82"/>
                    <a:pt x="86" y="53"/>
                    <a:pt x="60" y="34"/>
                  </a:cubicBezTo>
                  <a:cubicBezTo>
                    <a:pt x="41" y="20"/>
                    <a:pt x="20" y="12"/>
                    <a:pt x="0" y="0"/>
                  </a:cubicBezTo>
                  <a:close/>
                </a:path>
              </a:pathLst>
            </a:custGeom>
            <a:solidFill>
              <a:srgbClr val="FDFD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61" name="Freeform 18"/>
            <p:cNvSpPr>
              <a:spLocks/>
            </p:cNvSpPr>
            <p:nvPr/>
          </p:nvSpPr>
          <p:spPr bwMode="auto">
            <a:xfrm>
              <a:off x="6153047" y="4997157"/>
              <a:ext cx="835266" cy="696051"/>
            </a:xfrm>
            <a:custGeom>
              <a:avLst/>
              <a:gdLst>
                <a:gd name="T0" fmla="*/ 144 w 146"/>
                <a:gd name="T1" fmla="*/ 33 h 120"/>
                <a:gd name="T2" fmla="*/ 136 w 146"/>
                <a:gd name="T3" fmla="*/ 21 h 120"/>
                <a:gd name="T4" fmla="*/ 124 w 146"/>
                <a:gd name="T5" fmla="*/ 14 h 120"/>
                <a:gd name="T6" fmla="*/ 97 w 146"/>
                <a:gd name="T7" fmla="*/ 7 h 120"/>
                <a:gd name="T8" fmla="*/ 70 w 146"/>
                <a:gd name="T9" fmla="*/ 2 h 120"/>
                <a:gd name="T10" fmla="*/ 43 w 146"/>
                <a:gd name="T11" fmla="*/ 2 h 120"/>
                <a:gd name="T12" fmla="*/ 22 w 146"/>
                <a:gd name="T13" fmla="*/ 13 h 120"/>
                <a:gd name="T14" fmla="*/ 8 w 146"/>
                <a:gd name="T15" fmla="*/ 32 h 120"/>
                <a:gd name="T16" fmla="*/ 1 w 146"/>
                <a:gd name="T17" fmla="*/ 74 h 120"/>
                <a:gd name="T18" fmla="*/ 12 w 146"/>
                <a:gd name="T19" fmla="*/ 103 h 120"/>
                <a:gd name="T20" fmla="*/ 33 w 146"/>
                <a:gd name="T21" fmla="*/ 116 h 120"/>
                <a:gd name="T22" fmla="*/ 77 w 146"/>
                <a:gd name="T23" fmla="*/ 116 h 120"/>
                <a:gd name="T24" fmla="*/ 134 w 146"/>
                <a:gd name="T25" fmla="*/ 73 h 120"/>
                <a:gd name="T26" fmla="*/ 144 w 146"/>
                <a:gd name="T27" fmla="*/ 51 h 120"/>
                <a:gd name="T28" fmla="*/ 144 w 146"/>
                <a:gd name="T29" fmla="*/ 3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6" h="120">
                  <a:moveTo>
                    <a:pt x="144" y="33"/>
                  </a:moveTo>
                  <a:cubicBezTo>
                    <a:pt x="142" y="28"/>
                    <a:pt x="139" y="25"/>
                    <a:pt x="136" y="21"/>
                  </a:cubicBezTo>
                  <a:cubicBezTo>
                    <a:pt x="132" y="18"/>
                    <a:pt x="128" y="16"/>
                    <a:pt x="124" y="14"/>
                  </a:cubicBezTo>
                  <a:cubicBezTo>
                    <a:pt x="115" y="10"/>
                    <a:pt x="106" y="9"/>
                    <a:pt x="97" y="7"/>
                  </a:cubicBezTo>
                  <a:cubicBezTo>
                    <a:pt x="88" y="6"/>
                    <a:pt x="79" y="4"/>
                    <a:pt x="70" y="2"/>
                  </a:cubicBezTo>
                  <a:cubicBezTo>
                    <a:pt x="61" y="1"/>
                    <a:pt x="52" y="0"/>
                    <a:pt x="43" y="2"/>
                  </a:cubicBezTo>
                  <a:cubicBezTo>
                    <a:pt x="35" y="3"/>
                    <a:pt x="28" y="7"/>
                    <a:pt x="22" y="13"/>
                  </a:cubicBezTo>
                  <a:cubicBezTo>
                    <a:pt x="16" y="18"/>
                    <a:pt x="11" y="25"/>
                    <a:pt x="8" y="32"/>
                  </a:cubicBezTo>
                  <a:cubicBezTo>
                    <a:pt x="2" y="45"/>
                    <a:pt x="0" y="60"/>
                    <a:pt x="1" y="74"/>
                  </a:cubicBezTo>
                  <a:cubicBezTo>
                    <a:pt x="2" y="85"/>
                    <a:pt x="5" y="95"/>
                    <a:pt x="12" y="103"/>
                  </a:cubicBezTo>
                  <a:cubicBezTo>
                    <a:pt x="17" y="110"/>
                    <a:pt x="25" y="114"/>
                    <a:pt x="33" y="116"/>
                  </a:cubicBezTo>
                  <a:cubicBezTo>
                    <a:pt x="48" y="120"/>
                    <a:pt x="63" y="120"/>
                    <a:pt x="77" y="116"/>
                  </a:cubicBezTo>
                  <a:cubicBezTo>
                    <a:pt x="100" y="108"/>
                    <a:pt x="120" y="93"/>
                    <a:pt x="134" y="73"/>
                  </a:cubicBezTo>
                  <a:cubicBezTo>
                    <a:pt x="139" y="66"/>
                    <a:pt x="143" y="59"/>
                    <a:pt x="144" y="51"/>
                  </a:cubicBezTo>
                  <a:cubicBezTo>
                    <a:pt x="146" y="45"/>
                    <a:pt x="146" y="39"/>
                    <a:pt x="144" y="33"/>
                  </a:cubicBezTo>
                  <a:close/>
                </a:path>
              </a:pathLst>
            </a:custGeom>
            <a:solidFill>
              <a:srgbClr val="002050"/>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62" name="Freeform 19"/>
            <p:cNvSpPr>
              <a:spLocks/>
            </p:cNvSpPr>
            <p:nvPr/>
          </p:nvSpPr>
          <p:spPr bwMode="auto">
            <a:xfrm>
              <a:off x="6192822" y="4977270"/>
              <a:ext cx="596619" cy="198872"/>
            </a:xfrm>
            <a:custGeom>
              <a:avLst/>
              <a:gdLst>
                <a:gd name="T0" fmla="*/ 35 w 104"/>
                <a:gd name="T1" fmla="*/ 3 h 35"/>
                <a:gd name="T2" fmla="*/ 2 w 104"/>
                <a:gd name="T3" fmla="*/ 26 h 35"/>
                <a:gd name="T4" fmla="*/ 0 w 104"/>
                <a:gd name="T5" fmla="*/ 35 h 35"/>
                <a:gd name="T6" fmla="*/ 8 w 104"/>
                <a:gd name="T7" fmla="*/ 31 h 35"/>
                <a:gd name="T8" fmla="*/ 26 w 104"/>
                <a:gd name="T9" fmla="*/ 20 h 35"/>
                <a:gd name="T10" fmla="*/ 51 w 104"/>
                <a:gd name="T11" fmla="*/ 14 h 35"/>
                <a:gd name="T12" fmla="*/ 69 w 104"/>
                <a:gd name="T13" fmla="*/ 13 h 35"/>
                <a:gd name="T14" fmla="*/ 104 w 104"/>
                <a:gd name="T15" fmla="*/ 14 h 35"/>
                <a:gd name="T16" fmla="*/ 80 w 104"/>
                <a:gd name="T17" fmla="*/ 6 h 35"/>
                <a:gd name="T18" fmla="*/ 58 w 104"/>
                <a:gd name="T19" fmla="*/ 1 h 35"/>
                <a:gd name="T20" fmla="*/ 35 w 104"/>
                <a:gd name="T2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35">
                  <a:moveTo>
                    <a:pt x="35" y="3"/>
                  </a:moveTo>
                  <a:cubicBezTo>
                    <a:pt x="2" y="26"/>
                    <a:pt x="2" y="26"/>
                    <a:pt x="2" y="26"/>
                  </a:cubicBezTo>
                  <a:cubicBezTo>
                    <a:pt x="0" y="35"/>
                    <a:pt x="0" y="35"/>
                    <a:pt x="0" y="35"/>
                  </a:cubicBezTo>
                  <a:cubicBezTo>
                    <a:pt x="3" y="34"/>
                    <a:pt x="6" y="32"/>
                    <a:pt x="8" y="31"/>
                  </a:cubicBezTo>
                  <a:cubicBezTo>
                    <a:pt x="14" y="27"/>
                    <a:pt x="19" y="23"/>
                    <a:pt x="26" y="20"/>
                  </a:cubicBezTo>
                  <a:cubicBezTo>
                    <a:pt x="33" y="16"/>
                    <a:pt x="42" y="15"/>
                    <a:pt x="51" y="14"/>
                  </a:cubicBezTo>
                  <a:cubicBezTo>
                    <a:pt x="57" y="13"/>
                    <a:pt x="63" y="13"/>
                    <a:pt x="69" y="13"/>
                  </a:cubicBezTo>
                  <a:cubicBezTo>
                    <a:pt x="81" y="12"/>
                    <a:pt x="93" y="13"/>
                    <a:pt x="104" y="14"/>
                  </a:cubicBezTo>
                  <a:cubicBezTo>
                    <a:pt x="80" y="6"/>
                    <a:pt x="80" y="6"/>
                    <a:pt x="80" y="6"/>
                  </a:cubicBezTo>
                  <a:cubicBezTo>
                    <a:pt x="73" y="3"/>
                    <a:pt x="65" y="1"/>
                    <a:pt x="58" y="1"/>
                  </a:cubicBezTo>
                  <a:cubicBezTo>
                    <a:pt x="50" y="0"/>
                    <a:pt x="43" y="1"/>
                    <a:pt x="35" y="3"/>
                  </a:cubicBezTo>
                  <a:close/>
                </a:path>
              </a:pathLst>
            </a:custGeom>
            <a:solidFill>
              <a:srgbClr val="FDFD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63" name="Freeform 20"/>
            <p:cNvSpPr>
              <a:spLocks/>
            </p:cNvSpPr>
            <p:nvPr/>
          </p:nvSpPr>
          <p:spPr bwMode="auto">
            <a:xfrm>
              <a:off x="2712544" y="3346523"/>
              <a:ext cx="1213125" cy="2644991"/>
            </a:xfrm>
            <a:custGeom>
              <a:avLst/>
              <a:gdLst>
                <a:gd name="T0" fmla="*/ 142 w 207"/>
                <a:gd name="T1" fmla="*/ 0 h 458"/>
                <a:gd name="T2" fmla="*/ 109 w 207"/>
                <a:gd name="T3" fmla="*/ 42 h 458"/>
                <a:gd name="T4" fmla="*/ 99 w 207"/>
                <a:gd name="T5" fmla="*/ 49 h 458"/>
                <a:gd name="T6" fmla="*/ 91 w 207"/>
                <a:gd name="T7" fmla="*/ 58 h 458"/>
                <a:gd name="T8" fmla="*/ 90 w 207"/>
                <a:gd name="T9" fmla="*/ 60 h 458"/>
                <a:gd name="T10" fmla="*/ 72 w 207"/>
                <a:gd name="T11" fmla="*/ 115 h 458"/>
                <a:gd name="T12" fmla="*/ 49 w 207"/>
                <a:gd name="T13" fmla="*/ 176 h 458"/>
                <a:gd name="T14" fmla="*/ 21 w 207"/>
                <a:gd name="T15" fmla="*/ 231 h 458"/>
                <a:gd name="T16" fmla="*/ 4 w 207"/>
                <a:gd name="T17" fmla="*/ 271 h 458"/>
                <a:gd name="T18" fmla="*/ 19 w 207"/>
                <a:gd name="T19" fmla="*/ 339 h 458"/>
                <a:gd name="T20" fmla="*/ 116 w 207"/>
                <a:gd name="T21" fmla="*/ 430 h 458"/>
                <a:gd name="T22" fmla="*/ 157 w 207"/>
                <a:gd name="T23" fmla="*/ 450 h 458"/>
                <a:gd name="T24" fmla="*/ 182 w 207"/>
                <a:gd name="T25" fmla="*/ 458 h 458"/>
                <a:gd name="T26" fmla="*/ 195 w 207"/>
                <a:gd name="T27" fmla="*/ 456 h 458"/>
                <a:gd name="T28" fmla="*/ 204 w 207"/>
                <a:gd name="T29" fmla="*/ 447 h 458"/>
                <a:gd name="T30" fmla="*/ 207 w 207"/>
                <a:gd name="T31" fmla="*/ 434 h 458"/>
                <a:gd name="T32" fmla="*/ 202 w 207"/>
                <a:gd name="T33" fmla="*/ 422 h 458"/>
                <a:gd name="T34" fmla="*/ 190 w 207"/>
                <a:gd name="T35" fmla="*/ 409 h 458"/>
                <a:gd name="T36" fmla="*/ 175 w 207"/>
                <a:gd name="T37" fmla="*/ 398 h 458"/>
                <a:gd name="T38" fmla="*/ 109 w 207"/>
                <a:gd name="T39" fmla="*/ 321 h 458"/>
                <a:gd name="T40" fmla="*/ 90 w 207"/>
                <a:gd name="T41" fmla="*/ 295 h 458"/>
                <a:gd name="T42" fmla="*/ 77 w 207"/>
                <a:gd name="T43" fmla="*/ 263 h 458"/>
                <a:gd name="T44" fmla="*/ 82 w 207"/>
                <a:gd name="T45" fmla="*/ 177 h 458"/>
                <a:gd name="T46" fmla="*/ 97 w 207"/>
                <a:gd name="T47" fmla="*/ 142 h 458"/>
                <a:gd name="T48" fmla="*/ 123 w 207"/>
                <a:gd name="T49" fmla="*/ 71 h 458"/>
                <a:gd name="T50" fmla="*/ 130 w 207"/>
                <a:gd name="T51" fmla="*/ 50 h 458"/>
                <a:gd name="T52" fmla="*/ 142 w 207"/>
                <a:gd name="T53"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7" h="458">
                  <a:moveTo>
                    <a:pt x="142" y="0"/>
                  </a:moveTo>
                  <a:cubicBezTo>
                    <a:pt x="135" y="16"/>
                    <a:pt x="123" y="31"/>
                    <a:pt x="109" y="42"/>
                  </a:cubicBezTo>
                  <a:cubicBezTo>
                    <a:pt x="105" y="44"/>
                    <a:pt x="102" y="46"/>
                    <a:pt x="99" y="49"/>
                  </a:cubicBezTo>
                  <a:cubicBezTo>
                    <a:pt x="95" y="51"/>
                    <a:pt x="93" y="54"/>
                    <a:pt x="91" y="58"/>
                  </a:cubicBezTo>
                  <a:cubicBezTo>
                    <a:pt x="90" y="58"/>
                    <a:pt x="90" y="59"/>
                    <a:pt x="90" y="60"/>
                  </a:cubicBezTo>
                  <a:cubicBezTo>
                    <a:pt x="81" y="77"/>
                    <a:pt x="78" y="96"/>
                    <a:pt x="72" y="115"/>
                  </a:cubicBezTo>
                  <a:cubicBezTo>
                    <a:pt x="66" y="136"/>
                    <a:pt x="58" y="157"/>
                    <a:pt x="49" y="176"/>
                  </a:cubicBezTo>
                  <a:cubicBezTo>
                    <a:pt x="40" y="195"/>
                    <a:pt x="30" y="213"/>
                    <a:pt x="21" y="231"/>
                  </a:cubicBezTo>
                  <a:cubicBezTo>
                    <a:pt x="14" y="244"/>
                    <a:pt x="7" y="257"/>
                    <a:pt x="4" y="271"/>
                  </a:cubicBezTo>
                  <a:cubicBezTo>
                    <a:pt x="0" y="295"/>
                    <a:pt x="8" y="318"/>
                    <a:pt x="19" y="339"/>
                  </a:cubicBezTo>
                  <a:cubicBezTo>
                    <a:pt x="42" y="378"/>
                    <a:pt x="77" y="408"/>
                    <a:pt x="116" y="430"/>
                  </a:cubicBezTo>
                  <a:cubicBezTo>
                    <a:pt x="130" y="437"/>
                    <a:pt x="143" y="444"/>
                    <a:pt x="157" y="450"/>
                  </a:cubicBezTo>
                  <a:cubicBezTo>
                    <a:pt x="165" y="454"/>
                    <a:pt x="173" y="457"/>
                    <a:pt x="182" y="458"/>
                  </a:cubicBezTo>
                  <a:cubicBezTo>
                    <a:pt x="186" y="458"/>
                    <a:pt x="191" y="457"/>
                    <a:pt x="195" y="456"/>
                  </a:cubicBezTo>
                  <a:cubicBezTo>
                    <a:pt x="199" y="454"/>
                    <a:pt x="202" y="451"/>
                    <a:pt x="204" y="447"/>
                  </a:cubicBezTo>
                  <a:cubicBezTo>
                    <a:pt x="207" y="443"/>
                    <a:pt x="207" y="439"/>
                    <a:pt x="207" y="434"/>
                  </a:cubicBezTo>
                  <a:cubicBezTo>
                    <a:pt x="206" y="430"/>
                    <a:pt x="205" y="425"/>
                    <a:pt x="202" y="422"/>
                  </a:cubicBezTo>
                  <a:cubicBezTo>
                    <a:pt x="199" y="416"/>
                    <a:pt x="194" y="412"/>
                    <a:pt x="190" y="409"/>
                  </a:cubicBezTo>
                  <a:cubicBezTo>
                    <a:pt x="185" y="405"/>
                    <a:pt x="180" y="402"/>
                    <a:pt x="175" y="398"/>
                  </a:cubicBezTo>
                  <a:cubicBezTo>
                    <a:pt x="147" y="378"/>
                    <a:pt x="129" y="349"/>
                    <a:pt x="109" y="321"/>
                  </a:cubicBezTo>
                  <a:cubicBezTo>
                    <a:pt x="102" y="313"/>
                    <a:pt x="96" y="304"/>
                    <a:pt x="90" y="295"/>
                  </a:cubicBezTo>
                  <a:cubicBezTo>
                    <a:pt x="84" y="285"/>
                    <a:pt x="80" y="274"/>
                    <a:pt x="77" y="263"/>
                  </a:cubicBezTo>
                  <a:cubicBezTo>
                    <a:pt x="69" y="235"/>
                    <a:pt x="72" y="204"/>
                    <a:pt x="82" y="177"/>
                  </a:cubicBezTo>
                  <a:cubicBezTo>
                    <a:pt x="86" y="165"/>
                    <a:pt x="92" y="154"/>
                    <a:pt x="97" y="142"/>
                  </a:cubicBezTo>
                  <a:cubicBezTo>
                    <a:pt x="107" y="119"/>
                    <a:pt x="115" y="95"/>
                    <a:pt x="123" y="71"/>
                  </a:cubicBezTo>
                  <a:cubicBezTo>
                    <a:pt x="125" y="64"/>
                    <a:pt x="128" y="57"/>
                    <a:pt x="130" y="50"/>
                  </a:cubicBezTo>
                  <a:cubicBezTo>
                    <a:pt x="135" y="33"/>
                    <a:pt x="139" y="17"/>
                    <a:pt x="142" y="0"/>
                  </a:cubicBezTo>
                  <a:close/>
                </a:path>
              </a:pathLst>
            </a:custGeom>
            <a:solidFill>
              <a:srgbClr val="FDFD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64" name="Freeform 21"/>
            <p:cNvSpPr>
              <a:spLocks/>
            </p:cNvSpPr>
            <p:nvPr/>
          </p:nvSpPr>
          <p:spPr bwMode="auto">
            <a:xfrm>
              <a:off x="2692657" y="2869232"/>
              <a:ext cx="1411998" cy="3321154"/>
            </a:xfrm>
            <a:custGeom>
              <a:avLst/>
              <a:gdLst>
                <a:gd name="T0" fmla="*/ 193 w 245"/>
                <a:gd name="T1" fmla="*/ 0 h 575"/>
                <a:gd name="T2" fmla="*/ 160 w 245"/>
                <a:gd name="T3" fmla="*/ 42 h 575"/>
                <a:gd name="T4" fmla="*/ 125 w 245"/>
                <a:gd name="T5" fmla="*/ 85 h 575"/>
                <a:gd name="T6" fmla="*/ 88 w 245"/>
                <a:gd name="T7" fmla="*/ 141 h 575"/>
                <a:gd name="T8" fmla="*/ 70 w 245"/>
                <a:gd name="T9" fmla="*/ 196 h 575"/>
                <a:gd name="T10" fmla="*/ 47 w 245"/>
                <a:gd name="T11" fmla="*/ 257 h 575"/>
                <a:gd name="T12" fmla="*/ 19 w 245"/>
                <a:gd name="T13" fmla="*/ 312 h 575"/>
                <a:gd name="T14" fmla="*/ 2 w 245"/>
                <a:gd name="T15" fmla="*/ 352 h 575"/>
                <a:gd name="T16" fmla="*/ 5 w 245"/>
                <a:gd name="T17" fmla="*/ 387 h 575"/>
                <a:gd name="T18" fmla="*/ 17 w 245"/>
                <a:gd name="T19" fmla="*/ 420 h 575"/>
                <a:gd name="T20" fmla="*/ 114 w 245"/>
                <a:gd name="T21" fmla="*/ 531 h 575"/>
                <a:gd name="T22" fmla="*/ 173 w 245"/>
                <a:gd name="T23" fmla="*/ 565 h 575"/>
                <a:gd name="T24" fmla="*/ 208 w 245"/>
                <a:gd name="T25" fmla="*/ 575 h 575"/>
                <a:gd name="T26" fmla="*/ 226 w 245"/>
                <a:gd name="T27" fmla="*/ 572 h 575"/>
                <a:gd name="T28" fmla="*/ 240 w 245"/>
                <a:gd name="T29" fmla="*/ 560 h 575"/>
                <a:gd name="T30" fmla="*/ 244 w 245"/>
                <a:gd name="T31" fmla="*/ 539 h 575"/>
                <a:gd name="T32" fmla="*/ 237 w 245"/>
                <a:gd name="T33" fmla="*/ 518 h 575"/>
                <a:gd name="T34" fmla="*/ 198 w 245"/>
                <a:gd name="T35" fmla="*/ 479 h 575"/>
                <a:gd name="T36" fmla="*/ 107 w 245"/>
                <a:gd name="T37" fmla="*/ 402 h 575"/>
                <a:gd name="T38" fmla="*/ 85 w 245"/>
                <a:gd name="T39" fmla="*/ 377 h 575"/>
                <a:gd name="T40" fmla="*/ 74 w 245"/>
                <a:gd name="T41" fmla="*/ 346 h 575"/>
                <a:gd name="T42" fmla="*/ 80 w 245"/>
                <a:gd name="T43" fmla="*/ 258 h 575"/>
                <a:gd name="T44" fmla="*/ 94 w 245"/>
                <a:gd name="T45" fmla="*/ 226 h 575"/>
                <a:gd name="T46" fmla="*/ 122 w 245"/>
                <a:gd name="T47" fmla="*/ 172 h 575"/>
                <a:gd name="T48" fmla="*/ 167 w 245"/>
                <a:gd name="T49" fmla="*/ 111 h 575"/>
                <a:gd name="T50" fmla="*/ 184 w 245"/>
                <a:gd name="T51" fmla="*/ 50 h 575"/>
                <a:gd name="T52" fmla="*/ 193 w 245"/>
                <a:gd name="T53"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5" h="575">
                  <a:moveTo>
                    <a:pt x="193" y="0"/>
                  </a:moveTo>
                  <a:cubicBezTo>
                    <a:pt x="182" y="14"/>
                    <a:pt x="171" y="28"/>
                    <a:pt x="160" y="42"/>
                  </a:cubicBezTo>
                  <a:cubicBezTo>
                    <a:pt x="148" y="56"/>
                    <a:pt x="137" y="71"/>
                    <a:pt x="125" y="85"/>
                  </a:cubicBezTo>
                  <a:cubicBezTo>
                    <a:pt x="111" y="103"/>
                    <a:pt x="97" y="120"/>
                    <a:pt x="88" y="141"/>
                  </a:cubicBezTo>
                  <a:cubicBezTo>
                    <a:pt x="80" y="158"/>
                    <a:pt x="76" y="178"/>
                    <a:pt x="70" y="196"/>
                  </a:cubicBezTo>
                  <a:cubicBezTo>
                    <a:pt x="64" y="217"/>
                    <a:pt x="56" y="238"/>
                    <a:pt x="47" y="257"/>
                  </a:cubicBezTo>
                  <a:cubicBezTo>
                    <a:pt x="38" y="276"/>
                    <a:pt x="28" y="294"/>
                    <a:pt x="19" y="312"/>
                  </a:cubicBezTo>
                  <a:cubicBezTo>
                    <a:pt x="12" y="325"/>
                    <a:pt x="5" y="338"/>
                    <a:pt x="2" y="352"/>
                  </a:cubicBezTo>
                  <a:cubicBezTo>
                    <a:pt x="0" y="364"/>
                    <a:pt x="2" y="376"/>
                    <a:pt x="5" y="387"/>
                  </a:cubicBezTo>
                  <a:cubicBezTo>
                    <a:pt x="7" y="398"/>
                    <a:pt x="12" y="409"/>
                    <a:pt x="17" y="420"/>
                  </a:cubicBezTo>
                  <a:cubicBezTo>
                    <a:pt x="40" y="464"/>
                    <a:pt x="74" y="502"/>
                    <a:pt x="114" y="531"/>
                  </a:cubicBezTo>
                  <a:cubicBezTo>
                    <a:pt x="133" y="545"/>
                    <a:pt x="152" y="556"/>
                    <a:pt x="173" y="565"/>
                  </a:cubicBezTo>
                  <a:cubicBezTo>
                    <a:pt x="184" y="570"/>
                    <a:pt x="196" y="575"/>
                    <a:pt x="208" y="575"/>
                  </a:cubicBezTo>
                  <a:cubicBezTo>
                    <a:pt x="214" y="575"/>
                    <a:pt x="220" y="574"/>
                    <a:pt x="226" y="572"/>
                  </a:cubicBezTo>
                  <a:cubicBezTo>
                    <a:pt x="231" y="569"/>
                    <a:pt x="236" y="565"/>
                    <a:pt x="240" y="560"/>
                  </a:cubicBezTo>
                  <a:cubicBezTo>
                    <a:pt x="244" y="554"/>
                    <a:pt x="245" y="546"/>
                    <a:pt x="244" y="539"/>
                  </a:cubicBezTo>
                  <a:cubicBezTo>
                    <a:pt x="244" y="531"/>
                    <a:pt x="241" y="524"/>
                    <a:pt x="237" y="518"/>
                  </a:cubicBezTo>
                  <a:cubicBezTo>
                    <a:pt x="227" y="502"/>
                    <a:pt x="212" y="491"/>
                    <a:pt x="198" y="479"/>
                  </a:cubicBezTo>
                  <a:cubicBezTo>
                    <a:pt x="166" y="455"/>
                    <a:pt x="136" y="429"/>
                    <a:pt x="107" y="402"/>
                  </a:cubicBezTo>
                  <a:cubicBezTo>
                    <a:pt x="99" y="395"/>
                    <a:pt x="90" y="387"/>
                    <a:pt x="85" y="377"/>
                  </a:cubicBezTo>
                  <a:cubicBezTo>
                    <a:pt x="79" y="368"/>
                    <a:pt x="76" y="357"/>
                    <a:pt x="74" y="346"/>
                  </a:cubicBezTo>
                  <a:cubicBezTo>
                    <a:pt x="68" y="317"/>
                    <a:pt x="70" y="286"/>
                    <a:pt x="80" y="258"/>
                  </a:cubicBezTo>
                  <a:cubicBezTo>
                    <a:pt x="84" y="247"/>
                    <a:pt x="89" y="236"/>
                    <a:pt x="94" y="226"/>
                  </a:cubicBezTo>
                  <a:cubicBezTo>
                    <a:pt x="103" y="207"/>
                    <a:pt x="111" y="189"/>
                    <a:pt x="122" y="172"/>
                  </a:cubicBezTo>
                  <a:cubicBezTo>
                    <a:pt x="136" y="151"/>
                    <a:pt x="155" y="133"/>
                    <a:pt x="167" y="111"/>
                  </a:cubicBezTo>
                  <a:cubicBezTo>
                    <a:pt x="177" y="92"/>
                    <a:pt x="180" y="71"/>
                    <a:pt x="184" y="50"/>
                  </a:cubicBezTo>
                  <a:cubicBezTo>
                    <a:pt x="187" y="33"/>
                    <a:pt x="190" y="17"/>
                    <a:pt x="193" y="0"/>
                  </a:cubicBezTo>
                  <a:close/>
                </a:path>
              </a:pathLst>
            </a:custGeom>
            <a:solidFill>
              <a:srgbClr val="002050"/>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65" name="Freeform 22"/>
            <p:cNvSpPr>
              <a:spLocks/>
            </p:cNvSpPr>
            <p:nvPr/>
          </p:nvSpPr>
          <p:spPr bwMode="auto">
            <a:xfrm>
              <a:off x="1917052" y="5076705"/>
              <a:ext cx="2227378" cy="2187587"/>
            </a:xfrm>
            <a:custGeom>
              <a:avLst/>
              <a:gdLst>
                <a:gd name="T0" fmla="*/ 162 w 384"/>
                <a:gd name="T1" fmla="*/ 4 h 379"/>
                <a:gd name="T2" fmla="*/ 183 w 384"/>
                <a:gd name="T3" fmla="*/ 2 h 379"/>
                <a:gd name="T4" fmla="*/ 202 w 384"/>
                <a:gd name="T5" fmla="*/ 10 h 379"/>
                <a:gd name="T6" fmla="*/ 230 w 384"/>
                <a:gd name="T7" fmla="*/ 40 h 379"/>
                <a:gd name="T8" fmla="*/ 283 w 384"/>
                <a:gd name="T9" fmla="*/ 119 h 379"/>
                <a:gd name="T10" fmla="*/ 323 w 384"/>
                <a:gd name="T11" fmla="*/ 185 h 379"/>
                <a:gd name="T12" fmla="*/ 355 w 384"/>
                <a:gd name="T13" fmla="*/ 225 h 379"/>
                <a:gd name="T14" fmla="*/ 378 w 384"/>
                <a:gd name="T15" fmla="*/ 269 h 379"/>
                <a:gd name="T16" fmla="*/ 372 w 384"/>
                <a:gd name="T17" fmla="*/ 333 h 379"/>
                <a:gd name="T18" fmla="*/ 340 w 384"/>
                <a:gd name="T19" fmla="*/ 367 h 379"/>
                <a:gd name="T20" fmla="*/ 296 w 384"/>
                <a:gd name="T21" fmla="*/ 378 h 379"/>
                <a:gd name="T22" fmla="*/ 227 w 384"/>
                <a:gd name="T23" fmla="*/ 356 h 379"/>
                <a:gd name="T24" fmla="*/ 82 w 384"/>
                <a:gd name="T25" fmla="*/ 317 h 379"/>
                <a:gd name="T26" fmla="*/ 39 w 384"/>
                <a:gd name="T27" fmla="*/ 304 h 379"/>
                <a:gd name="T28" fmla="*/ 19 w 384"/>
                <a:gd name="T29" fmla="*/ 297 h 379"/>
                <a:gd name="T30" fmla="*/ 4 w 384"/>
                <a:gd name="T31" fmla="*/ 285 h 379"/>
                <a:gd name="T32" fmla="*/ 0 w 384"/>
                <a:gd name="T33" fmla="*/ 269 h 379"/>
                <a:gd name="T34" fmla="*/ 3 w 384"/>
                <a:gd name="T35" fmla="*/ 254 h 379"/>
                <a:gd name="T36" fmla="*/ 16 w 384"/>
                <a:gd name="T37" fmla="*/ 225 h 379"/>
                <a:gd name="T38" fmla="*/ 23 w 384"/>
                <a:gd name="T39" fmla="*/ 175 h 379"/>
                <a:gd name="T40" fmla="*/ 18 w 384"/>
                <a:gd name="T41" fmla="*/ 123 h 379"/>
                <a:gd name="T42" fmla="*/ 19 w 384"/>
                <a:gd name="T43" fmla="*/ 100 h 379"/>
                <a:gd name="T44" fmla="*/ 29 w 384"/>
                <a:gd name="T45" fmla="*/ 80 h 379"/>
                <a:gd name="T46" fmla="*/ 48 w 384"/>
                <a:gd name="T47" fmla="*/ 71 h 379"/>
                <a:gd name="T48" fmla="*/ 69 w 384"/>
                <a:gd name="T49" fmla="*/ 70 h 379"/>
                <a:gd name="T50" fmla="*/ 90 w 384"/>
                <a:gd name="T51" fmla="*/ 69 h 379"/>
                <a:gd name="T52" fmla="*/ 111 w 384"/>
                <a:gd name="T53" fmla="*/ 64 h 379"/>
                <a:gd name="T54" fmla="*/ 125 w 384"/>
                <a:gd name="T55" fmla="*/ 50 h 379"/>
                <a:gd name="T56" fmla="*/ 136 w 384"/>
                <a:gd name="T57" fmla="*/ 33 h 379"/>
                <a:gd name="T58" fmla="*/ 147 w 384"/>
                <a:gd name="T59" fmla="*/ 16 h 379"/>
                <a:gd name="T60" fmla="*/ 162 w 384"/>
                <a:gd name="T61" fmla="*/ 4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4" h="379">
                  <a:moveTo>
                    <a:pt x="162" y="4"/>
                  </a:moveTo>
                  <a:cubicBezTo>
                    <a:pt x="169" y="1"/>
                    <a:pt x="176" y="0"/>
                    <a:pt x="183" y="2"/>
                  </a:cubicBezTo>
                  <a:cubicBezTo>
                    <a:pt x="190" y="3"/>
                    <a:pt x="196" y="6"/>
                    <a:pt x="202" y="10"/>
                  </a:cubicBezTo>
                  <a:cubicBezTo>
                    <a:pt x="213" y="18"/>
                    <a:pt x="222" y="29"/>
                    <a:pt x="230" y="40"/>
                  </a:cubicBezTo>
                  <a:cubicBezTo>
                    <a:pt x="248" y="66"/>
                    <a:pt x="266" y="92"/>
                    <a:pt x="283" y="119"/>
                  </a:cubicBezTo>
                  <a:cubicBezTo>
                    <a:pt x="296" y="142"/>
                    <a:pt x="308" y="165"/>
                    <a:pt x="323" y="185"/>
                  </a:cubicBezTo>
                  <a:cubicBezTo>
                    <a:pt x="333" y="199"/>
                    <a:pt x="345" y="211"/>
                    <a:pt x="355" y="225"/>
                  </a:cubicBezTo>
                  <a:cubicBezTo>
                    <a:pt x="365" y="239"/>
                    <a:pt x="374" y="253"/>
                    <a:pt x="378" y="269"/>
                  </a:cubicBezTo>
                  <a:cubicBezTo>
                    <a:pt x="384" y="291"/>
                    <a:pt x="382" y="314"/>
                    <a:pt x="372" y="333"/>
                  </a:cubicBezTo>
                  <a:cubicBezTo>
                    <a:pt x="364" y="347"/>
                    <a:pt x="354" y="359"/>
                    <a:pt x="340" y="367"/>
                  </a:cubicBezTo>
                  <a:cubicBezTo>
                    <a:pt x="327" y="375"/>
                    <a:pt x="312" y="379"/>
                    <a:pt x="296" y="378"/>
                  </a:cubicBezTo>
                  <a:cubicBezTo>
                    <a:pt x="272" y="377"/>
                    <a:pt x="250" y="365"/>
                    <a:pt x="227" y="356"/>
                  </a:cubicBezTo>
                  <a:cubicBezTo>
                    <a:pt x="180" y="337"/>
                    <a:pt x="130" y="332"/>
                    <a:pt x="82" y="317"/>
                  </a:cubicBezTo>
                  <a:cubicBezTo>
                    <a:pt x="68" y="313"/>
                    <a:pt x="53" y="308"/>
                    <a:pt x="39" y="304"/>
                  </a:cubicBezTo>
                  <a:cubicBezTo>
                    <a:pt x="32" y="302"/>
                    <a:pt x="25" y="300"/>
                    <a:pt x="19" y="297"/>
                  </a:cubicBezTo>
                  <a:cubicBezTo>
                    <a:pt x="13" y="295"/>
                    <a:pt x="7" y="290"/>
                    <a:pt x="4" y="285"/>
                  </a:cubicBezTo>
                  <a:cubicBezTo>
                    <a:pt x="1" y="280"/>
                    <a:pt x="0" y="275"/>
                    <a:pt x="0" y="269"/>
                  </a:cubicBezTo>
                  <a:cubicBezTo>
                    <a:pt x="0" y="264"/>
                    <a:pt x="1" y="259"/>
                    <a:pt x="3" y="254"/>
                  </a:cubicBezTo>
                  <a:cubicBezTo>
                    <a:pt x="7" y="244"/>
                    <a:pt x="12" y="235"/>
                    <a:pt x="16" y="225"/>
                  </a:cubicBezTo>
                  <a:cubicBezTo>
                    <a:pt x="23" y="209"/>
                    <a:pt x="24" y="192"/>
                    <a:pt x="23" y="175"/>
                  </a:cubicBezTo>
                  <a:cubicBezTo>
                    <a:pt x="22" y="157"/>
                    <a:pt x="19" y="140"/>
                    <a:pt x="18" y="123"/>
                  </a:cubicBezTo>
                  <a:cubicBezTo>
                    <a:pt x="18" y="116"/>
                    <a:pt x="17" y="108"/>
                    <a:pt x="19" y="100"/>
                  </a:cubicBezTo>
                  <a:cubicBezTo>
                    <a:pt x="20" y="93"/>
                    <a:pt x="24" y="85"/>
                    <a:pt x="29" y="80"/>
                  </a:cubicBezTo>
                  <a:cubicBezTo>
                    <a:pt x="34" y="75"/>
                    <a:pt x="41" y="72"/>
                    <a:pt x="48" y="71"/>
                  </a:cubicBezTo>
                  <a:cubicBezTo>
                    <a:pt x="55" y="69"/>
                    <a:pt x="62" y="69"/>
                    <a:pt x="69" y="70"/>
                  </a:cubicBezTo>
                  <a:cubicBezTo>
                    <a:pt x="76" y="70"/>
                    <a:pt x="83" y="70"/>
                    <a:pt x="90" y="69"/>
                  </a:cubicBezTo>
                  <a:cubicBezTo>
                    <a:pt x="97" y="69"/>
                    <a:pt x="104" y="67"/>
                    <a:pt x="111" y="64"/>
                  </a:cubicBezTo>
                  <a:cubicBezTo>
                    <a:pt x="116" y="60"/>
                    <a:pt x="121" y="55"/>
                    <a:pt x="125" y="50"/>
                  </a:cubicBezTo>
                  <a:cubicBezTo>
                    <a:pt x="129" y="45"/>
                    <a:pt x="132" y="39"/>
                    <a:pt x="136" y="33"/>
                  </a:cubicBezTo>
                  <a:cubicBezTo>
                    <a:pt x="139" y="27"/>
                    <a:pt x="142" y="21"/>
                    <a:pt x="147" y="16"/>
                  </a:cubicBezTo>
                  <a:cubicBezTo>
                    <a:pt x="151" y="11"/>
                    <a:pt x="156" y="6"/>
                    <a:pt x="16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66" name="Freeform 23"/>
            <p:cNvSpPr>
              <a:spLocks/>
            </p:cNvSpPr>
            <p:nvPr/>
          </p:nvSpPr>
          <p:spPr bwMode="auto">
            <a:xfrm>
              <a:off x="4880259" y="1616341"/>
              <a:ext cx="377858" cy="457404"/>
            </a:xfrm>
            <a:custGeom>
              <a:avLst/>
              <a:gdLst>
                <a:gd name="T0" fmla="*/ 29 w 65"/>
                <a:gd name="T1" fmla="*/ 1 h 78"/>
                <a:gd name="T2" fmla="*/ 17 w 65"/>
                <a:gd name="T3" fmla="*/ 5 h 78"/>
                <a:gd name="T4" fmla="*/ 8 w 65"/>
                <a:gd name="T5" fmla="*/ 13 h 78"/>
                <a:gd name="T6" fmla="*/ 1 w 65"/>
                <a:gd name="T7" fmla="*/ 37 h 78"/>
                <a:gd name="T8" fmla="*/ 3 w 65"/>
                <a:gd name="T9" fmla="*/ 56 h 78"/>
                <a:gd name="T10" fmla="*/ 14 w 65"/>
                <a:gd name="T11" fmla="*/ 71 h 78"/>
                <a:gd name="T12" fmla="*/ 31 w 65"/>
                <a:gd name="T13" fmla="*/ 78 h 78"/>
                <a:gd name="T14" fmla="*/ 50 w 65"/>
                <a:gd name="T15" fmla="*/ 73 h 78"/>
                <a:gd name="T16" fmla="*/ 60 w 65"/>
                <a:gd name="T17" fmla="*/ 61 h 78"/>
                <a:gd name="T18" fmla="*/ 64 w 65"/>
                <a:gd name="T19" fmla="*/ 47 h 78"/>
                <a:gd name="T20" fmla="*/ 60 w 65"/>
                <a:gd name="T21" fmla="*/ 20 h 78"/>
                <a:gd name="T22" fmla="*/ 40 w 65"/>
                <a:gd name="T23" fmla="*/ 2 h 78"/>
                <a:gd name="T24" fmla="*/ 29 w 65"/>
                <a:gd name="T25"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78">
                  <a:moveTo>
                    <a:pt x="29" y="1"/>
                  </a:moveTo>
                  <a:cubicBezTo>
                    <a:pt x="24" y="1"/>
                    <a:pt x="20" y="2"/>
                    <a:pt x="17" y="5"/>
                  </a:cubicBezTo>
                  <a:cubicBezTo>
                    <a:pt x="13" y="7"/>
                    <a:pt x="10" y="10"/>
                    <a:pt x="8" y="13"/>
                  </a:cubicBezTo>
                  <a:cubicBezTo>
                    <a:pt x="3" y="20"/>
                    <a:pt x="1" y="29"/>
                    <a:pt x="1" y="37"/>
                  </a:cubicBezTo>
                  <a:cubicBezTo>
                    <a:pt x="0" y="43"/>
                    <a:pt x="1" y="50"/>
                    <a:pt x="3" y="56"/>
                  </a:cubicBezTo>
                  <a:cubicBezTo>
                    <a:pt x="5" y="62"/>
                    <a:pt x="9" y="67"/>
                    <a:pt x="14" y="71"/>
                  </a:cubicBezTo>
                  <a:cubicBezTo>
                    <a:pt x="19" y="75"/>
                    <a:pt x="25" y="78"/>
                    <a:pt x="31" y="78"/>
                  </a:cubicBezTo>
                  <a:cubicBezTo>
                    <a:pt x="38" y="78"/>
                    <a:pt x="44" y="76"/>
                    <a:pt x="50" y="73"/>
                  </a:cubicBezTo>
                  <a:cubicBezTo>
                    <a:pt x="54" y="70"/>
                    <a:pt x="57" y="66"/>
                    <a:pt x="60" y="61"/>
                  </a:cubicBezTo>
                  <a:cubicBezTo>
                    <a:pt x="62" y="57"/>
                    <a:pt x="64" y="52"/>
                    <a:pt x="64" y="47"/>
                  </a:cubicBezTo>
                  <a:cubicBezTo>
                    <a:pt x="65" y="38"/>
                    <a:pt x="64" y="28"/>
                    <a:pt x="60" y="20"/>
                  </a:cubicBezTo>
                  <a:cubicBezTo>
                    <a:pt x="56" y="12"/>
                    <a:pt x="49" y="5"/>
                    <a:pt x="40" y="2"/>
                  </a:cubicBezTo>
                  <a:cubicBezTo>
                    <a:pt x="37" y="1"/>
                    <a:pt x="33" y="0"/>
                    <a:pt x="29" y="1"/>
                  </a:cubicBezTo>
                  <a:close/>
                </a:path>
              </a:pathLst>
            </a:custGeom>
            <a:solidFill>
              <a:srgbClr val="002050"/>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67" name="Freeform 24"/>
            <p:cNvSpPr>
              <a:spLocks/>
            </p:cNvSpPr>
            <p:nvPr/>
          </p:nvSpPr>
          <p:spPr bwMode="auto">
            <a:xfrm>
              <a:off x="5059246" y="1676003"/>
              <a:ext cx="139211" cy="178984"/>
            </a:xfrm>
            <a:custGeom>
              <a:avLst/>
              <a:gdLst>
                <a:gd name="T0" fmla="*/ 2 w 27"/>
                <a:gd name="T1" fmla="*/ 8 h 29"/>
                <a:gd name="T2" fmla="*/ 9 w 27"/>
                <a:gd name="T3" fmla="*/ 11 h 29"/>
                <a:gd name="T4" fmla="*/ 14 w 27"/>
                <a:gd name="T5" fmla="*/ 15 h 29"/>
                <a:gd name="T6" fmla="*/ 20 w 27"/>
                <a:gd name="T7" fmla="*/ 28 h 29"/>
                <a:gd name="T8" fmla="*/ 24 w 27"/>
                <a:gd name="T9" fmla="*/ 27 h 29"/>
                <a:gd name="T10" fmla="*/ 20 w 27"/>
                <a:gd name="T11" fmla="*/ 9 h 29"/>
                <a:gd name="T12" fmla="*/ 8 w 27"/>
                <a:gd name="T13" fmla="*/ 1 h 29"/>
                <a:gd name="T14" fmla="*/ 1 w 27"/>
                <a:gd name="T15" fmla="*/ 3 h 29"/>
                <a:gd name="T16" fmla="*/ 2 w 27"/>
                <a:gd name="T17"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9">
                  <a:moveTo>
                    <a:pt x="2" y="8"/>
                  </a:moveTo>
                  <a:cubicBezTo>
                    <a:pt x="4" y="10"/>
                    <a:pt x="7" y="9"/>
                    <a:pt x="9" y="11"/>
                  </a:cubicBezTo>
                  <a:cubicBezTo>
                    <a:pt x="11" y="12"/>
                    <a:pt x="13" y="13"/>
                    <a:pt x="14" y="15"/>
                  </a:cubicBezTo>
                  <a:cubicBezTo>
                    <a:pt x="17" y="19"/>
                    <a:pt x="16" y="26"/>
                    <a:pt x="20" y="28"/>
                  </a:cubicBezTo>
                  <a:cubicBezTo>
                    <a:pt x="22" y="29"/>
                    <a:pt x="24" y="28"/>
                    <a:pt x="24" y="27"/>
                  </a:cubicBezTo>
                  <a:cubicBezTo>
                    <a:pt x="27" y="21"/>
                    <a:pt x="23" y="14"/>
                    <a:pt x="20" y="9"/>
                  </a:cubicBezTo>
                  <a:cubicBezTo>
                    <a:pt x="17" y="5"/>
                    <a:pt x="12" y="1"/>
                    <a:pt x="8" y="1"/>
                  </a:cubicBezTo>
                  <a:cubicBezTo>
                    <a:pt x="5" y="0"/>
                    <a:pt x="2" y="1"/>
                    <a:pt x="1" y="3"/>
                  </a:cubicBezTo>
                  <a:cubicBezTo>
                    <a:pt x="0" y="4"/>
                    <a:pt x="1" y="6"/>
                    <a:pt x="2" y="8"/>
                  </a:cubicBezTo>
                  <a:close/>
                </a:path>
              </a:pathLst>
            </a:custGeom>
            <a:solidFill>
              <a:srgbClr val="FEFE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68" name="Freeform 25"/>
            <p:cNvSpPr>
              <a:spLocks/>
            </p:cNvSpPr>
            <p:nvPr/>
          </p:nvSpPr>
          <p:spPr bwMode="auto">
            <a:xfrm>
              <a:off x="4064881" y="1636228"/>
              <a:ext cx="278422" cy="437517"/>
            </a:xfrm>
            <a:custGeom>
              <a:avLst/>
              <a:gdLst>
                <a:gd name="T0" fmla="*/ 2 w 50"/>
                <a:gd name="T1" fmla="*/ 22 h 74"/>
                <a:gd name="T2" fmla="*/ 3 w 50"/>
                <a:gd name="T3" fmla="*/ 49 h 74"/>
                <a:gd name="T4" fmla="*/ 13 w 50"/>
                <a:gd name="T5" fmla="*/ 64 h 74"/>
                <a:gd name="T6" fmla="*/ 22 w 50"/>
                <a:gd name="T7" fmla="*/ 71 h 74"/>
                <a:gd name="T8" fmla="*/ 34 w 50"/>
                <a:gd name="T9" fmla="*/ 73 h 74"/>
                <a:gd name="T10" fmla="*/ 42 w 50"/>
                <a:gd name="T11" fmla="*/ 67 h 74"/>
                <a:gd name="T12" fmla="*/ 47 w 50"/>
                <a:gd name="T13" fmla="*/ 57 h 74"/>
                <a:gd name="T14" fmla="*/ 47 w 50"/>
                <a:gd name="T15" fmla="*/ 25 h 74"/>
                <a:gd name="T16" fmla="*/ 35 w 50"/>
                <a:gd name="T17" fmla="*/ 6 h 74"/>
                <a:gd name="T18" fmla="*/ 25 w 50"/>
                <a:gd name="T19" fmla="*/ 1 h 74"/>
                <a:gd name="T20" fmla="*/ 14 w 50"/>
                <a:gd name="T21" fmla="*/ 2 h 74"/>
                <a:gd name="T22" fmla="*/ 5 w 50"/>
                <a:gd name="T23" fmla="*/ 10 h 74"/>
                <a:gd name="T24" fmla="*/ 2 w 50"/>
                <a:gd name="T25"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74">
                  <a:moveTo>
                    <a:pt x="2" y="22"/>
                  </a:moveTo>
                  <a:cubicBezTo>
                    <a:pt x="0" y="31"/>
                    <a:pt x="0" y="40"/>
                    <a:pt x="3" y="49"/>
                  </a:cubicBezTo>
                  <a:cubicBezTo>
                    <a:pt x="5" y="55"/>
                    <a:pt x="9" y="60"/>
                    <a:pt x="13" y="64"/>
                  </a:cubicBezTo>
                  <a:cubicBezTo>
                    <a:pt x="15" y="67"/>
                    <a:pt x="19" y="70"/>
                    <a:pt x="22" y="71"/>
                  </a:cubicBezTo>
                  <a:cubicBezTo>
                    <a:pt x="26" y="73"/>
                    <a:pt x="30" y="74"/>
                    <a:pt x="34" y="73"/>
                  </a:cubicBezTo>
                  <a:cubicBezTo>
                    <a:pt x="37" y="72"/>
                    <a:pt x="40" y="70"/>
                    <a:pt x="42" y="67"/>
                  </a:cubicBezTo>
                  <a:cubicBezTo>
                    <a:pt x="45" y="64"/>
                    <a:pt x="46" y="61"/>
                    <a:pt x="47" y="57"/>
                  </a:cubicBezTo>
                  <a:cubicBezTo>
                    <a:pt x="50" y="47"/>
                    <a:pt x="50" y="36"/>
                    <a:pt x="47" y="25"/>
                  </a:cubicBezTo>
                  <a:cubicBezTo>
                    <a:pt x="44" y="18"/>
                    <a:pt x="41" y="11"/>
                    <a:pt x="35" y="6"/>
                  </a:cubicBezTo>
                  <a:cubicBezTo>
                    <a:pt x="32" y="3"/>
                    <a:pt x="28" y="1"/>
                    <a:pt x="25" y="1"/>
                  </a:cubicBezTo>
                  <a:cubicBezTo>
                    <a:pt x="21" y="0"/>
                    <a:pt x="17" y="0"/>
                    <a:pt x="14" y="2"/>
                  </a:cubicBezTo>
                  <a:cubicBezTo>
                    <a:pt x="10" y="3"/>
                    <a:pt x="7" y="6"/>
                    <a:pt x="5" y="10"/>
                  </a:cubicBezTo>
                  <a:cubicBezTo>
                    <a:pt x="3" y="14"/>
                    <a:pt x="2" y="18"/>
                    <a:pt x="2" y="22"/>
                  </a:cubicBezTo>
                  <a:close/>
                </a:path>
              </a:pathLst>
            </a:custGeom>
            <a:solidFill>
              <a:srgbClr val="002050"/>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69" name="Freeform 26"/>
            <p:cNvSpPr>
              <a:spLocks/>
            </p:cNvSpPr>
            <p:nvPr/>
          </p:nvSpPr>
          <p:spPr bwMode="auto">
            <a:xfrm>
              <a:off x="4184205" y="1695890"/>
              <a:ext cx="119324" cy="178984"/>
            </a:xfrm>
            <a:custGeom>
              <a:avLst/>
              <a:gdLst>
                <a:gd name="T0" fmla="*/ 1 w 18"/>
                <a:gd name="T1" fmla="*/ 5 h 29"/>
                <a:gd name="T2" fmla="*/ 6 w 18"/>
                <a:gd name="T3" fmla="*/ 10 h 29"/>
                <a:gd name="T4" fmla="*/ 9 w 18"/>
                <a:gd name="T5" fmla="*/ 15 h 29"/>
                <a:gd name="T6" fmla="*/ 11 w 18"/>
                <a:gd name="T7" fmla="*/ 28 h 29"/>
                <a:gd name="T8" fmla="*/ 15 w 18"/>
                <a:gd name="T9" fmla="*/ 28 h 29"/>
                <a:gd name="T10" fmla="*/ 16 w 18"/>
                <a:gd name="T11" fmla="*/ 12 h 29"/>
                <a:gd name="T12" fmla="*/ 8 w 18"/>
                <a:gd name="T13" fmla="*/ 2 h 29"/>
                <a:gd name="T14" fmla="*/ 1 w 18"/>
                <a:gd name="T15" fmla="*/ 1 h 29"/>
                <a:gd name="T16" fmla="*/ 1 w 18"/>
                <a:gd name="T17"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9">
                  <a:moveTo>
                    <a:pt x="1" y="5"/>
                  </a:moveTo>
                  <a:cubicBezTo>
                    <a:pt x="2" y="8"/>
                    <a:pt x="4" y="8"/>
                    <a:pt x="6" y="10"/>
                  </a:cubicBezTo>
                  <a:cubicBezTo>
                    <a:pt x="7" y="12"/>
                    <a:pt x="9" y="13"/>
                    <a:pt x="9" y="15"/>
                  </a:cubicBezTo>
                  <a:cubicBezTo>
                    <a:pt x="11" y="19"/>
                    <a:pt x="8" y="25"/>
                    <a:pt x="11" y="28"/>
                  </a:cubicBezTo>
                  <a:cubicBezTo>
                    <a:pt x="12" y="29"/>
                    <a:pt x="14" y="29"/>
                    <a:pt x="15" y="28"/>
                  </a:cubicBezTo>
                  <a:cubicBezTo>
                    <a:pt x="18" y="24"/>
                    <a:pt x="18" y="17"/>
                    <a:pt x="16" y="12"/>
                  </a:cubicBezTo>
                  <a:cubicBezTo>
                    <a:pt x="15" y="8"/>
                    <a:pt x="12" y="4"/>
                    <a:pt x="8" y="2"/>
                  </a:cubicBezTo>
                  <a:cubicBezTo>
                    <a:pt x="6" y="1"/>
                    <a:pt x="3" y="0"/>
                    <a:pt x="1" y="1"/>
                  </a:cubicBezTo>
                  <a:cubicBezTo>
                    <a:pt x="0" y="2"/>
                    <a:pt x="1" y="4"/>
                    <a:pt x="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70" name="Freeform 27"/>
            <p:cNvSpPr>
              <a:spLocks/>
            </p:cNvSpPr>
            <p:nvPr/>
          </p:nvSpPr>
          <p:spPr bwMode="auto">
            <a:xfrm>
              <a:off x="5099021" y="1238485"/>
              <a:ext cx="278422" cy="238646"/>
            </a:xfrm>
            <a:custGeom>
              <a:avLst/>
              <a:gdLst>
                <a:gd name="T0" fmla="*/ 6 w 49"/>
                <a:gd name="T1" fmla="*/ 0 h 44"/>
                <a:gd name="T2" fmla="*/ 0 w 49"/>
                <a:gd name="T3" fmla="*/ 3 h 44"/>
                <a:gd name="T4" fmla="*/ 20 w 49"/>
                <a:gd name="T5" fmla="*/ 11 h 44"/>
                <a:gd name="T6" fmla="*/ 48 w 49"/>
                <a:gd name="T7" fmla="*/ 44 h 44"/>
                <a:gd name="T8" fmla="*/ 47 w 49"/>
                <a:gd name="T9" fmla="*/ 34 h 44"/>
                <a:gd name="T10" fmla="*/ 23 w 49"/>
                <a:gd name="T11" fmla="*/ 4 h 44"/>
                <a:gd name="T12" fmla="*/ 6 w 49"/>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49" h="44">
                  <a:moveTo>
                    <a:pt x="6" y="0"/>
                  </a:moveTo>
                  <a:cubicBezTo>
                    <a:pt x="4" y="0"/>
                    <a:pt x="1" y="0"/>
                    <a:pt x="0" y="3"/>
                  </a:cubicBezTo>
                  <a:cubicBezTo>
                    <a:pt x="7" y="4"/>
                    <a:pt x="14" y="7"/>
                    <a:pt x="20" y="11"/>
                  </a:cubicBezTo>
                  <a:cubicBezTo>
                    <a:pt x="32" y="19"/>
                    <a:pt x="41" y="31"/>
                    <a:pt x="48" y="44"/>
                  </a:cubicBezTo>
                  <a:cubicBezTo>
                    <a:pt x="49" y="42"/>
                    <a:pt x="48" y="37"/>
                    <a:pt x="47" y="34"/>
                  </a:cubicBezTo>
                  <a:cubicBezTo>
                    <a:pt x="42" y="22"/>
                    <a:pt x="36" y="13"/>
                    <a:pt x="23" y="4"/>
                  </a:cubicBezTo>
                  <a:cubicBezTo>
                    <a:pt x="17" y="0"/>
                    <a:pt x="12" y="0"/>
                    <a:pt x="6" y="0"/>
                  </a:cubicBezTo>
                  <a:close/>
                </a:path>
              </a:pathLst>
            </a:custGeom>
            <a:solidFill>
              <a:srgbClr val="FDFD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71" name="Freeform 28"/>
            <p:cNvSpPr>
              <a:spLocks/>
            </p:cNvSpPr>
            <p:nvPr/>
          </p:nvSpPr>
          <p:spPr bwMode="auto">
            <a:xfrm>
              <a:off x="4164317" y="1278260"/>
              <a:ext cx="258535" cy="218759"/>
            </a:xfrm>
            <a:custGeom>
              <a:avLst/>
              <a:gdLst>
                <a:gd name="T0" fmla="*/ 3 w 46"/>
                <a:gd name="T1" fmla="*/ 1 h 37"/>
                <a:gd name="T2" fmla="*/ 1 w 46"/>
                <a:gd name="T3" fmla="*/ 1 h 37"/>
                <a:gd name="T4" fmla="*/ 0 w 46"/>
                <a:gd name="T5" fmla="*/ 1 h 37"/>
                <a:gd name="T6" fmla="*/ 12 w 46"/>
                <a:gd name="T7" fmla="*/ 4 h 37"/>
                <a:gd name="T8" fmla="*/ 27 w 46"/>
                <a:gd name="T9" fmla="*/ 13 h 37"/>
                <a:gd name="T10" fmla="*/ 46 w 46"/>
                <a:gd name="T11" fmla="*/ 37 h 37"/>
                <a:gd name="T12" fmla="*/ 39 w 46"/>
                <a:gd name="T13" fmla="*/ 18 h 37"/>
                <a:gd name="T14" fmla="*/ 34 w 46"/>
                <a:gd name="T15" fmla="*/ 13 h 37"/>
                <a:gd name="T16" fmla="*/ 18 w 46"/>
                <a:gd name="T17" fmla="*/ 4 h 37"/>
                <a:gd name="T18" fmla="*/ 3 w 46"/>
                <a:gd name="T19" fmla="*/ 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37">
                  <a:moveTo>
                    <a:pt x="3" y="1"/>
                  </a:moveTo>
                  <a:cubicBezTo>
                    <a:pt x="3" y="0"/>
                    <a:pt x="2" y="1"/>
                    <a:pt x="1" y="1"/>
                  </a:cubicBezTo>
                  <a:cubicBezTo>
                    <a:pt x="1" y="1"/>
                    <a:pt x="0" y="1"/>
                    <a:pt x="0" y="1"/>
                  </a:cubicBezTo>
                  <a:cubicBezTo>
                    <a:pt x="4" y="1"/>
                    <a:pt x="8" y="2"/>
                    <a:pt x="12" y="4"/>
                  </a:cubicBezTo>
                  <a:cubicBezTo>
                    <a:pt x="18" y="6"/>
                    <a:pt x="23" y="9"/>
                    <a:pt x="27" y="13"/>
                  </a:cubicBezTo>
                  <a:cubicBezTo>
                    <a:pt x="36" y="20"/>
                    <a:pt x="42" y="28"/>
                    <a:pt x="46" y="37"/>
                  </a:cubicBezTo>
                  <a:cubicBezTo>
                    <a:pt x="45" y="30"/>
                    <a:pt x="43" y="24"/>
                    <a:pt x="39" y="18"/>
                  </a:cubicBezTo>
                  <a:cubicBezTo>
                    <a:pt x="38" y="16"/>
                    <a:pt x="36" y="15"/>
                    <a:pt x="34" y="13"/>
                  </a:cubicBezTo>
                  <a:cubicBezTo>
                    <a:pt x="29" y="10"/>
                    <a:pt x="24" y="6"/>
                    <a:pt x="18" y="4"/>
                  </a:cubicBezTo>
                  <a:cubicBezTo>
                    <a:pt x="14" y="2"/>
                    <a:pt x="9" y="1"/>
                    <a:pt x="3" y="1"/>
                  </a:cubicBezTo>
                  <a:close/>
                </a:path>
              </a:pathLst>
            </a:custGeom>
            <a:solidFill>
              <a:srgbClr val="FDFD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72" name="Freeform 29"/>
            <p:cNvSpPr>
              <a:spLocks/>
            </p:cNvSpPr>
            <p:nvPr/>
          </p:nvSpPr>
          <p:spPr bwMode="auto">
            <a:xfrm>
              <a:off x="3945557" y="1854987"/>
              <a:ext cx="1411998" cy="735825"/>
            </a:xfrm>
            <a:custGeom>
              <a:avLst/>
              <a:gdLst>
                <a:gd name="T0" fmla="*/ 32 w 243"/>
                <a:gd name="T1" fmla="*/ 41 h 125"/>
                <a:gd name="T2" fmla="*/ 12 w 243"/>
                <a:gd name="T3" fmla="*/ 60 h 125"/>
                <a:gd name="T4" fmla="*/ 3 w 243"/>
                <a:gd name="T5" fmla="*/ 72 h 125"/>
                <a:gd name="T6" fmla="*/ 1 w 243"/>
                <a:gd name="T7" fmla="*/ 86 h 125"/>
                <a:gd name="T8" fmla="*/ 0 w 243"/>
                <a:gd name="T9" fmla="*/ 91 h 125"/>
                <a:gd name="T10" fmla="*/ 1 w 243"/>
                <a:gd name="T11" fmla="*/ 93 h 125"/>
                <a:gd name="T12" fmla="*/ 2 w 243"/>
                <a:gd name="T13" fmla="*/ 95 h 125"/>
                <a:gd name="T14" fmla="*/ 5 w 243"/>
                <a:gd name="T15" fmla="*/ 97 h 125"/>
                <a:gd name="T16" fmla="*/ 9 w 243"/>
                <a:gd name="T17" fmla="*/ 97 h 125"/>
                <a:gd name="T18" fmla="*/ 25 w 243"/>
                <a:gd name="T19" fmla="*/ 104 h 125"/>
                <a:gd name="T20" fmla="*/ 40 w 243"/>
                <a:gd name="T21" fmla="*/ 114 h 125"/>
                <a:gd name="T22" fmla="*/ 77 w 243"/>
                <a:gd name="T23" fmla="*/ 125 h 125"/>
                <a:gd name="T24" fmla="*/ 115 w 243"/>
                <a:gd name="T25" fmla="*/ 121 h 125"/>
                <a:gd name="T26" fmla="*/ 145 w 243"/>
                <a:gd name="T27" fmla="*/ 113 h 125"/>
                <a:gd name="T28" fmla="*/ 186 w 243"/>
                <a:gd name="T29" fmla="*/ 88 h 125"/>
                <a:gd name="T30" fmla="*/ 203 w 243"/>
                <a:gd name="T31" fmla="*/ 75 h 125"/>
                <a:gd name="T32" fmla="*/ 208 w 243"/>
                <a:gd name="T33" fmla="*/ 70 h 125"/>
                <a:gd name="T34" fmla="*/ 214 w 243"/>
                <a:gd name="T35" fmla="*/ 66 h 125"/>
                <a:gd name="T36" fmla="*/ 225 w 243"/>
                <a:gd name="T37" fmla="*/ 66 h 125"/>
                <a:gd name="T38" fmla="*/ 234 w 243"/>
                <a:gd name="T39" fmla="*/ 67 h 125"/>
                <a:gd name="T40" fmla="*/ 238 w 243"/>
                <a:gd name="T41" fmla="*/ 66 h 125"/>
                <a:gd name="T42" fmla="*/ 241 w 243"/>
                <a:gd name="T43" fmla="*/ 64 h 125"/>
                <a:gd name="T44" fmla="*/ 243 w 243"/>
                <a:gd name="T45" fmla="*/ 58 h 125"/>
                <a:gd name="T46" fmla="*/ 242 w 243"/>
                <a:gd name="T47" fmla="*/ 53 h 125"/>
                <a:gd name="T48" fmla="*/ 233 w 243"/>
                <a:gd name="T49" fmla="*/ 46 h 125"/>
                <a:gd name="T50" fmla="*/ 219 w 243"/>
                <a:gd name="T51" fmla="*/ 42 h 125"/>
                <a:gd name="T52" fmla="*/ 175 w 243"/>
                <a:gd name="T53" fmla="*/ 26 h 125"/>
                <a:gd name="T54" fmla="*/ 155 w 243"/>
                <a:gd name="T55" fmla="*/ 15 h 125"/>
                <a:gd name="T56" fmla="*/ 133 w 243"/>
                <a:gd name="T57" fmla="*/ 6 h 125"/>
                <a:gd name="T58" fmla="*/ 81 w 243"/>
                <a:gd name="T59" fmla="*/ 8 h 125"/>
                <a:gd name="T60" fmla="*/ 32 w 243"/>
                <a:gd name="T61" fmla="*/ 4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3" h="125">
                  <a:moveTo>
                    <a:pt x="32" y="41"/>
                  </a:moveTo>
                  <a:cubicBezTo>
                    <a:pt x="25" y="47"/>
                    <a:pt x="18" y="53"/>
                    <a:pt x="12" y="60"/>
                  </a:cubicBezTo>
                  <a:cubicBezTo>
                    <a:pt x="8" y="63"/>
                    <a:pt x="4" y="67"/>
                    <a:pt x="3" y="72"/>
                  </a:cubicBezTo>
                  <a:cubicBezTo>
                    <a:pt x="1" y="77"/>
                    <a:pt x="2" y="81"/>
                    <a:pt x="1" y="86"/>
                  </a:cubicBezTo>
                  <a:cubicBezTo>
                    <a:pt x="1" y="87"/>
                    <a:pt x="0" y="89"/>
                    <a:pt x="0" y="91"/>
                  </a:cubicBezTo>
                  <a:cubicBezTo>
                    <a:pt x="0" y="91"/>
                    <a:pt x="0" y="92"/>
                    <a:pt x="1" y="93"/>
                  </a:cubicBezTo>
                  <a:cubicBezTo>
                    <a:pt x="1" y="94"/>
                    <a:pt x="1" y="94"/>
                    <a:pt x="2" y="95"/>
                  </a:cubicBezTo>
                  <a:cubicBezTo>
                    <a:pt x="3" y="96"/>
                    <a:pt x="4" y="96"/>
                    <a:pt x="5" y="97"/>
                  </a:cubicBezTo>
                  <a:cubicBezTo>
                    <a:pt x="7" y="97"/>
                    <a:pt x="8" y="97"/>
                    <a:pt x="9" y="97"/>
                  </a:cubicBezTo>
                  <a:cubicBezTo>
                    <a:pt x="15" y="98"/>
                    <a:pt x="20" y="101"/>
                    <a:pt x="25" y="104"/>
                  </a:cubicBezTo>
                  <a:cubicBezTo>
                    <a:pt x="30" y="107"/>
                    <a:pt x="35" y="111"/>
                    <a:pt x="40" y="114"/>
                  </a:cubicBezTo>
                  <a:cubicBezTo>
                    <a:pt x="51" y="121"/>
                    <a:pt x="64" y="124"/>
                    <a:pt x="77" y="125"/>
                  </a:cubicBezTo>
                  <a:cubicBezTo>
                    <a:pt x="90" y="125"/>
                    <a:pt x="103" y="123"/>
                    <a:pt x="115" y="121"/>
                  </a:cubicBezTo>
                  <a:cubicBezTo>
                    <a:pt x="126" y="119"/>
                    <a:pt x="136" y="116"/>
                    <a:pt x="145" y="113"/>
                  </a:cubicBezTo>
                  <a:cubicBezTo>
                    <a:pt x="160" y="107"/>
                    <a:pt x="173" y="98"/>
                    <a:pt x="186" y="88"/>
                  </a:cubicBezTo>
                  <a:cubicBezTo>
                    <a:pt x="192" y="84"/>
                    <a:pt x="198" y="80"/>
                    <a:pt x="203" y="75"/>
                  </a:cubicBezTo>
                  <a:cubicBezTo>
                    <a:pt x="204" y="73"/>
                    <a:pt x="206" y="71"/>
                    <a:pt x="208" y="70"/>
                  </a:cubicBezTo>
                  <a:cubicBezTo>
                    <a:pt x="210" y="68"/>
                    <a:pt x="212" y="67"/>
                    <a:pt x="214" y="66"/>
                  </a:cubicBezTo>
                  <a:cubicBezTo>
                    <a:pt x="218" y="65"/>
                    <a:pt x="222" y="65"/>
                    <a:pt x="225" y="66"/>
                  </a:cubicBezTo>
                  <a:cubicBezTo>
                    <a:pt x="228" y="66"/>
                    <a:pt x="231" y="67"/>
                    <a:pt x="234" y="67"/>
                  </a:cubicBezTo>
                  <a:cubicBezTo>
                    <a:pt x="235" y="67"/>
                    <a:pt x="237" y="66"/>
                    <a:pt x="238" y="66"/>
                  </a:cubicBezTo>
                  <a:cubicBezTo>
                    <a:pt x="239" y="65"/>
                    <a:pt x="240" y="65"/>
                    <a:pt x="241" y="64"/>
                  </a:cubicBezTo>
                  <a:cubicBezTo>
                    <a:pt x="242" y="62"/>
                    <a:pt x="243" y="60"/>
                    <a:pt x="243" y="58"/>
                  </a:cubicBezTo>
                  <a:cubicBezTo>
                    <a:pt x="243" y="57"/>
                    <a:pt x="242" y="55"/>
                    <a:pt x="242" y="53"/>
                  </a:cubicBezTo>
                  <a:cubicBezTo>
                    <a:pt x="240" y="50"/>
                    <a:pt x="236" y="48"/>
                    <a:pt x="233" y="46"/>
                  </a:cubicBezTo>
                  <a:cubicBezTo>
                    <a:pt x="228" y="44"/>
                    <a:pt x="223" y="43"/>
                    <a:pt x="219" y="42"/>
                  </a:cubicBezTo>
                  <a:cubicBezTo>
                    <a:pt x="203" y="38"/>
                    <a:pt x="189" y="33"/>
                    <a:pt x="175" y="26"/>
                  </a:cubicBezTo>
                  <a:cubicBezTo>
                    <a:pt x="168" y="23"/>
                    <a:pt x="161" y="19"/>
                    <a:pt x="155" y="15"/>
                  </a:cubicBezTo>
                  <a:cubicBezTo>
                    <a:pt x="148" y="12"/>
                    <a:pt x="140" y="8"/>
                    <a:pt x="133" y="6"/>
                  </a:cubicBezTo>
                  <a:cubicBezTo>
                    <a:pt x="116" y="0"/>
                    <a:pt x="97" y="2"/>
                    <a:pt x="81" y="8"/>
                  </a:cubicBezTo>
                  <a:cubicBezTo>
                    <a:pt x="62" y="14"/>
                    <a:pt x="45" y="26"/>
                    <a:pt x="32" y="41"/>
                  </a:cubicBezTo>
                  <a:close/>
                </a:path>
              </a:pathLst>
            </a:custGeom>
            <a:solidFill>
              <a:srgbClr val="002050"/>
            </a:solidFill>
            <a:ln w="1588" cap="flat">
              <a:solidFill>
                <a:srgbClr val="00205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73" name="Freeform 30"/>
            <p:cNvSpPr>
              <a:spLocks/>
            </p:cNvSpPr>
            <p:nvPr/>
          </p:nvSpPr>
          <p:spPr bwMode="auto">
            <a:xfrm>
              <a:off x="3945557" y="2232843"/>
              <a:ext cx="1431886" cy="656276"/>
            </a:xfrm>
            <a:custGeom>
              <a:avLst/>
              <a:gdLst>
                <a:gd name="T0" fmla="*/ 0 w 247"/>
                <a:gd name="T1" fmla="*/ 42 h 113"/>
                <a:gd name="T2" fmla="*/ 35 w 247"/>
                <a:gd name="T3" fmla="*/ 72 h 113"/>
                <a:gd name="T4" fmla="*/ 65 w 247"/>
                <a:gd name="T5" fmla="*/ 102 h 113"/>
                <a:gd name="T6" fmla="*/ 94 w 247"/>
                <a:gd name="T7" fmla="*/ 112 h 113"/>
                <a:gd name="T8" fmla="*/ 131 w 247"/>
                <a:gd name="T9" fmla="*/ 108 h 113"/>
                <a:gd name="T10" fmla="*/ 162 w 247"/>
                <a:gd name="T11" fmla="*/ 96 h 113"/>
                <a:gd name="T12" fmla="*/ 216 w 247"/>
                <a:gd name="T13" fmla="*/ 63 h 113"/>
                <a:gd name="T14" fmla="*/ 230 w 247"/>
                <a:gd name="T15" fmla="*/ 59 h 113"/>
                <a:gd name="T16" fmla="*/ 236 w 247"/>
                <a:gd name="T17" fmla="*/ 55 h 113"/>
                <a:gd name="T18" fmla="*/ 240 w 247"/>
                <a:gd name="T19" fmla="*/ 50 h 113"/>
                <a:gd name="T20" fmla="*/ 243 w 247"/>
                <a:gd name="T21" fmla="*/ 37 h 113"/>
                <a:gd name="T22" fmla="*/ 246 w 247"/>
                <a:gd name="T23" fmla="*/ 24 h 113"/>
                <a:gd name="T24" fmla="*/ 245 w 247"/>
                <a:gd name="T25" fmla="*/ 11 h 113"/>
                <a:gd name="T26" fmla="*/ 236 w 247"/>
                <a:gd name="T27" fmla="*/ 2 h 113"/>
                <a:gd name="T28" fmla="*/ 225 w 247"/>
                <a:gd name="T29" fmla="*/ 0 h 113"/>
                <a:gd name="T30" fmla="*/ 200 w 247"/>
                <a:gd name="T31" fmla="*/ 3 h 113"/>
                <a:gd name="T32" fmla="*/ 168 w 247"/>
                <a:gd name="T33" fmla="*/ 3 h 113"/>
                <a:gd name="T34" fmla="*/ 129 w 247"/>
                <a:gd name="T35" fmla="*/ 6 h 113"/>
                <a:gd name="T36" fmla="*/ 83 w 247"/>
                <a:gd name="T37" fmla="*/ 4 h 113"/>
                <a:gd name="T38" fmla="*/ 45 w 247"/>
                <a:gd name="T39" fmla="*/ 12 h 113"/>
                <a:gd name="T40" fmla="*/ 30 w 247"/>
                <a:gd name="T41" fmla="*/ 23 h 113"/>
                <a:gd name="T42" fmla="*/ 14 w 247"/>
                <a:gd name="T43" fmla="*/ 31 h 113"/>
                <a:gd name="T44" fmla="*/ 9 w 247"/>
                <a:gd name="T45" fmla="*/ 31 h 113"/>
                <a:gd name="T46" fmla="*/ 2 w 247"/>
                <a:gd name="T47" fmla="*/ 35 h 113"/>
                <a:gd name="T48" fmla="*/ 0 w 247"/>
                <a:gd name="T49" fmla="*/ 4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7" h="113">
                  <a:moveTo>
                    <a:pt x="0" y="42"/>
                  </a:moveTo>
                  <a:cubicBezTo>
                    <a:pt x="13" y="50"/>
                    <a:pt x="25" y="60"/>
                    <a:pt x="35" y="72"/>
                  </a:cubicBezTo>
                  <a:cubicBezTo>
                    <a:pt x="45" y="82"/>
                    <a:pt x="53" y="95"/>
                    <a:pt x="65" y="102"/>
                  </a:cubicBezTo>
                  <a:cubicBezTo>
                    <a:pt x="74" y="108"/>
                    <a:pt x="84" y="111"/>
                    <a:pt x="94" y="112"/>
                  </a:cubicBezTo>
                  <a:cubicBezTo>
                    <a:pt x="106" y="113"/>
                    <a:pt x="119" y="111"/>
                    <a:pt x="131" y="108"/>
                  </a:cubicBezTo>
                  <a:cubicBezTo>
                    <a:pt x="142" y="105"/>
                    <a:pt x="152" y="101"/>
                    <a:pt x="162" y="96"/>
                  </a:cubicBezTo>
                  <a:cubicBezTo>
                    <a:pt x="180" y="85"/>
                    <a:pt x="196" y="69"/>
                    <a:pt x="216" y="63"/>
                  </a:cubicBezTo>
                  <a:cubicBezTo>
                    <a:pt x="221" y="61"/>
                    <a:pt x="225" y="60"/>
                    <a:pt x="230" y="59"/>
                  </a:cubicBezTo>
                  <a:cubicBezTo>
                    <a:pt x="232" y="58"/>
                    <a:pt x="234" y="56"/>
                    <a:pt x="236" y="55"/>
                  </a:cubicBezTo>
                  <a:cubicBezTo>
                    <a:pt x="238" y="54"/>
                    <a:pt x="239" y="52"/>
                    <a:pt x="240" y="50"/>
                  </a:cubicBezTo>
                  <a:cubicBezTo>
                    <a:pt x="242" y="46"/>
                    <a:pt x="242" y="41"/>
                    <a:pt x="243" y="37"/>
                  </a:cubicBezTo>
                  <a:cubicBezTo>
                    <a:pt x="243" y="33"/>
                    <a:pt x="245" y="29"/>
                    <a:pt x="246" y="24"/>
                  </a:cubicBezTo>
                  <a:cubicBezTo>
                    <a:pt x="246" y="20"/>
                    <a:pt x="247" y="15"/>
                    <a:pt x="245" y="11"/>
                  </a:cubicBezTo>
                  <a:cubicBezTo>
                    <a:pt x="243" y="7"/>
                    <a:pt x="240" y="4"/>
                    <a:pt x="236" y="2"/>
                  </a:cubicBezTo>
                  <a:cubicBezTo>
                    <a:pt x="233" y="1"/>
                    <a:pt x="229" y="0"/>
                    <a:pt x="225" y="0"/>
                  </a:cubicBezTo>
                  <a:cubicBezTo>
                    <a:pt x="216" y="0"/>
                    <a:pt x="208" y="2"/>
                    <a:pt x="200" y="3"/>
                  </a:cubicBezTo>
                  <a:cubicBezTo>
                    <a:pt x="190" y="4"/>
                    <a:pt x="179" y="2"/>
                    <a:pt x="168" y="3"/>
                  </a:cubicBezTo>
                  <a:cubicBezTo>
                    <a:pt x="155" y="3"/>
                    <a:pt x="142" y="6"/>
                    <a:pt x="129" y="6"/>
                  </a:cubicBezTo>
                  <a:cubicBezTo>
                    <a:pt x="113" y="7"/>
                    <a:pt x="98" y="5"/>
                    <a:pt x="83" y="4"/>
                  </a:cubicBezTo>
                  <a:cubicBezTo>
                    <a:pt x="70" y="4"/>
                    <a:pt x="56" y="5"/>
                    <a:pt x="45" y="12"/>
                  </a:cubicBezTo>
                  <a:cubicBezTo>
                    <a:pt x="40" y="15"/>
                    <a:pt x="35" y="19"/>
                    <a:pt x="30" y="23"/>
                  </a:cubicBezTo>
                  <a:cubicBezTo>
                    <a:pt x="26" y="27"/>
                    <a:pt x="20" y="30"/>
                    <a:pt x="14" y="31"/>
                  </a:cubicBezTo>
                  <a:cubicBezTo>
                    <a:pt x="12" y="31"/>
                    <a:pt x="10" y="30"/>
                    <a:pt x="9" y="31"/>
                  </a:cubicBezTo>
                  <a:cubicBezTo>
                    <a:pt x="6" y="31"/>
                    <a:pt x="4" y="33"/>
                    <a:pt x="2" y="35"/>
                  </a:cubicBezTo>
                  <a:cubicBezTo>
                    <a:pt x="1" y="37"/>
                    <a:pt x="0" y="39"/>
                    <a:pt x="0" y="42"/>
                  </a:cubicBezTo>
                  <a:close/>
                </a:path>
              </a:pathLst>
            </a:custGeom>
            <a:solidFill>
              <a:srgbClr val="002050"/>
            </a:solidFill>
            <a:ln w="6350" cap="rnd">
              <a:solidFill>
                <a:srgbClr val="00205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74" name="Freeform 31"/>
            <p:cNvSpPr>
              <a:spLocks/>
            </p:cNvSpPr>
            <p:nvPr/>
          </p:nvSpPr>
          <p:spPr bwMode="auto">
            <a:xfrm>
              <a:off x="3965444" y="2153294"/>
              <a:ext cx="1411998" cy="715937"/>
            </a:xfrm>
            <a:custGeom>
              <a:avLst/>
              <a:gdLst>
                <a:gd name="T0" fmla="*/ 0 w 245"/>
                <a:gd name="T1" fmla="*/ 45 h 124"/>
                <a:gd name="T2" fmla="*/ 1 w 245"/>
                <a:gd name="T3" fmla="*/ 48 h 124"/>
                <a:gd name="T4" fmla="*/ 5 w 245"/>
                <a:gd name="T5" fmla="*/ 53 h 124"/>
                <a:gd name="T6" fmla="*/ 11 w 245"/>
                <a:gd name="T7" fmla="*/ 56 h 124"/>
                <a:gd name="T8" fmla="*/ 34 w 245"/>
                <a:gd name="T9" fmla="*/ 79 h 124"/>
                <a:gd name="T10" fmla="*/ 64 w 245"/>
                <a:gd name="T11" fmla="*/ 112 h 124"/>
                <a:gd name="T12" fmla="*/ 93 w 245"/>
                <a:gd name="T13" fmla="*/ 123 h 124"/>
                <a:gd name="T14" fmla="*/ 130 w 245"/>
                <a:gd name="T15" fmla="*/ 119 h 124"/>
                <a:gd name="T16" fmla="*/ 161 w 245"/>
                <a:gd name="T17" fmla="*/ 105 h 124"/>
                <a:gd name="T18" fmla="*/ 215 w 245"/>
                <a:gd name="T19" fmla="*/ 69 h 124"/>
                <a:gd name="T20" fmla="*/ 229 w 245"/>
                <a:gd name="T21" fmla="*/ 64 h 124"/>
                <a:gd name="T22" fmla="*/ 239 w 245"/>
                <a:gd name="T23" fmla="*/ 55 h 124"/>
                <a:gd name="T24" fmla="*/ 242 w 245"/>
                <a:gd name="T25" fmla="*/ 42 h 124"/>
                <a:gd name="T26" fmla="*/ 245 w 245"/>
                <a:gd name="T27" fmla="*/ 24 h 124"/>
                <a:gd name="T28" fmla="*/ 245 w 245"/>
                <a:gd name="T29" fmla="*/ 15 h 124"/>
                <a:gd name="T30" fmla="*/ 242 w 245"/>
                <a:gd name="T31" fmla="*/ 7 h 124"/>
                <a:gd name="T32" fmla="*/ 232 w 245"/>
                <a:gd name="T33" fmla="*/ 1 h 124"/>
                <a:gd name="T34" fmla="*/ 221 w 245"/>
                <a:gd name="T35" fmla="*/ 0 h 124"/>
                <a:gd name="T36" fmla="*/ 199 w 245"/>
                <a:gd name="T37" fmla="*/ 4 h 124"/>
                <a:gd name="T38" fmla="*/ 167 w 245"/>
                <a:gd name="T39" fmla="*/ 4 h 124"/>
                <a:gd name="T40" fmla="*/ 128 w 245"/>
                <a:gd name="T41" fmla="*/ 8 h 124"/>
                <a:gd name="T42" fmla="*/ 82 w 245"/>
                <a:gd name="T43" fmla="*/ 6 h 124"/>
                <a:gd name="T44" fmla="*/ 62 w 245"/>
                <a:gd name="T45" fmla="*/ 7 h 124"/>
                <a:gd name="T46" fmla="*/ 44 w 245"/>
                <a:gd name="T47" fmla="*/ 14 h 124"/>
                <a:gd name="T48" fmla="*/ 30 w 245"/>
                <a:gd name="T49" fmla="*/ 27 h 124"/>
                <a:gd name="T50" fmla="*/ 22 w 245"/>
                <a:gd name="T51" fmla="*/ 32 h 124"/>
                <a:gd name="T52" fmla="*/ 13 w 245"/>
                <a:gd name="T53" fmla="*/ 34 h 124"/>
                <a:gd name="T54" fmla="*/ 8 w 245"/>
                <a:gd name="T55" fmla="*/ 34 h 124"/>
                <a:gd name="T56" fmla="*/ 5 w 245"/>
                <a:gd name="T57" fmla="*/ 36 h 124"/>
                <a:gd name="T58" fmla="*/ 3 w 245"/>
                <a:gd name="T59" fmla="*/ 39 h 124"/>
                <a:gd name="T60" fmla="*/ 0 w 245"/>
                <a:gd name="T61" fmla="*/ 4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5" h="124">
                  <a:moveTo>
                    <a:pt x="0" y="45"/>
                  </a:moveTo>
                  <a:cubicBezTo>
                    <a:pt x="0" y="46"/>
                    <a:pt x="0" y="47"/>
                    <a:pt x="1" y="48"/>
                  </a:cubicBezTo>
                  <a:cubicBezTo>
                    <a:pt x="2" y="50"/>
                    <a:pt x="4" y="51"/>
                    <a:pt x="5" y="53"/>
                  </a:cubicBezTo>
                  <a:cubicBezTo>
                    <a:pt x="7" y="54"/>
                    <a:pt x="9" y="55"/>
                    <a:pt x="11" y="56"/>
                  </a:cubicBezTo>
                  <a:cubicBezTo>
                    <a:pt x="20" y="62"/>
                    <a:pt x="28" y="70"/>
                    <a:pt x="34" y="79"/>
                  </a:cubicBezTo>
                  <a:cubicBezTo>
                    <a:pt x="44" y="91"/>
                    <a:pt x="52" y="104"/>
                    <a:pt x="64" y="112"/>
                  </a:cubicBezTo>
                  <a:cubicBezTo>
                    <a:pt x="72" y="118"/>
                    <a:pt x="83" y="122"/>
                    <a:pt x="93" y="123"/>
                  </a:cubicBezTo>
                  <a:cubicBezTo>
                    <a:pt x="105" y="124"/>
                    <a:pt x="118" y="122"/>
                    <a:pt x="130" y="119"/>
                  </a:cubicBezTo>
                  <a:cubicBezTo>
                    <a:pt x="141" y="115"/>
                    <a:pt x="151" y="111"/>
                    <a:pt x="161" y="105"/>
                  </a:cubicBezTo>
                  <a:cubicBezTo>
                    <a:pt x="180" y="93"/>
                    <a:pt x="195" y="77"/>
                    <a:pt x="215" y="69"/>
                  </a:cubicBezTo>
                  <a:cubicBezTo>
                    <a:pt x="220" y="68"/>
                    <a:pt x="225" y="66"/>
                    <a:pt x="229" y="64"/>
                  </a:cubicBezTo>
                  <a:cubicBezTo>
                    <a:pt x="233" y="62"/>
                    <a:pt x="237" y="59"/>
                    <a:pt x="239" y="55"/>
                  </a:cubicBezTo>
                  <a:cubicBezTo>
                    <a:pt x="241" y="51"/>
                    <a:pt x="241" y="46"/>
                    <a:pt x="242" y="42"/>
                  </a:cubicBezTo>
                  <a:cubicBezTo>
                    <a:pt x="242" y="36"/>
                    <a:pt x="244" y="30"/>
                    <a:pt x="245" y="24"/>
                  </a:cubicBezTo>
                  <a:cubicBezTo>
                    <a:pt x="245" y="21"/>
                    <a:pt x="245" y="18"/>
                    <a:pt x="245" y="15"/>
                  </a:cubicBezTo>
                  <a:cubicBezTo>
                    <a:pt x="244" y="13"/>
                    <a:pt x="243" y="10"/>
                    <a:pt x="242" y="7"/>
                  </a:cubicBezTo>
                  <a:cubicBezTo>
                    <a:pt x="239" y="4"/>
                    <a:pt x="236" y="2"/>
                    <a:pt x="232" y="1"/>
                  </a:cubicBezTo>
                  <a:cubicBezTo>
                    <a:pt x="229" y="0"/>
                    <a:pt x="225" y="0"/>
                    <a:pt x="221" y="0"/>
                  </a:cubicBezTo>
                  <a:cubicBezTo>
                    <a:pt x="214" y="1"/>
                    <a:pt x="207" y="3"/>
                    <a:pt x="199" y="4"/>
                  </a:cubicBezTo>
                  <a:cubicBezTo>
                    <a:pt x="189" y="6"/>
                    <a:pt x="178" y="4"/>
                    <a:pt x="167" y="4"/>
                  </a:cubicBezTo>
                  <a:cubicBezTo>
                    <a:pt x="154" y="4"/>
                    <a:pt x="141" y="7"/>
                    <a:pt x="128" y="8"/>
                  </a:cubicBezTo>
                  <a:cubicBezTo>
                    <a:pt x="112" y="9"/>
                    <a:pt x="97" y="7"/>
                    <a:pt x="82" y="6"/>
                  </a:cubicBezTo>
                  <a:cubicBezTo>
                    <a:pt x="75" y="6"/>
                    <a:pt x="69" y="6"/>
                    <a:pt x="62" y="7"/>
                  </a:cubicBezTo>
                  <a:cubicBezTo>
                    <a:pt x="56" y="8"/>
                    <a:pt x="50" y="10"/>
                    <a:pt x="44" y="14"/>
                  </a:cubicBezTo>
                  <a:cubicBezTo>
                    <a:pt x="39" y="17"/>
                    <a:pt x="35" y="22"/>
                    <a:pt x="30" y="27"/>
                  </a:cubicBezTo>
                  <a:cubicBezTo>
                    <a:pt x="27" y="29"/>
                    <a:pt x="25" y="31"/>
                    <a:pt x="22" y="32"/>
                  </a:cubicBezTo>
                  <a:cubicBezTo>
                    <a:pt x="19" y="33"/>
                    <a:pt x="16" y="34"/>
                    <a:pt x="13" y="34"/>
                  </a:cubicBezTo>
                  <a:cubicBezTo>
                    <a:pt x="11" y="34"/>
                    <a:pt x="9" y="34"/>
                    <a:pt x="8" y="34"/>
                  </a:cubicBezTo>
                  <a:cubicBezTo>
                    <a:pt x="7" y="35"/>
                    <a:pt x="6" y="35"/>
                    <a:pt x="5" y="36"/>
                  </a:cubicBezTo>
                  <a:cubicBezTo>
                    <a:pt x="4" y="37"/>
                    <a:pt x="4" y="38"/>
                    <a:pt x="3" y="39"/>
                  </a:cubicBezTo>
                  <a:cubicBezTo>
                    <a:pt x="2" y="41"/>
                    <a:pt x="1" y="43"/>
                    <a:pt x="0"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75" name="Freeform 32"/>
            <p:cNvSpPr>
              <a:spLocks/>
            </p:cNvSpPr>
            <p:nvPr/>
          </p:nvSpPr>
          <p:spPr bwMode="auto">
            <a:xfrm>
              <a:off x="4005218" y="2093634"/>
              <a:ext cx="1233012" cy="536952"/>
            </a:xfrm>
            <a:custGeom>
              <a:avLst/>
              <a:gdLst>
                <a:gd name="T0" fmla="*/ 24 w 213"/>
                <a:gd name="T1" fmla="*/ 22 h 94"/>
                <a:gd name="T2" fmla="*/ 8 w 213"/>
                <a:gd name="T3" fmla="*/ 33 h 94"/>
                <a:gd name="T4" fmla="*/ 2 w 213"/>
                <a:gd name="T5" fmla="*/ 39 h 94"/>
                <a:gd name="T6" fmla="*/ 0 w 213"/>
                <a:gd name="T7" fmla="*/ 46 h 94"/>
                <a:gd name="T8" fmla="*/ 0 w 213"/>
                <a:gd name="T9" fmla="*/ 53 h 94"/>
                <a:gd name="T10" fmla="*/ 0 w 213"/>
                <a:gd name="T11" fmla="*/ 58 h 94"/>
                <a:gd name="T12" fmla="*/ 0 w 213"/>
                <a:gd name="T13" fmla="*/ 60 h 94"/>
                <a:gd name="T14" fmla="*/ 1 w 213"/>
                <a:gd name="T15" fmla="*/ 62 h 94"/>
                <a:gd name="T16" fmla="*/ 4 w 213"/>
                <a:gd name="T17" fmla="*/ 63 h 94"/>
                <a:gd name="T18" fmla="*/ 6 w 213"/>
                <a:gd name="T19" fmla="*/ 64 h 94"/>
                <a:gd name="T20" fmla="*/ 19 w 213"/>
                <a:gd name="T21" fmla="*/ 71 h 94"/>
                <a:gd name="T22" fmla="*/ 30 w 213"/>
                <a:gd name="T23" fmla="*/ 81 h 94"/>
                <a:gd name="T24" fmla="*/ 66 w 213"/>
                <a:gd name="T25" fmla="*/ 93 h 94"/>
                <a:gd name="T26" fmla="*/ 105 w 213"/>
                <a:gd name="T27" fmla="*/ 88 h 94"/>
                <a:gd name="T28" fmla="*/ 135 w 213"/>
                <a:gd name="T29" fmla="*/ 80 h 94"/>
                <a:gd name="T30" fmla="*/ 176 w 213"/>
                <a:gd name="T31" fmla="*/ 55 h 94"/>
                <a:gd name="T32" fmla="*/ 193 w 213"/>
                <a:gd name="T33" fmla="*/ 42 h 94"/>
                <a:gd name="T34" fmla="*/ 210 w 213"/>
                <a:gd name="T35" fmla="*/ 33 h 94"/>
                <a:gd name="T36" fmla="*/ 211 w 213"/>
                <a:gd name="T37" fmla="*/ 32 h 94"/>
                <a:gd name="T38" fmla="*/ 212 w 213"/>
                <a:gd name="T39" fmla="*/ 31 h 94"/>
                <a:gd name="T40" fmla="*/ 212 w 213"/>
                <a:gd name="T41" fmla="*/ 28 h 94"/>
                <a:gd name="T42" fmla="*/ 211 w 213"/>
                <a:gd name="T43" fmla="*/ 25 h 94"/>
                <a:gd name="T44" fmla="*/ 209 w 213"/>
                <a:gd name="T45" fmla="*/ 23 h 94"/>
                <a:gd name="T46" fmla="*/ 187 w 213"/>
                <a:gd name="T47" fmla="*/ 16 h 94"/>
                <a:gd name="T48" fmla="*/ 165 w 213"/>
                <a:gd name="T49" fmla="*/ 14 h 94"/>
                <a:gd name="T50" fmla="*/ 145 w 213"/>
                <a:gd name="T51" fmla="*/ 8 h 94"/>
                <a:gd name="T52" fmla="*/ 123 w 213"/>
                <a:gd name="T53" fmla="*/ 3 h 94"/>
                <a:gd name="T54" fmla="*/ 71 w 213"/>
                <a:gd name="T55" fmla="*/ 4 h 94"/>
                <a:gd name="T56" fmla="*/ 24 w 213"/>
                <a:gd name="T57" fmla="*/ 2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3" h="94">
                  <a:moveTo>
                    <a:pt x="24" y="22"/>
                  </a:moveTo>
                  <a:cubicBezTo>
                    <a:pt x="19" y="25"/>
                    <a:pt x="14" y="29"/>
                    <a:pt x="8" y="33"/>
                  </a:cubicBezTo>
                  <a:cubicBezTo>
                    <a:pt x="6" y="34"/>
                    <a:pt x="3" y="36"/>
                    <a:pt x="2" y="39"/>
                  </a:cubicBezTo>
                  <a:cubicBezTo>
                    <a:pt x="1" y="41"/>
                    <a:pt x="0" y="44"/>
                    <a:pt x="0" y="46"/>
                  </a:cubicBezTo>
                  <a:cubicBezTo>
                    <a:pt x="0" y="48"/>
                    <a:pt x="1" y="51"/>
                    <a:pt x="0" y="53"/>
                  </a:cubicBezTo>
                  <a:cubicBezTo>
                    <a:pt x="0" y="54"/>
                    <a:pt x="0" y="56"/>
                    <a:pt x="0" y="58"/>
                  </a:cubicBezTo>
                  <a:cubicBezTo>
                    <a:pt x="0" y="58"/>
                    <a:pt x="0" y="59"/>
                    <a:pt x="0" y="60"/>
                  </a:cubicBezTo>
                  <a:cubicBezTo>
                    <a:pt x="0" y="61"/>
                    <a:pt x="0" y="61"/>
                    <a:pt x="1" y="62"/>
                  </a:cubicBezTo>
                  <a:cubicBezTo>
                    <a:pt x="2" y="63"/>
                    <a:pt x="3" y="63"/>
                    <a:pt x="4" y="63"/>
                  </a:cubicBezTo>
                  <a:cubicBezTo>
                    <a:pt x="4" y="64"/>
                    <a:pt x="5" y="64"/>
                    <a:pt x="6" y="64"/>
                  </a:cubicBezTo>
                  <a:cubicBezTo>
                    <a:pt x="11" y="65"/>
                    <a:pt x="15" y="68"/>
                    <a:pt x="19" y="71"/>
                  </a:cubicBezTo>
                  <a:cubicBezTo>
                    <a:pt x="23" y="75"/>
                    <a:pt x="26" y="78"/>
                    <a:pt x="30" y="81"/>
                  </a:cubicBezTo>
                  <a:cubicBezTo>
                    <a:pt x="40" y="90"/>
                    <a:pt x="53" y="93"/>
                    <a:pt x="66" y="93"/>
                  </a:cubicBezTo>
                  <a:cubicBezTo>
                    <a:pt x="80" y="94"/>
                    <a:pt x="93" y="91"/>
                    <a:pt x="105" y="88"/>
                  </a:cubicBezTo>
                  <a:cubicBezTo>
                    <a:pt x="116" y="86"/>
                    <a:pt x="126" y="83"/>
                    <a:pt x="135" y="80"/>
                  </a:cubicBezTo>
                  <a:cubicBezTo>
                    <a:pt x="150" y="74"/>
                    <a:pt x="164" y="66"/>
                    <a:pt x="176" y="55"/>
                  </a:cubicBezTo>
                  <a:cubicBezTo>
                    <a:pt x="181" y="51"/>
                    <a:pt x="187" y="46"/>
                    <a:pt x="193" y="42"/>
                  </a:cubicBezTo>
                  <a:cubicBezTo>
                    <a:pt x="198" y="38"/>
                    <a:pt x="204" y="36"/>
                    <a:pt x="210" y="33"/>
                  </a:cubicBezTo>
                  <a:cubicBezTo>
                    <a:pt x="210" y="33"/>
                    <a:pt x="211" y="32"/>
                    <a:pt x="211" y="32"/>
                  </a:cubicBezTo>
                  <a:cubicBezTo>
                    <a:pt x="211" y="31"/>
                    <a:pt x="212" y="31"/>
                    <a:pt x="212" y="31"/>
                  </a:cubicBezTo>
                  <a:cubicBezTo>
                    <a:pt x="213" y="30"/>
                    <a:pt x="213" y="29"/>
                    <a:pt x="212" y="28"/>
                  </a:cubicBezTo>
                  <a:cubicBezTo>
                    <a:pt x="212" y="27"/>
                    <a:pt x="211" y="26"/>
                    <a:pt x="211" y="25"/>
                  </a:cubicBezTo>
                  <a:cubicBezTo>
                    <a:pt x="210" y="24"/>
                    <a:pt x="209" y="24"/>
                    <a:pt x="209" y="23"/>
                  </a:cubicBezTo>
                  <a:cubicBezTo>
                    <a:pt x="203" y="18"/>
                    <a:pt x="195" y="16"/>
                    <a:pt x="187" y="16"/>
                  </a:cubicBezTo>
                  <a:cubicBezTo>
                    <a:pt x="180" y="15"/>
                    <a:pt x="172" y="15"/>
                    <a:pt x="165" y="14"/>
                  </a:cubicBezTo>
                  <a:cubicBezTo>
                    <a:pt x="158" y="13"/>
                    <a:pt x="151" y="10"/>
                    <a:pt x="145" y="8"/>
                  </a:cubicBezTo>
                  <a:cubicBezTo>
                    <a:pt x="137" y="6"/>
                    <a:pt x="130" y="4"/>
                    <a:pt x="123" y="3"/>
                  </a:cubicBezTo>
                  <a:cubicBezTo>
                    <a:pt x="106" y="0"/>
                    <a:pt x="88" y="1"/>
                    <a:pt x="71" y="4"/>
                  </a:cubicBezTo>
                  <a:cubicBezTo>
                    <a:pt x="54" y="8"/>
                    <a:pt x="38" y="14"/>
                    <a:pt x="24" y="22"/>
                  </a:cubicBezTo>
                  <a:close/>
                </a:path>
              </a:pathLst>
            </a:custGeom>
            <a:solidFill>
              <a:srgbClr val="002050"/>
            </a:solidFill>
            <a:ln w="6350" cap="rnd">
              <a:solidFill>
                <a:srgbClr val="00205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76" name="Freeform 33"/>
            <p:cNvSpPr>
              <a:spLocks/>
            </p:cNvSpPr>
            <p:nvPr/>
          </p:nvSpPr>
          <p:spPr bwMode="auto">
            <a:xfrm>
              <a:off x="3945557" y="1894761"/>
              <a:ext cx="1411998" cy="715937"/>
            </a:xfrm>
            <a:custGeom>
              <a:avLst/>
              <a:gdLst>
                <a:gd name="T0" fmla="*/ 32 w 243"/>
                <a:gd name="T1" fmla="*/ 40 h 124"/>
                <a:gd name="T2" fmla="*/ 12 w 243"/>
                <a:gd name="T3" fmla="*/ 59 h 124"/>
                <a:gd name="T4" fmla="*/ 4 w 243"/>
                <a:gd name="T5" fmla="*/ 73 h 124"/>
                <a:gd name="T6" fmla="*/ 1 w 243"/>
                <a:gd name="T7" fmla="*/ 85 h 124"/>
                <a:gd name="T8" fmla="*/ 0 w 243"/>
                <a:gd name="T9" fmla="*/ 90 h 124"/>
                <a:gd name="T10" fmla="*/ 1 w 243"/>
                <a:gd name="T11" fmla="*/ 92 h 124"/>
                <a:gd name="T12" fmla="*/ 2 w 243"/>
                <a:gd name="T13" fmla="*/ 94 h 124"/>
                <a:gd name="T14" fmla="*/ 5 w 243"/>
                <a:gd name="T15" fmla="*/ 96 h 124"/>
                <a:gd name="T16" fmla="*/ 9 w 243"/>
                <a:gd name="T17" fmla="*/ 96 h 124"/>
                <a:gd name="T18" fmla="*/ 25 w 243"/>
                <a:gd name="T19" fmla="*/ 103 h 124"/>
                <a:gd name="T20" fmla="*/ 40 w 243"/>
                <a:gd name="T21" fmla="*/ 113 h 124"/>
                <a:gd name="T22" fmla="*/ 77 w 243"/>
                <a:gd name="T23" fmla="*/ 124 h 124"/>
                <a:gd name="T24" fmla="*/ 115 w 243"/>
                <a:gd name="T25" fmla="*/ 120 h 124"/>
                <a:gd name="T26" fmla="*/ 145 w 243"/>
                <a:gd name="T27" fmla="*/ 112 h 124"/>
                <a:gd name="T28" fmla="*/ 186 w 243"/>
                <a:gd name="T29" fmla="*/ 87 h 124"/>
                <a:gd name="T30" fmla="*/ 203 w 243"/>
                <a:gd name="T31" fmla="*/ 74 h 124"/>
                <a:gd name="T32" fmla="*/ 208 w 243"/>
                <a:gd name="T33" fmla="*/ 69 h 124"/>
                <a:gd name="T34" fmla="*/ 214 w 243"/>
                <a:gd name="T35" fmla="*/ 65 h 124"/>
                <a:gd name="T36" fmla="*/ 225 w 243"/>
                <a:gd name="T37" fmla="*/ 65 h 124"/>
                <a:gd name="T38" fmla="*/ 234 w 243"/>
                <a:gd name="T39" fmla="*/ 66 h 124"/>
                <a:gd name="T40" fmla="*/ 238 w 243"/>
                <a:gd name="T41" fmla="*/ 65 h 124"/>
                <a:gd name="T42" fmla="*/ 241 w 243"/>
                <a:gd name="T43" fmla="*/ 63 h 124"/>
                <a:gd name="T44" fmla="*/ 243 w 243"/>
                <a:gd name="T45" fmla="*/ 57 h 124"/>
                <a:gd name="T46" fmla="*/ 242 w 243"/>
                <a:gd name="T47" fmla="*/ 52 h 124"/>
                <a:gd name="T48" fmla="*/ 233 w 243"/>
                <a:gd name="T49" fmla="*/ 45 h 124"/>
                <a:gd name="T50" fmla="*/ 219 w 243"/>
                <a:gd name="T51" fmla="*/ 41 h 124"/>
                <a:gd name="T52" fmla="*/ 175 w 243"/>
                <a:gd name="T53" fmla="*/ 25 h 124"/>
                <a:gd name="T54" fmla="*/ 155 w 243"/>
                <a:gd name="T55" fmla="*/ 14 h 124"/>
                <a:gd name="T56" fmla="*/ 133 w 243"/>
                <a:gd name="T57" fmla="*/ 5 h 124"/>
                <a:gd name="T58" fmla="*/ 81 w 243"/>
                <a:gd name="T59" fmla="*/ 7 h 124"/>
                <a:gd name="T60" fmla="*/ 32 w 243"/>
                <a:gd name="T61" fmla="*/ 4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3" h="124">
                  <a:moveTo>
                    <a:pt x="32" y="40"/>
                  </a:moveTo>
                  <a:cubicBezTo>
                    <a:pt x="25" y="45"/>
                    <a:pt x="18" y="52"/>
                    <a:pt x="12" y="59"/>
                  </a:cubicBezTo>
                  <a:cubicBezTo>
                    <a:pt x="8" y="63"/>
                    <a:pt x="5" y="67"/>
                    <a:pt x="4" y="73"/>
                  </a:cubicBezTo>
                  <a:cubicBezTo>
                    <a:pt x="2" y="77"/>
                    <a:pt x="2" y="81"/>
                    <a:pt x="1" y="85"/>
                  </a:cubicBezTo>
                  <a:cubicBezTo>
                    <a:pt x="1" y="86"/>
                    <a:pt x="0" y="88"/>
                    <a:pt x="0" y="90"/>
                  </a:cubicBezTo>
                  <a:cubicBezTo>
                    <a:pt x="0" y="90"/>
                    <a:pt x="0" y="91"/>
                    <a:pt x="1" y="92"/>
                  </a:cubicBezTo>
                  <a:cubicBezTo>
                    <a:pt x="1" y="93"/>
                    <a:pt x="1" y="93"/>
                    <a:pt x="2" y="94"/>
                  </a:cubicBezTo>
                  <a:cubicBezTo>
                    <a:pt x="3" y="95"/>
                    <a:pt x="4" y="95"/>
                    <a:pt x="5" y="96"/>
                  </a:cubicBezTo>
                  <a:cubicBezTo>
                    <a:pt x="7" y="96"/>
                    <a:pt x="8" y="96"/>
                    <a:pt x="9" y="96"/>
                  </a:cubicBezTo>
                  <a:cubicBezTo>
                    <a:pt x="15" y="97"/>
                    <a:pt x="20" y="100"/>
                    <a:pt x="25" y="103"/>
                  </a:cubicBezTo>
                  <a:cubicBezTo>
                    <a:pt x="30" y="106"/>
                    <a:pt x="35" y="110"/>
                    <a:pt x="40" y="113"/>
                  </a:cubicBezTo>
                  <a:cubicBezTo>
                    <a:pt x="51" y="120"/>
                    <a:pt x="64" y="123"/>
                    <a:pt x="77" y="124"/>
                  </a:cubicBezTo>
                  <a:cubicBezTo>
                    <a:pt x="90" y="124"/>
                    <a:pt x="103" y="122"/>
                    <a:pt x="115" y="120"/>
                  </a:cubicBezTo>
                  <a:cubicBezTo>
                    <a:pt x="126" y="118"/>
                    <a:pt x="136" y="115"/>
                    <a:pt x="145" y="112"/>
                  </a:cubicBezTo>
                  <a:cubicBezTo>
                    <a:pt x="160" y="106"/>
                    <a:pt x="173" y="97"/>
                    <a:pt x="186" y="87"/>
                  </a:cubicBezTo>
                  <a:cubicBezTo>
                    <a:pt x="192" y="83"/>
                    <a:pt x="198" y="79"/>
                    <a:pt x="203" y="74"/>
                  </a:cubicBezTo>
                  <a:cubicBezTo>
                    <a:pt x="204" y="72"/>
                    <a:pt x="206" y="70"/>
                    <a:pt x="208" y="69"/>
                  </a:cubicBezTo>
                  <a:cubicBezTo>
                    <a:pt x="210" y="67"/>
                    <a:pt x="212" y="66"/>
                    <a:pt x="214" y="65"/>
                  </a:cubicBezTo>
                  <a:cubicBezTo>
                    <a:pt x="218" y="64"/>
                    <a:pt x="222" y="64"/>
                    <a:pt x="225" y="65"/>
                  </a:cubicBezTo>
                  <a:cubicBezTo>
                    <a:pt x="228" y="65"/>
                    <a:pt x="231" y="66"/>
                    <a:pt x="234" y="66"/>
                  </a:cubicBezTo>
                  <a:cubicBezTo>
                    <a:pt x="235" y="66"/>
                    <a:pt x="237" y="65"/>
                    <a:pt x="238" y="65"/>
                  </a:cubicBezTo>
                  <a:cubicBezTo>
                    <a:pt x="239" y="64"/>
                    <a:pt x="240" y="64"/>
                    <a:pt x="241" y="63"/>
                  </a:cubicBezTo>
                  <a:cubicBezTo>
                    <a:pt x="242" y="61"/>
                    <a:pt x="243" y="59"/>
                    <a:pt x="243" y="57"/>
                  </a:cubicBezTo>
                  <a:cubicBezTo>
                    <a:pt x="243" y="56"/>
                    <a:pt x="242" y="54"/>
                    <a:pt x="242" y="52"/>
                  </a:cubicBezTo>
                  <a:cubicBezTo>
                    <a:pt x="240" y="49"/>
                    <a:pt x="236" y="47"/>
                    <a:pt x="233" y="45"/>
                  </a:cubicBezTo>
                  <a:cubicBezTo>
                    <a:pt x="228" y="43"/>
                    <a:pt x="223" y="42"/>
                    <a:pt x="219" y="41"/>
                  </a:cubicBezTo>
                  <a:cubicBezTo>
                    <a:pt x="203" y="37"/>
                    <a:pt x="189" y="32"/>
                    <a:pt x="175" y="25"/>
                  </a:cubicBezTo>
                  <a:cubicBezTo>
                    <a:pt x="168" y="22"/>
                    <a:pt x="161" y="18"/>
                    <a:pt x="155" y="14"/>
                  </a:cubicBezTo>
                  <a:cubicBezTo>
                    <a:pt x="148" y="11"/>
                    <a:pt x="140" y="7"/>
                    <a:pt x="133" y="5"/>
                  </a:cubicBezTo>
                  <a:cubicBezTo>
                    <a:pt x="116" y="0"/>
                    <a:pt x="97" y="1"/>
                    <a:pt x="81" y="7"/>
                  </a:cubicBezTo>
                  <a:cubicBezTo>
                    <a:pt x="62" y="13"/>
                    <a:pt x="45" y="25"/>
                    <a:pt x="32"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77" name="Freeform 34"/>
            <p:cNvSpPr>
              <a:spLocks noEditPoints="1"/>
            </p:cNvSpPr>
            <p:nvPr/>
          </p:nvSpPr>
          <p:spPr bwMode="auto">
            <a:xfrm>
              <a:off x="4323416" y="1974310"/>
              <a:ext cx="457408" cy="79549"/>
            </a:xfrm>
            <a:custGeom>
              <a:avLst/>
              <a:gdLst>
                <a:gd name="T0" fmla="*/ 62 w 79"/>
                <a:gd name="T1" fmla="*/ 0 h 12"/>
                <a:gd name="T2" fmla="*/ 57 w 79"/>
                <a:gd name="T3" fmla="*/ 1 h 12"/>
                <a:gd name="T4" fmla="*/ 55 w 79"/>
                <a:gd name="T5" fmla="*/ 4 h 12"/>
                <a:gd name="T6" fmla="*/ 64 w 79"/>
                <a:gd name="T7" fmla="*/ 8 h 12"/>
                <a:gd name="T8" fmla="*/ 71 w 79"/>
                <a:gd name="T9" fmla="*/ 12 h 12"/>
                <a:gd name="T10" fmla="*/ 78 w 79"/>
                <a:gd name="T11" fmla="*/ 8 h 12"/>
                <a:gd name="T12" fmla="*/ 70 w 79"/>
                <a:gd name="T13" fmla="*/ 1 h 12"/>
                <a:gd name="T14" fmla="*/ 62 w 79"/>
                <a:gd name="T15" fmla="*/ 0 h 12"/>
                <a:gd name="T16" fmla="*/ 8 w 79"/>
                <a:gd name="T17" fmla="*/ 2 h 12"/>
                <a:gd name="T18" fmla="*/ 2 w 79"/>
                <a:gd name="T19" fmla="*/ 10 h 12"/>
                <a:gd name="T20" fmla="*/ 5 w 79"/>
                <a:gd name="T21" fmla="*/ 12 h 12"/>
                <a:gd name="T22" fmla="*/ 10 w 79"/>
                <a:gd name="T23" fmla="*/ 6 h 12"/>
                <a:gd name="T24" fmla="*/ 9 w 79"/>
                <a:gd name="T25" fmla="*/ 2 h 12"/>
                <a:gd name="T26" fmla="*/ 8 w 79"/>
                <a:gd name="T27"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2">
                  <a:moveTo>
                    <a:pt x="62" y="0"/>
                  </a:moveTo>
                  <a:cubicBezTo>
                    <a:pt x="60" y="0"/>
                    <a:pt x="58" y="0"/>
                    <a:pt x="57" y="1"/>
                  </a:cubicBezTo>
                  <a:cubicBezTo>
                    <a:pt x="56" y="2"/>
                    <a:pt x="55" y="3"/>
                    <a:pt x="55" y="4"/>
                  </a:cubicBezTo>
                  <a:cubicBezTo>
                    <a:pt x="56" y="7"/>
                    <a:pt x="61" y="6"/>
                    <a:pt x="64" y="8"/>
                  </a:cubicBezTo>
                  <a:cubicBezTo>
                    <a:pt x="66" y="9"/>
                    <a:pt x="68" y="12"/>
                    <a:pt x="71" y="12"/>
                  </a:cubicBezTo>
                  <a:cubicBezTo>
                    <a:pt x="74" y="12"/>
                    <a:pt x="78" y="11"/>
                    <a:pt x="78" y="8"/>
                  </a:cubicBezTo>
                  <a:cubicBezTo>
                    <a:pt x="79" y="5"/>
                    <a:pt x="74" y="3"/>
                    <a:pt x="70" y="1"/>
                  </a:cubicBezTo>
                  <a:cubicBezTo>
                    <a:pt x="68" y="0"/>
                    <a:pt x="65" y="0"/>
                    <a:pt x="62" y="0"/>
                  </a:cubicBezTo>
                  <a:close/>
                  <a:moveTo>
                    <a:pt x="8" y="2"/>
                  </a:moveTo>
                  <a:cubicBezTo>
                    <a:pt x="5" y="2"/>
                    <a:pt x="0" y="8"/>
                    <a:pt x="2" y="10"/>
                  </a:cubicBezTo>
                  <a:cubicBezTo>
                    <a:pt x="2" y="11"/>
                    <a:pt x="4" y="12"/>
                    <a:pt x="5" y="12"/>
                  </a:cubicBezTo>
                  <a:cubicBezTo>
                    <a:pt x="7" y="11"/>
                    <a:pt x="8" y="8"/>
                    <a:pt x="10" y="6"/>
                  </a:cubicBezTo>
                  <a:cubicBezTo>
                    <a:pt x="11" y="6"/>
                    <a:pt x="11" y="3"/>
                    <a:pt x="9" y="2"/>
                  </a:cubicBezTo>
                  <a:cubicBezTo>
                    <a:pt x="9" y="2"/>
                    <a:pt x="9" y="2"/>
                    <a:pt x="8" y="2"/>
                  </a:cubicBezTo>
                  <a:close/>
                </a:path>
              </a:pathLst>
            </a:custGeom>
            <a:solidFill>
              <a:srgbClr val="002050"/>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78" name="Rectangle 77"/>
          <p:cNvSpPr/>
          <p:nvPr/>
        </p:nvSpPr>
        <p:spPr bwMode="auto">
          <a:xfrm>
            <a:off x="948443" y="1942558"/>
            <a:ext cx="2589903" cy="2063286"/>
          </a:xfrm>
          <a:prstGeom prst="rect">
            <a:avLst/>
          </a:prstGeom>
          <a:solidFill>
            <a:schemeClr val="accent1"/>
          </a:solidFill>
          <a:ln w="6350" cap="flat" cmpd="sng" algn="ctr">
            <a:noFill/>
            <a:prstDash val="solid"/>
            <a:headEnd type="none" w="med" len="med"/>
            <a:tailEnd type="none" w="med" len="med"/>
          </a:ln>
          <a:effectLst/>
        </p:spPr>
        <p:txBody>
          <a:bodyPr rot="0" spcFirstLastPara="0" vert="horz" wrap="square" lIns="137141" tIns="274281" rIns="91427" bIns="137141"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Semilight"/>
              <a:ea typeface="+mn-ea"/>
              <a:cs typeface="+mn-cs"/>
            </a:endParaRPr>
          </a:p>
        </p:txBody>
      </p:sp>
      <p:sp>
        <p:nvSpPr>
          <p:cNvPr id="79" name="Freeform 130"/>
          <p:cNvSpPr>
            <a:spLocks noChangeAspect="1" noEditPoints="1"/>
          </p:cNvSpPr>
          <p:nvPr/>
        </p:nvSpPr>
        <p:spPr bwMode="black">
          <a:xfrm>
            <a:off x="1533401" y="2294527"/>
            <a:ext cx="1313094" cy="1307761"/>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2050"/>
          </a:solidFill>
          <a:ln>
            <a:noFill/>
          </a:ln>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80" name="Rectangle 79"/>
          <p:cNvSpPr/>
          <p:nvPr/>
        </p:nvSpPr>
        <p:spPr bwMode="auto">
          <a:xfrm>
            <a:off x="942848" y="4478104"/>
            <a:ext cx="2595498" cy="2063286"/>
          </a:xfrm>
          <a:prstGeom prst="rect">
            <a:avLst/>
          </a:prstGeom>
          <a:solidFill>
            <a:schemeClr val="accent1"/>
          </a:solidFill>
          <a:ln w="6350" cap="flat" cmpd="sng" algn="ctr">
            <a:noFill/>
            <a:prstDash val="solid"/>
            <a:headEnd type="none" w="med" len="med"/>
            <a:tailEnd type="none" w="med" len="med"/>
          </a:ln>
          <a:effectLst/>
        </p:spPr>
        <p:txBody>
          <a:bodyPr rot="0" spcFirstLastPara="0" vert="horz" wrap="square" lIns="137141" tIns="274281" rIns="91427" bIns="137141"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Semilight"/>
              <a:ea typeface="+mn-ea"/>
              <a:cs typeface="+mn-cs"/>
            </a:endParaRPr>
          </a:p>
        </p:txBody>
      </p:sp>
      <p:grpSp>
        <p:nvGrpSpPr>
          <p:cNvPr id="81" name="Group 80"/>
          <p:cNvGrpSpPr/>
          <p:nvPr/>
        </p:nvGrpSpPr>
        <p:grpSpPr>
          <a:xfrm>
            <a:off x="1156774" y="4905805"/>
            <a:ext cx="2140180" cy="1189760"/>
            <a:chOff x="8115021" y="2547131"/>
            <a:chExt cx="3213140" cy="1786236"/>
          </a:xfrm>
        </p:grpSpPr>
        <p:sp>
          <p:nvSpPr>
            <p:cNvPr id="82" name="Oval 81"/>
            <p:cNvSpPr/>
            <p:nvPr/>
          </p:nvSpPr>
          <p:spPr bwMode="auto">
            <a:xfrm>
              <a:off x="9236891" y="3816713"/>
              <a:ext cx="154756" cy="1477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 name="Freeform: Shape 82"/>
            <p:cNvSpPr/>
            <p:nvPr/>
          </p:nvSpPr>
          <p:spPr bwMode="auto">
            <a:xfrm>
              <a:off x="8722178" y="4009119"/>
              <a:ext cx="808181" cy="293233"/>
            </a:xfrm>
            <a:custGeom>
              <a:avLst/>
              <a:gdLst>
                <a:gd name="connsiteX0" fmla="*/ 439773 w 734710"/>
                <a:gd name="connsiteY0" fmla="*/ 0 h 290330"/>
                <a:gd name="connsiteX1" fmla="*/ 734710 w 734710"/>
                <a:gd name="connsiteY1" fmla="*/ 290330 h 290330"/>
                <a:gd name="connsiteX2" fmla="*/ 660976 w 734710"/>
                <a:gd name="connsiteY2" fmla="*/ 290330 h 290330"/>
                <a:gd name="connsiteX3" fmla="*/ 0 w 734710"/>
                <a:gd name="connsiteY3" fmla="*/ 31672 h 290330"/>
                <a:gd name="connsiteX4" fmla="*/ 126401 w 734710"/>
                <a:gd name="connsiteY4" fmla="*/ 34312 h 290330"/>
                <a:gd name="connsiteX5" fmla="*/ 223836 w 734710"/>
                <a:gd name="connsiteY5" fmla="*/ 31672 h 290330"/>
                <a:gd name="connsiteX6" fmla="*/ 439773 w 734710"/>
                <a:gd name="connsiteY6" fmla="*/ 0 h 290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710" h="290330">
                  <a:moveTo>
                    <a:pt x="439773" y="0"/>
                  </a:moveTo>
                  <a:cubicBezTo>
                    <a:pt x="487173" y="110853"/>
                    <a:pt x="574075" y="213788"/>
                    <a:pt x="734710" y="290330"/>
                  </a:cubicBezTo>
                  <a:cubicBezTo>
                    <a:pt x="711010" y="290330"/>
                    <a:pt x="684676" y="290330"/>
                    <a:pt x="660976" y="290330"/>
                  </a:cubicBezTo>
                  <a:cubicBezTo>
                    <a:pt x="326538" y="287690"/>
                    <a:pt x="147469" y="176837"/>
                    <a:pt x="0" y="31672"/>
                  </a:cubicBezTo>
                  <a:cubicBezTo>
                    <a:pt x="44767" y="34312"/>
                    <a:pt x="86901" y="34312"/>
                    <a:pt x="126401" y="34312"/>
                  </a:cubicBezTo>
                  <a:cubicBezTo>
                    <a:pt x="160636" y="34312"/>
                    <a:pt x="194869" y="34312"/>
                    <a:pt x="223836" y="31672"/>
                  </a:cubicBezTo>
                  <a:cubicBezTo>
                    <a:pt x="308104" y="26393"/>
                    <a:pt x="379205" y="15836"/>
                    <a:pt x="439773"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Freeform: Shape 83"/>
            <p:cNvSpPr/>
            <p:nvPr/>
          </p:nvSpPr>
          <p:spPr bwMode="auto">
            <a:xfrm>
              <a:off x="9668506" y="2547131"/>
              <a:ext cx="262396" cy="262397"/>
            </a:xfrm>
            <a:custGeom>
              <a:avLst/>
              <a:gdLst>
                <a:gd name="connsiteX0" fmla="*/ 0 w 262396"/>
                <a:gd name="connsiteY0" fmla="*/ 0 h 262397"/>
                <a:gd name="connsiteX1" fmla="*/ 262396 w 262396"/>
                <a:gd name="connsiteY1" fmla="*/ 0 h 262397"/>
                <a:gd name="connsiteX2" fmla="*/ 262396 w 262396"/>
                <a:gd name="connsiteY2" fmla="*/ 262397 h 262397"/>
                <a:gd name="connsiteX3" fmla="*/ 0 w 262396"/>
                <a:gd name="connsiteY3" fmla="*/ 262397 h 262397"/>
                <a:gd name="connsiteX4" fmla="*/ 0 w 262396"/>
                <a:gd name="connsiteY4" fmla="*/ 0 h 262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7">
                  <a:moveTo>
                    <a:pt x="0" y="0"/>
                  </a:moveTo>
                  <a:lnTo>
                    <a:pt x="262396" y="0"/>
                  </a:lnTo>
                  <a:lnTo>
                    <a:pt x="262396" y="262397"/>
                  </a:lnTo>
                  <a:lnTo>
                    <a:pt x="0" y="262397"/>
                  </a:lnTo>
                  <a:lnTo>
                    <a:pt x="0" y="0"/>
                  </a:lnTo>
                  <a:close/>
                </a:path>
              </a:pathLst>
            </a:cu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Freeform: Shape 84"/>
            <p:cNvSpPr/>
            <p:nvPr/>
          </p:nvSpPr>
          <p:spPr bwMode="auto">
            <a:xfrm>
              <a:off x="9071552"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 name="Freeform: Shape 85"/>
            <p:cNvSpPr/>
            <p:nvPr/>
          </p:nvSpPr>
          <p:spPr bwMode="auto">
            <a:xfrm>
              <a:off x="9373308"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Freeform: Shape 86"/>
            <p:cNvSpPr/>
            <p:nvPr/>
          </p:nvSpPr>
          <p:spPr bwMode="auto">
            <a:xfrm>
              <a:off x="9668506"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8" name="Freeform: Shape 87"/>
            <p:cNvSpPr/>
            <p:nvPr/>
          </p:nvSpPr>
          <p:spPr bwMode="auto">
            <a:xfrm>
              <a:off x="8505289" y="2870508"/>
              <a:ext cx="2822872" cy="1462859"/>
            </a:xfrm>
            <a:custGeom>
              <a:avLst/>
              <a:gdLst>
                <a:gd name="connsiteX0" fmla="*/ 2280270 w 2822872"/>
                <a:gd name="connsiteY0" fmla="*/ 0 h 1462859"/>
                <a:gd name="connsiteX1" fmla="*/ 2450221 w 2822872"/>
                <a:gd name="connsiteY1" fmla="*/ 334263 h 1462859"/>
                <a:gd name="connsiteX2" fmla="*/ 2822872 w 2822872"/>
                <a:gd name="connsiteY2" fmla="*/ 337189 h 1462859"/>
                <a:gd name="connsiteX3" fmla="*/ 2397429 w 2822872"/>
                <a:gd name="connsiteY3" fmla="*/ 515950 h 1462859"/>
                <a:gd name="connsiteX4" fmla="*/ 918965 w 2822872"/>
                <a:gd name="connsiteY4" fmla="*/ 1462859 h 1462859"/>
                <a:gd name="connsiteX5" fmla="*/ 194554 w 2822872"/>
                <a:gd name="connsiteY5" fmla="*/ 1178479 h 1462859"/>
                <a:gd name="connsiteX6" fmla="*/ 194554 w 2822872"/>
                <a:gd name="connsiteY6" fmla="*/ 1175554 h 1462859"/>
                <a:gd name="connsiteX7" fmla="*/ 150231 w 2822872"/>
                <a:gd name="connsiteY7" fmla="*/ 1128596 h 1462859"/>
                <a:gd name="connsiteX8" fmla="*/ 106191 w 2822872"/>
                <a:gd name="connsiteY8" fmla="*/ 1061304 h 1462859"/>
                <a:gd name="connsiteX9" fmla="*/ 82759 w 2822872"/>
                <a:gd name="connsiteY9" fmla="*/ 1020198 h 1462859"/>
                <a:gd name="connsiteX10" fmla="*/ 3712 w 2822872"/>
                <a:gd name="connsiteY10" fmla="*/ 577537 h 1462859"/>
                <a:gd name="connsiteX11" fmla="*/ 1928227 w 2822872"/>
                <a:gd name="connsiteY11" fmla="*/ 577537 h 1462859"/>
                <a:gd name="connsiteX12" fmla="*/ 2315276 w 2822872"/>
                <a:gd name="connsiteY12" fmla="*/ 454364 h 1462859"/>
                <a:gd name="connsiteX13" fmla="*/ 2280270 w 2822872"/>
                <a:gd name="connsiteY13" fmla="*/ 0 h 1462859"/>
                <a:gd name="connsiteX14" fmla="*/ 808980 w 2822872"/>
                <a:gd name="connsiteY14" fmla="*/ 951187 h 1462859"/>
                <a:gd name="connsiteX15" fmla="*/ 736821 w 2822872"/>
                <a:gd name="connsiteY15" fmla="*/ 1020067 h 1462859"/>
                <a:gd name="connsiteX16" fmla="*/ 808980 w 2822872"/>
                <a:gd name="connsiteY16" fmla="*/ 1088947 h 1462859"/>
                <a:gd name="connsiteX17" fmla="*/ 881139 w 2822872"/>
                <a:gd name="connsiteY17" fmla="*/ 1020067 h 1462859"/>
                <a:gd name="connsiteX18" fmla="*/ 808980 w 2822872"/>
                <a:gd name="connsiteY18" fmla="*/ 951187 h 1462859"/>
                <a:gd name="connsiteX19" fmla="*/ 693397 w 2822872"/>
                <a:gd name="connsiteY19" fmla="*/ 1140062 h 1462859"/>
                <a:gd name="connsiteX20" fmla="*/ 477460 w 2822872"/>
                <a:gd name="connsiteY20" fmla="*/ 1171734 h 1462859"/>
                <a:gd name="connsiteX21" fmla="*/ 380025 w 2822872"/>
                <a:gd name="connsiteY21" fmla="*/ 1174374 h 1462859"/>
                <a:gd name="connsiteX22" fmla="*/ 253624 w 2822872"/>
                <a:gd name="connsiteY22" fmla="*/ 1171734 h 1462859"/>
                <a:gd name="connsiteX23" fmla="*/ 914600 w 2822872"/>
                <a:gd name="connsiteY23" fmla="*/ 1430392 h 1462859"/>
                <a:gd name="connsiteX24" fmla="*/ 988334 w 2822872"/>
                <a:gd name="connsiteY24" fmla="*/ 1430392 h 1462859"/>
                <a:gd name="connsiteX25" fmla="*/ 693397 w 2822872"/>
                <a:gd name="connsiteY25" fmla="*/ 1140062 h 146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2872" h="1462859">
                  <a:moveTo>
                    <a:pt x="2280270" y="0"/>
                  </a:moveTo>
                  <a:cubicBezTo>
                    <a:pt x="2353671" y="58660"/>
                    <a:pt x="2470830" y="181687"/>
                    <a:pt x="2450221" y="334263"/>
                  </a:cubicBezTo>
                  <a:cubicBezTo>
                    <a:pt x="2541125" y="290231"/>
                    <a:pt x="2699502" y="266825"/>
                    <a:pt x="2822872" y="337189"/>
                  </a:cubicBezTo>
                  <a:cubicBezTo>
                    <a:pt x="2746648" y="489619"/>
                    <a:pt x="2576414" y="533504"/>
                    <a:pt x="2397429" y="515950"/>
                  </a:cubicBezTo>
                  <a:cubicBezTo>
                    <a:pt x="2148148" y="1169702"/>
                    <a:pt x="1584655" y="1462859"/>
                    <a:pt x="918965" y="1462859"/>
                  </a:cubicBezTo>
                  <a:cubicBezTo>
                    <a:pt x="605035" y="1462859"/>
                    <a:pt x="352931" y="1357387"/>
                    <a:pt x="194554" y="1178479"/>
                  </a:cubicBezTo>
                  <a:lnTo>
                    <a:pt x="194554" y="1175554"/>
                  </a:lnTo>
                  <a:cubicBezTo>
                    <a:pt x="187214" y="1167215"/>
                    <a:pt x="157571" y="1136495"/>
                    <a:pt x="150231" y="1128596"/>
                  </a:cubicBezTo>
                  <a:cubicBezTo>
                    <a:pt x="135834" y="1105190"/>
                    <a:pt x="121153" y="1081784"/>
                    <a:pt x="106191" y="1061304"/>
                  </a:cubicBezTo>
                  <a:cubicBezTo>
                    <a:pt x="98286" y="1047553"/>
                    <a:pt x="90664" y="1033949"/>
                    <a:pt x="82759" y="1020198"/>
                  </a:cubicBezTo>
                  <a:cubicBezTo>
                    <a:pt x="18392" y="891174"/>
                    <a:pt x="-10968" y="741670"/>
                    <a:pt x="3712" y="577537"/>
                  </a:cubicBezTo>
                  <a:lnTo>
                    <a:pt x="1928227" y="577537"/>
                  </a:lnTo>
                  <a:cubicBezTo>
                    <a:pt x="2086604" y="577537"/>
                    <a:pt x="2241875" y="518876"/>
                    <a:pt x="2315276" y="454364"/>
                  </a:cubicBezTo>
                  <a:cubicBezTo>
                    <a:pt x="2183155" y="348892"/>
                    <a:pt x="2198117" y="96694"/>
                    <a:pt x="2280270" y="0"/>
                  </a:cubicBezTo>
                  <a:close/>
                  <a:moveTo>
                    <a:pt x="808980" y="951187"/>
                  </a:moveTo>
                  <a:cubicBezTo>
                    <a:pt x="769127" y="951187"/>
                    <a:pt x="736821" y="982025"/>
                    <a:pt x="736821" y="1020067"/>
                  </a:cubicBezTo>
                  <a:cubicBezTo>
                    <a:pt x="736821" y="1058108"/>
                    <a:pt x="769127" y="1088947"/>
                    <a:pt x="808980" y="1088947"/>
                  </a:cubicBezTo>
                  <a:cubicBezTo>
                    <a:pt x="848832" y="1088947"/>
                    <a:pt x="881139" y="1058108"/>
                    <a:pt x="881139" y="1020067"/>
                  </a:cubicBezTo>
                  <a:cubicBezTo>
                    <a:pt x="881139" y="982025"/>
                    <a:pt x="848832" y="951187"/>
                    <a:pt x="808980" y="951187"/>
                  </a:cubicBezTo>
                  <a:close/>
                  <a:moveTo>
                    <a:pt x="693397" y="1140062"/>
                  </a:moveTo>
                  <a:cubicBezTo>
                    <a:pt x="632829" y="1155898"/>
                    <a:pt x="561728" y="1166455"/>
                    <a:pt x="477460" y="1171734"/>
                  </a:cubicBezTo>
                  <a:cubicBezTo>
                    <a:pt x="448493" y="1174374"/>
                    <a:pt x="414260" y="1174374"/>
                    <a:pt x="380025" y="1174374"/>
                  </a:cubicBezTo>
                  <a:cubicBezTo>
                    <a:pt x="340525" y="1174374"/>
                    <a:pt x="298391" y="1174374"/>
                    <a:pt x="253624" y="1171734"/>
                  </a:cubicBezTo>
                  <a:cubicBezTo>
                    <a:pt x="401093" y="1316899"/>
                    <a:pt x="580162" y="1427752"/>
                    <a:pt x="914600" y="1430392"/>
                  </a:cubicBezTo>
                  <a:cubicBezTo>
                    <a:pt x="938300" y="1430392"/>
                    <a:pt x="964634" y="1430392"/>
                    <a:pt x="988334" y="1430392"/>
                  </a:cubicBezTo>
                  <a:cubicBezTo>
                    <a:pt x="827699" y="1353850"/>
                    <a:pt x="740797" y="1250915"/>
                    <a:pt x="693397" y="1140062"/>
                  </a:cubicBezTo>
                  <a:close/>
                </a:path>
              </a:pathLst>
            </a:cu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Freeform: Shape 88"/>
            <p:cNvSpPr/>
            <p:nvPr/>
          </p:nvSpPr>
          <p:spPr bwMode="auto">
            <a:xfrm>
              <a:off x="876979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0" name="Freeform: Shape 89"/>
            <p:cNvSpPr/>
            <p:nvPr/>
          </p:nvSpPr>
          <p:spPr bwMode="auto">
            <a:xfrm>
              <a:off x="907155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1" name="Freeform: Shape 90"/>
            <p:cNvSpPr/>
            <p:nvPr/>
          </p:nvSpPr>
          <p:spPr bwMode="auto">
            <a:xfrm>
              <a:off x="9373308"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2" name="Freeform: Shape 91"/>
            <p:cNvSpPr/>
            <p:nvPr/>
          </p:nvSpPr>
          <p:spPr bwMode="auto">
            <a:xfrm>
              <a:off x="966850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3" name="Freeform: Shape 92"/>
            <p:cNvSpPr/>
            <p:nvPr/>
          </p:nvSpPr>
          <p:spPr bwMode="auto">
            <a:xfrm>
              <a:off x="997026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Freeform: Shape 93"/>
            <p:cNvSpPr/>
            <p:nvPr/>
          </p:nvSpPr>
          <p:spPr bwMode="auto">
            <a:xfrm>
              <a:off x="9261792" y="3841372"/>
              <a:ext cx="104959" cy="98401"/>
            </a:xfrm>
            <a:custGeom>
              <a:avLst/>
              <a:gdLst>
                <a:gd name="connsiteX0" fmla="*/ 53979 w 104959"/>
                <a:gd name="connsiteY0" fmla="*/ 0 h 98401"/>
                <a:gd name="connsiteX1" fmla="*/ 71972 w 104959"/>
                <a:gd name="connsiteY1" fmla="*/ 2895 h 98401"/>
                <a:gd name="connsiteX2" fmla="*/ 62976 w 104959"/>
                <a:gd name="connsiteY2" fmla="*/ 20260 h 98401"/>
                <a:gd name="connsiteX3" fmla="*/ 83967 w 104959"/>
                <a:gd name="connsiteY3" fmla="*/ 40519 h 98401"/>
                <a:gd name="connsiteX4" fmla="*/ 101960 w 104959"/>
                <a:gd name="connsiteY4" fmla="*/ 28942 h 98401"/>
                <a:gd name="connsiteX5" fmla="*/ 104959 w 104959"/>
                <a:gd name="connsiteY5" fmla="*/ 49201 h 98401"/>
                <a:gd name="connsiteX6" fmla="*/ 53979 w 104959"/>
                <a:gd name="connsiteY6" fmla="*/ 98401 h 98401"/>
                <a:gd name="connsiteX7" fmla="*/ 0 w 104959"/>
                <a:gd name="connsiteY7" fmla="*/ 49201 h 98401"/>
                <a:gd name="connsiteX8" fmla="*/ 53979 w 104959"/>
                <a:gd name="connsiteY8" fmla="*/ 0 h 9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959" h="98401">
                  <a:moveTo>
                    <a:pt x="53979" y="0"/>
                  </a:moveTo>
                  <a:cubicBezTo>
                    <a:pt x="59977" y="0"/>
                    <a:pt x="65975" y="0"/>
                    <a:pt x="71972" y="2895"/>
                  </a:cubicBezTo>
                  <a:cubicBezTo>
                    <a:pt x="65975" y="5789"/>
                    <a:pt x="62976" y="11577"/>
                    <a:pt x="62976" y="20260"/>
                  </a:cubicBezTo>
                  <a:cubicBezTo>
                    <a:pt x="62976" y="31836"/>
                    <a:pt x="71972" y="40519"/>
                    <a:pt x="83967" y="40519"/>
                  </a:cubicBezTo>
                  <a:cubicBezTo>
                    <a:pt x="89965" y="40519"/>
                    <a:pt x="98961" y="37624"/>
                    <a:pt x="101960" y="28942"/>
                  </a:cubicBezTo>
                  <a:cubicBezTo>
                    <a:pt x="104959" y="34730"/>
                    <a:pt x="104959" y="43412"/>
                    <a:pt x="104959" y="49201"/>
                  </a:cubicBezTo>
                  <a:cubicBezTo>
                    <a:pt x="104959" y="78142"/>
                    <a:pt x="83967" y="98401"/>
                    <a:pt x="53979" y="98401"/>
                  </a:cubicBezTo>
                  <a:cubicBezTo>
                    <a:pt x="23991" y="98401"/>
                    <a:pt x="0" y="78142"/>
                    <a:pt x="0" y="49201"/>
                  </a:cubicBezTo>
                  <a:cubicBezTo>
                    <a:pt x="0" y="20260"/>
                    <a:pt x="23991" y="0"/>
                    <a:pt x="53979" y="0"/>
                  </a:cubicBezTo>
                  <a:close/>
                </a:path>
              </a:pathLst>
            </a:cu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6" name="Freeform 21"/>
            <p:cNvSpPr>
              <a:spLocks/>
            </p:cNvSpPr>
            <p:nvPr/>
          </p:nvSpPr>
          <p:spPr bwMode="auto">
            <a:xfrm>
              <a:off x="8115021" y="3536275"/>
              <a:ext cx="3206838" cy="134591"/>
            </a:xfrm>
            <a:custGeom>
              <a:avLst/>
              <a:gdLst>
                <a:gd name="T0" fmla="*/ 0 w 1139"/>
                <a:gd name="T1" fmla="*/ 47 h 55"/>
                <a:gd name="T2" fmla="*/ 536 w 1139"/>
                <a:gd name="T3" fmla="*/ 47 h 55"/>
                <a:gd name="T4" fmla="*/ 602 w 1139"/>
                <a:gd name="T5" fmla="*/ 47 h 55"/>
                <a:gd name="T6" fmla="*/ 1139 w 1139"/>
                <a:gd name="T7" fmla="*/ 47 h 55"/>
                <a:gd name="T8" fmla="*/ 1069 w 1139"/>
                <a:gd name="T9" fmla="*/ 0 h 55"/>
                <a:gd name="T10" fmla="*/ 888 w 1139"/>
                <a:gd name="T11" fmla="*/ 11 h 55"/>
                <a:gd name="T12" fmla="*/ 667 w 1139"/>
                <a:gd name="T13" fmla="*/ 4 h 55"/>
                <a:gd name="T14" fmla="*/ 472 w 1139"/>
                <a:gd name="T15" fmla="*/ 4 h 55"/>
                <a:gd name="T16" fmla="*/ 251 w 1139"/>
                <a:gd name="T17" fmla="*/ 11 h 55"/>
                <a:gd name="T18" fmla="*/ 69 w 1139"/>
                <a:gd name="T19" fmla="*/ 0 h 55"/>
                <a:gd name="T20" fmla="*/ 0 w 1139"/>
                <a:gd name="T21" fmla="*/ 47 h 55"/>
                <a:gd name="connsiteX0" fmla="*/ 0 w 10000"/>
                <a:gd name="connsiteY0" fmla="*/ 8545 h 8545"/>
                <a:gd name="connsiteX1" fmla="*/ 4706 w 10000"/>
                <a:gd name="connsiteY1" fmla="*/ 8545 h 8545"/>
                <a:gd name="connsiteX2" fmla="*/ 10000 w 10000"/>
                <a:gd name="connsiteY2" fmla="*/ 8545 h 8545"/>
                <a:gd name="connsiteX3" fmla="*/ 9385 w 10000"/>
                <a:gd name="connsiteY3" fmla="*/ 0 h 8545"/>
                <a:gd name="connsiteX4" fmla="*/ 7796 w 10000"/>
                <a:gd name="connsiteY4" fmla="*/ 2000 h 8545"/>
                <a:gd name="connsiteX5" fmla="*/ 5856 w 10000"/>
                <a:gd name="connsiteY5" fmla="*/ 727 h 8545"/>
                <a:gd name="connsiteX6" fmla="*/ 4144 w 10000"/>
                <a:gd name="connsiteY6" fmla="*/ 727 h 8545"/>
                <a:gd name="connsiteX7" fmla="*/ 2204 w 10000"/>
                <a:gd name="connsiteY7" fmla="*/ 2000 h 8545"/>
                <a:gd name="connsiteX8" fmla="*/ 606 w 10000"/>
                <a:gd name="connsiteY8" fmla="*/ 0 h 8545"/>
                <a:gd name="connsiteX9" fmla="*/ 0 w 10000"/>
                <a:gd name="connsiteY9" fmla="*/ 8545 h 8545"/>
                <a:gd name="connsiteX0" fmla="*/ 0 w 10000"/>
                <a:gd name="connsiteY0" fmla="*/ 10000 h 10000"/>
                <a:gd name="connsiteX1" fmla="*/ 10000 w 10000"/>
                <a:gd name="connsiteY1" fmla="*/ 10000 h 10000"/>
                <a:gd name="connsiteX2" fmla="*/ 9385 w 10000"/>
                <a:gd name="connsiteY2" fmla="*/ 0 h 10000"/>
                <a:gd name="connsiteX3" fmla="*/ 7796 w 10000"/>
                <a:gd name="connsiteY3" fmla="*/ 2341 h 10000"/>
                <a:gd name="connsiteX4" fmla="*/ 5856 w 10000"/>
                <a:gd name="connsiteY4" fmla="*/ 851 h 10000"/>
                <a:gd name="connsiteX5" fmla="*/ 4144 w 10000"/>
                <a:gd name="connsiteY5" fmla="*/ 851 h 10000"/>
                <a:gd name="connsiteX6" fmla="*/ 2204 w 10000"/>
                <a:gd name="connsiteY6" fmla="*/ 2341 h 10000"/>
                <a:gd name="connsiteX7" fmla="*/ 606 w 10000"/>
                <a:gd name="connsiteY7" fmla="*/ 0 h 10000"/>
                <a:gd name="connsiteX8" fmla="*/ 0 w 10000"/>
                <a:gd name="connsiteY8"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000">
                  <a:moveTo>
                    <a:pt x="0" y="10000"/>
                  </a:moveTo>
                  <a:lnTo>
                    <a:pt x="10000" y="10000"/>
                  </a:lnTo>
                  <a:cubicBezTo>
                    <a:pt x="9781" y="8724"/>
                    <a:pt x="9306" y="7022"/>
                    <a:pt x="9385" y="0"/>
                  </a:cubicBezTo>
                  <a:cubicBezTo>
                    <a:pt x="8990" y="11065"/>
                    <a:pt x="8033" y="7872"/>
                    <a:pt x="7796" y="2341"/>
                  </a:cubicBezTo>
                  <a:cubicBezTo>
                    <a:pt x="7524" y="11703"/>
                    <a:pt x="5961" y="8298"/>
                    <a:pt x="5856" y="851"/>
                  </a:cubicBezTo>
                  <a:cubicBezTo>
                    <a:pt x="5522" y="10426"/>
                    <a:pt x="4478" y="10426"/>
                    <a:pt x="4144" y="851"/>
                  </a:cubicBezTo>
                  <a:cubicBezTo>
                    <a:pt x="4030" y="8298"/>
                    <a:pt x="2467" y="11703"/>
                    <a:pt x="2204" y="2341"/>
                  </a:cubicBezTo>
                  <a:cubicBezTo>
                    <a:pt x="1958" y="7872"/>
                    <a:pt x="1010" y="11065"/>
                    <a:pt x="606" y="0"/>
                  </a:cubicBezTo>
                  <a:cubicBezTo>
                    <a:pt x="685" y="7022"/>
                    <a:pt x="219" y="8724"/>
                    <a:pt x="0" y="10000"/>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97" name="Group 96"/>
          <p:cNvGrpSpPr/>
          <p:nvPr/>
        </p:nvGrpSpPr>
        <p:grpSpPr>
          <a:xfrm>
            <a:off x="4721888" y="4707586"/>
            <a:ext cx="1536701" cy="715962"/>
            <a:chOff x="4986337" y="5373688"/>
            <a:chExt cx="1536701" cy="715962"/>
          </a:xfrm>
        </p:grpSpPr>
        <p:grpSp>
          <p:nvGrpSpPr>
            <p:cNvPr id="98" name="Group 97"/>
            <p:cNvGrpSpPr/>
            <p:nvPr/>
          </p:nvGrpSpPr>
          <p:grpSpPr>
            <a:xfrm>
              <a:off x="5251450" y="5762625"/>
              <a:ext cx="1271588" cy="327025"/>
              <a:chOff x="5251450" y="5762625"/>
              <a:chExt cx="1271588" cy="327025"/>
            </a:xfrm>
            <a:solidFill>
              <a:srgbClr val="FFFFFF"/>
            </a:solidFill>
          </p:grpSpPr>
          <p:sp>
            <p:nvSpPr>
              <p:cNvPr id="102" name="Freeform 28"/>
              <p:cNvSpPr>
                <a:spLocks noEditPoints="1"/>
              </p:cNvSpPr>
              <p:nvPr/>
            </p:nvSpPr>
            <p:spPr bwMode="auto">
              <a:xfrm>
                <a:off x="6475413" y="6034088"/>
                <a:ext cx="47625" cy="47625"/>
              </a:xfrm>
              <a:custGeom>
                <a:avLst/>
                <a:gdLst>
                  <a:gd name="T0" fmla="*/ 38 w 75"/>
                  <a:gd name="T1" fmla="*/ 0 h 75"/>
                  <a:gd name="T2" fmla="*/ 0 w 75"/>
                  <a:gd name="T3" fmla="*/ 38 h 75"/>
                  <a:gd name="T4" fmla="*/ 38 w 75"/>
                  <a:gd name="T5" fmla="*/ 75 h 75"/>
                  <a:gd name="T6" fmla="*/ 75 w 75"/>
                  <a:gd name="T7" fmla="*/ 37 h 75"/>
                  <a:gd name="T8" fmla="*/ 38 w 75"/>
                  <a:gd name="T9" fmla="*/ 0 h 75"/>
                  <a:gd name="T10" fmla="*/ 38 w 75"/>
                  <a:gd name="T11" fmla="*/ 67 h 75"/>
                  <a:gd name="T12" fmla="*/ 8 w 75"/>
                  <a:gd name="T13" fmla="*/ 38 h 75"/>
                  <a:gd name="T14" fmla="*/ 38 w 75"/>
                  <a:gd name="T15" fmla="*/ 8 h 75"/>
                  <a:gd name="T16" fmla="*/ 68 w 75"/>
                  <a:gd name="T17" fmla="*/ 37 h 75"/>
                  <a:gd name="T18" fmla="*/ 38 w 75"/>
                  <a:gd name="T19" fmla="*/ 6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75">
                    <a:moveTo>
                      <a:pt x="38" y="0"/>
                    </a:moveTo>
                    <a:cubicBezTo>
                      <a:pt x="17" y="0"/>
                      <a:pt x="0" y="17"/>
                      <a:pt x="0" y="38"/>
                    </a:cubicBezTo>
                    <a:cubicBezTo>
                      <a:pt x="0" y="58"/>
                      <a:pt x="17" y="75"/>
                      <a:pt x="38" y="75"/>
                    </a:cubicBezTo>
                    <a:cubicBezTo>
                      <a:pt x="59" y="75"/>
                      <a:pt x="75" y="58"/>
                      <a:pt x="75" y="37"/>
                    </a:cubicBezTo>
                    <a:cubicBezTo>
                      <a:pt x="75" y="17"/>
                      <a:pt x="59" y="0"/>
                      <a:pt x="38" y="0"/>
                    </a:cubicBezTo>
                    <a:close/>
                    <a:moveTo>
                      <a:pt x="38" y="67"/>
                    </a:moveTo>
                    <a:cubicBezTo>
                      <a:pt x="21" y="67"/>
                      <a:pt x="8" y="54"/>
                      <a:pt x="8" y="38"/>
                    </a:cubicBezTo>
                    <a:cubicBezTo>
                      <a:pt x="8" y="21"/>
                      <a:pt x="21" y="8"/>
                      <a:pt x="38" y="8"/>
                    </a:cubicBezTo>
                    <a:cubicBezTo>
                      <a:pt x="55" y="8"/>
                      <a:pt x="68" y="21"/>
                      <a:pt x="68" y="37"/>
                    </a:cubicBezTo>
                    <a:cubicBezTo>
                      <a:pt x="68" y="54"/>
                      <a:pt x="55" y="67"/>
                      <a:pt x="38"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3" name="Freeform 29"/>
              <p:cNvSpPr>
                <a:spLocks/>
              </p:cNvSpPr>
              <p:nvPr/>
            </p:nvSpPr>
            <p:spPr bwMode="auto">
              <a:xfrm>
                <a:off x="5251450" y="5762625"/>
                <a:ext cx="290513" cy="319088"/>
              </a:xfrm>
              <a:custGeom>
                <a:avLst/>
                <a:gdLst>
                  <a:gd name="T0" fmla="*/ 324 w 452"/>
                  <a:gd name="T1" fmla="*/ 208 h 495"/>
                  <a:gd name="T2" fmla="*/ 154 w 452"/>
                  <a:gd name="T3" fmla="*/ 183 h 495"/>
                  <a:gd name="T4" fmla="*/ 110 w 452"/>
                  <a:gd name="T5" fmla="*/ 141 h 495"/>
                  <a:gd name="T6" fmla="*/ 147 w 452"/>
                  <a:gd name="T7" fmla="*/ 103 h 495"/>
                  <a:gd name="T8" fmla="*/ 424 w 452"/>
                  <a:gd name="T9" fmla="*/ 103 h 495"/>
                  <a:gd name="T10" fmla="*/ 424 w 452"/>
                  <a:gd name="T11" fmla="*/ 0 h 495"/>
                  <a:gd name="T12" fmla="*/ 148 w 452"/>
                  <a:gd name="T13" fmla="*/ 0 h 495"/>
                  <a:gd name="T14" fmla="*/ 0 w 452"/>
                  <a:gd name="T15" fmla="*/ 141 h 495"/>
                  <a:gd name="T16" fmla="*/ 128 w 452"/>
                  <a:gd name="T17" fmla="*/ 286 h 495"/>
                  <a:gd name="T18" fmla="*/ 298 w 452"/>
                  <a:gd name="T19" fmla="*/ 311 h 495"/>
                  <a:gd name="T20" fmla="*/ 343 w 452"/>
                  <a:gd name="T21" fmla="*/ 354 h 495"/>
                  <a:gd name="T22" fmla="*/ 305 w 452"/>
                  <a:gd name="T23" fmla="*/ 391 h 495"/>
                  <a:gd name="T24" fmla="*/ 103 w 452"/>
                  <a:gd name="T25" fmla="*/ 391 h 495"/>
                  <a:gd name="T26" fmla="*/ 103 w 452"/>
                  <a:gd name="T27" fmla="*/ 391 h 495"/>
                  <a:gd name="T28" fmla="*/ 19 w 452"/>
                  <a:gd name="T29" fmla="*/ 485 h 495"/>
                  <a:gd name="T30" fmla="*/ 19 w 452"/>
                  <a:gd name="T31" fmla="*/ 495 h 495"/>
                  <a:gd name="T32" fmla="*/ 305 w 452"/>
                  <a:gd name="T33" fmla="*/ 495 h 495"/>
                  <a:gd name="T34" fmla="*/ 452 w 452"/>
                  <a:gd name="T35" fmla="*/ 354 h 495"/>
                  <a:gd name="T36" fmla="*/ 324 w 452"/>
                  <a:gd name="T37" fmla="*/ 20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495">
                    <a:moveTo>
                      <a:pt x="324" y="208"/>
                    </a:moveTo>
                    <a:cubicBezTo>
                      <a:pt x="323" y="208"/>
                      <a:pt x="156" y="184"/>
                      <a:pt x="154" y="183"/>
                    </a:cubicBezTo>
                    <a:cubicBezTo>
                      <a:pt x="125" y="179"/>
                      <a:pt x="110" y="164"/>
                      <a:pt x="110" y="141"/>
                    </a:cubicBezTo>
                    <a:cubicBezTo>
                      <a:pt x="110" y="117"/>
                      <a:pt x="130" y="103"/>
                      <a:pt x="147" y="103"/>
                    </a:cubicBezTo>
                    <a:cubicBezTo>
                      <a:pt x="424" y="103"/>
                      <a:pt x="424" y="103"/>
                      <a:pt x="424" y="103"/>
                    </a:cubicBezTo>
                    <a:cubicBezTo>
                      <a:pt x="424" y="0"/>
                      <a:pt x="424" y="0"/>
                      <a:pt x="424" y="0"/>
                    </a:cubicBezTo>
                    <a:cubicBezTo>
                      <a:pt x="424" y="0"/>
                      <a:pt x="151" y="0"/>
                      <a:pt x="148" y="0"/>
                    </a:cubicBezTo>
                    <a:cubicBezTo>
                      <a:pt x="60" y="0"/>
                      <a:pt x="0" y="66"/>
                      <a:pt x="0" y="141"/>
                    </a:cubicBezTo>
                    <a:cubicBezTo>
                      <a:pt x="0" y="205"/>
                      <a:pt x="39" y="272"/>
                      <a:pt x="128" y="286"/>
                    </a:cubicBezTo>
                    <a:cubicBezTo>
                      <a:pt x="129" y="286"/>
                      <a:pt x="297" y="311"/>
                      <a:pt x="298" y="311"/>
                    </a:cubicBezTo>
                    <a:cubicBezTo>
                      <a:pt x="328" y="316"/>
                      <a:pt x="343" y="330"/>
                      <a:pt x="343" y="354"/>
                    </a:cubicBezTo>
                    <a:cubicBezTo>
                      <a:pt x="343" y="378"/>
                      <a:pt x="322" y="391"/>
                      <a:pt x="305" y="391"/>
                    </a:cubicBezTo>
                    <a:cubicBezTo>
                      <a:pt x="103" y="391"/>
                      <a:pt x="103" y="391"/>
                      <a:pt x="103" y="391"/>
                    </a:cubicBezTo>
                    <a:cubicBezTo>
                      <a:pt x="103" y="391"/>
                      <a:pt x="103" y="391"/>
                      <a:pt x="103" y="391"/>
                    </a:cubicBezTo>
                    <a:cubicBezTo>
                      <a:pt x="62" y="393"/>
                      <a:pt x="19" y="424"/>
                      <a:pt x="19" y="485"/>
                    </a:cubicBezTo>
                    <a:cubicBezTo>
                      <a:pt x="19" y="488"/>
                      <a:pt x="19" y="491"/>
                      <a:pt x="19" y="495"/>
                    </a:cubicBezTo>
                    <a:cubicBezTo>
                      <a:pt x="19" y="495"/>
                      <a:pt x="303" y="495"/>
                      <a:pt x="305" y="495"/>
                    </a:cubicBezTo>
                    <a:cubicBezTo>
                      <a:pt x="392" y="495"/>
                      <a:pt x="452" y="428"/>
                      <a:pt x="452" y="354"/>
                    </a:cubicBezTo>
                    <a:cubicBezTo>
                      <a:pt x="452" y="289"/>
                      <a:pt x="413" y="222"/>
                      <a:pt x="324"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4" name="Freeform 30"/>
              <p:cNvSpPr>
                <a:spLocks/>
              </p:cNvSpPr>
              <p:nvPr/>
            </p:nvSpPr>
            <p:spPr bwMode="auto">
              <a:xfrm>
                <a:off x="6170613" y="5762625"/>
                <a:ext cx="287338" cy="319088"/>
              </a:xfrm>
              <a:custGeom>
                <a:avLst/>
                <a:gdLst>
                  <a:gd name="T0" fmla="*/ 0 w 447"/>
                  <a:gd name="T1" fmla="*/ 141 h 495"/>
                  <a:gd name="T2" fmla="*/ 0 w 447"/>
                  <a:gd name="T3" fmla="*/ 354 h 495"/>
                  <a:gd name="T4" fmla="*/ 148 w 447"/>
                  <a:gd name="T5" fmla="*/ 495 h 495"/>
                  <a:gd name="T6" fmla="*/ 447 w 447"/>
                  <a:gd name="T7" fmla="*/ 495 h 495"/>
                  <a:gd name="T8" fmla="*/ 447 w 447"/>
                  <a:gd name="T9" fmla="*/ 485 h 495"/>
                  <a:gd name="T10" fmla="*/ 363 w 447"/>
                  <a:gd name="T11" fmla="*/ 391 h 495"/>
                  <a:gd name="T12" fmla="*/ 363 w 447"/>
                  <a:gd name="T13" fmla="*/ 391 h 495"/>
                  <a:gd name="T14" fmla="*/ 147 w 447"/>
                  <a:gd name="T15" fmla="*/ 391 h 495"/>
                  <a:gd name="T16" fmla="*/ 110 w 447"/>
                  <a:gd name="T17" fmla="*/ 354 h 495"/>
                  <a:gd name="T18" fmla="*/ 154 w 447"/>
                  <a:gd name="T19" fmla="*/ 311 h 495"/>
                  <a:gd name="T20" fmla="*/ 247 w 447"/>
                  <a:gd name="T21" fmla="*/ 311 h 495"/>
                  <a:gd name="T22" fmla="*/ 392 w 447"/>
                  <a:gd name="T23" fmla="*/ 203 h 495"/>
                  <a:gd name="T24" fmla="*/ 167 w 447"/>
                  <a:gd name="T25" fmla="*/ 203 h 495"/>
                  <a:gd name="T26" fmla="*/ 110 w 447"/>
                  <a:gd name="T27" fmla="*/ 235 h 495"/>
                  <a:gd name="T28" fmla="*/ 110 w 447"/>
                  <a:gd name="T29" fmla="*/ 141 h 495"/>
                  <a:gd name="T30" fmla="*/ 147 w 447"/>
                  <a:gd name="T31" fmla="*/ 103 h 495"/>
                  <a:gd name="T32" fmla="*/ 363 w 447"/>
                  <a:gd name="T33" fmla="*/ 103 h 495"/>
                  <a:gd name="T34" fmla="*/ 447 w 447"/>
                  <a:gd name="T35" fmla="*/ 9 h 495"/>
                  <a:gd name="T36" fmla="*/ 447 w 447"/>
                  <a:gd name="T37" fmla="*/ 0 h 495"/>
                  <a:gd name="T38" fmla="*/ 148 w 447"/>
                  <a:gd name="T39" fmla="*/ 0 h 495"/>
                  <a:gd name="T40" fmla="*/ 0 w 447"/>
                  <a:gd name="T41" fmla="*/ 141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7" h="495">
                    <a:moveTo>
                      <a:pt x="0" y="141"/>
                    </a:moveTo>
                    <a:cubicBezTo>
                      <a:pt x="0" y="141"/>
                      <a:pt x="0" y="353"/>
                      <a:pt x="0" y="354"/>
                    </a:cubicBezTo>
                    <a:cubicBezTo>
                      <a:pt x="0" y="428"/>
                      <a:pt x="60" y="495"/>
                      <a:pt x="148" y="495"/>
                    </a:cubicBezTo>
                    <a:cubicBezTo>
                      <a:pt x="150" y="495"/>
                      <a:pt x="447" y="495"/>
                      <a:pt x="447" y="495"/>
                    </a:cubicBezTo>
                    <a:cubicBezTo>
                      <a:pt x="447" y="491"/>
                      <a:pt x="447" y="488"/>
                      <a:pt x="447" y="485"/>
                    </a:cubicBezTo>
                    <a:cubicBezTo>
                      <a:pt x="447" y="424"/>
                      <a:pt x="404" y="393"/>
                      <a:pt x="363" y="391"/>
                    </a:cubicBezTo>
                    <a:cubicBezTo>
                      <a:pt x="363" y="391"/>
                      <a:pt x="363" y="391"/>
                      <a:pt x="363" y="391"/>
                    </a:cubicBezTo>
                    <a:cubicBezTo>
                      <a:pt x="147" y="391"/>
                      <a:pt x="147" y="391"/>
                      <a:pt x="147" y="391"/>
                    </a:cubicBezTo>
                    <a:cubicBezTo>
                      <a:pt x="130" y="391"/>
                      <a:pt x="110" y="378"/>
                      <a:pt x="110" y="354"/>
                    </a:cubicBezTo>
                    <a:cubicBezTo>
                      <a:pt x="110" y="330"/>
                      <a:pt x="125" y="311"/>
                      <a:pt x="154" y="311"/>
                    </a:cubicBezTo>
                    <a:cubicBezTo>
                      <a:pt x="182" y="311"/>
                      <a:pt x="246" y="311"/>
                      <a:pt x="247" y="311"/>
                    </a:cubicBezTo>
                    <a:cubicBezTo>
                      <a:pt x="329" y="310"/>
                      <a:pt x="377" y="260"/>
                      <a:pt x="392" y="203"/>
                    </a:cubicBezTo>
                    <a:cubicBezTo>
                      <a:pt x="167" y="203"/>
                      <a:pt x="167" y="203"/>
                      <a:pt x="167" y="203"/>
                    </a:cubicBezTo>
                    <a:cubicBezTo>
                      <a:pt x="127" y="203"/>
                      <a:pt x="110" y="235"/>
                      <a:pt x="110" y="235"/>
                    </a:cubicBezTo>
                    <a:cubicBezTo>
                      <a:pt x="110" y="141"/>
                      <a:pt x="110" y="141"/>
                      <a:pt x="110" y="141"/>
                    </a:cubicBezTo>
                    <a:cubicBezTo>
                      <a:pt x="110" y="117"/>
                      <a:pt x="130" y="103"/>
                      <a:pt x="147" y="103"/>
                    </a:cubicBezTo>
                    <a:cubicBezTo>
                      <a:pt x="363" y="103"/>
                      <a:pt x="363" y="103"/>
                      <a:pt x="363" y="103"/>
                    </a:cubicBezTo>
                    <a:cubicBezTo>
                      <a:pt x="404" y="102"/>
                      <a:pt x="447" y="71"/>
                      <a:pt x="447" y="9"/>
                    </a:cubicBezTo>
                    <a:cubicBezTo>
                      <a:pt x="447" y="6"/>
                      <a:pt x="447" y="3"/>
                      <a:pt x="447" y="0"/>
                    </a:cubicBezTo>
                    <a:cubicBezTo>
                      <a:pt x="148" y="0"/>
                      <a:pt x="148" y="0"/>
                      <a:pt x="148" y="0"/>
                    </a:cubicBezTo>
                    <a:cubicBezTo>
                      <a:pt x="60" y="0"/>
                      <a:pt x="0" y="66"/>
                      <a:pt x="0"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5" name="Freeform 31"/>
              <p:cNvSpPr>
                <a:spLocks noEditPoints="1"/>
              </p:cNvSpPr>
              <p:nvPr/>
            </p:nvSpPr>
            <p:spPr bwMode="auto">
              <a:xfrm>
                <a:off x="6491288" y="6045200"/>
                <a:ext cx="19050" cy="23813"/>
              </a:xfrm>
              <a:custGeom>
                <a:avLst/>
                <a:gdLst>
                  <a:gd name="T0" fmla="*/ 30 w 31"/>
                  <a:gd name="T1" fmla="*/ 12 h 35"/>
                  <a:gd name="T2" fmla="*/ 16 w 31"/>
                  <a:gd name="T3" fmla="*/ 0 h 35"/>
                  <a:gd name="T4" fmla="*/ 0 w 31"/>
                  <a:gd name="T5" fmla="*/ 0 h 35"/>
                  <a:gd name="T6" fmla="*/ 0 w 31"/>
                  <a:gd name="T7" fmla="*/ 35 h 35"/>
                  <a:gd name="T8" fmla="*/ 8 w 31"/>
                  <a:gd name="T9" fmla="*/ 35 h 35"/>
                  <a:gd name="T10" fmla="*/ 8 w 31"/>
                  <a:gd name="T11" fmla="*/ 24 h 35"/>
                  <a:gd name="T12" fmla="*/ 14 w 31"/>
                  <a:gd name="T13" fmla="*/ 24 h 35"/>
                  <a:gd name="T14" fmla="*/ 22 w 31"/>
                  <a:gd name="T15" fmla="*/ 35 h 35"/>
                  <a:gd name="T16" fmla="*/ 31 w 31"/>
                  <a:gd name="T17" fmla="*/ 35 h 35"/>
                  <a:gd name="T18" fmla="*/ 22 w 31"/>
                  <a:gd name="T19" fmla="*/ 23 h 35"/>
                  <a:gd name="T20" fmla="*/ 30 w 31"/>
                  <a:gd name="T21" fmla="*/ 12 h 35"/>
                  <a:gd name="T22" fmla="*/ 16 w 31"/>
                  <a:gd name="T23" fmla="*/ 17 h 35"/>
                  <a:gd name="T24" fmla="*/ 8 w 31"/>
                  <a:gd name="T25" fmla="*/ 17 h 35"/>
                  <a:gd name="T26" fmla="*/ 8 w 31"/>
                  <a:gd name="T27" fmla="*/ 7 h 35"/>
                  <a:gd name="T28" fmla="*/ 16 w 31"/>
                  <a:gd name="T29" fmla="*/ 7 h 35"/>
                  <a:gd name="T30" fmla="*/ 22 w 31"/>
                  <a:gd name="T31" fmla="*/ 12 h 35"/>
                  <a:gd name="T32" fmla="*/ 16 w 31"/>
                  <a:gd name="T33"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5">
                    <a:moveTo>
                      <a:pt x="30" y="12"/>
                    </a:moveTo>
                    <a:cubicBezTo>
                      <a:pt x="30" y="4"/>
                      <a:pt x="24" y="0"/>
                      <a:pt x="16" y="0"/>
                    </a:cubicBezTo>
                    <a:cubicBezTo>
                      <a:pt x="0" y="0"/>
                      <a:pt x="0" y="0"/>
                      <a:pt x="0" y="0"/>
                    </a:cubicBezTo>
                    <a:cubicBezTo>
                      <a:pt x="0" y="35"/>
                      <a:pt x="0" y="35"/>
                      <a:pt x="0" y="35"/>
                    </a:cubicBezTo>
                    <a:cubicBezTo>
                      <a:pt x="8" y="35"/>
                      <a:pt x="8" y="35"/>
                      <a:pt x="8" y="35"/>
                    </a:cubicBezTo>
                    <a:cubicBezTo>
                      <a:pt x="8" y="24"/>
                      <a:pt x="8" y="24"/>
                      <a:pt x="8" y="24"/>
                    </a:cubicBezTo>
                    <a:cubicBezTo>
                      <a:pt x="14" y="24"/>
                      <a:pt x="14" y="24"/>
                      <a:pt x="14" y="24"/>
                    </a:cubicBezTo>
                    <a:cubicBezTo>
                      <a:pt x="22" y="35"/>
                      <a:pt x="22" y="35"/>
                      <a:pt x="22" y="35"/>
                    </a:cubicBezTo>
                    <a:cubicBezTo>
                      <a:pt x="31" y="35"/>
                      <a:pt x="31" y="35"/>
                      <a:pt x="31" y="35"/>
                    </a:cubicBezTo>
                    <a:cubicBezTo>
                      <a:pt x="22" y="23"/>
                      <a:pt x="22" y="23"/>
                      <a:pt x="22" y="23"/>
                    </a:cubicBezTo>
                    <a:cubicBezTo>
                      <a:pt x="27" y="21"/>
                      <a:pt x="30" y="17"/>
                      <a:pt x="30" y="12"/>
                    </a:cubicBezTo>
                    <a:close/>
                    <a:moveTo>
                      <a:pt x="16" y="17"/>
                    </a:moveTo>
                    <a:cubicBezTo>
                      <a:pt x="8" y="17"/>
                      <a:pt x="8" y="17"/>
                      <a:pt x="8" y="17"/>
                    </a:cubicBezTo>
                    <a:cubicBezTo>
                      <a:pt x="8" y="7"/>
                      <a:pt x="8" y="7"/>
                      <a:pt x="8" y="7"/>
                    </a:cubicBezTo>
                    <a:cubicBezTo>
                      <a:pt x="16" y="7"/>
                      <a:pt x="16" y="7"/>
                      <a:pt x="16" y="7"/>
                    </a:cubicBezTo>
                    <a:cubicBezTo>
                      <a:pt x="19" y="7"/>
                      <a:pt x="22" y="9"/>
                      <a:pt x="22" y="12"/>
                    </a:cubicBezTo>
                    <a:cubicBezTo>
                      <a:pt x="22" y="15"/>
                      <a:pt x="20" y="17"/>
                      <a:pt x="16"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6" name="Freeform 32"/>
              <p:cNvSpPr>
                <a:spLocks/>
              </p:cNvSpPr>
              <p:nvPr/>
            </p:nvSpPr>
            <p:spPr bwMode="auto">
              <a:xfrm>
                <a:off x="5861050" y="5762625"/>
                <a:ext cx="290513" cy="319088"/>
              </a:xfrm>
              <a:custGeom>
                <a:avLst/>
                <a:gdLst>
                  <a:gd name="T0" fmla="*/ 325 w 453"/>
                  <a:gd name="T1" fmla="*/ 208 h 495"/>
                  <a:gd name="T2" fmla="*/ 154 w 453"/>
                  <a:gd name="T3" fmla="*/ 183 h 495"/>
                  <a:gd name="T4" fmla="*/ 110 w 453"/>
                  <a:gd name="T5" fmla="*/ 141 h 495"/>
                  <a:gd name="T6" fmla="*/ 148 w 453"/>
                  <a:gd name="T7" fmla="*/ 103 h 495"/>
                  <a:gd name="T8" fmla="*/ 424 w 453"/>
                  <a:gd name="T9" fmla="*/ 103 h 495"/>
                  <a:gd name="T10" fmla="*/ 424 w 453"/>
                  <a:gd name="T11" fmla="*/ 0 h 495"/>
                  <a:gd name="T12" fmla="*/ 148 w 453"/>
                  <a:gd name="T13" fmla="*/ 0 h 495"/>
                  <a:gd name="T14" fmla="*/ 0 w 453"/>
                  <a:gd name="T15" fmla="*/ 141 h 495"/>
                  <a:gd name="T16" fmla="*/ 128 w 453"/>
                  <a:gd name="T17" fmla="*/ 286 h 495"/>
                  <a:gd name="T18" fmla="*/ 299 w 453"/>
                  <a:gd name="T19" fmla="*/ 311 h 495"/>
                  <a:gd name="T20" fmla="*/ 343 w 453"/>
                  <a:gd name="T21" fmla="*/ 354 h 495"/>
                  <a:gd name="T22" fmla="*/ 305 w 453"/>
                  <a:gd name="T23" fmla="*/ 391 h 495"/>
                  <a:gd name="T24" fmla="*/ 29 w 453"/>
                  <a:gd name="T25" fmla="*/ 391 h 495"/>
                  <a:gd name="T26" fmla="*/ 29 w 453"/>
                  <a:gd name="T27" fmla="*/ 495 h 495"/>
                  <a:gd name="T28" fmla="*/ 305 w 453"/>
                  <a:gd name="T29" fmla="*/ 495 h 495"/>
                  <a:gd name="T30" fmla="*/ 453 w 453"/>
                  <a:gd name="T31" fmla="*/ 354 h 495"/>
                  <a:gd name="T32" fmla="*/ 325 w 453"/>
                  <a:gd name="T33" fmla="*/ 20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3" h="495">
                    <a:moveTo>
                      <a:pt x="325" y="208"/>
                    </a:moveTo>
                    <a:cubicBezTo>
                      <a:pt x="323" y="208"/>
                      <a:pt x="156" y="184"/>
                      <a:pt x="154" y="183"/>
                    </a:cubicBezTo>
                    <a:cubicBezTo>
                      <a:pt x="125" y="179"/>
                      <a:pt x="110" y="164"/>
                      <a:pt x="110" y="141"/>
                    </a:cubicBezTo>
                    <a:cubicBezTo>
                      <a:pt x="110" y="117"/>
                      <a:pt x="131" y="103"/>
                      <a:pt x="148" y="103"/>
                    </a:cubicBezTo>
                    <a:cubicBezTo>
                      <a:pt x="424" y="103"/>
                      <a:pt x="424" y="103"/>
                      <a:pt x="424" y="103"/>
                    </a:cubicBezTo>
                    <a:cubicBezTo>
                      <a:pt x="424" y="0"/>
                      <a:pt x="424" y="0"/>
                      <a:pt x="424" y="0"/>
                    </a:cubicBezTo>
                    <a:cubicBezTo>
                      <a:pt x="424" y="0"/>
                      <a:pt x="151" y="0"/>
                      <a:pt x="148" y="0"/>
                    </a:cubicBezTo>
                    <a:cubicBezTo>
                      <a:pt x="61" y="0"/>
                      <a:pt x="0" y="66"/>
                      <a:pt x="0" y="141"/>
                    </a:cubicBezTo>
                    <a:cubicBezTo>
                      <a:pt x="0" y="205"/>
                      <a:pt x="39" y="272"/>
                      <a:pt x="128" y="286"/>
                    </a:cubicBezTo>
                    <a:cubicBezTo>
                      <a:pt x="130" y="286"/>
                      <a:pt x="297" y="311"/>
                      <a:pt x="299" y="311"/>
                    </a:cubicBezTo>
                    <a:cubicBezTo>
                      <a:pt x="328" y="316"/>
                      <a:pt x="343" y="330"/>
                      <a:pt x="343" y="354"/>
                    </a:cubicBezTo>
                    <a:cubicBezTo>
                      <a:pt x="343" y="378"/>
                      <a:pt x="322" y="391"/>
                      <a:pt x="305" y="391"/>
                    </a:cubicBezTo>
                    <a:cubicBezTo>
                      <a:pt x="29" y="391"/>
                      <a:pt x="29" y="391"/>
                      <a:pt x="29" y="391"/>
                    </a:cubicBezTo>
                    <a:cubicBezTo>
                      <a:pt x="29" y="495"/>
                      <a:pt x="29" y="495"/>
                      <a:pt x="29" y="495"/>
                    </a:cubicBezTo>
                    <a:cubicBezTo>
                      <a:pt x="29" y="495"/>
                      <a:pt x="302" y="495"/>
                      <a:pt x="305" y="495"/>
                    </a:cubicBezTo>
                    <a:cubicBezTo>
                      <a:pt x="392" y="495"/>
                      <a:pt x="453" y="428"/>
                      <a:pt x="453" y="354"/>
                    </a:cubicBezTo>
                    <a:cubicBezTo>
                      <a:pt x="453" y="289"/>
                      <a:pt x="414" y="222"/>
                      <a:pt x="325"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7" name="Freeform 33"/>
              <p:cNvSpPr>
                <a:spLocks/>
              </p:cNvSpPr>
              <p:nvPr/>
            </p:nvSpPr>
            <p:spPr bwMode="auto">
              <a:xfrm>
                <a:off x="5559425" y="5762625"/>
                <a:ext cx="280988" cy="327025"/>
              </a:xfrm>
              <a:custGeom>
                <a:avLst/>
                <a:gdLst>
                  <a:gd name="T0" fmla="*/ 330 w 437"/>
                  <a:gd name="T1" fmla="*/ 294 h 506"/>
                  <a:gd name="T2" fmla="*/ 219 w 437"/>
                  <a:gd name="T3" fmla="*/ 405 h 506"/>
                  <a:gd name="T4" fmla="*/ 107 w 437"/>
                  <a:gd name="T5" fmla="*/ 294 h 506"/>
                  <a:gd name="T6" fmla="*/ 107 w 437"/>
                  <a:gd name="T7" fmla="*/ 0 h 506"/>
                  <a:gd name="T8" fmla="*/ 0 w 437"/>
                  <a:gd name="T9" fmla="*/ 0 h 506"/>
                  <a:gd name="T10" fmla="*/ 0 w 437"/>
                  <a:gd name="T11" fmla="*/ 288 h 506"/>
                  <a:gd name="T12" fmla="*/ 219 w 437"/>
                  <a:gd name="T13" fmla="*/ 506 h 506"/>
                  <a:gd name="T14" fmla="*/ 437 w 437"/>
                  <a:gd name="T15" fmla="*/ 288 h 506"/>
                  <a:gd name="T16" fmla="*/ 437 w 437"/>
                  <a:gd name="T17" fmla="*/ 0 h 506"/>
                  <a:gd name="T18" fmla="*/ 330 w 437"/>
                  <a:gd name="T19" fmla="*/ 0 h 506"/>
                  <a:gd name="T20" fmla="*/ 330 w 437"/>
                  <a:gd name="T21" fmla="*/ 294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7" h="506">
                    <a:moveTo>
                      <a:pt x="330" y="294"/>
                    </a:moveTo>
                    <a:cubicBezTo>
                      <a:pt x="330" y="355"/>
                      <a:pt x="280" y="405"/>
                      <a:pt x="219" y="405"/>
                    </a:cubicBezTo>
                    <a:cubicBezTo>
                      <a:pt x="157" y="405"/>
                      <a:pt x="107" y="355"/>
                      <a:pt x="107" y="294"/>
                    </a:cubicBezTo>
                    <a:cubicBezTo>
                      <a:pt x="107" y="0"/>
                      <a:pt x="107" y="0"/>
                      <a:pt x="107" y="0"/>
                    </a:cubicBezTo>
                    <a:cubicBezTo>
                      <a:pt x="0" y="0"/>
                      <a:pt x="0" y="0"/>
                      <a:pt x="0" y="0"/>
                    </a:cubicBezTo>
                    <a:cubicBezTo>
                      <a:pt x="0" y="288"/>
                      <a:pt x="0" y="288"/>
                      <a:pt x="0" y="288"/>
                    </a:cubicBezTo>
                    <a:cubicBezTo>
                      <a:pt x="0" y="408"/>
                      <a:pt x="98" y="506"/>
                      <a:pt x="219" y="506"/>
                    </a:cubicBezTo>
                    <a:cubicBezTo>
                      <a:pt x="339" y="506"/>
                      <a:pt x="437" y="408"/>
                      <a:pt x="437" y="288"/>
                    </a:cubicBezTo>
                    <a:cubicBezTo>
                      <a:pt x="437" y="0"/>
                      <a:pt x="437" y="0"/>
                      <a:pt x="437" y="0"/>
                    </a:cubicBezTo>
                    <a:cubicBezTo>
                      <a:pt x="330" y="0"/>
                      <a:pt x="330" y="0"/>
                      <a:pt x="330" y="0"/>
                    </a:cubicBezTo>
                    <a:lnTo>
                      <a:pt x="330" y="2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99" name="Group 98"/>
            <p:cNvGrpSpPr/>
            <p:nvPr/>
          </p:nvGrpSpPr>
          <p:grpSpPr>
            <a:xfrm>
              <a:off x="4986337" y="5373688"/>
              <a:ext cx="881063" cy="452438"/>
              <a:chOff x="4986337" y="5373688"/>
              <a:chExt cx="881063" cy="452438"/>
            </a:xfrm>
            <a:solidFill>
              <a:srgbClr val="FFFFFF"/>
            </a:solidFill>
          </p:grpSpPr>
          <p:sp>
            <p:nvSpPr>
              <p:cNvPr id="100" name="Freeform 34"/>
              <p:cNvSpPr>
                <a:spLocks noEditPoints="1"/>
              </p:cNvSpPr>
              <p:nvPr/>
            </p:nvSpPr>
            <p:spPr bwMode="auto">
              <a:xfrm>
                <a:off x="5737225" y="5453063"/>
                <a:ext cx="73025" cy="73025"/>
              </a:xfrm>
              <a:custGeom>
                <a:avLst/>
                <a:gdLst>
                  <a:gd name="T0" fmla="*/ 55 w 114"/>
                  <a:gd name="T1" fmla="*/ 114 h 114"/>
                  <a:gd name="T2" fmla="*/ 96 w 114"/>
                  <a:gd name="T3" fmla="*/ 99 h 114"/>
                  <a:gd name="T4" fmla="*/ 114 w 114"/>
                  <a:gd name="T5" fmla="*/ 59 h 114"/>
                  <a:gd name="T6" fmla="*/ 59 w 114"/>
                  <a:gd name="T7" fmla="*/ 1 h 114"/>
                  <a:gd name="T8" fmla="*/ 19 w 114"/>
                  <a:gd name="T9" fmla="*/ 16 h 114"/>
                  <a:gd name="T10" fmla="*/ 1 w 114"/>
                  <a:gd name="T11" fmla="*/ 55 h 114"/>
                  <a:gd name="T12" fmla="*/ 55 w 114"/>
                  <a:gd name="T13" fmla="*/ 114 h 114"/>
                  <a:gd name="T14" fmla="*/ 68 w 114"/>
                  <a:gd name="T15" fmla="*/ 29 h 114"/>
                  <a:gd name="T16" fmla="*/ 93 w 114"/>
                  <a:gd name="T17" fmla="*/ 46 h 114"/>
                  <a:gd name="T18" fmla="*/ 68 w 114"/>
                  <a:gd name="T19" fmla="*/ 63 h 114"/>
                  <a:gd name="T20" fmla="*/ 43 w 114"/>
                  <a:gd name="T21" fmla="*/ 46 h 114"/>
                  <a:gd name="T22" fmla="*/ 68 w 114"/>
                  <a:gd name="T23"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114">
                    <a:moveTo>
                      <a:pt x="55" y="114"/>
                    </a:moveTo>
                    <a:cubicBezTo>
                      <a:pt x="70" y="114"/>
                      <a:pt x="85" y="109"/>
                      <a:pt x="96" y="99"/>
                    </a:cubicBezTo>
                    <a:cubicBezTo>
                      <a:pt x="107" y="88"/>
                      <a:pt x="113" y="74"/>
                      <a:pt x="114" y="59"/>
                    </a:cubicBezTo>
                    <a:cubicBezTo>
                      <a:pt x="114" y="28"/>
                      <a:pt x="90" y="2"/>
                      <a:pt x="59" y="1"/>
                    </a:cubicBezTo>
                    <a:cubicBezTo>
                      <a:pt x="44" y="0"/>
                      <a:pt x="30" y="6"/>
                      <a:pt x="19" y="16"/>
                    </a:cubicBezTo>
                    <a:cubicBezTo>
                      <a:pt x="8" y="26"/>
                      <a:pt x="1" y="40"/>
                      <a:pt x="1" y="55"/>
                    </a:cubicBezTo>
                    <a:cubicBezTo>
                      <a:pt x="0" y="86"/>
                      <a:pt x="24" y="113"/>
                      <a:pt x="55" y="114"/>
                    </a:cubicBezTo>
                    <a:close/>
                    <a:moveTo>
                      <a:pt x="68" y="29"/>
                    </a:moveTo>
                    <a:cubicBezTo>
                      <a:pt x="82" y="29"/>
                      <a:pt x="93" y="37"/>
                      <a:pt x="93" y="46"/>
                    </a:cubicBezTo>
                    <a:cubicBezTo>
                      <a:pt x="93" y="55"/>
                      <a:pt x="82" y="63"/>
                      <a:pt x="68" y="63"/>
                    </a:cubicBezTo>
                    <a:cubicBezTo>
                      <a:pt x="54" y="63"/>
                      <a:pt x="43" y="55"/>
                      <a:pt x="43" y="46"/>
                    </a:cubicBezTo>
                    <a:cubicBezTo>
                      <a:pt x="43" y="37"/>
                      <a:pt x="54" y="29"/>
                      <a:pt x="68" y="2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1" name="Freeform 35"/>
              <p:cNvSpPr>
                <a:spLocks noEditPoints="1"/>
              </p:cNvSpPr>
              <p:nvPr/>
            </p:nvSpPr>
            <p:spPr bwMode="auto">
              <a:xfrm>
                <a:off x="4986337" y="5373688"/>
                <a:ext cx="881063" cy="452438"/>
              </a:xfrm>
              <a:custGeom>
                <a:avLst/>
                <a:gdLst>
                  <a:gd name="T0" fmla="*/ 1367 w 1369"/>
                  <a:gd name="T1" fmla="*/ 246 h 702"/>
                  <a:gd name="T2" fmla="*/ 1293 w 1369"/>
                  <a:gd name="T3" fmla="*/ 96 h 702"/>
                  <a:gd name="T4" fmla="*/ 1013 w 1369"/>
                  <a:gd name="T5" fmla="*/ 22 h 702"/>
                  <a:gd name="T6" fmla="*/ 721 w 1369"/>
                  <a:gd name="T7" fmla="*/ 9 h 702"/>
                  <a:gd name="T8" fmla="*/ 235 w 1369"/>
                  <a:gd name="T9" fmla="*/ 136 h 702"/>
                  <a:gd name="T10" fmla="*/ 15 w 1369"/>
                  <a:gd name="T11" fmla="*/ 521 h 702"/>
                  <a:gd name="T12" fmla="*/ 218 w 1369"/>
                  <a:gd name="T13" fmla="*/ 694 h 702"/>
                  <a:gd name="T14" fmla="*/ 344 w 1369"/>
                  <a:gd name="T15" fmla="*/ 401 h 702"/>
                  <a:gd name="T16" fmla="*/ 149 w 1369"/>
                  <a:gd name="T17" fmla="*/ 482 h 702"/>
                  <a:gd name="T18" fmla="*/ 272 w 1369"/>
                  <a:gd name="T19" fmla="*/ 568 h 702"/>
                  <a:gd name="T20" fmla="*/ 287 w 1369"/>
                  <a:gd name="T21" fmla="*/ 561 h 702"/>
                  <a:gd name="T22" fmla="*/ 287 w 1369"/>
                  <a:gd name="T23" fmla="*/ 561 h 702"/>
                  <a:gd name="T24" fmla="*/ 299 w 1369"/>
                  <a:gd name="T25" fmla="*/ 527 h 702"/>
                  <a:gd name="T26" fmla="*/ 263 w 1369"/>
                  <a:gd name="T27" fmla="*/ 506 h 702"/>
                  <a:gd name="T28" fmla="*/ 256 w 1369"/>
                  <a:gd name="T29" fmla="*/ 508 h 702"/>
                  <a:gd name="T30" fmla="*/ 213 w 1369"/>
                  <a:gd name="T31" fmla="*/ 481 h 702"/>
                  <a:gd name="T32" fmla="*/ 219 w 1369"/>
                  <a:gd name="T33" fmla="*/ 462 h 702"/>
                  <a:gd name="T34" fmla="*/ 339 w 1369"/>
                  <a:gd name="T35" fmla="*/ 494 h 702"/>
                  <a:gd name="T36" fmla="*/ 226 w 1369"/>
                  <a:gd name="T37" fmla="*/ 617 h 702"/>
                  <a:gd name="T38" fmla="*/ 112 w 1369"/>
                  <a:gd name="T39" fmla="*/ 411 h 702"/>
                  <a:gd name="T40" fmla="*/ 522 w 1369"/>
                  <a:gd name="T41" fmla="*/ 554 h 702"/>
                  <a:gd name="T42" fmla="*/ 713 w 1369"/>
                  <a:gd name="T43" fmla="*/ 407 h 702"/>
                  <a:gd name="T44" fmla="*/ 989 w 1369"/>
                  <a:gd name="T45" fmla="*/ 554 h 702"/>
                  <a:gd name="T46" fmla="*/ 1061 w 1369"/>
                  <a:gd name="T47" fmla="*/ 391 h 702"/>
                  <a:gd name="T48" fmla="*/ 1291 w 1369"/>
                  <a:gd name="T49" fmla="*/ 366 h 702"/>
                  <a:gd name="T50" fmla="*/ 1356 w 1369"/>
                  <a:gd name="T51" fmla="*/ 322 h 702"/>
                  <a:gd name="T52" fmla="*/ 1363 w 1369"/>
                  <a:gd name="T53" fmla="*/ 298 h 702"/>
                  <a:gd name="T54" fmla="*/ 1246 w 1369"/>
                  <a:gd name="T55" fmla="*/ 327 h 702"/>
                  <a:gd name="T56" fmla="*/ 1070 w 1369"/>
                  <a:gd name="T57" fmla="*/ 265 h 702"/>
                  <a:gd name="T58" fmla="*/ 1241 w 1369"/>
                  <a:gd name="T59" fmla="*/ 296 h 702"/>
                  <a:gd name="T60" fmla="*/ 1143 w 1369"/>
                  <a:gd name="T61" fmla="*/ 178 h 702"/>
                  <a:gd name="T62" fmla="*/ 1227 w 1369"/>
                  <a:gd name="T63" fmla="*/ 100 h 702"/>
                  <a:gd name="T64" fmla="*/ 1279 w 1369"/>
                  <a:gd name="T65" fmla="*/ 240 h 702"/>
                  <a:gd name="T66" fmla="*/ 1143 w 1369"/>
                  <a:gd name="T67" fmla="*/ 178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9" h="702">
                    <a:moveTo>
                      <a:pt x="1359" y="258"/>
                    </a:moveTo>
                    <a:cubicBezTo>
                      <a:pt x="1361" y="256"/>
                      <a:pt x="1369" y="251"/>
                      <a:pt x="1367" y="246"/>
                    </a:cubicBezTo>
                    <a:cubicBezTo>
                      <a:pt x="1360" y="220"/>
                      <a:pt x="1335" y="135"/>
                      <a:pt x="1314" y="114"/>
                    </a:cubicBezTo>
                    <a:cubicBezTo>
                      <a:pt x="1308" y="108"/>
                      <a:pt x="1303" y="101"/>
                      <a:pt x="1293" y="96"/>
                    </a:cubicBezTo>
                    <a:cubicBezTo>
                      <a:pt x="1213" y="49"/>
                      <a:pt x="1024" y="21"/>
                      <a:pt x="1015" y="20"/>
                    </a:cubicBezTo>
                    <a:cubicBezTo>
                      <a:pt x="1015" y="20"/>
                      <a:pt x="1013" y="19"/>
                      <a:pt x="1013" y="22"/>
                    </a:cubicBezTo>
                    <a:cubicBezTo>
                      <a:pt x="1013" y="22"/>
                      <a:pt x="1012" y="61"/>
                      <a:pt x="1012" y="65"/>
                    </a:cubicBezTo>
                    <a:cubicBezTo>
                      <a:pt x="993" y="59"/>
                      <a:pt x="852" y="13"/>
                      <a:pt x="721" y="9"/>
                    </a:cubicBezTo>
                    <a:cubicBezTo>
                      <a:pt x="609" y="5"/>
                      <a:pt x="457" y="0"/>
                      <a:pt x="241" y="132"/>
                    </a:cubicBezTo>
                    <a:cubicBezTo>
                      <a:pt x="235" y="136"/>
                      <a:pt x="235" y="136"/>
                      <a:pt x="235" y="136"/>
                    </a:cubicBezTo>
                    <a:cubicBezTo>
                      <a:pt x="133" y="199"/>
                      <a:pt x="63" y="277"/>
                      <a:pt x="27" y="368"/>
                    </a:cubicBezTo>
                    <a:cubicBezTo>
                      <a:pt x="15" y="396"/>
                      <a:pt x="0" y="461"/>
                      <a:pt x="15" y="521"/>
                    </a:cubicBezTo>
                    <a:cubicBezTo>
                      <a:pt x="22" y="548"/>
                      <a:pt x="34" y="574"/>
                      <a:pt x="51" y="598"/>
                    </a:cubicBezTo>
                    <a:cubicBezTo>
                      <a:pt x="88" y="652"/>
                      <a:pt x="151" y="687"/>
                      <a:pt x="218" y="694"/>
                    </a:cubicBezTo>
                    <a:cubicBezTo>
                      <a:pt x="314" y="702"/>
                      <a:pt x="386" y="659"/>
                      <a:pt x="412" y="579"/>
                    </a:cubicBezTo>
                    <a:cubicBezTo>
                      <a:pt x="430" y="523"/>
                      <a:pt x="412" y="442"/>
                      <a:pt x="344" y="401"/>
                    </a:cubicBezTo>
                    <a:cubicBezTo>
                      <a:pt x="289" y="367"/>
                      <a:pt x="230" y="375"/>
                      <a:pt x="195" y="397"/>
                    </a:cubicBezTo>
                    <a:cubicBezTo>
                      <a:pt x="166" y="417"/>
                      <a:pt x="149" y="448"/>
                      <a:pt x="149" y="482"/>
                    </a:cubicBezTo>
                    <a:cubicBezTo>
                      <a:pt x="150" y="541"/>
                      <a:pt x="201" y="573"/>
                      <a:pt x="238" y="573"/>
                    </a:cubicBezTo>
                    <a:cubicBezTo>
                      <a:pt x="249" y="573"/>
                      <a:pt x="260" y="572"/>
                      <a:pt x="272" y="568"/>
                    </a:cubicBezTo>
                    <a:cubicBezTo>
                      <a:pt x="277" y="566"/>
                      <a:pt x="281" y="565"/>
                      <a:pt x="285" y="562"/>
                    </a:cubicBezTo>
                    <a:cubicBezTo>
                      <a:pt x="287" y="561"/>
                      <a:pt x="287" y="561"/>
                      <a:pt x="287" y="561"/>
                    </a:cubicBezTo>
                    <a:cubicBezTo>
                      <a:pt x="287" y="560"/>
                      <a:pt x="287" y="560"/>
                      <a:pt x="287" y="560"/>
                    </a:cubicBezTo>
                    <a:cubicBezTo>
                      <a:pt x="287" y="561"/>
                      <a:pt x="287" y="561"/>
                      <a:pt x="287" y="561"/>
                    </a:cubicBezTo>
                    <a:cubicBezTo>
                      <a:pt x="296" y="555"/>
                      <a:pt x="301" y="546"/>
                      <a:pt x="301" y="535"/>
                    </a:cubicBezTo>
                    <a:cubicBezTo>
                      <a:pt x="301" y="533"/>
                      <a:pt x="300" y="530"/>
                      <a:pt x="299" y="527"/>
                    </a:cubicBezTo>
                    <a:cubicBezTo>
                      <a:pt x="295" y="512"/>
                      <a:pt x="280" y="503"/>
                      <a:pt x="265" y="506"/>
                    </a:cubicBezTo>
                    <a:cubicBezTo>
                      <a:pt x="263" y="506"/>
                      <a:pt x="263" y="506"/>
                      <a:pt x="263" y="506"/>
                    </a:cubicBezTo>
                    <a:cubicBezTo>
                      <a:pt x="260" y="507"/>
                      <a:pt x="260" y="507"/>
                      <a:pt x="260" y="507"/>
                    </a:cubicBezTo>
                    <a:cubicBezTo>
                      <a:pt x="256" y="508"/>
                      <a:pt x="256" y="508"/>
                      <a:pt x="256" y="508"/>
                    </a:cubicBezTo>
                    <a:cubicBezTo>
                      <a:pt x="247" y="511"/>
                      <a:pt x="241" y="511"/>
                      <a:pt x="239" y="511"/>
                    </a:cubicBezTo>
                    <a:cubicBezTo>
                      <a:pt x="235" y="510"/>
                      <a:pt x="213" y="504"/>
                      <a:pt x="213" y="481"/>
                    </a:cubicBezTo>
                    <a:cubicBezTo>
                      <a:pt x="213" y="480"/>
                      <a:pt x="213" y="480"/>
                      <a:pt x="213" y="480"/>
                    </a:cubicBezTo>
                    <a:cubicBezTo>
                      <a:pt x="214" y="472"/>
                      <a:pt x="217" y="466"/>
                      <a:pt x="219" y="462"/>
                    </a:cubicBezTo>
                    <a:cubicBezTo>
                      <a:pt x="225" y="452"/>
                      <a:pt x="244" y="442"/>
                      <a:pt x="268" y="444"/>
                    </a:cubicBezTo>
                    <a:cubicBezTo>
                      <a:pt x="301" y="447"/>
                      <a:pt x="324" y="463"/>
                      <a:pt x="339" y="494"/>
                    </a:cubicBezTo>
                    <a:cubicBezTo>
                      <a:pt x="353" y="523"/>
                      <a:pt x="350" y="559"/>
                      <a:pt x="330" y="585"/>
                    </a:cubicBezTo>
                    <a:cubicBezTo>
                      <a:pt x="309" y="611"/>
                      <a:pt x="274" y="622"/>
                      <a:pt x="226" y="617"/>
                    </a:cubicBezTo>
                    <a:cubicBezTo>
                      <a:pt x="178" y="612"/>
                      <a:pt x="138" y="584"/>
                      <a:pt x="115" y="541"/>
                    </a:cubicBezTo>
                    <a:cubicBezTo>
                      <a:pt x="93" y="499"/>
                      <a:pt x="92" y="450"/>
                      <a:pt x="112" y="411"/>
                    </a:cubicBezTo>
                    <a:cubicBezTo>
                      <a:pt x="161" y="320"/>
                      <a:pt x="252" y="321"/>
                      <a:pt x="302" y="330"/>
                    </a:cubicBezTo>
                    <a:cubicBezTo>
                      <a:pt x="374" y="342"/>
                      <a:pt x="482" y="406"/>
                      <a:pt x="522" y="554"/>
                    </a:cubicBezTo>
                    <a:cubicBezTo>
                      <a:pt x="621" y="554"/>
                      <a:pt x="621" y="554"/>
                      <a:pt x="621" y="554"/>
                    </a:cubicBezTo>
                    <a:cubicBezTo>
                      <a:pt x="609" y="516"/>
                      <a:pt x="602" y="407"/>
                      <a:pt x="713" y="407"/>
                    </a:cubicBezTo>
                    <a:cubicBezTo>
                      <a:pt x="835" y="407"/>
                      <a:pt x="850" y="493"/>
                      <a:pt x="885" y="554"/>
                    </a:cubicBezTo>
                    <a:cubicBezTo>
                      <a:pt x="989" y="554"/>
                      <a:pt x="989" y="554"/>
                      <a:pt x="989" y="554"/>
                    </a:cubicBezTo>
                    <a:cubicBezTo>
                      <a:pt x="962" y="515"/>
                      <a:pt x="942" y="471"/>
                      <a:pt x="949" y="434"/>
                    </a:cubicBezTo>
                    <a:cubicBezTo>
                      <a:pt x="958" y="379"/>
                      <a:pt x="1001" y="384"/>
                      <a:pt x="1061" y="391"/>
                    </a:cubicBezTo>
                    <a:cubicBezTo>
                      <a:pt x="1080" y="393"/>
                      <a:pt x="1103" y="396"/>
                      <a:pt x="1126" y="396"/>
                    </a:cubicBezTo>
                    <a:cubicBezTo>
                      <a:pt x="1190" y="397"/>
                      <a:pt x="1248" y="385"/>
                      <a:pt x="1291" y="366"/>
                    </a:cubicBezTo>
                    <a:cubicBezTo>
                      <a:pt x="1319" y="354"/>
                      <a:pt x="1336" y="346"/>
                      <a:pt x="1347" y="336"/>
                    </a:cubicBezTo>
                    <a:cubicBezTo>
                      <a:pt x="1351" y="333"/>
                      <a:pt x="1353" y="328"/>
                      <a:pt x="1356" y="322"/>
                    </a:cubicBezTo>
                    <a:cubicBezTo>
                      <a:pt x="1357" y="318"/>
                      <a:pt x="1357" y="318"/>
                      <a:pt x="1357" y="318"/>
                    </a:cubicBezTo>
                    <a:cubicBezTo>
                      <a:pt x="1359" y="313"/>
                      <a:pt x="1361" y="304"/>
                      <a:pt x="1363" y="298"/>
                    </a:cubicBezTo>
                    <a:cubicBezTo>
                      <a:pt x="1365" y="287"/>
                      <a:pt x="1356" y="293"/>
                      <a:pt x="1356" y="293"/>
                    </a:cubicBezTo>
                    <a:cubicBezTo>
                      <a:pt x="1337" y="304"/>
                      <a:pt x="1290" y="326"/>
                      <a:pt x="1246" y="327"/>
                    </a:cubicBezTo>
                    <a:cubicBezTo>
                      <a:pt x="1192" y="328"/>
                      <a:pt x="1082" y="272"/>
                      <a:pt x="1071" y="266"/>
                    </a:cubicBezTo>
                    <a:cubicBezTo>
                      <a:pt x="1070" y="265"/>
                      <a:pt x="1070" y="265"/>
                      <a:pt x="1070" y="265"/>
                    </a:cubicBezTo>
                    <a:cubicBezTo>
                      <a:pt x="1067" y="258"/>
                      <a:pt x="1051" y="219"/>
                      <a:pt x="1047" y="211"/>
                    </a:cubicBezTo>
                    <a:cubicBezTo>
                      <a:pt x="1126" y="263"/>
                      <a:pt x="1191" y="292"/>
                      <a:pt x="1241" y="296"/>
                    </a:cubicBezTo>
                    <a:cubicBezTo>
                      <a:pt x="1297" y="301"/>
                      <a:pt x="1341" y="271"/>
                      <a:pt x="1359" y="258"/>
                    </a:cubicBezTo>
                    <a:close/>
                    <a:moveTo>
                      <a:pt x="1143" y="178"/>
                    </a:moveTo>
                    <a:cubicBezTo>
                      <a:pt x="1144" y="156"/>
                      <a:pt x="1153" y="136"/>
                      <a:pt x="1169" y="122"/>
                    </a:cubicBezTo>
                    <a:cubicBezTo>
                      <a:pt x="1184" y="107"/>
                      <a:pt x="1205" y="99"/>
                      <a:pt x="1227" y="100"/>
                    </a:cubicBezTo>
                    <a:cubicBezTo>
                      <a:pt x="1271" y="102"/>
                      <a:pt x="1306" y="139"/>
                      <a:pt x="1305" y="184"/>
                    </a:cubicBezTo>
                    <a:cubicBezTo>
                      <a:pt x="1304" y="205"/>
                      <a:pt x="1295" y="225"/>
                      <a:pt x="1279" y="240"/>
                    </a:cubicBezTo>
                    <a:cubicBezTo>
                      <a:pt x="1263" y="255"/>
                      <a:pt x="1243" y="263"/>
                      <a:pt x="1221" y="262"/>
                    </a:cubicBezTo>
                    <a:cubicBezTo>
                      <a:pt x="1176" y="260"/>
                      <a:pt x="1141" y="223"/>
                      <a:pt x="1143" y="178"/>
                    </a:cubicBezTo>
                    <a:close/>
                  </a:path>
                </a:pathLst>
              </a:custGeom>
              <a:solidFill>
                <a:srgbClr val="00205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grpSp>
        <p:nvGrpSpPr>
          <p:cNvPr id="108" name="Group 107"/>
          <p:cNvGrpSpPr/>
          <p:nvPr/>
        </p:nvGrpSpPr>
        <p:grpSpPr>
          <a:xfrm>
            <a:off x="4700818" y="5776581"/>
            <a:ext cx="1851025" cy="417512"/>
            <a:chOff x="2643188" y="6081713"/>
            <a:chExt cx="1851025" cy="417512"/>
          </a:xfrm>
        </p:grpSpPr>
        <p:sp>
          <p:nvSpPr>
            <p:cNvPr id="109" name="AutoShape 37"/>
            <p:cNvSpPr>
              <a:spLocks noChangeAspect="1" noChangeArrowheads="1" noTextEdit="1"/>
            </p:cNvSpPr>
            <p:nvPr/>
          </p:nvSpPr>
          <p:spPr bwMode="auto">
            <a:xfrm>
              <a:off x="2643188" y="6081713"/>
              <a:ext cx="1851025"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0" name="Oval 39"/>
            <p:cNvSpPr>
              <a:spLocks noChangeArrowheads="1"/>
            </p:cNvSpPr>
            <p:nvPr/>
          </p:nvSpPr>
          <p:spPr bwMode="auto">
            <a:xfrm>
              <a:off x="4271963" y="6081713"/>
              <a:ext cx="222250" cy="222250"/>
            </a:xfrm>
            <a:prstGeom prst="ellipse">
              <a:avLst/>
            </a:prstGeom>
            <a:solidFill>
              <a:srgbClr val="00205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1" name="Freeform 40"/>
            <p:cNvSpPr>
              <a:spLocks noEditPoints="1"/>
            </p:cNvSpPr>
            <p:nvPr/>
          </p:nvSpPr>
          <p:spPr bwMode="auto">
            <a:xfrm>
              <a:off x="4292601" y="6110288"/>
              <a:ext cx="155575" cy="165100"/>
            </a:xfrm>
            <a:custGeom>
              <a:avLst/>
              <a:gdLst>
                <a:gd name="T0" fmla="*/ 25 w 253"/>
                <a:gd name="T1" fmla="*/ 110 h 269"/>
                <a:gd name="T2" fmla="*/ 0 w 253"/>
                <a:gd name="T3" fmla="*/ 134 h 269"/>
                <a:gd name="T4" fmla="*/ 25 w 253"/>
                <a:gd name="T5" fmla="*/ 159 h 269"/>
                <a:gd name="T6" fmla="*/ 49 w 253"/>
                <a:gd name="T7" fmla="*/ 134 h 269"/>
                <a:gd name="T8" fmla="*/ 25 w 253"/>
                <a:gd name="T9" fmla="*/ 110 h 269"/>
                <a:gd name="T10" fmla="*/ 197 w 253"/>
                <a:gd name="T11" fmla="*/ 220 h 269"/>
                <a:gd name="T12" fmla="*/ 188 w 253"/>
                <a:gd name="T13" fmla="*/ 253 h 269"/>
                <a:gd name="T14" fmla="*/ 222 w 253"/>
                <a:gd name="T15" fmla="*/ 262 h 269"/>
                <a:gd name="T16" fmla="*/ 230 w 253"/>
                <a:gd name="T17" fmla="*/ 229 h 269"/>
                <a:gd name="T18" fmla="*/ 197 w 253"/>
                <a:gd name="T19" fmla="*/ 220 h 269"/>
                <a:gd name="T20" fmla="*/ 77 w 253"/>
                <a:gd name="T21" fmla="*/ 134 h 269"/>
                <a:gd name="T22" fmla="*/ 107 w 253"/>
                <a:gd name="T23" fmla="*/ 77 h 269"/>
                <a:gd name="T24" fmla="*/ 89 w 253"/>
                <a:gd name="T25" fmla="*/ 47 h 269"/>
                <a:gd name="T26" fmla="*/ 46 w 253"/>
                <a:gd name="T27" fmla="*/ 108 h 269"/>
                <a:gd name="T28" fmla="*/ 59 w 253"/>
                <a:gd name="T29" fmla="*/ 134 h 269"/>
                <a:gd name="T30" fmla="*/ 46 w 253"/>
                <a:gd name="T31" fmla="*/ 161 h 269"/>
                <a:gd name="T32" fmla="*/ 89 w 253"/>
                <a:gd name="T33" fmla="*/ 222 h 269"/>
                <a:gd name="T34" fmla="*/ 107 w 253"/>
                <a:gd name="T35" fmla="*/ 192 h 269"/>
                <a:gd name="T36" fmla="*/ 77 w 253"/>
                <a:gd name="T37" fmla="*/ 134 h 269"/>
                <a:gd name="T38" fmla="*/ 148 w 253"/>
                <a:gd name="T39" fmla="*/ 64 h 269"/>
                <a:gd name="T40" fmla="*/ 218 w 253"/>
                <a:gd name="T41" fmla="*/ 128 h 269"/>
                <a:gd name="T42" fmla="*/ 253 w 253"/>
                <a:gd name="T43" fmla="*/ 128 h 269"/>
                <a:gd name="T44" fmla="*/ 221 w 253"/>
                <a:gd name="T45" fmla="*/ 59 h 269"/>
                <a:gd name="T46" fmla="*/ 192 w 253"/>
                <a:gd name="T47" fmla="*/ 57 h 269"/>
                <a:gd name="T48" fmla="*/ 176 w 253"/>
                <a:gd name="T49" fmla="*/ 33 h 269"/>
                <a:gd name="T50" fmla="*/ 148 w 253"/>
                <a:gd name="T51" fmla="*/ 29 h 269"/>
                <a:gd name="T52" fmla="*/ 101 w 253"/>
                <a:gd name="T53" fmla="*/ 40 h 269"/>
                <a:gd name="T54" fmla="*/ 118 w 253"/>
                <a:gd name="T55" fmla="*/ 70 h 269"/>
                <a:gd name="T56" fmla="*/ 148 w 253"/>
                <a:gd name="T57" fmla="*/ 64 h 269"/>
                <a:gd name="T58" fmla="*/ 148 w 253"/>
                <a:gd name="T59" fmla="*/ 205 h 269"/>
                <a:gd name="T60" fmla="*/ 118 w 253"/>
                <a:gd name="T61" fmla="*/ 199 h 269"/>
                <a:gd name="T62" fmla="*/ 101 w 253"/>
                <a:gd name="T63" fmla="*/ 229 h 269"/>
                <a:gd name="T64" fmla="*/ 148 w 253"/>
                <a:gd name="T65" fmla="*/ 240 h 269"/>
                <a:gd name="T66" fmla="*/ 176 w 253"/>
                <a:gd name="T67" fmla="*/ 236 h 269"/>
                <a:gd name="T68" fmla="*/ 192 w 253"/>
                <a:gd name="T69" fmla="*/ 212 h 269"/>
                <a:gd name="T70" fmla="*/ 221 w 253"/>
                <a:gd name="T71" fmla="*/ 209 h 269"/>
                <a:gd name="T72" fmla="*/ 253 w 253"/>
                <a:gd name="T73" fmla="*/ 141 h 269"/>
                <a:gd name="T74" fmla="*/ 218 w 253"/>
                <a:gd name="T75" fmla="*/ 141 h 269"/>
                <a:gd name="T76" fmla="*/ 148 w 253"/>
                <a:gd name="T77" fmla="*/ 205 h 269"/>
                <a:gd name="T78" fmla="*/ 197 w 253"/>
                <a:gd name="T79" fmla="*/ 49 h 269"/>
                <a:gd name="T80" fmla="*/ 230 w 253"/>
                <a:gd name="T81" fmla="*/ 40 h 269"/>
                <a:gd name="T82" fmla="*/ 222 w 253"/>
                <a:gd name="T83" fmla="*/ 7 h 269"/>
                <a:gd name="T84" fmla="*/ 188 w 253"/>
                <a:gd name="T85" fmla="*/ 16 h 269"/>
                <a:gd name="T86" fmla="*/ 197 w 253"/>
                <a:gd name="T87" fmla="*/ 4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3" h="269">
                  <a:moveTo>
                    <a:pt x="25" y="110"/>
                  </a:moveTo>
                  <a:cubicBezTo>
                    <a:pt x="11" y="110"/>
                    <a:pt x="0" y="121"/>
                    <a:pt x="0" y="134"/>
                  </a:cubicBezTo>
                  <a:cubicBezTo>
                    <a:pt x="0" y="148"/>
                    <a:pt x="11" y="159"/>
                    <a:pt x="25" y="159"/>
                  </a:cubicBezTo>
                  <a:cubicBezTo>
                    <a:pt x="38" y="159"/>
                    <a:pt x="49" y="148"/>
                    <a:pt x="49" y="134"/>
                  </a:cubicBezTo>
                  <a:cubicBezTo>
                    <a:pt x="49" y="121"/>
                    <a:pt x="38" y="110"/>
                    <a:pt x="25" y="110"/>
                  </a:cubicBezTo>
                  <a:close/>
                  <a:moveTo>
                    <a:pt x="197" y="220"/>
                  </a:moveTo>
                  <a:cubicBezTo>
                    <a:pt x="186" y="227"/>
                    <a:pt x="182" y="242"/>
                    <a:pt x="188" y="253"/>
                  </a:cubicBezTo>
                  <a:cubicBezTo>
                    <a:pt x="195" y="265"/>
                    <a:pt x="210" y="269"/>
                    <a:pt x="222" y="262"/>
                  </a:cubicBezTo>
                  <a:cubicBezTo>
                    <a:pt x="233" y="255"/>
                    <a:pt x="237" y="241"/>
                    <a:pt x="230" y="229"/>
                  </a:cubicBezTo>
                  <a:cubicBezTo>
                    <a:pt x="224" y="218"/>
                    <a:pt x="209" y="214"/>
                    <a:pt x="197" y="220"/>
                  </a:cubicBezTo>
                  <a:close/>
                  <a:moveTo>
                    <a:pt x="77" y="134"/>
                  </a:moveTo>
                  <a:cubicBezTo>
                    <a:pt x="77" y="111"/>
                    <a:pt x="89" y="89"/>
                    <a:pt x="107" y="77"/>
                  </a:cubicBezTo>
                  <a:cubicBezTo>
                    <a:pt x="89" y="47"/>
                    <a:pt x="89" y="47"/>
                    <a:pt x="89" y="47"/>
                  </a:cubicBezTo>
                  <a:cubicBezTo>
                    <a:pt x="68" y="61"/>
                    <a:pt x="53" y="83"/>
                    <a:pt x="46" y="108"/>
                  </a:cubicBezTo>
                  <a:cubicBezTo>
                    <a:pt x="54" y="114"/>
                    <a:pt x="59" y="124"/>
                    <a:pt x="59" y="134"/>
                  </a:cubicBezTo>
                  <a:cubicBezTo>
                    <a:pt x="59" y="145"/>
                    <a:pt x="54" y="155"/>
                    <a:pt x="46" y="161"/>
                  </a:cubicBezTo>
                  <a:cubicBezTo>
                    <a:pt x="53" y="186"/>
                    <a:pt x="68" y="208"/>
                    <a:pt x="89" y="222"/>
                  </a:cubicBezTo>
                  <a:cubicBezTo>
                    <a:pt x="107" y="192"/>
                    <a:pt x="107" y="192"/>
                    <a:pt x="107" y="192"/>
                  </a:cubicBezTo>
                  <a:cubicBezTo>
                    <a:pt x="89" y="179"/>
                    <a:pt x="77" y="158"/>
                    <a:pt x="77" y="134"/>
                  </a:cubicBezTo>
                  <a:close/>
                  <a:moveTo>
                    <a:pt x="148" y="64"/>
                  </a:moveTo>
                  <a:cubicBezTo>
                    <a:pt x="185" y="64"/>
                    <a:pt x="215" y="92"/>
                    <a:pt x="218" y="128"/>
                  </a:cubicBezTo>
                  <a:cubicBezTo>
                    <a:pt x="253" y="128"/>
                    <a:pt x="253" y="128"/>
                    <a:pt x="253" y="128"/>
                  </a:cubicBezTo>
                  <a:cubicBezTo>
                    <a:pt x="251" y="101"/>
                    <a:pt x="239" y="77"/>
                    <a:pt x="221" y="59"/>
                  </a:cubicBezTo>
                  <a:cubicBezTo>
                    <a:pt x="212" y="63"/>
                    <a:pt x="202" y="62"/>
                    <a:pt x="192" y="57"/>
                  </a:cubicBezTo>
                  <a:cubicBezTo>
                    <a:pt x="183" y="52"/>
                    <a:pt x="177" y="43"/>
                    <a:pt x="176" y="33"/>
                  </a:cubicBezTo>
                  <a:cubicBezTo>
                    <a:pt x="167" y="31"/>
                    <a:pt x="158" y="29"/>
                    <a:pt x="148" y="29"/>
                  </a:cubicBezTo>
                  <a:cubicBezTo>
                    <a:pt x="131" y="29"/>
                    <a:pt x="115" y="33"/>
                    <a:pt x="101" y="40"/>
                  </a:cubicBezTo>
                  <a:cubicBezTo>
                    <a:pt x="118" y="70"/>
                    <a:pt x="118" y="70"/>
                    <a:pt x="118" y="70"/>
                  </a:cubicBezTo>
                  <a:cubicBezTo>
                    <a:pt x="127" y="66"/>
                    <a:pt x="137" y="64"/>
                    <a:pt x="148" y="64"/>
                  </a:cubicBezTo>
                  <a:close/>
                  <a:moveTo>
                    <a:pt x="148" y="205"/>
                  </a:moveTo>
                  <a:cubicBezTo>
                    <a:pt x="137" y="205"/>
                    <a:pt x="127" y="203"/>
                    <a:pt x="118" y="199"/>
                  </a:cubicBezTo>
                  <a:cubicBezTo>
                    <a:pt x="101" y="229"/>
                    <a:pt x="101" y="229"/>
                    <a:pt x="101" y="229"/>
                  </a:cubicBezTo>
                  <a:cubicBezTo>
                    <a:pt x="115" y="236"/>
                    <a:pt x="131" y="240"/>
                    <a:pt x="148" y="240"/>
                  </a:cubicBezTo>
                  <a:cubicBezTo>
                    <a:pt x="158" y="240"/>
                    <a:pt x="167" y="238"/>
                    <a:pt x="176" y="236"/>
                  </a:cubicBezTo>
                  <a:cubicBezTo>
                    <a:pt x="177" y="226"/>
                    <a:pt x="183" y="217"/>
                    <a:pt x="192" y="212"/>
                  </a:cubicBezTo>
                  <a:cubicBezTo>
                    <a:pt x="202" y="206"/>
                    <a:pt x="212" y="206"/>
                    <a:pt x="221" y="209"/>
                  </a:cubicBezTo>
                  <a:cubicBezTo>
                    <a:pt x="239" y="192"/>
                    <a:pt x="251" y="168"/>
                    <a:pt x="253" y="141"/>
                  </a:cubicBezTo>
                  <a:cubicBezTo>
                    <a:pt x="218" y="141"/>
                    <a:pt x="218" y="141"/>
                    <a:pt x="218" y="141"/>
                  </a:cubicBezTo>
                  <a:cubicBezTo>
                    <a:pt x="215" y="177"/>
                    <a:pt x="185" y="205"/>
                    <a:pt x="148" y="205"/>
                  </a:cubicBezTo>
                  <a:close/>
                  <a:moveTo>
                    <a:pt x="197" y="49"/>
                  </a:moveTo>
                  <a:cubicBezTo>
                    <a:pt x="209" y="55"/>
                    <a:pt x="224" y="51"/>
                    <a:pt x="230" y="40"/>
                  </a:cubicBezTo>
                  <a:cubicBezTo>
                    <a:pt x="237" y="28"/>
                    <a:pt x="233" y="13"/>
                    <a:pt x="222" y="7"/>
                  </a:cubicBezTo>
                  <a:cubicBezTo>
                    <a:pt x="210" y="0"/>
                    <a:pt x="195" y="4"/>
                    <a:pt x="188" y="16"/>
                  </a:cubicBezTo>
                  <a:cubicBezTo>
                    <a:pt x="182" y="27"/>
                    <a:pt x="186" y="42"/>
                    <a:pt x="197" y="4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2" name="Freeform 41"/>
            <p:cNvSpPr>
              <a:spLocks/>
            </p:cNvSpPr>
            <p:nvPr/>
          </p:nvSpPr>
          <p:spPr bwMode="auto">
            <a:xfrm>
              <a:off x="2643188" y="6216650"/>
              <a:ext cx="222250" cy="282575"/>
            </a:xfrm>
            <a:custGeom>
              <a:avLst/>
              <a:gdLst>
                <a:gd name="T0" fmla="*/ 362 w 362"/>
                <a:gd name="T1" fmla="*/ 436 h 459"/>
                <a:gd name="T2" fmla="*/ 289 w 362"/>
                <a:gd name="T3" fmla="*/ 451 h 459"/>
                <a:gd name="T4" fmla="*/ 184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89" y="451"/>
                  </a:cubicBezTo>
                  <a:cubicBezTo>
                    <a:pt x="259" y="456"/>
                    <a:pt x="224" y="459"/>
                    <a:pt x="184" y="459"/>
                  </a:cubicBezTo>
                  <a:cubicBezTo>
                    <a:pt x="150" y="459"/>
                    <a:pt x="121" y="454"/>
                    <a:pt x="97" y="444"/>
                  </a:cubicBezTo>
                  <a:cubicBezTo>
                    <a:pt x="74" y="433"/>
                    <a:pt x="55" y="419"/>
                    <a:pt x="40" y="401"/>
                  </a:cubicBezTo>
                  <a:cubicBezTo>
                    <a:pt x="26" y="382"/>
                    <a:pt x="16"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4" y="381"/>
                    <a:pt x="279" y="380"/>
                    <a:pt x="282" y="379"/>
                  </a:cubicBezTo>
                  <a:cubicBezTo>
                    <a:pt x="282" y="0"/>
                    <a:pt x="282" y="0"/>
                    <a:pt x="282" y="0"/>
                  </a:cubicBezTo>
                  <a:cubicBezTo>
                    <a:pt x="362" y="0"/>
                    <a:pt x="362" y="0"/>
                    <a:pt x="362" y="0"/>
                  </a:cubicBezTo>
                  <a:cubicBezTo>
                    <a:pt x="362" y="436"/>
                    <a:pt x="362" y="436"/>
                    <a:pt x="362" y="436"/>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3" name="Freeform 42"/>
            <p:cNvSpPr>
              <a:spLocks noEditPoints="1"/>
            </p:cNvSpPr>
            <p:nvPr/>
          </p:nvSpPr>
          <p:spPr bwMode="auto">
            <a:xfrm>
              <a:off x="2935288" y="6081713"/>
              <a:ext cx="241300" cy="417512"/>
            </a:xfrm>
            <a:custGeom>
              <a:avLst/>
              <a:gdLst>
                <a:gd name="T0" fmla="*/ 80 w 395"/>
                <a:gd name="T1" fmla="*/ 241 h 680"/>
                <a:gd name="T2" fmla="*/ 125 w 395"/>
                <a:gd name="T3" fmla="*/ 221 h 680"/>
                <a:gd name="T4" fmla="*/ 193 w 395"/>
                <a:gd name="T5" fmla="*/ 211 h 680"/>
                <a:gd name="T6" fmla="*/ 279 w 395"/>
                <a:gd name="T7" fmla="*/ 228 h 680"/>
                <a:gd name="T8" fmla="*/ 343 w 395"/>
                <a:gd name="T9" fmla="*/ 276 h 680"/>
                <a:gd name="T10" fmla="*/ 382 w 395"/>
                <a:gd name="T11" fmla="*/ 351 h 680"/>
                <a:gd name="T12" fmla="*/ 395 w 395"/>
                <a:gd name="T13" fmla="*/ 446 h 680"/>
                <a:gd name="T14" fmla="*/ 379 w 395"/>
                <a:gd name="T15" fmla="*/ 544 h 680"/>
                <a:gd name="T16" fmla="*/ 334 w 395"/>
                <a:gd name="T17" fmla="*/ 617 h 680"/>
                <a:gd name="T18" fmla="*/ 263 w 395"/>
                <a:gd name="T19" fmla="*/ 664 h 680"/>
                <a:gd name="T20" fmla="*/ 170 w 395"/>
                <a:gd name="T21" fmla="*/ 680 h 680"/>
                <a:gd name="T22" fmla="*/ 71 w 395"/>
                <a:gd name="T23" fmla="*/ 673 h 680"/>
                <a:gd name="T24" fmla="*/ 0 w 395"/>
                <a:gd name="T25" fmla="*/ 657 h 680"/>
                <a:gd name="T26" fmla="*/ 0 w 395"/>
                <a:gd name="T27" fmla="*/ 14 h 680"/>
                <a:gd name="T28" fmla="*/ 80 w 395"/>
                <a:gd name="T29" fmla="*/ 0 h 680"/>
                <a:gd name="T30" fmla="*/ 80 w 395"/>
                <a:gd name="T31" fmla="*/ 241 h 680"/>
                <a:gd name="T32" fmla="*/ 80 w 395"/>
                <a:gd name="T33" fmla="*/ 600 h 680"/>
                <a:gd name="T34" fmla="*/ 114 w 395"/>
                <a:gd name="T35" fmla="*/ 607 h 680"/>
                <a:gd name="T36" fmla="*/ 169 w 395"/>
                <a:gd name="T37" fmla="*/ 610 h 680"/>
                <a:gd name="T38" fmla="*/ 273 w 395"/>
                <a:gd name="T39" fmla="*/ 567 h 680"/>
                <a:gd name="T40" fmla="*/ 312 w 395"/>
                <a:gd name="T41" fmla="*/ 446 h 680"/>
                <a:gd name="T42" fmla="*/ 305 w 395"/>
                <a:gd name="T43" fmla="*/ 381 h 680"/>
                <a:gd name="T44" fmla="*/ 282 w 395"/>
                <a:gd name="T45" fmla="*/ 329 h 680"/>
                <a:gd name="T46" fmla="*/ 242 w 395"/>
                <a:gd name="T47" fmla="*/ 294 h 680"/>
                <a:gd name="T48" fmla="*/ 183 w 395"/>
                <a:gd name="T49" fmla="*/ 282 h 680"/>
                <a:gd name="T50" fmla="*/ 123 w 395"/>
                <a:gd name="T51" fmla="*/ 293 h 680"/>
                <a:gd name="T52" fmla="*/ 80 w 395"/>
                <a:gd name="T53" fmla="*/ 316 h 680"/>
                <a:gd name="T54" fmla="*/ 80 w 395"/>
                <a:gd name="T55" fmla="*/ 600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5" h="680">
                  <a:moveTo>
                    <a:pt x="80" y="241"/>
                  </a:moveTo>
                  <a:cubicBezTo>
                    <a:pt x="90" y="235"/>
                    <a:pt x="105" y="228"/>
                    <a:pt x="125" y="221"/>
                  </a:cubicBezTo>
                  <a:cubicBezTo>
                    <a:pt x="145" y="214"/>
                    <a:pt x="167" y="211"/>
                    <a:pt x="193" y="211"/>
                  </a:cubicBezTo>
                  <a:cubicBezTo>
                    <a:pt x="226" y="211"/>
                    <a:pt x="254" y="217"/>
                    <a:pt x="279" y="228"/>
                  </a:cubicBezTo>
                  <a:cubicBezTo>
                    <a:pt x="304" y="240"/>
                    <a:pt x="325" y="256"/>
                    <a:pt x="343" y="276"/>
                  </a:cubicBezTo>
                  <a:cubicBezTo>
                    <a:pt x="360" y="297"/>
                    <a:pt x="373" y="322"/>
                    <a:pt x="382" y="351"/>
                  </a:cubicBezTo>
                  <a:cubicBezTo>
                    <a:pt x="391" y="379"/>
                    <a:pt x="395" y="411"/>
                    <a:pt x="395" y="446"/>
                  </a:cubicBezTo>
                  <a:cubicBezTo>
                    <a:pt x="395" y="482"/>
                    <a:pt x="390" y="515"/>
                    <a:pt x="379" y="544"/>
                  </a:cubicBezTo>
                  <a:cubicBezTo>
                    <a:pt x="369" y="573"/>
                    <a:pt x="354" y="597"/>
                    <a:pt x="334" y="617"/>
                  </a:cubicBezTo>
                  <a:cubicBezTo>
                    <a:pt x="315" y="638"/>
                    <a:pt x="291" y="653"/>
                    <a:pt x="263" y="664"/>
                  </a:cubicBezTo>
                  <a:cubicBezTo>
                    <a:pt x="236" y="675"/>
                    <a:pt x="205" y="680"/>
                    <a:pt x="170" y="680"/>
                  </a:cubicBezTo>
                  <a:cubicBezTo>
                    <a:pt x="133" y="680"/>
                    <a:pt x="100" y="678"/>
                    <a:pt x="71" y="673"/>
                  </a:cubicBezTo>
                  <a:cubicBezTo>
                    <a:pt x="42" y="668"/>
                    <a:pt x="18" y="662"/>
                    <a:pt x="0" y="657"/>
                  </a:cubicBezTo>
                  <a:cubicBezTo>
                    <a:pt x="0" y="14"/>
                    <a:pt x="0" y="14"/>
                    <a:pt x="0" y="14"/>
                  </a:cubicBezTo>
                  <a:cubicBezTo>
                    <a:pt x="80" y="0"/>
                    <a:pt x="80" y="0"/>
                    <a:pt x="80" y="0"/>
                  </a:cubicBezTo>
                  <a:lnTo>
                    <a:pt x="80" y="241"/>
                  </a:lnTo>
                  <a:close/>
                  <a:moveTo>
                    <a:pt x="80" y="600"/>
                  </a:moveTo>
                  <a:cubicBezTo>
                    <a:pt x="88" y="602"/>
                    <a:pt x="100" y="605"/>
                    <a:pt x="114" y="607"/>
                  </a:cubicBezTo>
                  <a:cubicBezTo>
                    <a:pt x="129" y="609"/>
                    <a:pt x="147" y="610"/>
                    <a:pt x="169" y="610"/>
                  </a:cubicBezTo>
                  <a:cubicBezTo>
                    <a:pt x="212" y="610"/>
                    <a:pt x="247" y="595"/>
                    <a:pt x="273" y="567"/>
                  </a:cubicBezTo>
                  <a:cubicBezTo>
                    <a:pt x="299" y="538"/>
                    <a:pt x="312" y="498"/>
                    <a:pt x="312" y="446"/>
                  </a:cubicBezTo>
                  <a:cubicBezTo>
                    <a:pt x="312" y="423"/>
                    <a:pt x="309" y="401"/>
                    <a:pt x="305" y="381"/>
                  </a:cubicBezTo>
                  <a:cubicBezTo>
                    <a:pt x="300" y="361"/>
                    <a:pt x="293" y="343"/>
                    <a:pt x="282" y="329"/>
                  </a:cubicBezTo>
                  <a:cubicBezTo>
                    <a:pt x="272" y="314"/>
                    <a:pt x="259" y="302"/>
                    <a:pt x="242" y="294"/>
                  </a:cubicBezTo>
                  <a:cubicBezTo>
                    <a:pt x="226" y="286"/>
                    <a:pt x="206" y="282"/>
                    <a:pt x="183" y="282"/>
                  </a:cubicBezTo>
                  <a:cubicBezTo>
                    <a:pt x="161" y="282"/>
                    <a:pt x="141" y="285"/>
                    <a:pt x="123" y="293"/>
                  </a:cubicBezTo>
                  <a:cubicBezTo>
                    <a:pt x="104" y="300"/>
                    <a:pt x="90" y="308"/>
                    <a:pt x="80" y="316"/>
                  </a:cubicBezTo>
                  <a:cubicBezTo>
                    <a:pt x="80" y="600"/>
                    <a:pt x="80" y="600"/>
                    <a:pt x="80" y="60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4" name="Freeform 43"/>
            <p:cNvSpPr>
              <a:spLocks/>
            </p:cNvSpPr>
            <p:nvPr/>
          </p:nvSpPr>
          <p:spPr bwMode="auto">
            <a:xfrm>
              <a:off x="3228976" y="6216650"/>
              <a:ext cx="222250" cy="282575"/>
            </a:xfrm>
            <a:custGeom>
              <a:avLst/>
              <a:gdLst>
                <a:gd name="T0" fmla="*/ 362 w 362"/>
                <a:gd name="T1" fmla="*/ 436 h 459"/>
                <a:gd name="T2" fmla="*/ 290 w 362"/>
                <a:gd name="T3" fmla="*/ 451 h 459"/>
                <a:gd name="T4" fmla="*/ 185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90" y="451"/>
                  </a:cubicBezTo>
                  <a:cubicBezTo>
                    <a:pt x="259" y="456"/>
                    <a:pt x="224" y="459"/>
                    <a:pt x="185" y="459"/>
                  </a:cubicBezTo>
                  <a:cubicBezTo>
                    <a:pt x="150" y="459"/>
                    <a:pt x="121" y="454"/>
                    <a:pt x="97" y="444"/>
                  </a:cubicBezTo>
                  <a:cubicBezTo>
                    <a:pt x="74" y="433"/>
                    <a:pt x="55" y="419"/>
                    <a:pt x="40" y="401"/>
                  </a:cubicBezTo>
                  <a:cubicBezTo>
                    <a:pt x="26" y="382"/>
                    <a:pt x="16"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5" y="381"/>
                    <a:pt x="279" y="380"/>
                    <a:pt x="282" y="379"/>
                  </a:cubicBezTo>
                  <a:cubicBezTo>
                    <a:pt x="282" y="0"/>
                    <a:pt x="282" y="0"/>
                    <a:pt x="282" y="0"/>
                  </a:cubicBezTo>
                  <a:cubicBezTo>
                    <a:pt x="362" y="0"/>
                    <a:pt x="362" y="0"/>
                    <a:pt x="362" y="0"/>
                  </a:cubicBezTo>
                  <a:cubicBezTo>
                    <a:pt x="362" y="436"/>
                    <a:pt x="362" y="436"/>
                    <a:pt x="362" y="436"/>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5" name="Freeform 44"/>
            <p:cNvSpPr>
              <a:spLocks/>
            </p:cNvSpPr>
            <p:nvPr/>
          </p:nvSpPr>
          <p:spPr bwMode="auto">
            <a:xfrm>
              <a:off x="3521076" y="6211888"/>
              <a:ext cx="222250" cy="280987"/>
            </a:xfrm>
            <a:custGeom>
              <a:avLst/>
              <a:gdLst>
                <a:gd name="T0" fmla="*/ 0 w 363"/>
                <a:gd name="T1" fmla="*/ 22 h 458"/>
                <a:gd name="T2" fmla="*/ 74 w 363"/>
                <a:gd name="T3" fmla="*/ 7 h 458"/>
                <a:gd name="T4" fmla="*/ 179 w 363"/>
                <a:gd name="T5" fmla="*/ 0 h 458"/>
                <a:gd name="T6" fmla="*/ 268 w 363"/>
                <a:gd name="T7" fmla="*/ 15 h 458"/>
                <a:gd name="T8" fmla="*/ 324 w 363"/>
                <a:gd name="T9" fmla="*/ 57 h 458"/>
                <a:gd name="T10" fmla="*/ 354 w 363"/>
                <a:gd name="T11" fmla="*/ 122 h 458"/>
                <a:gd name="T12" fmla="*/ 363 w 363"/>
                <a:gd name="T13" fmla="*/ 206 h 458"/>
                <a:gd name="T14" fmla="*/ 363 w 363"/>
                <a:gd name="T15" fmla="*/ 458 h 458"/>
                <a:gd name="T16" fmla="*/ 282 w 363"/>
                <a:gd name="T17" fmla="*/ 458 h 458"/>
                <a:gd name="T18" fmla="*/ 282 w 363"/>
                <a:gd name="T19" fmla="*/ 223 h 458"/>
                <a:gd name="T20" fmla="*/ 277 w 363"/>
                <a:gd name="T21" fmla="*/ 152 h 458"/>
                <a:gd name="T22" fmla="*/ 258 w 363"/>
                <a:gd name="T23" fmla="*/ 105 h 458"/>
                <a:gd name="T24" fmla="*/ 224 w 363"/>
                <a:gd name="T25" fmla="*/ 79 h 458"/>
                <a:gd name="T26" fmla="*/ 170 w 363"/>
                <a:gd name="T27" fmla="*/ 70 h 458"/>
                <a:gd name="T28" fmla="*/ 143 w 363"/>
                <a:gd name="T29" fmla="*/ 71 h 458"/>
                <a:gd name="T30" fmla="*/ 117 w 363"/>
                <a:gd name="T31" fmla="*/ 74 h 458"/>
                <a:gd name="T32" fmla="*/ 95 w 363"/>
                <a:gd name="T33" fmla="*/ 77 h 458"/>
                <a:gd name="T34" fmla="*/ 80 w 363"/>
                <a:gd name="T35" fmla="*/ 79 h 458"/>
                <a:gd name="T36" fmla="*/ 80 w 363"/>
                <a:gd name="T37" fmla="*/ 458 h 458"/>
                <a:gd name="T38" fmla="*/ 0 w 363"/>
                <a:gd name="T39" fmla="*/ 458 h 458"/>
                <a:gd name="T40" fmla="*/ 0 w 363"/>
                <a:gd name="T41" fmla="*/ 22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458">
                  <a:moveTo>
                    <a:pt x="0" y="22"/>
                  </a:moveTo>
                  <a:cubicBezTo>
                    <a:pt x="19" y="18"/>
                    <a:pt x="43" y="13"/>
                    <a:pt x="74" y="7"/>
                  </a:cubicBezTo>
                  <a:cubicBezTo>
                    <a:pt x="104" y="2"/>
                    <a:pt x="139" y="0"/>
                    <a:pt x="179" y="0"/>
                  </a:cubicBezTo>
                  <a:cubicBezTo>
                    <a:pt x="215" y="0"/>
                    <a:pt x="244" y="5"/>
                    <a:pt x="268" y="15"/>
                  </a:cubicBezTo>
                  <a:cubicBezTo>
                    <a:pt x="291" y="25"/>
                    <a:pt x="310" y="39"/>
                    <a:pt x="324" y="57"/>
                  </a:cubicBezTo>
                  <a:cubicBezTo>
                    <a:pt x="338" y="75"/>
                    <a:pt x="348" y="97"/>
                    <a:pt x="354" y="122"/>
                  </a:cubicBezTo>
                  <a:cubicBezTo>
                    <a:pt x="360" y="148"/>
                    <a:pt x="363" y="176"/>
                    <a:pt x="363" y="206"/>
                  </a:cubicBezTo>
                  <a:cubicBezTo>
                    <a:pt x="363" y="458"/>
                    <a:pt x="363" y="458"/>
                    <a:pt x="363" y="458"/>
                  </a:cubicBezTo>
                  <a:cubicBezTo>
                    <a:pt x="282" y="458"/>
                    <a:pt x="282" y="458"/>
                    <a:pt x="282" y="458"/>
                  </a:cubicBezTo>
                  <a:cubicBezTo>
                    <a:pt x="282" y="223"/>
                    <a:pt x="282" y="223"/>
                    <a:pt x="282" y="223"/>
                  </a:cubicBezTo>
                  <a:cubicBezTo>
                    <a:pt x="282" y="196"/>
                    <a:pt x="281" y="172"/>
                    <a:pt x="277" y="152"/>
                  </a:cubicBezTo>
                  <a:cubicBezTo>
                    <a:pt x="273" y="133"/>
                    <a:pt x="267" y="117"/>
                    <a:pt x="258" y="105"/>
                  </a:cubicBezTo>
                  <a:cubicBezTo>
                    <a:pt x="250" y="93"/>
                    <a:pt x="238" y="84"/>
                    <a:pt x="224" y="79"/>
                  </a:cubicBezTo>
                  <a:cubicBezTo>
                    <a:pt x="209" y="73"/>
                    <a:pt x="191" y="70"/>
                    <a:pt x="170" y="70"/>
                  </a:cubicBezTo>
                  <a:cubicBezTo>
                    <a:pt x="162" y="70"/>
                    <a:pt x="153" y="71"/>
                    <a:pt x="143" y="71"/>
                  </a:cubicBezTo>
                  <a:cubicBezTo>
                    <a:pt x="134" y="72"/>
                    <a:pt x="125" y="73"/>
                    <a:pt x="117" y="74"/>
                  </a:cubicBezTo>
                  <a:cubicBezTo>
                    <a:pt x="109" y="74"/>
                    <a:pt x="101" y="75"/>
                    <a:pt x="95" y="77"/>
                  </a:cubicBezTo>
                  <a:cubicBezTo>
                    <a:pt x="88" y="78"/>
                    <a:pt x="83" y="79"/>
                    <a:pt x="80" y="79"/>
                  </a:cubicBezTo>
                  <a:cubicBezTo>
                    <a:pt x="80" y="458"/>
                    <a:pt x="80" y="458"/>
                    <a:pt x="80" y="458"/>
                  </a:cubicBezTo>
                  <a:cubicBezTo>
                    <a:pt x="0" y="458"/>
                    <a:pt x="0" y="458"/>
                    <a:pt x="0" y="458"/>
                  </a:cubicBezTo>
                  <a:cubicBezTo>
                    <a:pt x="0" y="22"/>
                    <a:pt x="0" y="22"/>
                    <a:pt x="0" y="2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116" name="Freeform 45"/>
            <p:cNvSpPr>
              <a:spLocks/>
            </p:cNvSpPr>
            <p:nvPr/>
          </p:nvSpPr>
          <p:spPr bwMode="auto">
            <a:xfrm>
              <a:off x="3806826" y="6132513"/>
              <a:ext cx="165100" cy="366712"/>
            </a:xfrm>
            <a:custGeom>
              <a:avLst/>
              <a:gdLst>
                <a:gd name="T0" fmla="*/ 80 w 269"/>
                <a:gd name="T1" fmla="*/ 139 h 598"/>
                <a:gd name="T2" fmla="*/ 250 w 269"/>
                <a:gd name="T3" fmla="*/ 139 h 598"/>
                <a:gd name="T4" fmla="*/ 250 w 269"/>
                <a:gd name="T5" fmla="*/ 207 h 598"/>
                <a:gd name="T6" fmla="*/ 80 w 269"/>
                <a:gd name="T7" fmla="*/ 207 h 598"/>
                <a:gd name="T8" fmla="*/ 80 w 269"/>
                <a:gd name="T9" fmla="*/ 414 h 598"/>
                <a:gd name="T10" fmla="*/ 86 w 269"/>
                <a:gd name="T11" fmla="*/ 469 h 598"/>
                <a:gd name="T12" fmla="*/ 101 w 269"/>
                <a:gd name="T13" fmla="*/ 504 h 598"/>
                <a:gd name="T14" fmla="*/ 127 w 269"/>
                <a:gd name="T15" fmla="*/ 522 h 598"/>
                <a:gd name="T16" fmla="*/ 163 w 269"/>
                <a:gd name="T17" fmla="*/ 527 h 598"/>
                <a:gd name="T18" fmla="*/ 222 w 269"/>
                <a:gd name="T19" fmla="*/ 519 h 598"/>
                <a:gd name="T20" fmla="*/ 251 w 269"/>
                <a:gd name="T21" fmla="*/ 507 h 598"/>
                <a:gd name="T22" fmla="*/ 269 w 269"/>
                <a:gd name="T23" fmla="*/ 573 h 598"/>
                <a:gd name="T24" fmla="*/ 226 w 269"/>
                <a:gd name="T25" fmla="*/ 588 h 598"/>
                <a:gd name="T26" fmla="*/ 156 w 269"/>
                <a:gd name="T27" fmla="*/ 598 h 598"/>
                <a:gd name="T28" fmla="*/ 81 w 269"/>
                <a:gd name="T29" fmla="*/ 586 h 598"/>
                <a:gd name="T30" fmla="*/ 33 w 269"/>
                <a:gd name="T31" fmla="*/ 551 h 598"/>
                <a:gd name="T32" fmla="*/ 7 w 269"/>
                <a:gd name="T33" fmla="*/ 494 h 598"/>
                <a:gd name="T34" fmla="*/ 0 w 269"/>
                <a:gd name="T35" fmla="*/ 415 h 598"/>
                <a:gd name="T36" fmla="*/ 0 w 269"/>
                <a:gd name="T37" fmla="*/ 14 h 598"/>
                <a:gd name="T38" fmla="*/ 80 w 269"/>
                <a:gd name="T39" fmla="*/ 0 h 598"/>
                <a:gd name="T40" fmla="*/ 80 w 269"/>
                <a:gd name="T41" fmla="*/ 139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598">
                  <a:moveTo>
                    <a:pt x="80" y="139"/>
                  </a:moveTo>
                  <a:cubicBezTo>
                    <a:pt x="250" y="139"/>
                    <a:pt x="250" y="139"/>
                    <a:pt x="250" y="139"/>
                  </a:cubicBezTo>
                  <a:cubicBezTo>
                    <a:pt x="250" y="207"/>
                    <a:pt x="250" y="207"/>
                    <a:pt x="250" y="207"/>
                  </a:cubicBezTo>
                  <a:cubicBezTo>
                    <a:pt x="80" y="207"/>
                    <a:pt x="80" y="207"/>
                    <a:pt x="80" y="207"/>
                  </a:cubicBezTo>
                  <a:cubicBezTo>
                    <a:pt x="80" y="414"/>
                    <a:pt x="80" y="414"/>
                    <a:pt x="80" y="414"/>
                  </a:cubicBezTo>
                  <a:cubicBezTo>
                    <a:pt x="80" y="436"/>
                    <a:pt x="82" y="455"/>
                    <a:pt x="86" y="469"/>
                  </a:cubicBezTo>
                  <a:cubicBezTo>
                    <a:pt x="89" y="484"/>
                    <a:pt x="94" y="496"/>
                    <a:pt x="101" y="504"/>
                  </a:cubicBezTo>
                  <a:cubicBezTo>
                    <a:pt x="108" y="512"/>
                    <a:pt x="117" y="518"/>
                    <a:pt x="127" y="522"/>
                  </a:cubicBezTo>
                  <a:cubicBezTo>
                    <a:pt x="137" y="525"/>
                    <a:pt x="149" y="527"/>
                    <a:pt x="163" y="527"/>
                  </a:cubicBezTo>
                  <a:cubicBezTo>
                    <a:pt x="188" y="527"/>
                    <a:pt x="208" y="524"/>
                    <a:pt x="222" y="519"/>
                  </a:cubicBezTo>
                  <a:cubicBezTo>
                    <a:pt x="236" y="513"/>
                    <a:pt x="246" y="509"/>
                    <a:pt x="251" y="507"/>
                  </a:cubicBezTo>
                  <a:cubicBezTo>
                    <a:pt x="269" y="573"/>
                    <a:pt x="269" y="573"/>
                    <a:pt x="269" y="573"/>
                  </a:cubicBezTo>
                  <a:cubicBezTo>
                    <a:pt x="260" y="577"/>
                    <a:pt x="246" y="582"/>
                    <a:pt x="226" y="588"/>
                  </a:cubicBezTo>
                  <a:cubicBezTo>
                    <a:pt x="205" y="594"/>
                    <a:pt x="182" y="598"/>
                    <a:pt x="156" y="598"/>
                  </a:cubicBezTo>
                  <a:cubicBezTo>
                    <a:pt x="126" y="598"/>
                    <a:pt x="101" y="594"/>
                    <a:pt x="81" y="586"/>
                  </a:cubicBezTo>
                  <a:cubicBezTo>
                    <a:pt x="61" y="578"/>
                    <a:pt x="45" y="567"/>
                    <a:pt x="33" y="551"/>
                  </a:cubicBezTo>
                  <a:cubicBezTo>
                    <a:pt x="21" y="535"/>
                    <a:pt x="12" y="516"/>
                    <a:pt x="7" y="494"/>
                  </a:cubicBezTo>
                  <a:cubicBezTo>
                    <a:pt x="2" y="471"/>
                    <a:pt x="0" y="445"/>
                    <a:pt x="0" y="415"/>
                  </a:cubicBezTo>
                  <a:cubicBezTo>
                    <a:pt x="0" y="14"/>
                    <a:pt x="0" y="14"/>
                    <a:pt x="0" y="14"/>
                  </a:cubicBezTo>
                  <a:cubicBezTo>
                    <a:pt x="80" y="0"/>
                    <a:pt x="80" y="0"/>
                    <a:pt x="80" y="0"/>
                  </a:cubicBezTo>
                  <a:cubicBezTo>
                    <a:pt x="80" y="139"/>
                    <a:pt x="80" y="139"/>
                    <a:pt x="80" y="13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7" name="Freeform 46"/>
            <p:cNvSpPr>
              <a:spLocks/>
            </p:cNvSpPr>
            <p:nvPr/>
          </p:nvSpPr>
          <p:spPr bwMode="auto">
            <a:xfrm>
              <a:off x="4005263" y="6216650"/>
              <a:ext cx="222250" cy="282575"/>
            </a:xfrm>
            <a:custGeom>
              <a:avLst/>
              <a:gdLst>
                <a:gd name="T0" fmla="*/ 362 w 362"/>
                <a:gd name="T1" fmla="*/ 436 h 459"/>
                <a:gd name="T2" fmla="*/ 289 w 362"/>
                <a:gd name="T3" fmla="*/ 451 h 459"/>
                <a:gd name="T4" fmla="*/ 184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89" y="451"/>
                  </a:cubicBezTo>
                  <a:cubicBezTo>
                    <a:pt x="259" y="456"/>
                    <a:pt x="224" y="459"/>
                    <a:pt x="184" y="459"/>
                  </a:cubicBezTo>
                  <a:cubicBezTo>
                    <a:pt x="150" y="459"/>
                    <a:pt x="121" y="454"/>
                    <a:pt x="97" y="444"/>
                  </a:cubicBezTo>
                  <a:cubicBezTo>
                    <a:pt x="74" y="433"/>
                    <a:pt x="55" y="419"/>
                    <a:pt x="40" y="401"/>
                  </a:cubicBezTo>
                  <a:cubicBezTo>
                    <a:pt x="26" y="382"/>
                    <a:pt x="15"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4" y="381"/>
                    <a:pt x="279" y="380"/>
                    <a:pt x="282" y="379"/>
                  </a:cubicBezTo>
                  <a:cubicBezTo>
                    <a:pt x="282" y="0"/>
                    <a:pt x="282" y="0"/>
                    <a:pt x="282" y="0"/>
                  </a:cubicBezTo>
                  <a:cubicBezTo>
                    <a:pt x="362" y="0"/>
                    <a:pt x="362" y="0"/>
                    <a:pt x="362" y="0"/>
                  </a:cubicBezTo>
                  <a:cubicBezTo>
                    <a:pt x="362" y="436"/>
                    <a:pt x="362" y="436"/>
                    <a:pt x="362" y="436"/>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18" name="Group 117"/>
          <p:cNvGrpSpPr/>
          <p:nvPr/>
        </p:nvGrpSpPr>
        <p:grpSpPr>
          <a:xfrm>
            <a:off x="4513691" y="3747113"/>
            <a:ext cx="1888852" cy="607587"/>
            <a:chOff x="2880656" y="5494318"/>
            <a:chExt cx="1888852" cy="607587"/>
          </a:xfrm>
        </p:grpSpPr>
        <p:grpSp>
          <p:nvGrpSpPr>
            <p:cNvPr id="119" name="Group 118"/>
            <p:cNvGrpSpPr/>
            <p:nvPr/>
          </p:nvGrpSpPr>
          <p:grpSpPr>
            <a:xfrm>
              <a:off x="2880656" y="5494318"/>
              <a:ext cx="621131" cy="607587"/>
              <a:chOff x="2880656" y="5494318"/>
              <a:chExt cx="621131" cy="607587"/>
            </a:xfrm>
          </p:grpSpPr>
          <p:sp>
            <p:nvSpPr>
              <p:cNvPr id="129" name="Freeform 53"/>
              <p:cNvSpPr>
                <a:spLocks noEditPoints="1"/>
              </p:cNvSpPr>
              <p:nvPr/>
            </p:nvSpPr>
            <p:spPr bwMode="auto">
              <a:xfrm>
                <a:off x="2880656" y="5498401"/>
                <a:ext cx="605858" cy="603504"/>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130" name="Group 129"/>
              <p:cNvGrpSpPr/>
              <p:nvPr/>
            </p:nvGrpSpPr>
            <p:grpSpPr>
              <a:xfrm>
                <a:off x="2880656" y="5494318"/>
                <a:ext cx="621131" cy="549854"/>
                <a:chOff x="2664209" y="5494318"/>
                <a:chExt cx="621131" cy="549854"/>
              </a:xfrm>
              <a:solidFill>
                <a:srgbClr val="002050"/>
              </a:solidFill>
            </p:grpSpPr>
            <p:sp>
              <p:nvSpPr>
                <p:cNvPr id="131" name="Freeform 50"/>
                <p:cNvSpPr>
                  <a:spLocks/>
                </p:cNvSpPr>
                <p:nvPr/>
              </p:nvSpPr>
              <p:spPr bwMode="auto">
                <a:xfrm>
                  <a:off x="2982413" y="5939802"/>
                  <a:ext cx="56004" cy="30547"/>
                </a:xfrm>
                <a:custGeom>
                  <a:avLst/>
                  <a:gdLst>
                    <a:gd name="T0" fmla="*/ 10 w 11"/>
                    <a:gd name="T1" fmla="*/ 0 h 6"/>
                    <a:gd name="T2" fmla="*/ 11 w 11"/>
                    <a:gd name="T3" fmla="*/ 3 h 6"/>
                    <a:gd name="T4" fmla="*/ 9 w 11"/>
                    <a:gd name="T5" fmla="*/ 5 h 6"/>
                    <a:gd name="T6" fmla="*/ 4 w 11"/>
                    <a:gd name="T7" fmla="*/ 5 h 6"/>
                    <a:gd name="T8" fmla="*/ 2 w 11"/>
                    <a:gd name="T9" fmla="*/ 4 h 6"/>
                    <a:gd name="T10" fmla="*/ 0 w 11"/>
                    <a:gd name="T11" fmla="*/ 2 h 6"/>
                    <a:gd name="T12" fmla="*/ 5 w 11"/>
                    <a:gd name="T13" fmla="*/ 1 h 6"/>
                    <a:gd name="T14" fmla="*/ 8 w 11"/>
                    <a:gd name="T15" fmla="*/ 2 h 6"/>
                    <a:gd name="T16" fmla="*/ 10 w 11"/>
                    <a:gd name="T17" fmla="*/ 0 h 6"/>
                    <a:gd name="T18" fmla="*/ 10 w 11"/>
                    <a:gd name="T19" fmla="*/ 0 h 6"/>
                    <a:gd name="T20" fmla="*/ 10 w 11"/>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6">
                      <a:moveTo>
                        <a:pt x="10" y="0"/>
                      </a:moveTo>
                      <a:cubicBezTo>
                        <a:pt x="11" y="1"/>
                        <a:pt x="11" y="2"/>
                        <a:pt x="11" y="3"/>
                      </a:cubicBezTo>
                      <a:cubicBezTo>
                        <a:pt x="10" y="4"/>
                        <a:pt x="10" y="4"/>
                        <a:pt x="9" y="5"/>
                      </a:cubicBezTo>
                      <a:cubicBezTo>
                        <a:pt x="8" y="5"/>
                        <a:pt x="7" y="6"/>
                        <a:pt x="4" y="5"/>
                      </a:cubicBezTo>
                      <a:cubicBezTo>
                        <a:pt x="3" y="4"/>
                        <a:pt x="3" y="4"/>
                        <a:pt x="2" y="4"/>
                      </a:cubicBezTo>
                      <a:cubicBezTo>
                        <a:pt x="0" y="4"/>
                        <a:pt x="0" y="3"/>
                        <a:pt x="0" y="2"/>
                      </a:cubicBezTo>
                      <a:cubicBezTo>
                        <a:pt x="1" y="1"/>
                        <a:pt x="2" y="0"/>
                        <a:pt x="5" y="1"/>
                      </a:cubicBezTo>
                      <a:cubicBezTo>
                        <a:pt x="6" y="2"/>
                        <a:pt x="7" y="3"/>
                        <a:pt x="8" y="2"/>
                      </a:cubicBezTo>
                      <a:cubicBezTo>
                        <a:pt x="9" y="2"/>
                        <a:pt x="9" y="1"/>
                        <a:pt x="10" y="0"/>
                      </a:cubicBezTo>
                      <a:cubicBezTo>
                        <a:pt x="10" y="0"/>
                        <a:pt x="10" y="0"/>
                        <a:pt x="10" y="0"/>
                      </a:cubicBezTo>
                      <a:cubicBezTo>
                        <a:pt x="10" y="0"/>
                        <a:pt x="10" y="0"/>
                        <a:pt x="10" y="0"/>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2" name="Freeform 51"/>
                <p:cNvSpPr>
                  <a:spLocks/>
                </p:cNvSpPr>
                <p:nvPr/>
              </p:nvSpPr>
              <p:spPr bwMode="auto">
                <a:xfrm>
                  <a:off x="2982413" y="5573233"/>
                  <a:ext cx="76369" cy="30547"/>
                </a:xfrm>
                <a:custGeom>
                  <a:avLst/>
                  <a:gdLst>
                    <a:gd name="T0" fmla="*/ 8 w 15"/>
                    <a:gd name="T1" fmla="*/ 0 h 6"/>
                    <a:gd name="T2" fmla="*/ 7 w 15"/>
                    <a:gd name="T3" fmla="*/ 0 h 6"/>
                    <a:gd name="T4" fmla="*/ 5 w 15"/>
                    <a:gd name="T5" fmla="*/ 0 h 6"/>
                    <a:gd name="T6" fmla="*/ 0 w 15"/>
                    <a:gd name="T7" fmla="*/ 1 h 6"/>
                    <a:gd name="T8" fmla="*/ 0 w 15"/>
                    <a:gd name="T9" fmla="*/ 1 h 6"/>
                    <a:gd name="T10" fmla="*/ 0 w 15"/>
                    <a:gd name="T11" fmla="*/ 1 h 6"/>
                    <a:gd name="T12" fmla="*/ 0 w 15"/>
                    <a:gd name="T13" fmla="*/ 1 h 6"/>
                    <a:gd name="T14" fmla="*/ 1 w 15"/>
                    <a:gd name="T15" fmla="*/ 1 h 6"/>
                    <a:gd name="T16" fmla="*/ 8 w 15"/>
                    <a:gd name="T17" fmla="*/ 3 h 6"/>
                    <a:gd name="T18" fmla="*/ 4 w 15"/>
                    <a:gd name="T19" fmla="*/ 5 h 6"/>
                    <a:gd name="T20" fmla="*/ 4 w 15"/>
                    <a:gd name="T21" fmla="*/ 5 h 6"/>
                    <a:gd name="T22" fmla="*/ 4 w 15"/>
                    <a:gd name="T23" fmla="*/ 5 h 6"/>
                    <a:gd name="T24" fmla="*/ 8 w 15"/>
                    <a:gd name="T25" fmla="*/ 6 h 6"/>
                    <a:gd name="T26" fmla="*/ 14 w 15"/>
                    <a:gd name="T27" fmla="*/ 3 h 6"/>
                    <a:gd name="T28" fmla="*/ 8 w 15"/>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6">
                      <a:moveTo>
                        <a:pt x="8" y="0"/>
                      </a:moveTo>
                      <a:cubicBezTo>
                        <a:pt x="7" y="0"/>
                        <a:pt x="7" y="0"/>
                        <a:pt x="7" y="0"/>
                      </a:cubicBezTo>
                      <a:cubicBezTo>
                        <a:pt x="7" y="0"/>
                        <a:pt x="6" y="0"/>
                        <a:pt x="5" y="0"/>
                      </a:cubicBezTo>
                      <a:cubicBezTo>
                        <a:pt x="3" y="0"/>
                        <a:pt x="1" y="0"/>
                        <a:pt x="0" y="1"/>
                      </a:cubicBezTo>
                      <a:cubicBezTo>
                        <a:pt x="0" y="1"/>
                        <a:pt x="0" y="1"/>
                        <a:pt x="0" y="1"/>
                      </a:cubicBezTo>
                      <a:cubicBezTo>
                        <a:pt x="0" y="1"/>
                        <a:pt x="0" y="1"/>
                        <a:pt x="0" y="1"/>
                      </a:cubicBezTo>
                      <a:cubicBezTo>
                        <a:pt x="0" y="1"/>
                        <a:pt x="0" y="1"/>
                        <a:pt x="0" y="1"/>
                      </a:cubicBezTo>
                      <a:cubicBezTo>
                        <a:pt x="0" y="1"/>
                        <a:pt x="1" y="1"/>
                        <a:pt x="1" y="1"/>
                      </a:cubicBezTo>
                      <a:cubicBezTo>
                        <a:pt x="5" y="1"/>
                        <a:pt x="8" y="2"/>
                        <a:pt x="8" y="3"/>
                      </a:cubicBezTo>
                      <a:cubicBezTo>
                        <a:pt x="8" y="4"/>
                        <a:pt x="7" y="4"/>
                        <a:pt x="4" y="5"/>
                      </a:cubicBezTo>
                      <a:cubicBezTo>
                        <a:pt x="4" y="5"/>
                        <a:pt x="4" y="5"/>
                        <a:pt x="4" y="5"/>
                      </a:cubicBezTo>
                      <a:cubicBezTo>
                        <a:pt x="4" y="5"/>
                        <a:pt x="4" y="5"/>
                        <a:pt x="4" y="5"/>
                      </a:cubicBezTo>
                      <a:cubicBezTo>
                        <a:pt x="5" y="6"/>
                        <a:pt x="6" y="6"/>
                        <a:pt x="8" y="6"/>
                      </a:cubicBezTo>
                      <a:cubicBezTo>
                        <a:pt x="11" y="6"/>
                        <a:pt x="14" y="5"/>
                        <a:pt x="14" y="3"/>
                      </a:cubicBezTo>
                      <a:cubicBezTo>
                        <a:pt x="15" y="1"/>
                        <a:pt x="12" y="0"/>
                        <a:pt x="8"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3" name="Freeform 52"/>
                <p:cNvSpPr>
                  <a:spLocks/>
                </p:cNvSpPr>
                <p:nvPr/>
              </p:nvSpPr>
              <p:spPr bwMode="auto">
                <a:xfrm>
                  <a:off x="2865314" y="5603780"/>
                  <a:ext cx="96734" cy="58550"/>
                </a:xfrm>
                <a:custGeom>
                  <a:avLst/>
                  <a:gdLst>
                    <a:gd name="T0" fmla="*/ 14 w 19"/>
                    <a:gd name="T1" fmla="*/ 3 h 11"/>
                    <a:gd name="T2" fmla="*/ 8 w 19"/>
                    <a:gd name="T3" fmla="*/ 3 h 11"/>
                    <a:gd name="T4" fmla="*/ 4 w 19"/>
                    <a:gd name="T5" fmla="*/ 1 h 11"/>
                    <a:gd name="T6" fmla="*/ 1 w 19"/>
                    <a:gd name="T7" fmla="*/ 2 h 11"/>
                    <a:gd name="T8" fmla="*/ 3 w 19"/>
                    <a:gd name="T9" fmla="*/ 7 h 11"/>
                    <a:gd name="T10" fmla="*/ 7 w 19"/>
                    <a:gd name="T11" fmla="*/ 9 h 11"/>
                    <a:gd name="T12" fmla="*/ 16 w 19"/>
                    <a:gd name="T13" fmla="*/ 7 h 11"/>
                    <a:gd name="T14" fmla="*/ 19 w 19"/>
                    <a:gd name="T15" fmla="*/ 5 h 11"/>
                    <a:gd name="T16" fmla="*/ 14 w 19"/>
                    <a:gd name="T17"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1">
                      <a:moveTo>
                        <a:pt x="14" y="3"/>
                      </a:moveTo>
                      <a:cubicBezTo>
                        <a:pt x="11" y="3"/>
                        <a:pt x="9" y="3"/>
                        <a:pt x="8" y="3"/>
                      </a:cubicBezTo>
                      <a:cubicBezTo>
                        <a:pt x="6" y="3"/>
                        <a:pt x="4" y="2"/>
                        <a:pt x="4" y="1"/>
                      </a:cubicBezTo>
                      <a:cubicBezTo>
                        <a:pt x="3" y="1"/>
                        <a:pt x="2" y="0"/>
                        <a:pt x="1" y="2"/>
                      </a:cubicBezTo>
                      <a:cubicBezTo>
                        <a:pt x="0" y="4"/>
                        <a:pt x="1" y="7"/>
                        <a:pt x="3" y="7"/>
                      </a:cubicBezTo>
                      <a:cubicBezTo>
                        <a:pt x="3" y="7"/>
                        <a:pt x="5" y="11"/>
                        <a:pt x="7" y="9"/>
                      </a:cubicBezTo>
                      <a:cubicBezTo>
                        <a:pt x="8" y="8"/>
                        <a:pt x="9" y="7"/>
                        <a:pt x="16" y="7"/>
                      </a:cubicBezTo>
                      <a:cubicBezTo>
                        <a:pt x="19" y="6"/>
                        <a:pt x="19" y="6"/>
                        <a:pt x="19" y="5"/>
                      </a:cubicBezTo>
                      <a:cubicBezTo>
                        <a:pt x="19" y="4"/>
                        <a:pt x="17" y="3"/>
                        <a:pt x="14" y="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4" name="Freeform 53"/>
                <p:cNvSpPr>
                  <a:spLocks noEditPoints="1"/>
                </p:cNvSpPr>
                <p:nvPr/>
              </p:nvSpPr>
              <p:spPr bwMode="auto">
                <a:xfrm>
                  <a:off x="2664209" y="5494318"/>
                  <a:ext cx="605858" cy="549854"/>
                </a:xfrm>
                <a:custGeom>
                  <a:avLst/>
                  <a:gdLst>
                    <a:gd name="T0" fmla="*/ 59 w 118"/>
                    <a:gd name="T1" fmla="*/ 0 h 105"/>
                    <a:gd name="T2" fmla="*/ 0 w 118"/>
                    <a:gd name="T3" fmla="*/ 59 h 105"/>
                    <a:gd name="T4" fmla="*/ 3 w 118"/>
                    <a:gd name="T5" fmla="*/ 78 h 105"/>
                    <a:gd name="T6" fmla="*/ 8 w 118"/>
                    <a:gd name="T7" fmla="*/ 78 h 105"/>
                    <a:gd name="T8" fmla="*/ 17 w 118"/>
                    <a:gd name="T9" fmla="*/ 75 h 105"/>
                    <a:gd name="T10" fmla="*/ 20 w 118"/>
                    <a:gd name="T11" fmla="*/ 75 h 105"/>
                    <a:gd name="T12" fmla="*/ 24 w 118"/>
                    <a:gd name="T13" fmla="*/ 77 h 105"/>
                    <a:gd name="T14" fmla="*/ 27 w 118"/>
                    <a:gd name="T15" fmla="*/ 80 h 105"/>
                    <a:gd name="T16" fmla="*/ 30 w 118"/>
                    <a:gd name="T17" fmla="*/ 81 h 105"/>
                    <a:gd name="T18" fmla="*/ 33 w 118"/>
                    <a:gd name="T19" fmla="*/ 80 h 105"/>
                    <a:gd name="T20" fmla="*/ 31 w 118"/>
                    <a:gd name="T21" fmla="*/ 78 h 105"/>
                    <a:gd name="T22" fmla="*/ 29 w 118"/>
                    <a:gd name="T23" fmla="*/ 74 h 105"/>
                    <a:gd name="T24" fmla="*/ 26 w 118"/>
                    <a:gd name="T25" fmla="*/ 69 h 105"/>
                    <a:gd name="T26" fmla="*/ 32 w 118"/>
                    <a:gd name="T27" fmla="*/ 64 h 105"/>
                    <a:gd name="T28" fmla="*/ 38 w 118"/>
                    <a:gd name="T29" fmla="*/ 70 h 105"/>
                    <a:gd name="T30" fmla="*/ 41 w 118"/>
                    <a:gd name="T31" fmla="*/ 71 h 105"/>
                    <a:gd name="T32" fmla="*/ 44 w 118"/>
                    <a:gd name="T33" fmla="*/ 71 h 105"/>
                    <a:gd name="T34" fmla="*/ 55 w 118"/>
                    <a:gd name="T35" fmla="*/ 79 h 105"/>
                    <a:gd name="T36" fmla="*/ 67 w 118"/>
                    <a:gd name="T37" fmla="*/ 78 h 105"/>
                    <a:gd name="T38" fmla="*/ 71 w 118"/>
                    <a:gd name="T39" fmla="*/ 79 h 105"/>
                    <a:gd name="T40" fmla="*/ 76 w 118"/>
                    <a:gd name="T41" fmla="*/ 78 h 105"/>
                    <a:gd name="T42" fmla="*/ 81 w 118"/>
                    <a:gd name="T43" fmla="*/ 79 h 105"/>
                    <a:gd name="T44" fmla="*/ 86 w 118"/>
                    <a:gd name="T45" fmla="*/ 78 h 105"/>
                    <a:gd name="T46" fmla="*/ 85 w 118"/>
                    <a:gd name="T47" fmla="*/ 83 h 105"/>
                    <a:gd name="T48" fmla="*/ 84 w 118"/>
                    <a:gd name="T49" fmla="*/ 88 h 105"/>
                    <a:gd name="T50" fmla="*/ 82 w 118"/>
                    <a:gd name="T51" fmla="*/ 93 h 105"/>
                    <a:gd name="T52" fmla="*/ 78 w 118"/>
                    <a:gd name="T53" fmla="*/ 98 h 105"/>
                    <a:gd name="T54" fmla="*/ 74 w 118"/>
                    <a:gd name="T55" fmla="*/ 104 h 105"/>
                    <a:gd name="T56" fmla="*/ 80 w 118"/>
                    <a:gd name="T57" fmla="*/ 102 h 105"/>
                    <a:gd name="T58" fmla="*/ 88 w 118"/>
                    <a:gd name="T59" fmla="*/ 96 h 105"/>
                    <a:gd name="T60" fmla="*/ 91 w 118"/>
                    <a:gd name="T61" fmla="*/ 93 h 105"/>
                    <a:gd name="T62" fmla="*/ 91 w 118"/>
                    <a:gd name="T63" fmla="*/ 93 h 105"/>
                    <a:gd name="T64" fmla="*/ 91 w 118"/>
                    <a:gd name="T65" fmla="*/ 92 h 105"/>
                    <a:gd name="T66" fmla="*/ 102 w 118"/>
                    <a:gd name="T67" fmla="*/ 90 h 105"/>
                    <a:gd name="T68" fmla="*/ 109 w 118"/>
                    <a:gd name="T69" fmla="*/ 91 h 105"/>
                    <a:gd name="T70" fmla="*/ 118 w 118"/>
                    <a:gd name="T71" fmla="*/ 59 h 105"/>
                    <a:gd name="T72" fmla="*/ 59 w 118"/>
                    <a:gd name="T73" fmla="*/ 0 h 105"/>
                    <a:gd name="T74" fmla="*/ 107 w 118"/>
                    <a:gd name="T75" fmla="*/ 57 h 105"/>
                    <a:gd name="T76" fmla="*/ 54 w 118"/>
                    <a:gd name="T77" fmla="*/ 71 h 105"/>
                    <a:gd name="T78" fmla="*/ 13 w 118"/>
                    <a:gd name="T79" fmla="*/ 41 h 105"/>
                    <a:gd name="T80" fmla="*/ 32 w 118"/>
                    <a:gd name="T81" fmla="*/ 35 h 105"/>
                    <a:gd name="T82" fmla="*/ 37 w 118"/>
                    <a:gd name="T83" fmla="*/ 46 h 105"/>
                    <a:gd name="T84" fmla="*/ 63 w 118"/>
                    <a:gd name="T85" fmla="*/ 55 h 105"/>
                    <a:gd name="T86" fmla="*/ 65 w 118"/>
                    <a:gd name="T87" fmla="*/ 53 h 105"/>
                    <a:gd name="T88" fmla="*/ 62 w 118"/>
                    <a:gd name="T89" fmla="*/ 47 h 105"/>
                    <a:gd name="T90" fmla="*/ 52 w 118"/>
                    <a:gd name="T91" fmla="*/ 42 h 105"/>
                    <a:gd name="T92" fmla="*/ 34 w 118"/>
                    <a:gd name="T93" fmla="*/ 30 h 105"/>
                    <a:gd name="T94" fmla="*/ 36 w 118"/>
                    <a:gd name="T95" fmla="*/ 19 h 105"/>
                    <a:gd name="T96" fmla="*/ 51 w 118"/>
                    <a:gd name="T97" fmla="*/ 13 h 105"/>
                    <a:gd name="T98" fmla="*/ 64 w 118"/>
                    <a:gd name="T99" fmla="*/ 12 h 105"/>
                    <a:gd name="T100" fmla="*/ 79 w 118"/>
                    <a:gd name="T101" fmla="*/ 15 h 105"/>
                    <a:gd name="T102" fmla="*/ 89 w 118"/>
                    <a:gd name="T103" fmla="*/ 37 h 105"/>
                    <a:gd name="T104" fmla="*/ 89 w 118"/>
                    <a:gd name="T105" fmla="*/ 45 h 105"/>
                    <a:gd name="T106" fmla="*/ 87 w 118"/>
                    <a:gd name="T107" fmla="*/ 49 h 105"/>
                    <a:gd name="T108" fmla="*/ 88 w 118"/>
                    <a:gd name="T109" fmla="*/ 49 h 105"/>
                    <a:gd name="T110" fmla="*/ 93 w 118"/>
                    <a:gd name="T111" fmla="*/ 43 h 105"/>
                    <a:gd name="T112" fmla="*/ 107 w 118"/>
                    <a:gd name="T113" fmla="*/ 5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8" h="105">
                      <a:moveTo>
                        <a:pt x="59" y="0"/>
                      </a:moveTo>
                      <a:cubicBezTo>
                        <a:pt x="27" y="0"/>
                        <a:pt x="0" y="26"/>
                        <a:pt x="0" y="59"/>
                      </a:cubicBezTo>
                      <a:cubicBezTo>
                        <a:pt x="0" y="65"/>
                        <a:pt x="1" y="72"/>
                        <a:pt x="3" y="78"/>
                      </a:cubicBezTo>
                      <a:cubicBezTo>
                        <a:pt x="8" y="78"/>
                        <a:pt x="8" y="78"/>
                        <a:pt x="8" y="78"/>
                      </a:cubicBezTo>
                      <a:cubicBezTo>
                        <a:pt x="11" y="78"/>
                        <a:pt x="15" y="77"/>
                        <a:pt x="17" y="75"/>
                      </a:cubicBezTo>
                      <a:cubicBezTo>
                        <a:pt x="18" y="75"/>
                        <a:pt x="19" y="75"/>
                        <a:pt x="20" y="75"/>
                      </a:cubicBezTo>
                      <a:cubicBezTo>
                        <a:pt x="22" y="75"/>
                        <a:pt x="23" y="75"/>
                        <a:pt x="24" y="77"/>
                      </a:cubicBezTo>
                      <a:cubicBezTo>
                        <a:pt x="25" y="78"/>
                        <a:pt x="26" y="79"/>
                        <a:pt x="27" y="80"/>
                      </a:cubicBezTo>
                      <a:cubicBezTo>
                        <a:pt x="28" y="80"/>
                        <a:pt x="29" y="81"/>
                        <a:pt x="30" y="81"/>
                      </a:cubicBezTo>
                      <a:cubicBezTo>
                        <a:pt x="31" y="81"/>
                        <a:pt x="32" y="81"/>
                        <a:pt x="33" y="80"/>
                      </a:cubicBezTo>
                      <a:cubicBezTo>
                        <a:pt x="33" y="79"/>
                        <a:pt x="33" y="78"/>
                        <a:pt x="31" y="78"/>
                      </a:cubicBezTo>
                      <a:cubicBezTo>
                        <a:pt x="30" y="77"/>
                        <a:pt x="29" y="76"/>
                        <a:pt x="29" y="74"/>
                      </a:cubicBezTo>
                      <a:cubicBezTo>
                        <a:pt x="28" y="73"/>
                        <a:pt x="26" y="72"/>
                        <a:pt x="26" y="69"/>
                      </a:cubicBezTo>
                      <a:cubicBezTo>
                        <a:pt x="25" y="67"/>
                        <a:pt x="27" y="63"/>
                        <a:pt x="32" y="64"/>
                      </a:cubicBezTo>
                      <a:cubicBezTo>
                        <a:pt x="35" y="65"/>
                        <a:pt x="37" y="69"/>
                        <a:pt x="38" y="70"/>
                      </a:cubicBezTo>
                      <a:cubicBezTo>
                        <a:pt x="38" y="71"/>
                        <a:pt x="39" y="72"/>
                        <a:pt x="41" y="71"/>
                      </a:cubicBezTo>
                      <a:cubicBezTo>
                        <a:pt x="42" y="70"/>
                        <a:pt x="43" y="70"/>
                        <a:pt x="44" y="71"/>
                      </a:cubicBezTo>
                      <a:cubicBezTo>
                        <a:pt x="44" y="72"/>
                        <a:pt x="50" y="79"/>
                        <a:pt x="55" y="79"/>
                      </a:cubicBezTo>
                      <a:cubicBezTo>
                        <a:pt x="61" y="79"/>
                        <a:pt x="64" y="78"/>
                        <a:pt x="67" y="78"/>
                      </a:cubicBezTo>
                      <a:cubicBezTo>
                        <a:pt x="69" y="78"/>
                        <a:pt x="70" y="79"/>
                        <a:pt x="71" y="79"/>
                      </a:cubicBezTo>
                      <a:cubicBezTo>
                        <a:pt x="72" y="79"/>
                        <a:pt x="74" y="78"/>
                        <a:pt x="76" y="78"/>
                      </a:cubicBezTo>
                      <a:cubicBezTo>
                        <a:pt x="77" y="78"/>
                        <a:pt x="79" y="79"/>
                        <a:pt x="81" y="79"/>
                      </a:cubicBezTo>
                      <a:cubicBezTo>
                        <a:pt x="83" y="79"/>
                        <a:pt x="86" y="77"/>
                        <a:pt x="86" y="78"/>
                      </a:cubicBezTo>
                      <a:cubicBezTo>
                        <a:pt x="86" y="79"/>
                        <a:pt x="85" y="82"/>
                        <a:pt x="85" y="83"/>
                      </a:cubicBezTo>
                      <a:cubicBezTo>
                        <a:pt x="85" y="84"/>
                        <a:pt x="85" y="87"/>
                        <a:pt x="84" y="88"/>
                      </a:cubicBezTo>
                      <a:cubicBezTo>
                        <a:pt x="84" y="90"/>
                        <a:pt x="82" y="92"/>
                        <a:pt x="82" y="93"/>
                      </a:cubicBezTo>
                      <a:cubicBezTo>
                        <a:pt x="80" y="95"/>
                        <a:pt x="79" y="96"/>
                        <a:pt x="78" y="98"/>
                      </a:cubicBezTo>
                      <a:cubicBezTo>
                        <a:pt x="77" y="101"/>
                        <a:pt x="74" y="103"/>
                        <a:pt x="74" y="104"/>
                      </a:cubicBezTo>
                      <a:cubicBezTo>
                        <a:pt x="73" y="105"/>
                        <a:pt x="78" y="104"/>
                        <a:pt x="80" y="102"/>
                      </a:cubicBezTo>
                      <a:cubicBezTo>
                        <a:pt x="81" y="101"/>
                        <a:pt x="84" y="96"/>
                        <a:pt x="88" y="96"/>
                      </a:cubicBezTo>
                      <a:cubicBezTo>
                        <a:pt x="90" y="95"/>
                        <a:pt x="91" y="94"/>
                        <a:pt x="91" y="93"/>
                      </a:cubicBezTo>
                      <a:cubicBezTo>
                        <a:pt x="91" y="93"/>
                        <a:pt x="91" y="93"/>
                        <a:pt x="91" y="93"/>
                      </a:cubicBezTo>
                      <a:cubicBezTo>
                        <a:pt x="91" y="92"/>
                        <a:pt x="91" y="92"/>
                        <a:pt x="91" y="92"/>
                      </a:cubicBezTo>
                      <a:cubicBezTo>
                        <a:pt x="94" y="91"/>
                        <a:pt x="98" y="90"/>
                        <a:pt x="102" y="90"/>
                      </a:cubicBezTo>
                      <a:cubicBezTo>
                        <a:pt x="104" y="90"/>
                        <a:pt x="107" y="90"/>
                        <a:pt x="109" y="91"/>
                      </a:cubicBezTo>
                      <a:cubicBezTo>
                        <a:pt x="115" y="82"/>
                        <a:pt x="118" y="70"/>
                        <a:pt x="118" y="59"/>
                      </a:cubicBezTo>
                      <a:cubicBezTo>
                        <a:pt x="118" y="26"/>
                        <a:pt x="92" y="0"/>
                        <a:pt x="59" y="0"/>
                      </a:cubicBezTo>
                      <a:close/>
                      <a:moveTo>
                        <a:pt x="107" y="57"/>
                      </a:moveTo>
                      <a:cubicBezTo>
                        <a:pt x="105" y="73"/>
                        <a:pt x="79" y="78"/>
                        <a:pt x="54" y="71"/>
                      </a:cubicBezTo>
                      <a:cubicBezTo>
                        <a:pt x="31" y="64"/>
                        <a:pt x="10" y="49"/>
                        <a:pt x="13" y="41"/>
                      </a:cubicBezTo>
                      <a:cubicBezTo>
                        <a:pt x="14" y="36"/>
                        <a:pt x="22" y="34"/>
                        <a:pt x="32" y="35"/>
                      </a:cubicBezTo>
                      <a:cubicBezTo>
                        <a:pt x="30" y="38"/>
                        <a:pt x="30" y="42"/>
                        <a:pt x="37" y="46"/>
                      </a:cubicBezTo>
                      <a:cubicBezTo>
                        <a:pt x="46" y="51"/>
                        <a:pt x="60" y="55"/>
                        <a:pt x="63" y="55"/>
                      </a:cubicBezTo>
                      <a:cubicBezTo>
                        <a:pt x="65" y="55"/>
                        <a:pt x="66" y="54"/>
                        <a:pt x="65" y="53"/>
                      </a:cubicBezTo>
                      <a:cubicBezTo>
                        <a:pt x="63" y="52"/>
                        <a:pt x="62" y="50"/>
                        <a:pt x="62" y="47"/>
                      </a:cubicBezTo>
                      <a:cubicBezTo>
                        <a:pt x="61" y="46"/>
                        <a:pt x="61" y="44"/>
                        <a:pt x="52" y="42"/>
                      </a:cubicBezTo>
                      <a:cubicBezTo>
                        <a:pt x="33" y="38"/>
                        <a:pt x="33" y="33"/>
                        <a:pt x="34" y="30"/>
                      </a:cubicBezTo>
                      <a:cubicBezTo>
                        <a:pt x="34" y="30"/>
                        <a:pt x="36" y="22"/>
                        <a:pt x="36" y="19"/>
                      </a:cubicBezTo>
                      <a:cubicBezTo>
                        <a:pt x="37" y="17"/>
                        <a:pt x="39" y="11"/>
                        <a:pt x="51" y="13"/>
                      </a:cubicBezTo>
                      <a:cubicBezTo>
                        <a:pt x="58" y="15"/>
                        <a:pt x="62" y="13"/>
                        <a:pt x="64" y="12"/>
                      </a:cubicBezTo>
                      <a:cubicBezTo>
                        <a:pt x="70" y="11"/>
                        <a:pt x="75" y="12"/>
                        <a:pt x="79" y="15"/>
                      </a:cubicBezTo>
                      <a:cubicBezTo>
                        <a:pt x="82" y="19"/>
                        <a:pt x="87" y="29"/>
                        <a:pt x="89" y="37"/>
                      </a:cubicBezTo>
                      <a:cubicBezTo>
                        <a:pt x="90" y="41"/>
                        <a:pt x="90" y="43"/>
                        <a:pt x="89" y="45"/>
                      </a:cubicBezTo>
                      <a:cubicBezTo>
                        <a:pt x="89" y="46"/>
                        <a:pt x="89" y="46"/>
                        <a:pt x="87" y="49"/>
                      </a:cubicBezTo>
                      <a:cubicBezTo>
                        <a:pt x="87" y="49"/>
                        <a:pt x="87" y="50"/>
                        <a:pt x="88" y="49"/>
                      </a:cubicBezTo>
                      <a:cubicBezTo>
                        <a:pt x="91" y="47"/>
                        <a:pt x="92" y="45"/>
                        <a:pt x="93" y="43"/>
                      </a:cubicBezTo>
                      <a:cubicBezTo>
                        <a:pt x="103" y="45"/>
                        <a:pt x="109" y="50"/>
                        <a:pt x="107" y="5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5" name="Freeform 54"/>
                <p:cNvSpPr>
                  <a:spLocks noEditPoints="1"/>
                </p:cNvSpPr>
                <p:nvPr/>
              </p:nvSpPr>
              <p:spPr bwMode="auto">
                <a:xfrm>
                  <a:off x="3264976" y="5944894"/>
                  <a:ext cx="15274" cy="15274"/>
                </a:xfrm>
                <a:custGeom>
                  <a:avLst/>
                  <a:gdLst>
                    <a:gd name="T0" fmla="*/ 1 w 3"/>
                    <a:gd name="T1" fmla="*/ 2 h 3"/>
                    <a:gd name="T2" fmla="*/ 1 w 3"/>
                    <a:gd name="T3" fmla="*/ 2 h 3"/>
                    <a:gd name="T4" fmla="*/ 2 w 3"/>
                    <a:gd name="T5" fmla="*/ 3 h 3"/>
                    <a:gd name="T6" fmla="*/ 3 w 3"/>
                    <a:gd name="T7" fmla="*/ 3 h 3"/>
                    <a:gd name="T8" fmla="*/ 2 w 3"/>
                    <a:gd name="T9" fmla="*/ 2 h 3"/>
                    <a:gd name="T10" fmla="*/ 3 w 3"/>
                    <a:gd name="T11" fmla="*/ 1 h 3"/>
                    <a:gd name="T12" fmla="*/ 2 w 3"/>
                    <a:gd name="T13" fmla="*/ 0 h 3"/>
                    <a:gd name="T14" fmla="*/ 0 w 3"/>
                    <a:gd name="T15" fmla="*/ 0 h 3"/>
                    <a:gd name="T16" fmla="*/ 0 w 3"/>
                    <a:gd name="T17" fmla="*/ 3 h 3"/>
                    <a:gd name="T18" fmla="*/ 1 w 3"/>
                    <a:gd name="T19" fmla="*/ 3 h 3"/>
                    <a:gd name="T20" fmla="*/ 1 w 3"/>
                    <a:gd name="T21" fmla="*/ 2 h 3"/>
                    <a:gd name="T22" fmla="*/ 1 w 3"/>
                    <a:gd name="T23" fmla="*/ 1 h 3"/>
                    <a:gd name="T24" fmla="*/ 1 w 3"/>
                    <a:gd name="T25" fmla="*/ 0 h 3"/>
                    <a:gd name="T26" fmla="*/ 1 w 3"/>
                    <a:gd name="T27" fmla="*/ 0 h 3"/>
                    <a:gd name="T28" fmla="*/ 2 w 3"/>
                    <a:gd name="T29" fmla="*/ 1 h 3"/>
                    <a:gd name="T30" fmla="*/ 1 w 3"/>
                    <a:gd name="T3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3">
                      <a:moveTo>
                        <a:pt x="1" y="2"/>
                      </a:moveTo>
                      <a:cubicBezTo>
                        <a:pt x="1" y="2"/>
                        <a:pt x="1" y="2"/>
                        <a:pt x="1" y="2"/>
                      </a:cubicBezTo>
                      <a:cubicBezTo>
                        <a:pt x="2" y="3"/>
                        <a:pt x="2" y="3"/>
                        <a:pt x="2" y="3"/>
                      </a:cubicBezTo>
                      <a:cubicBezTo>
                        <a:pt x="3" y="3"/>
                        <a:pt x="3" y="3"/>
                        <a:pt x="3" y="3"/>
                      </a:cubicBezTo>
                      <a:cubicBezTo>
                        <a:pt x="2" y="2"/>
                        <a:pt x="2" y="2"/>
                        <a:pt x="2" y="2"/>
                      </a:cubicBezTo>
                      <a:cubicBezTo>
                        <a:pt x="2" y="2"/>
                        <a:pt x="3" y="1"/>
                        <a:pt x="3" y="1"/>
                      </a:cubicBezTo>
                      <a:cubicBezTo>
                        <a:pt x="3" y="0"/>
                        <a:pt x="2" y="0"/>
                        <a:pt x="2" y="0"/>
                      </a:cubicBezTo>
                      <a:cubicBezTo>
                        <a:pt x="0" y="0"/>
                        <a:pt x="0" y="0"/>
                        <a:pt x="0" y="0"/>
                      </a:cubicBezTo>
                      <a:cubicBezTo>
                        <a:pt x="0" y="3"/>
                        <a:pt x="0" y="3"/>
                        <a:pt x="0" y="3"/>
                      </a:cubicBezTo>
                      <a:cubicBezTo>
                        <a:pt x="1" y="3"/>
                        <a:pt x="1" y="3"/>
                        <a:pt x="1" y="3"/>
                      </a:cubicBezTo>
                      <a:lnTo>
                        <a:pt x="1" y="2"/>
                      </a:lnTo>
                      <a:close/>
                      <a:moveTo>
                        <a:pt x="1" y="1"/>
                      </a:moveTo>
                      <a:cubicBezTo>
                        <a:pt x="1" y="0"/>
                        <a:pt x="1" y="0"/>
                        <a:pt x="1" y="0"/>
                      </a:cubicBezTo>
                      <a:cubicBezTo>
                        <a:pt x="1" y="0"/>
                        <a:pt x="1" y="0"/>
                        <a:pt x="1" y="0"/>
                      </a:cubicBezTo>
                      <a:cubicBezTo>
                        <a:pt x="2" y="0"/>
                        <a:pt x="2" y="0"/>
                        <a:pt x="2" y="1"/>
                      </a:cubicBezTo>
                      <a:cubicBezTo>
                        <a:pt x="2" y="1"/>
                        <a:pt x="2" y="1"/>
                        <a:pt x="1" y="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6" name="Freeform 55"/>
                <p:cNvSpPr>
                  <a:spLocks noEditPoints="1"/>
                </p:cNvSpPr>
                <p:nvPr/>
              </p:nvSpPr>
              <p:spPr bwMode="auto">
                <a:xfrm>
                  <a:off x="3254793" y="5934711"/>
                  <a:ext cx="30547" cy="30547"/>
                </a:xfrm>
                <a:custGeom>
                  <a:avLst/>
                  <a:gdLst>
                    <a:gd name="T0" fmla="*/ 6 w 6"/>
                    <a:gd name="T1" fmla="*/ 3 h 6"/>
                    <a:gd name="T2" fmla="*/ 3 w 6"/>
                    <a:gd name="T3" fmla="*/ 6 h 6"/>
                    <a:gd name="T4" fmla="*/ 0 w 6"/>
                    <a:gd name="T5" fmla="*/ 3 h 6"/>
                    <a:gd name="T6" fmla="*/ 3 w 6"/>
                    <a:gd name="T7" fmla="*/ 0 h 6"/>
                    <a:gd name="T8" fmla="*/ 6 w 6"/>
                    <a:gd name="T9" fmla="*/ 3 h 6"/>
                    <a:gd name="T10" fmla="*/ 3 w 6"/>
                    <a:gd name="T11" fmla="*/ 1 h 6"/>
                    <a:gd name="T12" fmla="*/ 1 w 6"/>
                    <a:gd name="T13" fmla="*/ 3 h 6"/>
                    <a:gd name="T14" fmla="*/ 3 w 6"/>
                    <a:gd name="T15" fmla="*/ 6 h 6"/>
                    <a:gd name="T16" fmla="*/ 6 w 6"/>
                    <a:gd name="T17" fmla="*/ 3 h 6"/>
                    <a:gd name="T18" fmla="*/ 3 w 6"/>
                    <a:gd name="T1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6" y="3"/>
                      </a:moveTo>
                      <a:cubicBezTo>
                        <a:pt x="6" y="5"/>
                        <a:pt x="5" y="6"/>
                        <a:pt x="3" y="6"/>
                      </a:cubicBezTo>
                      <a:cubicBezTo>
                        <a:pt x="2" y="6"/>
                        <a:pt x="0" y="5"/>
                        <a:pt x="0" y="3"/>
                      </a:cubicBezTo>
                      <a:cubicBezTo>
                        <a:pt x="0" y="2"/>
                        <a:pt x="2" y="0"/>
                        <a:pt x="3" y="0"/>
                      </a:cubicBezTo>
                      <a:cubicBezTo>
                        <a:pt x="5" y="0"/>
                        <a:pt x="6" y="2"/>
                        <a:pt x="6" y="3"/>
                      </a:cubicBezTo>
                      <a:moveTo>
                        <a:pt x="3" y="1"/>
                      </a:moveTo>
                      <a:cubicBezTo>
                        <a:pt x="2" y="1"/>
                        <a:pt x="1" y="2"/>
                        <a:pt x="1" y="3"/>
                      </a:cubicBezTo>
                      <a:cubicBezTo>
                        <a:pt x="1" y="5"/>
                        <a:pt x="2" y="6"/>
                        <a:pt x="3" y="6"/>
                      </a:cubicBezTo>
                      <a:cubicBezTo>
                        <a:pt x="5" y="6"/>
                        <a:pt x="6" y="5"/>
                        <a:pt x="6" y="3"/>
                      </a:cubicBezTo>
                      <a:cubicBezTo>
                        <a:pt x="6" y="2"/>
                        <a:pt x="5" y="1"/>
                        <a:pt x="3" y="1"/>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grpSp>
          <p:nvGrpSpPr>
            <p:cNvPr id="120" name="Group 119"/>
            <p:cNvGrpSpPr/>
            <p:nvPr/>
          </p:nvGrpSpPr>
          <p:grpSpPr>
            <a:xfrm>
              <a:off x="3639252" y="5657238"/>
              <a:ext cx="1130256" cy="313112"/>
              <a:chOff x="3422805" y="5657238"/>
              <a:chExt cx="1130256" cy="313112"/>
            </a:xfrm>
            <a:solidFill>
              <a:srgbClr val="FFFFFF"/>
            </a:solidFill>
          </p:grpSpPr>
          <p:sp>
            <p:nvSpPr>
              <p:cNvPr id="121" name="Freeform 56"/>
              <p:cNvSpPr>
                <a:spLocks/>
              </p:cNvSpPr>
              <p:nvPr/>
            </p:nvSpPr>
            <p:spPr bwMode="auto">
              <a:xfrm>
                <a:off x="3422805" y="5746335"/>
                <a:ext cx="119645" cy="218923"/>
              </a:xfrm>
              <a:custGeom>
                <a:avLst/>
                <a:gdLst>
                  <a:gd name="T0" fmla="*/ 1 w 23"/>
                  <a:gd name="T1" fmla="*/ 14 h 42"/>
                  <a:gd name="T2" fmla="*/ 0 w 23"/>
                  <a:gd name="T3" fmla="*/ 1 h 42"/>
                  <a:gd name="T4" fmla="*/ 9 w 23"/>
                  <a:gd name="T5" fmla="*/ 1 h 42"/>
                  <a:gd name="T6" fmla="*/ 9 w 23"/>
                  <a:gd name="T7" fmla="*/ 9 h 42"/>
                  <a:gd name="T8" fmla="*/ 10 w 23"/>
                  <a:gd name="T9" fmla="*/ 9 h 42"/>
                  <a:gd name="T10" fmla="*/ 21 w 23"/>
                  <a:gd name="T11" fmla="*/ 0 h 42"/>
                  <a:gd name="T12" fmla="*/ 23 w 23"/>
                  <a:gd name="T13" fmla="*/ 1 h 42"/>
                  <a:gd name="T14" fmla="*/ 23 w 23"/>
                  <a:gd name="T15" fmla="*/ 10 h 42"/>
                  <a:gd name="T16" fmla="*/ 20 w 23"/>
                  <a:gd name="T17" fmla="*/ 10 h 42"/>
                  <a:gd name="T18" fmla="*/ 11 w 23"/>
                  <a:gd name="T19" fmla="*/ 18 h 42"/>
                  <a:gd name="T20" fmla="*/ 11 w 23"/>
                  <a:gd name="T21" fmla="*/ 21 h 42"/>
                  <a:gd name="T22" fmla="*/ 11 w 23"/>
                  <a:gd name="T23" fmla="*/ 42 h 42"/>
                  <a:gd name="T24" fmla="*/ 0 w 23"/>
                  <a:gd name="T25" fmla="*/ 42 h 42"/>
                  <a:gd name="T26" fmla="*/ 1 w 23"/>
                  <a:gd name="T27" fmla="*/ 1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42">
                    <a:moveTo>
                      <a:pt x="1" y="14"/>
                    </a:moveTo>
                    <a:cubicBezTo>
                      <a:pt x="1" y="9"/>
                      <a:pt x="0" y="5"/>
                      <a:pt x="0" y="1"/>
                    </a:cubicBezTo>
                    <a:cubicBezTo>
                      <a:pt x="9" y="1"/>
                      <a:pt x="9" y="1"/>
                      <a:pt x="9" y="1"/>
                    </a:cubicBezTo>
                    <a:cubicBezTo>
                      <a:pt x="9" y="9"/>
                      <a:pt x="9" y="9"/>
                      <a:pt x="9" y="9"/>
                    </a:cubicBezTo>
                    <a:cubicBezTo>
                      <a:pt x="10" y="9"/>
                      <a:pt x="10" y="9"/>
                      <a:pt x="10" y="9"/>
                    </a:cubicBezTo>
                    <a:cubicBezTo>
                      <a:pt x="12" y="3"/>
                      <a:pt x="16" y="0"/>
                      <a:pt x="21" y="0"/>
                    </a:cubicBezTo>
                    <a:cubicBezTo>
                      <a:pt x="22" y="0"/>
                      <a:pt x="22" y="1"/>
                      <a:pt x="23" y="1"/>
                    </a:cubicBezTo>
                    <a:cubicBezTo>
                      <a:pt x="23" y="10"/>
                      <a:pt x="23" y="10"/>
                      <a:pt x="23" y="10"/>
                    </a:cubicBezTo>
                    <a:cubicBezTo>
                      <a:pt x="22" y="10"/>
                      <a:pt x="21" y="10"/>
                      <a:pt x="20" y="10"/>
                    </a:cubicBezTo>
                    <a:cubicBezTo>
                      <a:pt x="15" y="10"/>
                      <a:pt x="12" y="13"/>
                      <a:pt x="11" y="18"/>
                    </a:cubicBezTo>
                    <a:cubicBezTo>
                      <a:pt x="11" y="19"/>
                      <a:pt x="11" y="20"/>
                      <a:pt x="11" y="21"/>
                    </a:cubicBezTo>
                    <a:cubicBezTo>
                      <a:pt x="11" y="42"/>
                      <a:pt x="11" y="42"/>
                      <a:pt x="11" y="42"/>
                    </a:cubicBezTo>
                    <a:cubicBezTo>
                      <a:pt x="0" y="42"/>
                      <a:pt x="0" y="42"/>
                      <a:pt x="0" y="42"/>
                    </a:cubicBezTo>
                    <a:lnTo>
                      <a:pt x="1"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22" name="Freeform 57"/>
              <p:cNvSpPr>
                <a:spLocks noEditPoints="1"/>
              </p:cNvSpPr>
              <p:nvPr/>
            </p:nvSpPr>
            <p:spPr bwMode="auto">
              <a:xfrm>
                <a:off x="3557723" y="5746335"/>
                <a:ext cx="188376" cy="224015"/>
              </a:xfrm>
              <a:custGeom>
                <a:avLst/>
                <a:gdLst>
                  <a:gd name="T0" fmla="*/ 10 w 37"/>
                  <a:gd name="T1" fmla="*/ 24 h 43"/>
                  <a:gd name="T2" fmla="*/ 22 w 37"/>
                  <a:gd name="T3" fmla="*/ 35 h 43"/>
                  <a:gd name="T4" fmla="*/ 33 w 37"/>
                  <a:gd name="T5" fmla="*/ 33 h 43"/>
                  <a:gd name="T6" fmla="*/ 35 w 37"/>
                  <a:gd name="T7" fmla="*/ 40 h 43"/>
                  <a:gd name="T8" fmla="*/ 21 w 37"/>
                  <a:gd name="T9" fmla="*/ 43 h 43"/>
                  <a:gd name="T10" fmla="*/ 0 w 37"/>
                  <a:gd name="T11" fmla="*/ 22 h 43"/>
                  <a:gd name="T12" fmla="*/ 20 w 37"/>
                  <a:gd name="T13" fmla="*/ 0 h 43"/>
                  <a:gd name="T14" fmla="*/ 37 w 37"/>
                  <a:gd name="T15" fmla="*/ 20 h 43"/>
                  <a:gd name="T16" fmla="*/ 37 w 37"/>
                  <a:gd name="T17" fmla="*/ 24 h 43"/>
                  <a:gd name="T18" fmla="*/ 10 w 37"/>
                  <a:gd name="T19" fmla="*/ 24 h 43"/>
                  <a:gd name="T20" fmla="*/ 27 w 37"/>
                  <a:gd name="T21" fmla="*/ 17 h 43"/>
                  <a:gd name="T22" fmla="*/ 19 w 37"/>
                  <a:gd name="T23" fmla="*/ 7 h 43"/>
                  <a:gd name="T24" fmla="*/ 10 w 37"/>
                  <a:gd name="T25" fmla="*/ 17 h 43"/>
                  <a:gd name="T26" fmla="*/ 27 w 37"/>
                  <a:gd name="T27" fmla="*/ 1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43">
                    <a:moveTo>
                      <a:pt x="10" y="24"/>
                    </a:moveTo>
                    <a:cubicBezTo>
                      <a:pt x="10" y="32"/>
                      <a:pt x="16" y="35"/>
                      <a:pt x="22" y="35"/>
                    </a:cubicBezTo>
                    <a:cubicBezTo>
                      <a:pt x="27" y="35"/>
                      <a:pt x="30" y="34"/>
                      <a:pt x="33" y="33"/>
                    </a:cubicBezTo>
                    <a:cubicBezTo>
                      <a:pt x="35" y="40"/>
                      <a:pt x="35" y="40"/>
                      <a:pt x="35" y="40"/>
                    </a:cubicBezTo>
                    <a:cubicBezTo>
                      <a:pt x="31" y="42"/>
                      <a:pt x="27" y="43"/>
                      <a:pt x="21" y="43"/>
                    </a:cubicBezTo>
                    <a:cubicBezTo>
                      <a:pt x="7" y="43"/>
                      <a:pt x="0" y="35"/>
                      <a:pt x="0" y="22"/>
                    </a:cubicBezTo>
                    <a:cubicBezTo>
                      <a:pt x="0" y="11"/>
                      <a:pt x="7" y="0"/>
                      <a:pt x="20" y="0"/>
                    </a:cubicBezTo>
                    <a:cubicBezTo>
                      <a:pt x="33" y="0"/>
                      <a:pt x="37" y="11"/>
                      <a:pt x="37" y="20"/>
                    </a:cubicBezTo>
                    <a:cubicBezTo>
                      <a:pt x="37" y="22"/>
                      <a:pt x="37" y="23"/>
                      <a:pt x="37" y="24"/>
                    </a:cubicBezTo>
                    <a:lnTo>
                      <a:pt x="10" y="24"/>
                    </a:lnTo>
                    <a:close/>
                    <a:moveTo>
                      <a:pt x="27" y="17"/>
                    </a:moveTo>
                    <a:cubicBezTo>
                      <a:pt x="27" y="13"/>
                      <a:pt x="26" y="7"/>
                      <a:pt x="19" y="7"/>
                    </a:cubicBezTo>
                    <a:cubicBezTo>
                      <a:pt x="13" y="7"/>
                      <a:pt x="10" y="13"/>
                      <a:pt x="10" y="17"/>
                    </a:cubicBezTo>
                    <a:lnTo>
                      <a:pt x="2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23" name="Freeform 58"/>
              <p:cNvSpPr>
                <a:spLocks noEditPoints="1"/>
              </p:cNvSpPr>
              <p:nvPr/>
            </p:nvSpPr>
            <p:spPr bwMode="auto">
              <a:xfrm>
                <a:off x="3766464" y="5657238"/>
                <a:ext cx="206196" cy="313112"/>
              </a:xfrm>
              <a:custGeom>
                <a:avLst/>
                <a:gdLst>
                  <a:gd name="T0" fmla="*/ 30 w 40"/>
                  <a:gd name="T1" fmla="*/ 41 h 60"/>
                  <a:gd name="T2" fmla="*/ 30 w 40"/>
                  <a:gd name="T3" fmla="*/ 44 h 60"/>
                  <a:gd name="T4" fmla="*/ 21 w 40"/>
                  <a:gd name="T5" fmla="*/ 52 h 60"/>
                  <a:gd name="T6" fmla="*/ 11 w 40"/>
                  <a:gd name="T7" fmla="*/ 39 h 60"/>
                  <a:gd name="T8" fmla="*/ 21 w 40"/>
                  <a:gd name="T9" fmla="*/ 25 h 60"/>
                  <a:gd name="T10" fmla="*/ 30 w 40"/>
                  <a:gd name="T11" fmla="*/ 33 h 60"/>
                  <a:gd name="T12" fmla="*/ 30 w 40"/>
                  <a:gd name="T13" fmla="*/ 35 h 60"/>
                  <a:gd name="T14" fmla="*/ 30 w 40"/>
                  <a:gd name="T15" fmla="*/ 41 h 60"/>
                  <a:gd name="T16" fmla="*/ 40 w 40"/>
                  <a:gd name="T17" fmla="*/ 3 h 60"/>
                  <a:gd name="T18" fmla="*/ 30 w 40"/>
                  <a:gd name="T19" fmla="*/ 0 h 60"/>
                  <a:gd name="T20" fmla="*/ 30 w 40"/>
                  <a:gd name="T21" fmla="*/ 23 h 60"/>
                  <a:gd name="T22" fmla="*/ 30 w 40"/>
                  <a:gd name="T23" fmla="*/ 23 h 60"/>
                  <a:gd name="T24" fmla="*/ 18 w 40"/>
                  <a:gd name="T25" fmla="*/ 17 h 60"/>
                  <a:gd name="T26" fmla="*/ 0 w 40"/>
                  <a:gd name="T27" fmla="*/ 39 h 60"/>
                  <a:gd name="T28" fmla="*/ 18 w 40"/>
                  <a:gd name="T29" fmla="*/ 60 h 60"/>
                  <a:gd name="T30" fmla="*/ 31 w 40"/>
                  <a:gd name="T31" fmla="*/ 52 h 60"/>
                  <a:gd name="T32" fmla="*/ 31 w 40"/>
                  <a:gd name="T33" fmla="*/ 52 h 60"/>
                  <a:gd name="T34" fmla="*/ 31 w 40"/>
                  <a:gd name="T35" fmla="*/ 59 h 60"/>
                  <a:gd name="T36" fmla="*/ 40 w 40"/>
                  <a:gd name="T37" fmla="*/ 59 h 60"/>
                  <a:gd name="T38" fmla="*/ 40 w 40"/>
                  <a:gd name="T39" fmla="*/ 47 h 60"/>
                  <a:gd name="T40" fmla="*/ 40 w 40"/>
                  <a:gd name="T41"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60">
                    <a:moveTo>
                      <a:pt x="30" y="41"/>
                    </a:moveTo>
                    <a:cubicBezTo>
                      <a:pt x="30" y="42"/>
                      <a:pt x="30" y="43"/>
                      <a:pt x="30" y="44"/>
                    </a:cubicBezTo>
                    <a:cubicBezTo>
                      <a:pt x="29" y="49"/>
                      <a:pt x="25" y="52"/>
                      <a:pt x="21" y="52"/>
                    </a:cubicBezTo>
                    <a:cubicBezTo>
                      <a:pt x="14" y="52"/>
                      <a:pt x="11" y="46"/>
                      <a:pt x="11" y="39"/>
                    </a:cubicBezTo>
                    <a:cubicBezTo>
                      <a:pt x="11" y="31"/>
                      <a:pt x="14" y="25"/>
                      <a:pt x="21" y="25"/>
                    </a:cubicBezTo>
                    <a:cubicBezTo>
                      <a:pt x="25" y="25"/>
                      <a:pt x="29" y="29"/>
                      <a:pt x="30" y="33"/>
                    </a:cubicBezTo>
                    <a:cubicBezTo>
                      <a:pt x="30" y="33"/>
                      <a:pt x="30" y="34"/>
                      <a:pt x="30" y="35"/>
                    </a:cubicBezTo>
                    <a:lnTo>
                      <a:pt x="30" y="41"/>
                    </a:lnTo>
                    <a:close/>
                    <a:moveTo>
                      <a:pt x="40" y="3"/>
                    </a:moveTo>
                    <a:cubicBezTo>
                      <a:pt x="30" y="0"/>
                      <a:pt x="30" y="0"/>
                      <a:pt x="30" y="0"/>
                    </a:cubicBezTo>
                    <a:cubicBezTo>
                      <a:pt x="30" y="23"/>
                      <a:pt x="30" y="23"/>
                      <a:pt x="30" y="23"/>
                    </a:cubicBezTo>
                    <a:cubicBezTo>
                      <a:pt x="30" y="23"/>
                      <a:pt x="30" y="23"/>
                      <a:pt x="30" y="23"/>
                    </a:cubicBezTo>
                    <a:cubicBezTo>
                      <a:pt x="28" y="20"/>
                      <a:pt x="24" y="17"/>
                      <a:pt x="18" y="17"/>
                    </a:cubicBezTo>
                    <a:cubicBezTo>
                      <a:pt x="9" y="17"/>
                      <a:pt x="0" y="26"/>
                      <a:pt x="0" y="39"/>
                    </a:cubicBezTo>
                    <a:cubicBezTo>
                      <a:pt x="0" y="52"/>
                      <a:pt x="8" y="60"/>
                      <a:pt x="18" y="60"/>
                    </a:cubicBezTo>
                    <a:cubicBezTo>
                      <a:pt x="23" y="60"/>
                      <a:pt x="28" y="57"/>
                      <a:pt x="31" y="52"/>
                    </a:cubicBezTo>
                    <a:cubicBezTo>
                      <a:pt x="31" y="52"/>
                      <a:pt x="31" y="52"/>
                      <a:pt x="31" y="52"/>
                    </a:cubicBezTo>
                    <a:cubicBezTo>
                      <a:pt x="31" y="59"/>
                      <a:pt x="31" y="59"/>
                      <a:pt x="31" y="59"/>
                    </a:cubicBezTo>
                    <a:cubicBezTo>
                      <a:pt x="40" y="59"/>
                      <a:pt x="40" y="59"/>
                      <a:pt x="40" y="59"/>
                    </a:cubicBezTo>
                    <a:cubicBezTo>
                      <a:pt x="40" y="56"/>
                      <a:pt x="40" y="52"/>
                      <a:pt x="40" y="47"/>
                    </a:cubicBezTo>
                    <a:lnTo>
                      <a:pt x="4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24" name="Freeform 59"/>
              <p:cNvSpPr>
                <a:spLocks/>
              </p:cNvSpPr>
              <p:nvPr/>
            </p:nvSpPr>
            <p:spPr bwMode="auto">
              <a:xfrm>
                <a:off x="4018480" y="5682694"/>
                <a:ext cx="165466" cy="282565"/>
              </a:xfrm>
              <a:custGeom>
                <a:avLst/>
                <a:gdLst>
                  <a:gd name="T0" fmla="*/ 18 w 32"/>
                  <a:gd name="T1" fmla="*/ 12 h 54"/>
                  <a:gd name="T2" fmla="*/ 10 w 32"/>
                  <a:gd name="T3" fmla="*/ 15 h 54"/>
                  <a:gd name="T4" fmla="*/ 4 w 32"/>
                  <a:gd name="T5" fmla="*/ 21 h 54"/>
                  <a:gd name="T6" fmla="*/ 4 w 32"/>
                  <a:gd name="T7" fmla="*/ 21 h 54"/>
                  <a:gd name="T8" fmla="*/ 4 w 32"/>
                  <a:gd name="T9" fmla="*/ 2 h 54"/>
                  <a:gd name="T10" fmla="*/ 0 w 32"/>
                  <a:gd name="T11" fmla="*/ 0 h 54"/>
                  <a:gd name="T12" fmla="*/ 0 w 32"/>
                  <a:gd name="T13" fmla="*/ 54 h 54"/>
                  <a:gd name="T14" fmla="*/ 4 w 32"/>
                  <a:gd name="T15" fmla="*/ 54 h 54"/>
                  <a:gd name="T16" fmla="*/ 4 w 32"/>
                  <a:gd name="T17" fmla="*/ 29 h 54"/>
                  <a:gd name="T18" fmla="*/ 5 w 32"/>
                  <a:gd name="T19" fmla="*/ 25 h 54"/>
                  <a:gd name="T20" fmla="*/ 17 w 32"/>
                  <a:gd name="T21" fmla="*/ 16 h 54"/>
                  <a:gd name="T22" fmla="*/ 28 w 32"/>
                  <a:gd name="T23" fmla="*/ 30 h 54"/>
                  <a:gd name="T24" fmla="*/ 28 w 32"/>
                  <a:gd name="T25" fmla="*/ 54 h 54"/>
                  <a:gd name="T26" fmla="*/ 32 w 32"/>
                  <a:gd name="T27" fmla="*/ 54 h 54"/>
                  <a:gd name="T28" fmla="*/ 32 w 32"/>
                  <a:gd name="T29" fmla="*/ 29 h 54"/>
                  <a:gd name="T30" fmla="*/ 18 w 32"/>
                  <a:gd name="T31" fmla="*/ 1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 h="54">
                    <a:moveTo>
                      <a:pt x="18" y="12"/>
                    </a:moveTo>
                    <a:cubicBezTo>
                      <a:pt x="15" y="12"/>
                      <a:pt x="12" y="13"/>
                      <a:pt x="10" y="15"/>
                    </a:cubicBezTo>
                    <a:cubicBezTo>
                      <a:pt x="8" y="16"/>
                      <a:pt x="6" y="18"/>
                      <a:pt x="4" y="21"/>
                    </a:cubicBezTo>
                    <a:cubicBezTo>
                      <a:pt x="4" y="21"/>
                      <a:pt x="4" y="21"/>
                      <a:pt x="4" y="21"/>
                    </a:cubicBezTo>
                    <a:cubicBezTo>
                      <a:pt x="4" y="2"/>
                      <a:pt x="4" y="2"/>
                      <a:pt x="4" y="2"/>
                    </a:cubicBezTo>
                    <a:cubicBezTo>
                      <a:pt x="0" y="0"/>
                      <a:pt x="0" y="0"/>
                      <a:pt x="0" y="0"/>
                    </a:cubicBezTo>
                    <a:cubicBezTo>
                      <a:pt x="0" y="54"/>
                      <a:pt x="0" y="54"/>
                      <a:pt x="0" y="54"/>
                    </a:cubicBezTo>
                    <a:cubicBezTo>
                      <a:pt x="4" y="54"/>
                      <a:pt x="4" y="54"/>
                      <a:pt x="4" y="54"/>
                    </a:cubicBezTo>
                    <a:cubicBezTo>
                      <a:pt x="4" y="29"/>
                      <a:pt x="4" y="29"/>
                      <a:pt x="4" y="29"/>
                    </a:cubicBezTo>
                    <a:cubicBezTo>
                      <a:pt x="4" y="27"/>
                      <a:pt x="4" y="26"/>
                      <a:pt x="5" y="25"/>
                    </a:cubicBezTo>
                    <a:cubicBezTo>
                      <a:pt x="7" y="20"/>
                      <a:pt x="11" y="16"/>
                      <a:pt x="17" y="16"/>
                    </a:cubicBezTo>
                    <a:cubicBezTo>
                      <a:pt x="25" y="16"/>
                      <a:pt x="28" y="23"/>
                      <a:pt x="28" y="30"/>
                    </a:cubicBezTo>
                    <a:cubicBezTo>
                      <a:pt x="28" y="54"/>
                      <a:pt x="28" y="54"/>
                      <a:pt x="28" y="54"/>
                    </a:cubicBezTo>
                    <a:cubicBezTo>
                      <a:pt x="32" y="54"/>
                      <a:pt x="32" y="54"/>
                      <a:pt x="32" y="54"/>
                    </a:cubicBezTo>
                    <a:cubicBezTo>
                      <a:pt x="32" y="29"/>
                      <a:pt x="32" y="29"/>
                      <a:pt x="32" y="29"/>
                    </a:cubicBezTo>
                    <a:cubicBezTo>
                      <a:pt x="32" y="14"/>
                      <a:pt x="22" y="12"/>
                      <a:pt x="18"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25" name="Freeform 60"/>
              <p:cNvSpPr>
                <a:spLocks noEditPoints="1"/>
              </p:cNvSpPr>
              <p:nvPr/>
            </p:nvSpPr>
            <p:spPr bwMode="auto">
              <a:xfrm>
                <a:off x="4219585" y="5746335"/>
                <a:ext cx="152737" cy="224015"/>
              </a:xfrm>
              <a:custGeom>
                <a:avLst/>
                <a:gdLst>
                  <a:gd name="T0" fmla="*/ 29 w 30"/>
                  <a:gd name="T1" fmla="*/ 32 h 43"/>
                  <a:gd name="T2" fmla="*/ 30 w 30"/>
                  <a:gd name="T3" fmla="*/ 42 h 43"/>
                  <a:gd name="T4" fmla="*/ 26 w 30"/>
                  <a:gd name="T5" fmla="*/ 42 h 43"/>
                  <a:gd name="T6" fmla="*/ 25 w 30"/>
                  <a:gd name="T7" fmla="*/ 36 h 43"/>
                  <a:gd name="T8" fmla="*/ 25 w 30"/>
                  <a:gd name="T9" fmla="*/ 36 h 43"/>
                  <a:gd name="T10" fmla="*/ 12 w 30"/>
                  <a:gd name="T11" fmla="*/ 43 h 43"/>
                  <a:gd name="T12" fmla="*/ 0 w 30"/>
                  <a:gd name="T13" fmla="*/ 32 h 43"/>
                  <a:gd name="T14" fmla="*/ 25 w 30"/>
                  <a:gd name="T15" fmla="*/ 17 h 43"/>
                  <a:gd name="T16" fmla="*/ 25 w 30"/>
                  <a:gd name="T17" fmla="*/ 16 h 43"/>
                  <a:gd name="T18" fmla="*/ 15 w 30"/>
                  <a:gd name="T19" fmla="*/ 4 h 43"/>
                  <a:gd name="T20" fmla="*/ 5 w 30"/>
                  <a:gd name="T21" fmla="*/ 7 h 43"/>
                  <a:gd name="T22" fmla="*/ 3 w 30"/>
                  <a:gd name="T23" fmla="*/ 4 h 43"/>
                  <a:gd name="T24" fmla="*/ 15 w 30"/>
                  <a:gd name="T25" fmla="*/ 0 h 43"/>
                  <a:gd name="T26" fmla="*/ 29 w 30"/>
                  <a:gd name="T27" fmla="*/ 16 h 43"/>
                  <a:gd name="T28" fmla="*/ 29 w 30"/>
                  <a:gd name="T29" fmla="*/ 32 h 43"/>
                  <a:gd name="T30" fmla="*/ 25 w 30"/>
                  <a:gd name="T31" fmla="*/ 20 h 43"/>
                  <a:gd name="T32" fmla="*/ 5 w 30"/>
                  <a:gd name="T33" fmla="*/ 31 h 43"/>
                  <a:gd name="T34" fmla="*/ 13 w 30"/>
                  <a:gd name="T35" fmla="*/ 39 h 43"/>
                  <a:gd name="T36" fmla="*/ 25 w 30"/>
                  <a:gd name="T37" fmla="*/ 31 h 43"/>
                  <a:gd name="T38" fmla="*/ 25 w 30"/>
                  <a:gd name="T39" fmla="*/ 29 h 43"/>
                  <a:gd name="T40" fmla="*/ 25 w 30"/>
                  <a:gd name="T41" fmla="*/ 2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43">
                    <a:moveTo>
                      <a:pt x="29" y="32"/>
                    </a:moveTo>
                    <a:cubicBezTo>
                      <a:pt x="29" y="35"/>
                      <a:pt x="29" y="39"/>
                      <a:pt x="30" y="42"/>
                    </a:cubicBezTo>
                    <a:cubicBezTo>
                      <a:pt x="26" y="42"/>
                      <a:pt x="26" y="42"/>
                      <a:pt x="26" y="42"/>
                    </a:cubicBezTo>
                    <a:cubicBezTo>
                      <a:pt x="25" y="36"/>
                      <a:pt x="25" y="36"/>
                      <a:pt x="25" y="36"/>
                    </a:cubicBezTo>
                    <a:cubicBezTo>
                      <a:pt x="25" y="36"/>
                      <a:pt x="25" y="36"/>
                      <a:pt x="25" y="36"/>
                    </a:cubicBezTo>
                    <a:cubicBezTo>
                      <a:pt x="23" y="39"/>
                      <a:pt x="19" y="43"/>
                      <a:pt x="12" y="43"/>
                    </a:cubicBezTo>
                    <a:cubicBezTo>
                      <a:pt x="4" y="43"/>
                      <a:pt x="0" y="37"/>
                      <a:pt x="0" y="32"/>
                    </a:cubicBezTo>
                    <a:cubicBezTo>
                      <a:pt x="0" y="22"/>
                      <a:pt x="9" y="17"/>
                      <a:pt x="25" y="17"/>
                    </a:cubicBezTo>
                    <a:cubicBezTo>
                      <a:pt x="25" y="16"/>
                      <a:pt x="25" y="16"/>
                      <a:pt x="25" y="16"/>
                    </a:cubicBezTo>
                    <a:cubicBezTo>
                      <a:pt x="25" y="12"/>
                      <a:pt x="24" y="4"/>
                      <a:pt x="15" y="4"/>
                    </a:cubicBezTo>
                    <a:cubicBezTo>
                      <a:pt x="11" y="4"/>
                      <a:pt x="8" y="5"/>
                      <a:pt x="5" y="7"/>
                    </a:cubicBezTo>
                    <a:cubicBezTo>
                      <a:pt x="3" y="4"/>
                      <a:pt x="3" y="4"/>
                      <a:pt x="3" y="4"/>
                    </a:cubicBezTo>
                    <a:cubicBezTo>
                      <a:pt x="7" y="1"/>
                      <a:pt x="12" y="0"/>
                      <a:pt x="15" y="0"/>
                    </a:cubicBezTo>
                    <a:cubicBezTo>
                      <a:pt x="27" y="0"/>
                      <a:pt x="29" y="9"/>
                      <a:pt x="29" y="16"/>
                    </a:cubicBezTo>
                    <a:lnTo>
                      <a:pt x="29" y="32"/>
                    </a:lnTo>
                    <a:close/>
                    <a:moveTo>
                      <a:pt x="25" y="20"/>
                    </a:moveTo>
                    <a:cubicBezTo>
                      <a:pt x="16" y="20"/>
                      <a:pt x="5" y="21"/>
                      <a:pt x="5" y="31"/>
                    </a:cubicBezTo>
                    <a:cubicBezTo>
                      <a:pt x="5" y="37"/>
                      <a:pt x="9" y="39"/>
                      <a:pt x="13" y="39"/>
                    </a:cubicBezTo>
                    <a:cubicBezTo>
                      <a:pt x="20" y="39"/>
                      <a:pt x="23" y="35"/>
                      <a:pt x="25" y="31"/>
                    </a:cubicBezTo>
                    <a:cubicBezTo>
                      <a:pt x="25" y="30"/>
                      <a:pt x="25" y="30"/>
                      <a:pt x="25" y="29"/>
                    </a:cubicBezTo>
                    <a:lnTo>
                      <a:pt x="25"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26" name="Freeform 61"/>
              <p:cNvSpPr>
                <a:spLocks/>
              </p:cNvSpPr>
              <p:nvPr/>
            </p:nvSpPr>
            <p:spPr bwMode="auto">
              <a:xfrm>
                <a:off x="4392688" y="5703059"/>
                <a:ext cx="119645" cy="267291"/>
              </a:xfrm>
              <a:custGeom>
                <a:avLst/>
                <a:gdLst>
                  <a:gd name="T0" fmla="*/ 11 w 23"/>
                  <a:gd name="T1" fmla="*/ 0 h 51"/>
                  <a:gd name="T2" fmla="*/ 11 w 23"/>
                  <a:gd name="T3" fmla="*/ 9 h 51"/>
                  <a:gd name="T4" fmla="*/ 23 w 23"/>
                  <a:gd name="T5" fmla="*/ 9 h 51"/>
                  <a:gd name="T6" fmla="*/ 23 w 23"/>
                  <a:gd name="T7" fmla="*/ 13 h 51"/>
                  <a:gd name="T8" fmla="*/ 11 w 23"/>
                  <a:gd name="T9" fmla="*/ 13 h 51"/>
                  <a:gd name="T10" fmla="*/ 11 w 23"/>
                  <a:gd name="T11" fmla="*/ 39 h 51"/>
                  <a:gd name="T12" fmla="*/ 17 w 23"/>
                  <a:gd name="T13" fmla="*/ 47 h 51"/>
                  <a:gd name="T14" fmla="*/ 22 w 23"/>
                  <a:gd name="T15" fmla="*/ 47 h 51"/>
                  <a:gd name="T16" fmla="*/ 22 w 23"/>
                  <a:gd name="T17" fmla="*/ 50 h 51"/>
                  <a:gd name="T18" fmla="*/ 17 w 23"/>
                  <a:gd name="T19" fmla="*/ 51 h 51"/>
                  <a:gd name="T20" fmla="*/ 10 w 23"/>
                  <a:gd name="T21" fmla="*/ 48 h 51"/>
                  <a:gd name="T22" fmla="*/ 7 w 23"/>
                  <a:gd name="T23" fmla="*/ 38 h 51"/>
                  <a:gd name="T24" fmla="*/ 7 w 23"/>
                  <a:gd name="T25" fmla="*/ 13 h 51"/>
                  <a:gd name="T26" fmla="*/ 0 w 23"/>
                  <a:gd name="T27" fmla="*/ 13 h 51"/>
                  <a:gd name="T28" fmla="*/ 0 w 23"/>
                  <a:gd name="T29" fmla="*/ 9 h 51"/>
                  <a:gd name="T30" fmla="*/ 7 w 23"/>
                  <a:gd name="T31" fmla="*/ 9 h 51"/>
                  <a:gd name="T32" fmla="*/ 7 w 23"/>
                  <a:gd name="T33" fmla="*/ 2 h 51"/>
                  <a:gd name="T34" fmla="*/ 11 w 23"/>
                  <a:gd name="T35"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51">
                    <a:moveTo>
                      <a:pt x="11" y="0"/>
                    </a:moveTo>
                    <a:cubicBezTo>
                      <a:pt x="11" y="9"/>
                      <a:pt x="11" y="9"/>
                      <a:pt x="11" y="9"/>
                    </a:cubicBezTo>
                    <a:cubicBezTo>
                      <a:pt x="23" y="9"/>
                      <a:pt x="23" y="9"/>
                      <a:pt x="23" y="9"/>
                    </a:cubicBezTo>
                    <a:cubicBezTo>
                      <a:pt x="23" y="13"/>
                      <a:pt x="23" y="13"/>
                      <a:pt x="23" y="13"/>
                    </a:cubicBezTo>
                    <a:cubicBezTo>
                      <a:pt x="11" y="13"/>
                      <a:pt x="11" y="13"/>
                      <a:pt x="11" y="13"/>
                    </a:cubicBezTo>
                    <a:cubicBezTo>
                      <a:pt x="11" y="39"/>
                      <a:pt x="11" y="39"/>
                      <a:pt x="11" y="39"/>
                    </a:cubicBezTo>
                    <a:cubicBezTo>
                      <a:pt x="11" y="44"/>
                      <a:pt x="13" y="47"/>
                      <a:pt x="17" y="47"/>
                    </a:cubicBezTo>
                    <a:cubicBezTo>
                      <a:pt x="19" y="47"/>
                      <a:pt x="21" y="47"/>
                      <a:pt x="22" y="47"/>
                    </a:cubicBezTo>
                    <a:cubicBezTo>
                      <a:pt x="22" y="50"/>
                      <a:pt x="22" y="50"/>
                      <a:pt x="22" y="50"/>
                    </a:cubicBezTo>
                    <a:cubicBezTo>
                      <a:pt x="21" y="50"/>
                      <a:pt x="19" y="51"/>
                      <a:pt x="17" y="51"/>
                    </a:cubicBezTo>
                    <a:cubicBezTo>
                      <a:pt x="14" y="51"/>
                      <a:pt x="11" y="50"/>
                      <a:pt x="10" y="48"/>
                    </a:cubicBezTo>
                    <a:cubicBezTo>
                      <a:pt x="8" y="46"/>
                      <a:pt x="7" y="42"/>
                      <a:pt x="7" y="38"/>
                    </a:cubicBezTo>
                    <a:cubicBezTo>
                      <a:pt x="7" y="13"/>
                      <a:pt x="7" y="13"/>
                      <a:pt x="7" y="13"/>
                    </a:cubicBezTo>
                    <a:cubicBezTo>
                      <a:pt x="0" y="13"/>
                      <a:pt x="0" y="13"/>
                      <a:pt x="0" y="13"/>
                    </a:cubicBezTo>
                    <a:cubicBezTo>
                      <a:pt x="0" y="9"/>
                      <a:pt x="0" y="9"/>
                      <a:pt x="0" y="9"/>
                    </a:cubicBezTo>
                    <a:cubicBezTo>
                      <a:pt x="7" y="9"/>
                      <a:pt x="7" y="9"/>
                      <a:pt x="7" y="9"/>
                    </a:cubicBezTo>
                    <a:cubicBezTo>
                      <a:pt x="7" y="2"/>
                      <a:pt x="7" y="2"/>
                      <a:pt x="7" y="2"/>
                    </a:cubicBez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27" name="Freeform 62"/>
              <p:cNvSpPr>
                <a:spLocks noEditPoints="1"/>
              </p:cNvSpPr>
              <p:nvPr/>
            </p:nvSpPr>
            <p:spPr bwMode="auto">
              <a:xfrm>
                <a:off x="4532696" y="5944894"/>
                <a:ext cx="15274" cy="15274"/>
              </a:xfrm>
              <a:custGeom>
                <a:avLst/>
                <a:gdLst>
                  <a:gd name="T0" fmla="*/ 1 w 3"/>
                  <a:gd name="T1" fmla="*/ 2 h 3"/>
                  <a:gd name="T2" fmla="*/ 1 w 3"/>
                  <a:gd name="T3" fmla="*/ 2 h 3"/>
                  <a:gd name="T4" fmla="*/ 2 w 3"/>
                  <a:gd name="T5" fmla="*/ 3 h 3"/>
                  <a:gd name="T6" fmla="*/ 3 w 3"/>
                  <a:gd name="T7" fmla="*/ 3 h 3"/>
                  <a:gd name="T8" fmla="*/ 2 w 3"/>
                  <a:gd name="T9" fmla="*/ 2 h 3"/>
                  <a:gd name="T10" fmla="*/ 3 w 3"/>
                  <a:gd name="T11" fmla="*/ 1 h 3"/>
                  <a:gd name="T12" fmla="*/ 1 w 3"/>
                  <a:gd name="T13" fmla="*/ 0 h 3"/>
                  <a:gd name="T14" fmla="*/ 0 w 3"/>
                  <a:gd name="T15" fmla="*/ 0 h 3"/>
                  <a:gd name="T16" fmla="*/ 0 w 3"/>
                  <a:gd name="T17" fmla="*/ 3 h 3"/>
                  <a:gd name="T18" fmla="*/ 1 w 3"/>
                  <a:gd name="T19" fmla="*/ 3 h 3"/>
                  <a:gd name="T20" fmla="*/ 1 w 3"/>
                  <a:gd name="T21" fmla="*/ 2 h 3"/>
                  <a:gd name="T22" fmla="*/ 1 w 3"/>
                  <a:gd name="T23" fmla="*/ 1 h 3"/>
                  <a:gd name="T24" fmla="*/ 1 w 3"/>
                  <a:gd name="T25" fmla="*/ 0 h 3"/>
                  <a:gd name="T26" fmla="*/ 1 w 3"/>
                  <a:gd name="T27" fmla="*/ 0 h 3"/>
                  <a:gd name="T28" fmla="*/ 2 w 3"/>
                  <a:gd name="T29" fmla="*/ 1 h 3"/>
                  <a:gd name="T30" fmla="*/ 1 w 3"/>
                  <a:gd name="T3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3">
                    <a:moveTo>
                      <a:pt x="1" y="2"/>
                    </a:moveTo>
                    <a:cubicBezTo>
                      <a:pt x="1" y="2"/>
                      <a:pt x="1" y="2"/>
                      <a:pt x="1" y="2"/>
                    </a:cubicBezTo>
                    <a:cubicBezTo>
                      <a:pt x="2" y="3"/>
                      <a:pt x="2" y="3"/>
                      <a:pt x="2" y="3"/>
                    </a:cubicBezTo>
                    <a:cubicBezTo>
                      <a:pt x="3" y="3"/>
                      <a:pt x="3" y="3"/>
                      <a:pt x="3" y="3"/>
                    </a:cubicBezTo>
                    <a:cubicBezTo>
                      <a:pt x="2" y="2"/>
                      <a:pt x="2" y="2"/>
                      <a:pt x="2" y="2"/>
                    </a:cubicBezTo>
                    <a:cubicBezTo>
                      <a:pt x="2" y="2"/>
                      <a:pt x="3" y="1"/>
                      <a:pt x="3" y="1"/>
                    </a:cubicBezTo>
                    <a:cubicBezTo>
                      <a:pt x="3" y="0"/>
                      <a:pt x="2" y="0"/>
                      <a:pt x="1" y="0"/>
                    </a:cubicBezTo>
                    <a:cubicBezTo>
                      <a:pt x="0" y="0"/>
                      <a:pt x="0" y="0"/>
                      <a:pt x="0" y="0"/>
                    </a:cubicBezTo>
                    <a:cubicBezTo>
                      <a:pt x="0" y="3"/>
                      <a:pt x="0" y="3"/>
                      <a:pt x="0" y="3"/>
                    </a:cubicBezTo>
                    <a:cubicBezTo>
                      <a:pt x="1" y="3"/>
                      <a:pt x="1" y="3"/>
                      <a:pt x="1" y="3"/>
                    </a:cubicBezTo>
                    <a:lnTo>
                      <a:pt x="1" y="2"/>
                    </a:lnTo>
                    <a:close/>
                    <a:moveTo>
                      <a:pt x="1" y="1"/>
                    </a:moveTo>
                    <a:cubicBezTo>
                      <a:pt x="1" y="0"/>
                      <a:pt x="1" y="0"/>
                      <a:pt x="1" y="0"/>
                    </a:cubicBezTo>
                    <a:cubicBezTo>
                      <a:pt x="1" y="0"/>
                      <a:pt x="1" y="0"/>
                      <a:pt x="1" y="0"/>
                    </a:cubicBezTo>
                    <a:cubicBezTo>
                      <a:pt x="2" y="0"/>
                      <a:pt x="2" y="0"/>
                      <a:pt x="2" y="1"/>
                    </a:cubicBezTo>
                    <a:cubicBezTo>
                      <a:pt x="2" y="1"/>
                      <a:pt x="2"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28" name="Freeform 63"/>
              <p:cNvSpPr>
                <a:spLocks noEditPoints="1"/>
              </p:cNvSpPr>
              <p:nvPr/>
            </p:nvSpPr>
            <p:spPr bwMode="auto">
              <a:xfrm>
                <a:off x="4522514" y="5934711"/>
                <a:ext cx="30547" cy="30547"/>
              </a:xfrm>
              <a:custGeom>
                <a:avLst/>
                <a:gdLst>
                  <a:gd name="T0" fmla="*/ 6 w 6"/>
                  <a:gd name="T1" fmla="*/ 3 h 6"/>
                  <a:gd name="T2" fmla="*/ 3 w 6"/>
                  <a:gd name="T3" fmla="*/ 6 h 6"/>
                  <a:gd name="T4" fmla="*/ 0 w 6"/>
                  <a:gd name="T5" fmla="*/ 3 h 6"/>
                  <a:gd name="T6" fmla="*/ 3 w 6"/>
                  <a:gd name="T7" fmla="*/ 0 h 6"/>
                  <a:gd name="T8" fmla="*/ 6 w 6"/>
                  <a:gd name="T9" fmla="*/ 3 h 6"/>
                  <a:gd name="T10" fmla="*/ 3 w 6"/>
                  <a:gd name="T11" fmla="*/ 1 h 6"/>
                  <a:gd name="T12" fmla="*/ 1 w 6"/>
                  <a:gd name="T13" fmla="*/ 3 h 6"/>
                  <a:gd name="T14" fmla="*/ 3 w 6"/>
                  <a:gd name="T15" fmla="*/ 6 h 6"/>
                  <a:gd name="T16" fmla="*/ 6 w 6"/>
                  <a:gd name="T17" fmla="*/ 3 h 6"/>
                  <a:gd name="T18" fmla="*/ 3 w 6"/>
                  <a:gd name="T1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6" y="3"/>
                    </a:moveTo>
                    <a:cubicBezTo>
                      <a:pt x="6" y="5"/>
                      <a:pt x="5" y="6"/>
                      <a:pt x="3" y="6"/>
                    </a:cubicBezTo>
                    <a:cubicBezTo>
                      <a:pt x="2" y="6"/>
                      <a:pt x="0" y="5"/>
                      <a:pt x="0" y="3"/>
                    </a:cubicBezTo>
                    <a:cubicBezTo>
                      <a:pt x="0" y="2"/>
                      <a:pt x="2" y="0"/>
                      <a:pt x="3" y="0"/>
                    </a:cubicBezTo>
                    <a:cubicBezTo>
                      <a:pt x="5" y="0"/>
                      <a:pt x="6" y="2"/>
                      <a:pt x="6" y="3"/>
                    </a:cubicBezTo>
                    <a:moveTo>
                      <a:pt x="3" y="1"/>
                    </a:moveTo>
                    <a:cubicBezTo>
                      <a:pt x="2" y="1"/>
                      <a:pt x="1" y="2"/>
                      <a:pt x="1" y="3"/>
                    </a:cubicBezTo>
                    <a:cubicBezTo>
                      <a:pt x="1" y="5"/>
                      <a:pt x="2" y="6"/>
                      <a:pt x="3" y="6"/>
                    </a:cubicBezTo>
                    <a:cubicBezTo>
                      <a:pt x="5" y="6"/>
                      <a:pt x="6" y="5"/>
                      <a:pt x="6" y="3"/>
                    </a:cubicBezTo>
                    <a:cubicBezTo>
                      <a:pt x="6" y="2"/>
                      <a:pt x="5" y="1"/>
                      <a:pt x="3"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sp>
        <p:nvSpPr>
          <p:cNvPr id="137" name="Rectangle 136"/>
          <p:cNvSpPr/>
          <p:nvPr/>
        </p:nvSpPr>
        <p:spPr bwMode="auto">
          <a:xfrm>
            <a:off x="4115081" y="1549956"/>
            <a:ext cx="2798064" cy="365760"/>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0" cap="none" spc="-29" normalizeH="0" baseline="0" noProof="0" dirty="0">
                <a:ln>
                  <a:noFill/>
                </a:ln>
                <a:solidFill>
                  <a:srgbClr val="002050"/>
                </a:solidFill>
                <a:effectLst/>
                <a:uLnTx/>
                <a:uFillTx/>
                <a:latin typeface="Segoe UI Semibold" panose="020B0702040204020203" pitchFamily="34" charset="0"/>
                <a:ea typeface="+mn-ea"/>
                <a:cs typeface="Segoe UI Semibold" panose="020B0702040204020203" pitchFamily="34" charset="0"/>
              </a:rPr>
              <a:t>Linux</a:t>
            </a:r>
            <a:r>
              <a:rPr kumimoji="0" lang="en-US" sz="1400" b="0" i="0" u="none" strike="noStrike" kern="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 </a:t>
            </a:r>
          </a:p>
        </p:txBody>
      </p:sp>
      <p:sp>
        <p:nvSpPr>
          <p:cNvPr id="138" name="Rectangle 137"/>
          <p:cNvSpPr/>
          <p:nvPr/>
        </p:nvSpPr>
        <p:spPr bwMode="auto">
          <a:xfrm>
            <a:off x="890213" y="4095752"/>
            <a:ext cx="2798064" cy="365760"/>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0" cap="none" spc="-29" normalizeH="0" baseline="0" noProof="0" dirty="0">
                <a:ln>
                  <a:noFill/>
                </a:ln>
                <a:solidFill>
                  <a:srgbClr val="002050"/>
                </a:solidFill>
                <a:effectLst/>
                <a:uLnTx/>
                <a:uFillTx/>
                <a:latin typeface="Segoe UI Semibold" panose="020B0702040204020203" pitchFamily="34" charset="0"/>
                <a:ea typeface="+mn-ea"/>
                <a:cs typeface="Segoe UI Semibold" panose="020B0702040204020203" pitchFamily="34" charset="0"/>
              </a:rPr>
              <a:t>Linux/Windows container </a:t>
            </a:r>
          </a:p>
        </p:txBody>
      </p:sp>
      <p:sp>
        <p:nvSpPr>
          <p:cNvPr id="139" name="Rectangle 138"/>
          <p:cNvSpPr/>
          <p:nvPr/>
        </p:nvSpPr>
        <p:spPr bwMode="auto">
          <a:xfrm>
            <a:off x="942848" y="1549956"/>
            <a:ext cx="2798064" cy="365760"/>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0" cap="none" spc="-29" normalizeH="0" baseline="0" noProof="0" dirty="0">
                <a:ln>
                  <a:noFill/>
                </a:ln>
                <a:solidFill>
                  <a:srgbClr val="002050"/>
                </a:solidFill>
                <a:effectLst/>
                <a:uLnTx/>
                <a:uFillTx/>
                <a:latin typeface="Segoe UI Semibold" panose="020B0702040204020203" pitchFamily="34" charset="0"/>
                <a:ea typeface="+mn-ea"/>
                <a:cs typeface="Segoe UI Semibold" panose="020B0702040204020203" pitchFamily="34" charset="0"/>
              </a:rPr>
              <a:t>Windows</a:t>
            </a:r>
          </a:p>
        </p:txBody>
      </p:sp>
    </p:spTree>
    <p:extLst>
      <p:ext uri="{BB962C8B-B14F-4D97-AF65-F5344CB8AC3E}">
        <p14:creationId xmlns:p14="http://schemas.microsoft.com/office/powerpoint/2010/main" val="3317781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4" name="Group 163"/>
          <p:cNvGrpSpPr/>
          <p:nvPr/>
        </p:nvGrpSpPr>
        <p:grpSpPr>
          <a:xfrm>
            <a:off x="6560381" y="3173056"/>
            <a:ext cx="710211" cy="935469"/>
            <a:chOff x="3354388" y="2921000"/>
            <a:chExt cx="1997075" cy="2630488"/>
          </a:xfrm>
        </p:grpSpPr>
        <p:grpSp>
          <p:nvGrpSpPr>
            <p:cNvPr id="147" name="Group 121"/>
            <p:cNvGrpSpPr>
              <a:grpSpLocks noChangeAspect="1"/>
            </p:cNvGrpSpPr>
            <p:nvPr/>
          </p:nvGrpSpPr>
          <p:grpSpPr bwMode="auto">
            <a:xfrm>
              <a:off x="3354388" y="2921000"/>
              <a:ext cx="1997075" cy="2630488"/>
              <a:chOff x="2113" y="1840"/>
              <a:chExt cx="1258" cy="1657"/>
            </a:xfrm>
          </p:grpSpPr>
          <p:sp>
            <p:nvSpPr>
              <p:cNvPr id="149" name="Freeform 122"/>
              <p:cNvSpPr>
                <a:spLocks noEditPoints="1"/>
              </p:cNvSpPr>
              <p:nvPr/>
            </p:nvSpPr>
            <p:spPr bwMode="auto">
              <a:xfrm>
                <a:off x="2527" y="1840"/>
                <a:ext cx="430" cy="428"/>
              </a:xfrm>
              <a:custGeom>
                <a:avLst/>
                <a:gdLst>
                  <a:gd name="T0" fmla="*/ 90 w 181"/>
                  <a:gd name="T1" fmla="*/ 180 h 180"/>
                  <a:gd name="T2" fmla="*/ 0 w 181"/>
                  <a:gd name="T3" fmla="*/ 89 h 180"/>
                  <a:gd name="T4" fmla="*/ 90 w 181"/>
                  <a:gd name="T5" fmla="*/ 0 h 180"/>
                  <a:gd name="T6" fmla="*/ 181 w 181"/>
                  <a:gd name="T7" fmla="*/ 89 h 180"/>
                  <a:gd name="T8" fmla="*/ 90 w 181"/>
                  <a:gd name="T9" fmla="*/ 180 h 180"/>
                  <a:gd name="T10" fmla="*/ 90 w 181"/>
                  <a:gd name="T11" fmla="*/ 19 h 180"/>
                  <a:gd name="T12" fmla="*/ 19 w 181"/>
                  <a:gd name="T13" fmla="*/ 89 h 180"/>
                  <a:gd name="T14" fmla="*/ 90 w 181"/>
                  <a:gd name="T15" fmla="*/ 161 h 180"/>
                  <a:gd name="T16" fmla="*/ 162 w 181"/>
                  <a:gd name="T17" fmla="*/ 89 h 180"/>
                  <a:gd name="T18" fmla="*/ 90 w 181"/>
                  <a:gd name="T19" fmla="*/ 1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180">
                    <a:moveTo>
                      <a:pt x="90" y="180"/>
                    </a:moveTo>
                    <a:cubicBezTo>
                      <a:pt x="41" y="180"/>
                      <a:pt x="0" y="139"/>
                      <a:pt x="0" y="89"/>
                    </a:cubicBezTo>
                    <a:cubicBezTo>
                      <a:pt x="0" y="40"/>
                      <a:pt x="41" y="0"/>
                      <a:pt x="90" y="0"/>
                    </a:cubicBezTo>
                    <a:cubicBezTo>
                      <a:pt x="140" y="0"/>
                      <a:pt x="181" y="40"/>
                      <a:pt x="181" y="89"/>
                    </a:cubicBezTo>
                    <a:cubicBezTo>
                      <a:pt x="181" y="139"/>
                      <a:pt x="140" y="180"/>
                      <a:pt x="90" y="180"/>
                    </a:cubicBezTo>
                    <a:close/>
                    <a:moveTo>
                      <a:pt x="90" y="19"/>
                    </a:moveTo>
                    <a:cubicBezTo>
                      <a:pt x="51" y="19"/>
                      <a:pt x="19" y="50"/>
                      <a:pt x="19" y="89"/>
                    </a:cubicBezTo>
                    <a:cubicBezTo>
                      <a:pt x="19" y="129"/>
                      <a:pt x="51" y="161"/>
                      <a:pt x="90" y="161"/>
                    </a:cubicBezTo>
                    <a:cubicBezTo>
                      <a:pt x="130" y="161"/>
                      <a:pt x="162" y="129"/>
                      <a:pt x="162" y="89"/>
                    </a:cubicBezTo>
                    <a:cubicBezTo>
                      <a:pt x="162" y="50"/>
                      <a:pt x="130" y="19"/>
                      <a:pt x="90" y="1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50" name="Oval 123"/>
              <p:cNvSpPr>
                <a:spLocks noChangeArrowheads="1"/>
              </p:cNvSpPr>
              <p:nvPr/>
            </p:nvSpPr>
            <p:spPr bwMode="auto">
              <a:xfrm>
                <a:off x="2135" y="2284"/>
                <a:ext cx="1217" cy="12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51" name="Oval 124"/>
              <p:cNvSpPr>
                <a:spLocks noChangeArrowheads="1"/>
              </p:cNvSpPr>
              <p:nvPr/>
            </p:nvSpPr>
            <p:spPr bwMode="auto">
              <a:xfrm>
                <a:off x="2273" y="2424"/>
                <a:ext cx="939" cy="9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52" name="Freeform 125"/>
              <p:cNvSpPr>
                <a:spLocks/>
              </p:cNvSpPr>
              <p:nvPr/>
            </p:nvSpPr>
            <p:spPr bwMode="auto">
              <a:xfrm>
                <a:off x="2691" y="2120"/>
                <a:ext cx="105" cy="273"/>
              </a:xfrm>
              <a:custGeom>
                <a:avLst/>
                <a:gdLst>
                  <a:gd name="T0" fmla="*/ 105 w 105"/>
                  <a:gd name="T1" fmla="*/ 273 h 273"/>
                  <a:gd name="T2" fmla="*/ 0 w 105"/>
                  <a:gd name="T3" fmla="*/ 273 h 273"/>
                  <a:gd name="T4" fmla="*/ 0 w 105"/>
                  <a:gd name="T5" fmla="*/ 0 h 273"/>
                  <a:gd name="T6" fmla="*/ 105 w 105"/>
                  <a:gd name="T7" fmla="*/ 0 h 273"/>
                  <a:gd name="T8" fmla="*/ 105 w 105"/>
                  <a:gd name="T9" fmla="*/ 273 h 273"/>
                  <a:gd name="T10" fmla="*/ 105 w 105"/>
                  <a:gd name="T11" fmla="*/ 273 h 273"/>
                </a:gdLst>
                <a:ahLst/>
                <a:cxnLst>
                  <a:cxn ang="0">
                    <a:pos x="T0" y="T1"/>
                  </a:cxn>
                  <a:cxn ang="0">
                    <a:pos x="T2" y="T3"/>
                  </a:cxn>
                  <a:cxn ang="0">
                    <a:pos x="T4" y="T5"/>
                  </a:cxn>
                  <a:cxn ang="0">
                    <a:pos x="T6" y="T7"/>
                  </a:cxn>
                  <a:cxn ang="0">
                    <a:pos x="T8" y="T9"/>
                  </a:cxn>
                  <a:cxn ang="0">
                    <a:pos x="T10" y="T11"/>
                  </a:cxn>
                </a:cxnLst>
                <a:rect l="0" t="0" r="r" b="b"/>
                <a:pathLst>
                  <a:path w="105" h="273">
                    <a:moveTo>
                      <a:pt x="105" y="273"/>
                    </a:moveTo>
                    <a:lnTo>
                      <a:pt x="0" y="273"/>
                    </a:lnTo>
                    <a:lnTo>
                      <a:pt x="0" y="0"/>
                    </a:lnTo>
                    <a:lnTo>
                      <a:pt x="105" y="0"/>
                    </a:lnTo>
                    <a:lnTo>
                      <a:pt x="105" y="273"/>
                    </a:lnTo>
                    <a:lnTo>
                      <a:pt x="105" y="27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53" name="Freeform 126"/>
              <p:cNvSpPr>
                <a:spLocks/>
              </p:cNvSpPr>
              <p:nvPr/>
            </p:nvSpPr>
            <p:spPr bwMode="auto">
              <a:xfrm>
                <a:off x="2655" y="2009"/>
                <a:ext cx="174" cy="178"/>
              </a:xfrm>
              <a:custGeom>
                <a:avLst/>
                <a:gdLst>
                  <a:gd name="T0" fmla="*/ 73 w 73"/>
                  <a:gd name="T1" fmla="*/ 75 h 75"/>
                  <a:gd name="T2" fmla="*/ 73 w 73"/>
                  <a:gd name="T3" fmla="*/ 18 h 75"/>
                  <a:gd name="T4" fmla="*/ 54 w 73"/>
                  <a:gd name="T5" fmla="*/ 0 h 75"/>
                  <a:gd name="T6" fmla="*/ 19 w 73"/>
                  <a:gd name="T7" fmla="*/ 0 h 75"/>
                  <a:gd name="T8" fmla="*/ 0 w 73"/>
                  <a:gd name="T9" fmla="*/ 18 h 75"/>
                  <a:gd name="T10" fmla="*/ 0 w 73"/>
                  <a:gd name="T11" fmla="*/ 75 h 75"/>
                  <a:gd name="T12" fmla="*/ 73 w 73"/>
                  <a:gd name="T13" fmla="*/ 75 h 75"/>
                </a:gdLst>
                <a:ahLst/>
                <a:cxnLst>
                  <a:cxn ang="0">
                    <a:pos x="T0" y="T1"/>
                  </a:cxn>
                  <a:cxn ang="0">
                    <a:pos x="T2" y="T3"/>
                  </a:cxn>
                  <a:cxn ang="0">
                    <a:pos x="T4" y="T5"/>
                  </a:cxn>
                  <a:cxn ang="0">
                    <a:pos x="T6" y="T7"/>
                  </a:cxn>
                  <a:cxn ang="0">
                    <a:pos x="T8" y="T9"/>
                  </a:cxn>
                  <a:cxn ang="0">
                    <a:pos x="T10" y="T11"/>
                  </a:cxn>
                  <a:cxn ang="0">
                    <a:pos x="T12" y="T13"/>
                  </a:cxn>
                </a:cxnLst>
                <a:rect l="0" t="0" r="r" b="b"/>
                <a:pathLst>
                  <a:path w="73" h="75">
                    <a:moveTo>
                      <a:pt x="73" y="75"/>
                    </a:moveTo>
                    <a:cubicBezTo>
                      <a:pt x="73" y="18"/>
                      <a:pt x="73" y="18"/>
                      <a:pt x="73" y="18"/>
                    </a:cubicBezTo>
                    <a:cubicBezTo>
                      <a:pt x="73" y="8"/>
                      <a:pt x="64" y="0"/>
                      <a:pt x="54" y="0"/>
                    </a:cubicBezTo>
                    <a:cubicBezTo>
                      <a:pt x="19" y="0"/>
                      <a:pt x="19" y="0"/>
                      <a:pt x="19" y="0"/>
                    </a:cubicBezTo>
                    <a:cubicBezTo>
                      <a:pt x="9" y="0"/>
                      <a:pt x="0" y="8"/>
                      <a:pt x="0" y="18"/>
                    </a:cubicBezTo>
                    <a:cubicBezTo>
                      <a:pt x="0" y="75"/>
                      <a:pt x="0" y="75"/>
                      <a:pt x="0" y="75"/>
                    </a:cubicBezTo>
                    <a:lnTo>
                      <a:pt x="73" y="7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54" name="Freeform 127"/>
              <p:cNvSpPr>
                <a:spLocks/>
              </p:cNvSpPr>
              <p:nvPr/>
            </p:nvSpPr>
            <p:spPr bwMode="auto">
              <a:xfrm>
                <a:off x="2691" y="2187"/>
                <a:ext cx="105" cy="52"/>
              </a:xfrm>
              <a:custGeom>
                <a:avLst/>
                <a:gdLst>
                  <a:gd name="T0" fmla="*/ 105 w 105"/>
                  <a:gd name="T1" fmla="*/ 52 h 52"/>
                  <a:gd name="T2" fmla="*/ 0 w 105"/>
                  <a:gd name="T3" fmla="*/ 0 h 52"/>
                  <a:gd name="T4" fmla="*/ 105 w 105"/>
                  <a:gd name="T5" fmla="*/ 0 h 52"/>
                  <a:gd name="T6" fmla="*/ 105 w 105"/>
                  <a:gd name="T7" fmla="*/ 52 h 52"/>
                  <a:gd name="T8" fmla="*/ 105 w 105"/>
                  <a:gd name="T9" fmla="*/ 52 h 52"/>
                </a:gdLst>
                <a:ahLst/>
                <a:cxnLst>
                  <a:cxn ang="0">
                    <a:pos x="T0" y="T1"/>
                  </a:cxn>
                  <a:cxn ang="0">
                    <a:pos x="T2" y="T3"/>
                  </a:cxn>
                  <a:cxn ang="0">
                    <a:pos x="T4" y="T5"/>
                  </a:cxn>
                  <a:cxn ang="0">
                    <a:pos x="T6" y="T7"/>
                  </a:cxn>
                  <a:cxn ang="0">
                    <a:pos x="T8" y="T9"/>
                  </a:cxn>
                </a:cxnLst>
                <a:rect l="0" t="0" r="r" b="b"/>
                <a:pathLst>
                  <a:path w="105" h="52">
                    <a:moveTo>
                      <a:pt x="105" y="52"/>
                    </a:moveTo>
                    <a:lnTo>
                      <a:pt x="0" y="0"/>
                    </a:lnTo>
                    <a:lnTo>
                      <a:pt x="105" y="0"/>
                    </a:lnTo>
                    <a:lnTo>
                      <a:pt x="105" y="52"/>
                    </a:lnTo>
                    <a:lnTo>
                      <a:pt x="105" y="5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55" name="Freeform 128"/>
              <p:cNvSpPr>
                <a:spLocks/>
              </p:cNvSpPr>
              <p:nvPr/>
            </p:nvSpPr>
            <p:spPr bwMode="auto">
              <a:xfrm>
                <a:off x="3121" y="2365"/>
                <a:ext cx="148" cy="147"/>
              </a:xfrm>
              <a:custGeom>
                <a:avLst/>
                <a:gdLst>
                  <a:gd name="T0" fmla="*/ 41 w 148"/>
                  <a:gd name="T1" fmla="*/ 147 h 147"/>
                  <a:gd name="T2" fmla="*/ 0 w 148"/>
                  <a:gd name="T3" fmla="*/ 109 h 147"/>
                  <a:gd name="T4" fmla="*/ 110 w 148"/>
                  <a:gd name="T5" fmla="*/ 0 h 147"/>
                  <a:gd name="T6" fmla="*/ 148 w 148"/>
                  <a:gd name="T7" fmla="*/ 40 h 147"/>
                  <a:gd name="T8" fmla="*/ 41 w 148"/>
                  <a:gd name="T9" fmla="*/ 147 h 147"/>
                  <a:gd name="T10" fmla="*/ 41 w 148"/>
                  <a:gd name="T11" fmla="*/ 147 h 147"/>
                </a:gdLst>
                <a:ahLst/>
                <a:cxnLst>
                  <a:cxn ang="0">
                    <a:pos x="T0" y="T1"/>
                  </a:cxn>
                  <a:cxn ang="0">
                    <a:pos x="T2" y="T3"/>
                  </a:cxn>
                  <a:cxn ang="0">
                    <a:pos x="T4" y="T5"/>
                  </a:cxn>
                  <a:cxn ang="0">
                    <a:pos x="T6" y="T7"/>
                  </a:cxn>
                  <a:cxn ang="0">
                    <a:pos x="T8" y="T9"/>
                  </a:cxn>
                  <a:cxn ang="0">
                    <a:pos x="T10" y="T11"/>
                  </a:cxn>
                </a:cxnLst>
                <a:rect l="0" t="0" r="r" b="b"/>
                <a:pathLst>
                  <a:path w="148" h="147">
                    <a:moveTo>
                      <a:pt x="41" y="147"/>
                    </a:moveTo>
                    <a:lnTo>
                      <a:pt x="0" y="109"/>
                    </a:lnTo>
                    <a:lnTo>
                      <a:pt x="110" y="0"/>
                    </a:lnTo>
                    <a:lnTo>
                      <a:pt x="148" y="40"/>
                    </a:lnTo>
                    <a:lnTo>
                      <a:pt x="41" y="147"/>
                    </a:lnTo>
                    <a:lnTo>
                      <a:pt x="41" y="14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56" name="Freeform 129"/>
              <p:cNvSpPr>
                <a:spLocks/>
              </p:cNvSpPr>
              <p:nvPr/>
            </p:nvSpPr>
            <p:spPr bwMode="auto">
              <a:xfrm>
                <a:off x="3190" y="2263"/>
                <a:ext cx="181" cy="180"/>
              </a:xfrm>
              <a:custGeom>
                <a:avLst/>
                <a:gdLst>
                  <a:gd name="T0" fmla="*/ 29 w 76"/>
                  <a:gd name="T1" fmla="*/ 76 h 76"/>
                  <a:gd name="T2" fmla="*/ 72 w 76"/>
                  <a:gd name="T3" fmla="*/ 32 h 76"/>
                  <a:gd name="T4" fmla="*/ 72 w 76"/>
                  <a:gd name="T5" fmla="*/ 18 h 76"/>
                  <a:gd name="T6" fmla="*/ 59 w 76"/>
                  <a:gd name="T7" fmla="*/ 3 h 76"/>
                  <a:gd name="T8" fmla="*/ 43 w 76"/>
                  <a:gd name="T9" fmla="*/ 3 h 76"/>
                  <a:gd name="T10" fmla="*/ 0 w 76"/>
                  <a:gd name="T11" fmla="*/ 48 h 76"/>
                  <a:gd name="T12" fmla="*/ 29 w 76"/>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76" h="76">
                    <a:moveTo>
                      <a:pt x="29" y="76"/>
                    </a:moveTo>
                    <a:cubicBezTo>
                      <a:pt x="72" y="32"/>
                      <a:pt x="72" y="32"/>
                      <a:pt x="72" y="32"/>
                    </a:cubicBezTo>
                    <a:cubicBezTo>
                      <a:pt x="76" y="29"/>
                      <a:pt x="76" y="22"/>
                      <a:pt x="72" y="18"/>
                    </a:cubicBezTo>
                    <a:cubicBezTo>
                      <a:pt x="59" y="3"/>
                      <a:pt x="59" y="3"/>
                      <a:pt x="59" y="3"/>
                    </a:cubicBezTo>
                    <a:cubicBezTo>
                      <a:pt x="54" y="0"/>
                      <a:pt x="48" y="0"/>
                      <a:pt x="43" y="3"/>
                    </a:cubicBezTo>
                    <a:cubicBezTo>
                      <a:pt x="0" y="48"/>
                      <a:pt x="0" y="48"/>
                      <a:pt x="0" y="48"/>
                    </a:cubicBezTo>
                    <a:lnTo>
                      <a:pt x="29" y="7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57" name="Freeform 130"/>
              <p:cNvSpPr>
                <a:spLocks/>
              </p:cNvSpPr>
              <p:nvPr/>
            </p:nvSpPr>
            <p:spPr bwMode="auto">
              <a:xfrm>
                <a:off x="3202" y="2389"/>
                <a:ext cx="43" cy="64"/>
              </a:xfrm>
              <a:custGeom>
                <a:avLst/>
                <a:gdLst>
                  <a:gd name="T0" fmla="*/ 22 w 43"/>
                  <a:gd name="T1" fmla="*/ 64 h 64"/>
                  <a:gd name="T2" fmla="*/ 0 w 43"/>
                  <a:gd name="T3" fmla="*/ 0 h 64"/>
                  <a:gd name="T4" fmla="*/ 43 w 43"/>
                  <a:gd name="T5" fmla="*/ 42 h 64"/>
                  <a:gd name="T6" fmla="*/ 22 w 43"/>
                  <a:gd name="T7" fmla="*/ 64 h 64"/>
                  <a:gd name="T8" fmla="*/ 22 w 43"/>
                  <a:gd name="T9" fmla="*/ 64 h 64"/>
                </a:gdLst>
                <a:ahLst/>
                <a:cxnLst>
                  <a:cxn ang="0">
                    <a:pos x="T0" y="T1"/>
                  </a:cxn>
                  <a:cxn ang="0">
                    <a:pos x="T2" y="T3"/>
                  </a:cxn>
                  <a:cxn ang="0">
                    <a:pos x="T4" y="T5"/>
                  </a:cxn>
                  <a:cxn ang="0">
                    <a:pos x="T6" y="T7"/>
                  </a:cxn>
                  <a:cxn ang="0">
                    <a:pos x="T8" y="T9"/>
                  </a:cxn>
                </a:cxnLst>
                <a:rect l="0" t="0" r="r" b="b"/>
                <a:pathLst>
                  <a:path w="43" h="64">
                    <a:moveTo>
                      <a:pt x="22" y="64"/>
                    </a:moveTo>
                    <a:lnTo>
                      <a:pt x="0" y="0"/>
                    </a:lnTo>
                    <a:lnTo>
                      <a:pt x="43" y="42"/>
                    </a:lnTo>
                    <a:lnTo>
                      <a:pt x="22" y="64"/>
                    </a:lnTo>
                    <a:lnTo>
                      <a:pt x="22" y="64"/>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58" name="Freeform 131"/>
              <p:cNvSpPr>
                <a:spLocks/>
              </p:cNvSpPr>
              <p:nvPr/>
            </p:nvSpPr>
            <p:spPr bwMode="auto">
              <a:xfrm>
                <a:off x="2215" y="2365"/>
                <a:ext cx="150" cy="147"/>
              </a:xfrm>
              <a:custGeom>
                <a:avLst/>
                <a:gdLst>
                  <a:gd name="T0" fmla="*/ 150 w 150"/>
                  <a:gd name="T1" fmla="*/ 109 h 147"/>
                  <a:gd name="T2" fmla="*/ 107 w 150"/>
                  <a:gd name="T3" fmla="*/ 147 h 147"/>
                  <a:gd name="T4" fmla="*/ 0 w 150"/>
                  <a:gd name="T5" fmla="*/ 40 h 147"/>
                  <a:gd name="T6" fmla="*/ 41 w 150"/>
                  <a:gd name="T7" fmla="*/ 0 h 147"/>
                  <a:gd name="T8" fmla="*/ 150 w 150"/>
                  <a:gd name="T9" fmla="*/ 109 h 147"/>
                  <a:gd name="T10" fmla="*/ 150 w 150"/>
                  <a:gd name="T11" fmla="*/ 109 h 147"/>
                </a:gdLst>
                <a:ahLst/>
                <a:cxnLst>
                  <a:cxn ang="0">
                    <a:pos x="T0" y="T1"/>
                  </a:cxn>
                  <a:cxn ang="0">
                    <a:pos x="T2" y="T3"/>
                  </a:cxn>
                  <a:cxn ang="0">
                    <a:pos x="T4" y="T5"/>
                  </a:cxn>
                  <a:cxn ang="0">
                    <a:pos x="T6" y="T7"/>
                  </a:cxn>
                  <a:cxn ang="0">
                    <a:pos x="T8" y="T9"/>
                  </a:cxn>
                  <a:cxn ang="0">
                    <a:pos x="T10" y="T11"/>
                  </a:cxn>
                </a:cxnLst>
                <a:rect l="0" t="0" r="r" b="b"/>
                <a:pathLst>
                  <a:path w="150" h="147">
                    <a:moveTo>
                      <a:pt x="150" y="109"/>
                    </a:moveTo>
                    <a:lnTo>
                      <a:pt x="107" y="147"/>
                    </a:lnTo>
                    <a:lnTo>
                      <a:pt x="0" y="40"/>
                    </a:lnTo>
                    <a:lnTo>
                      <a:pt x="41" y="0"/>
                    </a:lnTo>
                    <a:lnTo>
                      <a:pt x="150" y="109"/>
                    </a:lnTo>
                    <a:lnTo>
                      <a:pt x="150" y="10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59" name="Freeform 132"/>
              <p:cNvSpPr>
                <a:spLocks/>
              </p:cNvSpPr>
              <p:nvPr/>
            </p:nvSpPr>
            <p:spPr bwMode="auto">
              <a:xfrm>
                <a:off x="2113" y="2263"/>
                <a:ext cx="181" cy="180"/>
              </a:xfrm>
              <a:custGeom>
                <a:avLst/>
                <a:gdLst>
                  <a:gd name="T0" fmla="*/ 76 w 76"/>
                  <a:gd name="T1" fmla="*/ 48 h 76"/>
                  <a:gd name="T2" fmla="*/ 33 w 76"/>
                  <a:gd name="T3" fmla="*/ 3 h 76"/>
                  <a:gd name="T4" fmla="*/ 18 w 76"/>
                  <a:gd name="T5" fmla="*/ 3 h 76"/>
                  <a:gd name="T6" fmla="*/ 4 w 76"/>
                  <a:gd name="T7" fmla="*/ 18 h 76"/>
                  <a:gd name="T8" fmla="*/ 4 w 76"/>
                  <a:gd name="T9" fmla="*/ 32 h 76"/>
                  <a:gd name="T10" fmla="*/ 47 w 76"/>
                  <a:gd name="T11" fmla="*/ 76 h 76"/>
                  <a:gd name="T12" fmla="*/ 76 w 76"/>
                  <a:gd name="T13" fmla="*/ 48 h 76"/>
                </a:gdLst>
                <a:ahLst/>
                <a:cxnLst>
                  <a:cxn ang="0">
                    <a:pos x="T0" y="T1"/>
                  </a:cxn>
                  <a:cxn ang="0">
                    <a:pos x="T2" y="T3"/>
                  </a:cxn>
                  <a:cxn ang="0">
                    <a:pos x="T4" y="T5"/>
                  </a:cxn>
                  <a:cxn ang="0">
                    <a:pos x="T6" y="T7"/>
                  </a:cxn>
                  <a:cxn ang="0">
                    <a:pos x="T8" y="T9"/>
                  </a:cxn>
                  <a:cxn ang="0">
                    <a:pos x="T10" y="T11"/>
                  </a:cxn>
                  <a:cxn ang="0">
                    <a:pos x="T12" y="T13"/>
                  </a:cxn>
                </a:cxnLst>
                <a:rect l="0" t="0" r="r" b="b"/>
                <a:pathLst>
                  <a:path w="76" h="76">
                    <a:moveTo>
                      <a:pt x="76" y="48"/>
                    </a:moveTo>
                    <a:cubicBezTo>
                      <a:pt x="33" y="3"/>
                      <a:pt x="33" y="3"/>
                      <a:pt x="33" y="3"/>
                    </a:cubicBezTo>
                    <a:cubicBezTo>
                      <a:pt x="28" y="0"/>
                      <a:pt x="22" y="0"/>
                      <a:pt x="18" y="3"/>
                    </a:cubicBezTo>
                    <a:cubicBezTo>
                      <a:pt x="4" y="18"/>
                      <a:pt x="4" y="18"/>
                      <a:pt x="4" y="18"/>
                    </a:cubicBezTo>
                    <a:cubicBezTo>
                      <a:pt x="0" y="22"/>
                      <a:pt x="0" y="29"/>
                      <a:pt x="4" y="32"/>
                    </a:cubicBezTo>
                    <a:cubicBezTo>
                      <a:pt x="47" y="76"/>
                      <a:pt x="47" y="76"/>
                      <a:pt x="47" y="76"/>
                    </a:cubicBezTo>
                    <a:lnTo>
                      <a:pt x="76" y="4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60" name="Freeform 133"/>
              <p:cNvSpPr>
                <a:spLocks/>
              </p:cNvSpPr>
              <p:nvPr/>
            </p:nvSpPr>
            <p:spPr bwMode="auto">
              <a:xfrm>
                <a:off x="2242" y="2389"/>
                <a:ext cx="38" cy="64"/>
              </a:xfrm>
              <a:custGeom>
                <a:avLst/>
                <a:gdLst>
                  <a:gd name="T0" fmla="*/ 21 w 38"/>
                  <a:gd name="T1" fmla="*/ 64 h 64"/>
                  <a:gd name="T2" fmla="*/ 0 w 38"/>
                  <a:gd name="T3" fmla="*/ 42 h 64"/>
                  <a:gd name="T4" fmla="*/ 38 w 38"/>
                  <a:gd name="T5" fmla="*/ 0 h 64"/>
                  <a:gd name="T6" fmla="*/ 21 w 38"/>
                  <a:gd name="T7" fmla="*/ 64 h 64"/>
                  <a:gd name="T8" fmla="*/ 21 w 38"/>
                  <a:gd name="T9" fmla="*/ 64 h 64"/>
                </a:gdLst>
                <a:ahLst/>
                <a:cxnLst>
                  <a:cxn ang="0">
                    <a:pos x="T0" y="T1"/>
                  </a:cxn>
                  <a:cxn ang="0">
                    <a:pos x="T2" y="T3"/>
                  </a:cxn>
                  <a:cxn ang="0">
                    <a:pos x="T4" y="T5"/>
                  </a:cxn>
                  <a:cxn ang="0">
                    <a:pos x="T6" y="T7"/>
                  </a:cxn>
                  <a:cxn ang="0">
                    <a:pos x="T8" y="T9"/>
                  </a:cxn>
                </a:cxnLst>
                <a:rect l="0" t="0" r="r" b="b"/>
                <a:pathLst>
                  <a:path w="38" h="64">
                    <a:moveTo>
                      <a:pt x="21" y="64"/>
                    </a:moveTo>
                    <a:lnTo>
                      <a:pt x="0" y="42"/>
                    </a:lnTo>
                    <a:lnTo>
                      <a:pt x="38" y="0"/>
                    </a:lnTo>
                    <a:lnTo>
                      <a:pt x="21" y="64"/>
                    </a:lnTo>
                    <a:lnTo>
                      <a:pt x="21" y="64"/>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61" name="Freeform 134"/>
              <p:cNvSpPr>
                <a:spLocks/>
              </p:cNvSpPr>
              <p:nvPr/>
            </p:nvSpPr>
            <p:spPr bwMode="auto">
              <a:xfrm>
                <a:off x="2788" y="2116"/>
                <a:ext cx="145" cy="144"/>
              </a:xfrm>
              <a:custGeom>
                <a:avLst/>
                <a:gdLst>
                  <a:gd name="T0" fmla="*/ 61 w 61"/>
                  <a:gd name="T1" fmla="*/ 15 h 61"/>
                  <a:gd name="T2" fmla="*/ 47 w 61"/>
                  <a:gd name="T3" fmla="*/ 0 h 61"/>
                  <a:gd name="T4" fmla="*/ 0 w 61"/>
                  <a:gd name="T5" fmla="*/ 42 h 61"/>
                  <a:gd name="T6" fmla="*/ 0 w 61"/>
                  <a:gd name="T7" fmla="*/ 61 h 61"/>
                  <a:gd name="T8" fmla="*/ 61 w 61"/>
                  <a:gd name="T9" fmla="*/ 15 h 61"/>
                </a:gdLst>
                <a:ahLst/>
                <a:cxnLst>
                  <a:cxn ang="0">
                    <a:pos x="T0" y="T1"/>
                  </a:cxn>
                  <a:cxn ang="0">
                    <a:pos x="T2" y="T3"/>
                  </a:cxn>
                  <a:cxn ang="0">
                    <a:pos x="T4" y="T5"/>
                  </a:cxn>
                  <a:cxn ang="0">
                    <a:pos x="T6" y="T7"/>
                  </a:cxn>
                  <a:cxn ang="0">
                    <a:pos x="T8" y="T9"/>
                  </a:cxn>
                </a:cxnLst>
                <a:rect l="0" t="0" r="r" b="b"/>
                <a:pathLst>
                  <a:path w="61" h="61">
                    <a:moveTo>
                      <a:pt x="61" y="15"/>
                    </a:moveTo>
                    <a:cubicBezTo>
                      <a:pt x="47" y="0"/>
                      <a:pt x="47" y="0"/>
                      <a:pt x="47" y="0"/>
                    </a:cubicBezTo>
                    <a:cubicBezTo>
                      <a:pt x="38" y="20"/>
                      <a:pt x="21" y="36"/>
                      <a:pt x="0" y="42"/>
                    </a:cubicBezTo>
                    <a:cubicBezTo>
                      <a:pt x="0" y="61"/>
                      <a:pt x="0" y="61"/>
                      <a:pt x="0" y="61"/>
                    </a:cubicBezTo>
                    <a:cubicBezTo>
                      <a:pt x="27" y="55"/>
                      <a:pt x="49" y="38"/>
                      <a:pt x="61" y="15"/>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62" name="Freeform 135"/>
              <p:cNvSpPr>
                <a:spLocks/>
              </p:cNvSpPr>
              <p:nvPr/>
            </p:nvSpPr>
            <p:spPr bwMode="auto">
              <a:xfrm>
                <a:off x="2135" y="2505"/>
                <a:ext cx="996" cy="992"/>
              </a:xfrm>
              <a:custGeom>
                <a:avLst/>
                <a:gdLst>
                  <a:gd name="T0" fmla="*/ 255 w 419"/>
                  <a:gd name="T1" fmla="*/ 360 h 418"/>
                  <a:gd name="T2" fmla="*/ 58 w 419"/>
                  <a:gd name="T3" fmla="*/ 163 h 418"/>
                  <a:gd name="T4" fmla="*/ 100 w 419"/>
                  <a:gd name="T5" fmla="*/ 41 h 418"/>
                  <a:gd name="T6" fmla="*/ 59 w 419"/>
                  <a:gd name="T7" fmla="*/ 0 h 418"/>
                  <a:gd name="T8" fmla="*/ 0 w 419"/>
                  <a:gd name="T9" fmla="*/ 163 h 418"/>
                  <a:gd name="T10" fmla="*/ 255 w 419"/>
                  <a:gd name="T11" fmla="*/ 418 h 418"/>
                  <a:gd name="T12" fmla="*/ 419 w 419"/>
                  <a:gd name="T13" fmla="*/ 359 h 418"/>
                  <a:gd name="T14" fmla="*/ 378 w 419"/>
                  <a:gd name="T15" fmla="*/ 318 h 418"/>
                  <a:gd name="T16" fmla="*/ 255 w 419"/>
                  <a:gd name="T17" fmla="*/ 36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8">
                    <a:moveTo>
                      <a:pt x="255" y="360"/>
                    </a:moveTo>
                    <a:cubicBezTo>
                      <a:pt x="147" y="360"/>
                      <a:pt x="58" y="272"/>
                      <a:pt x="58" y="163"/>
                    </a:cubicBezTo>
                    <a:cubicBezTo>
                      <a:pt x="58" y="117"/>
                      <a:pt x="74" y="74"/>
                      <a:pt x="100" y="41"/>
                    </a:cubicBezTo>
                    <a:cubicBezTo>
                      <a:pt x="59" y="0"/>
                      <a:pt x="59" y="0"/>
                      <a:pt x="59" y="0"/>
                    </a:cubicBezTo>
                    <a:cubicBezTo>
                      <a:pt x="22" y="44"/>
                      <a:pt x="0" y="101"/>
                      <a:pt x="0" y="163"/>
                    </a:cubicBezTo>
                    <a:cubicBezTo>
                      <a:pt x="0" y="304"/>
                      <a:pt x="115" y="418"/>
                      <a:pt x="255" y="418"/>
                    </a:cubicBezTo>
                    <a:cubicBezTo>
                      <a:pt x="318" y="418"/>
                      <a:pt x="375" y="396"/>
                      <a:pt x="419" y="359"/>
                    </a:cubicBezTo>
                    <a:cubicBezTo>
                      <a:pt x="378" y="318"/>
                      <a:pt x="378" y="318"/>
                      <a:pt x="378" y="318"/>
                    </a:cubicBezTo>
                    <a:cubicBezTo>
                      <a:pt x="344" y="344"/>
                      <a:pt x="302" y="360"/>
                      <a:pt x="255" y="360"/>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grpSp>
        <p:pic>
          <p:nvPicPr>
            <p:cNvPr id="163" name="Picture 16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44175" y="3879216"/>
              <a:ext cx="1417500" cy="1428750"/>
            </a:xfrm>
            <a:prstGeom prst="rect">
              <a:avLst/>
            </a:prstGeom>
          </p:spPr>
        </p:pic>
      </p:grpSp>
      <p:grpSp>
        <p:nvGrpSpPr>
          <p:cNvPr id="195" name="Group 194"/>
          <p:cNvGrpSpPr/>
          <p:nvPr/>
        </p:nvGrpSpPr>
        <p:grpSpPr>
          <a:xfrm>
            <a:off x="6379738" y="4584771"/>
            <a:ext cx="1104409" cy="885057"/>
            <a:chOff x="5983071" y="4850887"/>
            <a:chExt cx="1254892" cy="1005652"/>
          </a:xfrm>
        </p:grpSpPr>
        <p:sp>
          <p:nvSpPr>
            <p:cNvPr id="192" name="Freeform 191"/>
            <p:cNvSpPr>
              <a:spLocks/>
            </p:cNvSpPr>
            <p:nvPr/>
          </p:nvSpPr>
          <p:spPr bwMode="auto">
            <a:xfrm flipH="1">
              <a:off x="6693730" y="5578646"/>
              <a:ext cx="487239" cy="277893"/>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accent2">
                <a:lumMod val="20000"/>
                <a:lumOff val="80000"/>
                <a:alpha val="50000"/>
              </a:schemeClr>
            </a:solidFill>
            <a:ln>
              <a:noFill/>
            </a:ln>
          </p:spPr>
          <p:txBody>
            <a:bodyPr vert="horz" wrap="square" lIns="91427" tIns="45713" rIns="91427" bIns="45713" numCol="1" anchor="t" anchorCtr="0" compatLnSpc="1">
              <a:prstTxWarp prst="textNoShape">
                <a:avLst/>
              </a:prstTxWarp>
            </a:bodyPr>
            <a:lstStyle/>
            <a:p>
              <a:endParaRPr lang="en-US" dirty="0"/>
            </a:p>
          </p:txBody>
        </p:sp>
        <p:sp>
          <p:nvSpPr>
            <p:cNvPr id="194" name="Freeform 193"/>
            <p:cNvSpPr>
              <a:spLocks/>
            </p:cNvSpPr>
            <p:nvPr/>
          </p:nvSpPr>
          <p:spPr bwMode="auto">
            <a:xfrm>
              <a:off x="6044874" y="5568673"/>
              <a:ext cx="372908" cy="201200"/>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chemeClr val="accent2">
                <a:lumMod val="20000"/>
                <a:lumOff val="80000"/>
                <a:alpha val="50000"/>
              </a:schemeClr>
            </a:solidFill>
            <a:ln>
              <a:noFill/>
            </a:ln>
          </p:spPr>
          <p:txBody>
            <a:bodyPr vert="horz" wrap="square" lIns="91427" tIns="45713" rIns="91427" bIns="45713" numCol="1" anchor="t" anchorCtr="0" compatLnSpc="1">
              <a:prstTxWarp prst="textNoShape">
                <a:avLst/>
              </a:prstTxWarp>
            </a:bodyPr>
            <a:lstStyle/>
            <a:p>
              <a:endParaRPr lang="en-US" dirty="0"/>
            </a:p>
          </p:txBody>
        </p:sp>
        <p:sp>
          <p:nvSpPr>
            <p:cNvPr id="193" name="Freeform 61"/>
            <p:cNvSpPr>
              <a:spLocks/>
            </p:cNvSpPr>
            <p:nvPr/>
          </p:nvSpPr>
          <p:spPr bwMode="auto">
            <a:xfrm>
              <a:off x="6547103" y="4850887"/>
              <a:ext cx="690860" cy="282899"/>
            </a:xfrm>
            <a:custGeom>
              <a:avLst/>
              <a:gdLst>
                <a:gd name="T0" fmla="*/ 645 w 723"/>
                <a:gd name="T1" fmla="*/ 140 h 294"/>
                <a:gd name="T2" fmla="*/ 632 w 723"/>
                <a:gd name="T3" fmla="*/ 142 h 294"/>
                <a:gd name="T4" fmla="*/ 488 w 723"/>
                <a:gd name="T5" fmla="*/ 0 h 294"/>
                <a:gd name="T6" fmla="*/ 346 w 723"/>
                <a:gd name="T7" fmla="*/ 110 h 294"/>
                <a:gd name="T8" fmla="*/ 269 w 723"/>
                <a:gd name="T9" fmla="*/ 78 h 294"/>
                <a:gd name="T10" fmla="*/ 161 w 723"/>
                <a:gd name="T11" fmla="*/ 175 h 294"/>
                <a:gd name="T12" fmla="*/ 110 w 723"/>
                <a:gd name="T13" fmla="*/ 199 h 294"/>
                <a:gd name="T14" fmla="*/ 59 w 723"/>
                <a:gd name="T15" fmla="*/ 175 h 294"/>
                <a:gd name="T16" fmla="*/ 0 w 723"/>
                <a:gd name="T17" fmla="*/ 234 h 294"/>
                <a:gd name="T18" fmla="*/ 59 w 723"/>
                <a:gd name="T19" fmla="*/ 294 h 294"/>
                <a:gd name="T20" fmla="*/ 77 w 723"/>
                <a:gd name="T21" fmla="*/ 294 h 294"/>
                <a:gd name="T22" fmla="*/ 274 w 723"/>
                <a:gd name="T23" fmla="*/ 294 h 294"/>
                <a:gd name="T24" fmla="*/ 386 w 723"/>
                <a:gd name="T25" fmla="*/ 294 h 294"/>
                <a:gd name="T26" fmla="*/ 652 w 723"/>
                <a:gd name="T27" fmla="*/ 294 h 294"/>
                <a:gd name="T28" fmla="*/ 652 w 723"/>
                <a:gd name="T29" fmla="*/ 294 h 294"/>
                <a:gd name="T30" fmla="*/ 723 w 723"/>
                <a:gd name="T31" fmla="*/ 218 h 294"/>
                <a:gd name="T32" fmla="*/ 645 w 723"/>
                <a:gd name="T33" fmla="*/ 14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3" h="294">
                  <a:moveTo>
                    <a:pt x="645" y="140"/>
                  </a:moveTo>
                  <a:cubicBezTo>
                    <a:pt x="642" y="140"/>
                    <a:pt x="639" y="140"/>
                    <a:pt x="632" y="142"/>
                  </a:cubicBezTo>
                  <a:cubicBezTo>
                    <a:pt x="629" y="64"/>
                    <a:pt x="567" y="0"/>
                    <a:pt x="488" y="0"/>
                  </a:cubicBezTo>
                  <a:cubicBezTo>
                    <a:pt x="421" y="0"/>
                    <a:pt x="363" y="46"/>
                    <a:pt x="346" y="110"/>
                  </a:cubicBezTo>
                  <a:cubicBezTo>
                    <a:pt x="327" y="89"/>
                    <a:pt x="298" y="78"/>
                    <a:pt x="269" y="78"/>
                  </a:cubicBezTo>
                  <a:cubicBezTo>
                    <a:pt x="214" y="78"/>
                    <a:pt x="167" y="121"/>
                    <a:pt x="161" y="175"/>
                  </a:cubicBezTo>
                  <a:cubicBezTo>
                    <a:pt x="140" y="178"/>
                    <a:pt x="123" y="188"/>
                    <a:pt x="110" y="199"/>
                  </a:cubicBezTo>
                  <a:cubicBezTo>
                    <a:pt x="99" y="185"/>
                    <a:pt x="80" y="175"/>
                    <a:pt x="59" y="175"/>
                  </a:cubicBezTo>
                  <a:cubicBezTo>
                    <a:pt x="26" y="175"/>
                    <a:pt x="0" y="200"/>
                    <a:pt x="0" y="234"/>
                  </a:cubicBezTo>
                  <a:cubicBezTo>
                    <a:pt x="0" y="267"/>
                    <a:pt x="26" y="294"/>
                    <a:pt x="59" y="294"/>
                  </a:cubicBezTo>
                  <a:cubicBezTo>
                    <a:pt x="77" y="294"/>
                    <a:pt x="77" y="294"/>
                    <a:pt x="77" y="294"/>
                  </a:cubicBezTo>
                  <a:cubicBezTo>
                    <a:pt x="274" y="294"/>
                    <a:pt x="274" y="294"/>
                    <a:pt x="274" y="294"/>
                  </a:cubicBezTo>
                  <a:cubicBezTo>
                    <a:pt x="386" y="294"/>
                    <a:pt x="386" y="294"/>
                    <a:pt x="386" y="294"/>
                  </a:cubicBezTo>
                  <a:cubicBezTo>
                    <a:pt x="652" y="294"/>
                    <a:pt x="652" y="294"/>
                    <a:pt x="652" y="294"/>
                  </a:cubicBezTo>
                  <a:cubicBezTo>
                    <a:pt x="652" y="294"/>
                    <a:pt x="652" y="294"/>
                    <a:pt x="652" y="294"/>
                  </a:cubicBezTo>
                  <a:cubicBezTo>
                    <a:pt x="693" y="293"/>
                    <a:pt x="723" y="258"/>
                    <a:pt x="723" y="218"/>
                  </a:cubicBezTo>
                  <a:cubicBezTo>
                    <a:pt x="723" y="175"/>
                    <a:pt x="688" y="140"/>
                    <a:pt x="645" y="140"/>
                  </a:cubicBezTo>
                  <a:close/>
                </a:path>
              </a:pathLst>
            </a:custGeom>
            <a:solidFill>
              <a:schemeClr val="accent2">
                <a:lumMod val="20000"/>
                <a:lumOff val="80000"/>
                <a:alpha val="50000"/>
              </a:schemeClr>
            </a:solidFill>
            <a:ln>
              <a:noFill/>
            </a:ln>
          </p:spPr>
          <p:txBody>
            <a:bodyPr vert="horz" wrap="square" lIns="91427" tIns="45713" rIns="91427" bIns="45713" numCol="1" anchor="t" anchorCtr="0" compatLnSpc="1">
              <a:prstTxWarp prst="textNoShape">
                <a:avLst/>
              </a:prstTxWarp>
            </a:bodyPr>
            <a:lstStyle/>
            <a:p>
              <a:endParaRPr lang="en-US" dirty="0"/>
            </a:p>
          </p:txBody>
        </p:sp>
        <p:grpSp>
          <p:nvGrpSpPr>
            <p:cNvPr id="168" name="Group 138"/>
            <p:cNvGrpSpPr>
              <a:grpSpLocks noChangeAspect="1"/>
            </p:cNvGrpSpPr>
            <p:nvPr/>
          </p:nvGrpSpPr>
          <p:grpSpPr bwMode="auto">
            <a:xfrm>
              <a:off x="5983071" y="4973379"/>
              <a:ext cx="1187624" cy="716428"/>
              <a:chOff x="5" y="1"/>
              <a:chExt cx="4746" cy="2863"/>
            </a:xfrm>
          </p:grpSpPr>
          <p:sp>
            <p:nvSpPr>
              <p:cNvPr id="170" name="Freeform 139"/>
              <p:cNvSpPr>
                <a:spLocks/>
              </p:cNvSpPr>
              <p:nvPr/>
            </p:nvSpPr>
            <p:spPr bwMode="auto">
              <a:xfrm>
                <a:off x="1990" y="1"/>
                <a:ext cx="994" cy="280"/>
              </a:xfrm>
              <a:custGeom>
                <a:avLst/>
                <a:gdLst>
                  <a:gd name="T0" fmla="*/ 994 w 994"/>
                  <a:gd name="T1" fmla="*/ 280 h 280"/>
                  <a:gd name="T2" fmla="*/ 0 w 994"/>
                  <a:gd name="T3" fmla="*/ 280 h 280"/>
                  <a:gd name="T4" fmla="*/ 0 w 994"/>
                  <a:gd name="T5" fmla="*/ 0 h 280"/>
                  <a:gd name="T6" fmla="*/ 994 w 994"/>
                  <a:gd name="T7" fmla="*/ 0 h 280"/>
                  <a:gd name="T8" fmla="*/ 994 w 994"/>
                  <a:gd name="T9" fmla="*/ 280 h 280"/>
                  <a:gd name="T10" fmla="*/ 994 w 994"/>
                  <a:gd name="T11" fmla="*/ 280 h 280"/>
                </a:gdLst>
                <a:ahLst/>
                <a:cxnLst>
                  <a:cxn ang="0">
                    <a:pos x="T0" y="T1"/>
                  </a:cxn>
                  <a:cxn ang="0">
                    <a:pos x="T2" y="T3"/>
                  </a:cxn>
                  <a:cxn ang="0">
                    <a:pos x="T4" y="T5"/>
                  </a:cxn>
                  <a:cxn ang="0">
                    <a:pos x="T6" y="T7"/>
                  </a:cxn>
                  <a:cxn ang="0">
                    <a:pos x="T8" y="T9"/>
                  </a:cxn>
                  <a:cxn ang="0">
                    <a:pos x="T10" y="T11"/>
                  </a:cxn>
                </a:cxnLst>
                <a:rect l="0" t="0" r="r" b="b"/>
                <a:pathLst>
                  <a:path w="994" h="280">
                    <a:moveTo>
                      <a:pt x="994" y="280"/>
                    </a:moveTo>
                    <a:lnTo>
                      <a:pt x="0" y="280"/>
                    </a:lnTo>
                    <a:lnTo>
                      <a:pt x="0" y="0"/>
                    </a:lnTo>
                    <a:lnTo>
                      <a:pt x="994" y="0"/>
                    </a:lnTo>
                    <a:lnTo>
                      <a:pt x="994" y="280"/>
                    </a:lnTo>
                    <a:lnTo>
                      <a:pt x="994" y="280"/>
                    </a:lnTo>
                    <a:close/>
                  </a:path>
                </a:pathLst>
              </a:custGeom>
              <a:solidFill>
                <a:srgbClr val="1724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71" name="Freeform 140"/>
              <p:cNvSpPr>
                <a:spLocks/>
              </p:cNvSpPr>
              <p:nvPr/>
            </p:nvSpPr>
            <p:spPr bwMode="auto">
              <a:xfrm>
                <a:off x="982" y="243"/>
                <a:ext cx="1044" cy="852"/>
              </a:xfrm>
              <a:custGeom>
                <a:avLst/>
                <a:gdLst>
                  <a:gd name="T0" fmla="*/ 17 w 1044"/>
                  <a:gd name="T1" fmla="*/ 852 h 852"/>
                  <a:gd name="T2" fmla="*/ 0 w 1044"/>
                  <a:gd name="T3" fmla="*/ 836 h 852"/>
                  <a:gd name="T4" fmla="*/ 1027 w 1044"/>
                  <a:gd name="T5" fmla="*/ 0 h 852"/>
                  <a:gd name="T6" fmla="*/ 1044 w 1044"/>
                  <a:gd name="T7" fmla="*/ 14 h 852"/>
                  <a:gd name="T8" fmla="*/ 17 w 1044"/>
                  <a:gd name="T9" fmla="*/ 852 h 852"/>
                  <a:gd name="T10" fmla="*/ 17 w 1044"/>
                  <a:gd name="T11" fmla="*/ 852 h 852"/>
                </a:gdLst>
                <a:ahLst/>
                <a:cxnLst>
                  <a:cxn ang="0">
                    <a:pos x="T0" y="T1"/>
                  </a:cxn>
                  <a:cxn ang="0">
                    <a:pos x="T2" y="T3"/>
                  </a:cxn>
                  <a:cxn ang="0">
                    <a:pos x="T4" y="T5"/>
                  </a:cxn>
                  <a:cxn ang="0">
                    <a:pos x="T6" y="T7"/>
                  </a:cxn>
                  <a:cxn ang="0">
                    <a:pos x="T8" y="T9"/>
                  </a:cxn>
                  <a:cxn ang="0">
                    <a:pos x="T10" y="T11"/>
                  </a:cxn>
                </a:cxnLst>
                <a:rect l="0" t="0" r="r" b="b"/>
                <a:pathLst>
                  <a:path w="1044" h="852">
                    <a:moveTo>
                      <a:pt x="17" y="852"/>
                    </a:moveTo>
                    <a:lnTo>
                      <a:pt x="0" y="836"/>
                    </a:lnTo>
                    <a:lnTo>
                      <a:pt x="1027" y="0"/>
                    </a:lnTo>
                    <a:lnTo>
                      <a:pt x="1044" y="14"/>
                    </a:lnTo>
                    <a:lnTo>
                      <a:pt x="17" y="852"/>
                    </a:lnTo>
                    <a:lnTo>
                      <a:pt x="17" y="85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72" name="Freeform 141"/>
              <p:cNvSpPr>
                <a:spLocks/>
              </p:cNvSpPr>
              <p:nvPr/>
            </p:nvSpPr>
            <p:spPr bwMode="auto">
              <a:xfrm>
                <a:off x="978" y="1514"/>
                <a:ext cx="1033" cy="280"/>
              </a:xfrm>
              <a:custGeom>
                <a:avLst/>
                <a:gdLst>
                  <a:gd name="T0" fmla="*/ 1017 w 1033"/>
                  <a:gd name="T1" fmla="*/ 280 h 280"/>
                  <a:gd name="T2" fmla="*/ 0 w 1033"/>
                  <a:gd name="T3" fmla="*/ 29 h 280"/>
                  <a:gd name="T4" fmla="*/ 0 w 1033"/>
                  <a:gd name="T5" fmla="*/ 0 h 280"/>
                  <a:gd name="T6" fmla="*/ 1033 w 1033"/>
                  <a:gd name="T7" fmla="*/ 266 h 280"/>
                  <a:gd name="T8" fmla="*/ 1017 w 1033"/>
                  <a:gd name="T9" fmla="*/ 280 h 280"/>
                  <a:gd name="T10" fmla="*/ 1017 w 1033"/>
                  <a:gd name="T11" fmla="*/ 280 h 280"/>
                </a:gdLst>
                <a:ahLst/>
                <a:cxnLst>
                  <a:cxn ang="0">
                    <a:pos x="T0" y="T1"/>
                  </a:cxn>
                  <a:cxn ang="0">
                    <a:pos x="T2" y="T3"/>
                  </a:cxn>
                  <a:cxn ang="0">
                    <a:pos x="T4" y="T5"/>
                  </a:cxn>
                  <a:cxn ang="0">
                    <a:pos x="T6" y="T7"/>
                  </a:cxn>
                  <a:cxn ang="0">
                    <a:pos x="T8" y="T9"/>
                  </a:cxn>
                  <a:cxn ang="0">
                    <a:pos x="T10" y="T11"/>
                  </a:cxn>
                </a:cxnLst>
                <a:rect l="0" t="0" r="r" b="b"/>
                <a:pathLst>
                  <a:path w="1033" h="280">
                    <a:moveTo>
                      <a:pt x="1017" y="280"/>
                    </a:moveTo>
                    <a:lnTo>
                      <a:pt x="0" y="29"/>
                    </a:lnTo>
                    <a:lnTo>
                      <a:pt x="0" y="0"/>
                    </a:lnTo>
                    <a:lnTo>
                      <a:pt x="1033" y="266"/>
                    </a:lnTo>
                    <a:lnTo>
                      <a:pt x="1017" y="280"/>
                    </a:lnTo>
                    <a:lnTo>
                      <a:pt x="1017" y="28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73" name="Freeform 142"/>
              <p:cNvSpPr>
                <a:spLocks/>
              </p:cNvSpPr>
              <p:nvPr/>
            </p:nvSpPr>
            <p:spPr bwMode="auto">
              <a:xfrm>
                <a:off x="2967" y="1034"/>
                <a:ext cx="807" cy="525"/>
              </a:xfrm>
              <a:custGeom>
                <a:avLst/>
                <a:gdLst>
                  <a:gd name="T0" fmla="*/ 17 w 807"/>
                  <a:gd name="T1" fmla="*/ 525 h 525"/>
                  <a:gd name="T2" fmla="*/ 0 w 807"/>
                  <a:gd name="T3" fmla="*/ 492 h 525"/>
                  <a:gd name="T4" fmla="*/ 793 w 807"/>
                  <a:gd name="T5" fmla="*/ 0 h 525"/>
                  <a:gd name="T6" fmla="*/ 807 w 807"/>
                  <a:gd name="T7" fmla="*/ 16 h 525"/>
                  <a:gd name="T8" fmla="*/ 17 w 807"/>
                  <a:gd name="T9" fmla="*/ 525 h 525"/>
                  <a:gd name="T10" fmla="*/ 17 w 807"/>
                  <a:gd name="T11" fmla="*/ 525 h 525"/>
                </a:gdLst>
                <a:ahLst/>
                <a:cxnLst>
                  <a:cxn ang="0">
                    <a:pos x="T0" y="T1"/>
                  </a:cxn>
                  <a:cxn ang="0">
                    <a:pos x="T2" y="T3"/>
                  </a:cxn>
                  <a:cxn ang="0">
                    <a:pos x="T4" y="T5"/>
                  </a:cxn>
                  <a:cxn ang="0">
                    <a:pos x="T6" y="T7"/>
                  </a:cxn>
                  <a:cxn ang="0">
                    <a:pos x="T8" y="T9"/>
                  </a:cxn>
                  <a:cxn ang="0">
                    <a:pos x="T10" y="T11"/>
                  </a:cxn>
                </a:cxnLst>
                <a:rect l="0" t="0" r="r" b="b"/>
                <a:pathLst>
                  <a:path w="807" h="525">
                    <a:moveTo>
                      <a:pt x="17" y="525"/>
                    </a:moveTo>
                    <a:lnTo>
                      <a:pt x="0" y="492"/>
                    </a:lnTo>
                    <a:lnTo>
                      <a:pt x="793" y="0"/>
                    </a:lnTo>
                    <a:lnTo>
                      <a:pt x="807" y="16"/>
                    </a:lnTo>
                    <a:lnTo>
                      <a:pt x="17" y="525"/>
                    </a:lnTo>
                    <a:lnTo>
                      <a:pt x="17" y="52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74" name="Freeform 143"/>
              <p:cNvSpPr>
                <a:spLocks/>
              </p:cNvSpPr>
              <p:nvPr/>
            </p:nvSpPr>
            <p:spPr bwMode="auto">
              <a:xfrm>
                <a:off x="2967" y="354"/>
                <a:ext cx="807" cy="1002"/>
              </a:xfrm>
              <a:custGeom>
                <a:avLst/>
                <a:gdLst>
                  <a:gd name="T0" fmla="*/ 17 w 807"/>
                  <a:gd name="T1" fmla="*/ 1002 h 1002"/>
                  <a:gd name="T2" fmla="*/ 0 w 807"/>
                  <a:gd name="T3" fmla="*/ 987 h 1002"/>
                  <a:gd name="T4" fmla="*/ 793 w 807"/>
                  <a:gd name="T5" fmla="*/ 0 h 1002"/>
                  <a:gd name="T6" fmla="*/ 807 w 807"/>
                  <a:gd name="T7" fmla="*/ 14 h 1002"/>
                  <a:gd name="T8" fmla="*/ 17 w 807"/>
                  <a:gd name="T9" fmla="*/ 1002 h 1002"/>
                  <a:gd name="T10" fmla="*/ 17 w 807"/>
                  <a:gd name="T11" fmla="*/ 1002 h 1002"/>
                </a:gdLst>
                <a:ahLst/>
                <a:cxnLst>
                  <a:cxn ang="0">
                    <a:pos x="T0" y="T1"/>
                  </a:cxn>
                  <a:cxn ang="0">
                    <a:pos x="T2" y="T3"/>
                  </a:cxn>
                  <a:cxn ang="0">
                    <a:pos x="T4" y="T5"/>
                  </a:cxn>
                  <a:cxn ang="0">
                    <a:pos x="T6" y="T7"/>
                  </a:cxn>
                  <a:cxn ang="0">
                    <a:pos x="T8" y="T9"/>
                  </a:cxn>
                  <a:cxn ang="0">
                    <a:pos x="T10" y="T11"/>
                  </a:cxn>
                </a:cxnLst>
                <a:rect l="0" t="0" r="r" b="b"/>
                <a:pathLst>
                  <a:path w="807" h="1002">
                    <a:moveTo>
                      <a:pt x="17" y="1002"/>
                    </a:moveTo>
                    <a:lnTo>
                      <a:pt x="0" y="987"/>
                    </a:lnTo>
                    <a:lnTo>
                      <a:pt x="793" y="0"/>
                    </a:lnTo>
                    <a:lnTo>
                      <a:pt x="807" y="14"/>
                    </a:lnTo>
                    <a:lnTo>
                      <a:pt x="17" y="1002"/>
                    </a:lnTo>
                    <a:lnTo>
                      <a:pt x="17" y="100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75" name="Freeform 144"/>
              <p:cNvSpPr>
                <a:spLocks/>
              </p:cNvSpPr>
              <p:nvPr/>
            </p:nvSpPr>
            <p:spPr bwMode="auto">
              <a:xfrm>
                <a:off x="2967" y="1933"/>
                <a:ext cx="807" cy="512"/>
              </a:xfrm>
              <a:custGeom>
                <a:avLst/>
                <a:gdLst>
                  <a:gd name="T0" fmla="*/ 793 w 807"/>
                  <a:gd name="T1" fmla="*/ 512 h 512"/>
                  <a:gd name="T2" fmla="*/ 0 w 807"/>
                  <a:gd name="T3" fmla="*/ 29 h 512"/>
                  <a:gd name="T4" fmla="*/ 17 w 807"/>
                  <a:gd name="T5" fmla="*/ 0 h 512"/>
                  <a:gd name="T6" fmla="*/ 807 w 807"/>
                  <a:gd name="T7" fmla="*/ 495 h 512"/>
                  <a:gd name="T8" fmla="*/ 793 w 807"/>
                  <a:gd name="T9" fmla="*/ 512 h 512"/>
                  <a:gd name="T10" fmla="*/ 793 w 807"/>
                  <a:gd name="T11" fmla="*/ 512 h 512"/>
                </a:gdLst>
                <a:ahLst/>
                <a:cxnLst>
                  <a:cxn ang="0">
                    <a:pos x="T0" y="T1"/>
                  </a:cxn>
                  <a:cxn ang="0">
                    <a:pos x="T2" y="T3"/>
                  </a:cxn>
                  <a:cxn ang="0">
                    <a:pos x="T4" y="T5"/>
                  </a:cxn>
                  <a:cxn ang="0">
                    <a:pos x="T6" y="T7"/>
                  </a:cxn>
                  <a:cxn ang="0">
                    <a:pos x="T8" y="T9"/>
                  </a:cxn>
                  <a:cxn ang="0">
                    <a:pos x="T10" y="T11"/>
                  </a:cxn>
                </a:cxnLst>
                <a:rect l="0" t="0" r="r" b="b"/>
                <a:pathLst>
                  <a:path w="807" h="512">
                    <a:moveTo>
                      <a:pt x="793" y="512"/>
                    </a:moveTo>
                    <a:lnTo>
                      <a:pt x="0" y="29"/>
                    </a:lnTo>
                    <a:lnTo>
                      <a:pt x="17" y="0"/>
                    </a:lnTo>
                    <a:lnTo>
                      <a:pt x="807" y="495"/>
                    </a:lnTo>
                    <a:lnTo>
                      <a:pt x="793" y="512"/>
                    </a:lnTo>
                    <a:lnTo>
                      <a:pt x="793" y="5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76" name="Freeform 145"/>
              <p:cNvSpPr>
                <a:spLocks/>
              </p:cNvSpPr>
              <p:nvPr/>
            </p:nvSpPr>
            <p:spPr bwMode="auto">
              <a:xfrm>
                <a:off x="2967" y="2367"/>
                <a:ext cx="807" cy="497"/>
              </a:xfrm>
              <a:custGeom>
                <a:avLst/>
                <a:gdLst>
                  <a:gd name="T0" fmla="*/ 793 w 807"/>
                  <a:gd name="T1" fmla="*/ 497 h 497"/>
                  <a:gd name="T2" fmla="*/ 0 w 807"/>
                  <a:gd name="T3" fmla="*/ 14 h 497"/>
                  <a:gd name="T4" fmla="*/ 17 w 807"/>
                  <a:gd name="T5" fmla="*/ 0 h 497"/>
                  <a:gd name="T6" fmla="*/ 807 w 807"/>
                  <a:gd name="T7" fmla="*/ 466 h 497"/>
                  <a:gd name="T8" fmla="*/ 793 w 807"/>
                  <a:gd name="T9" fmla="*/ 497 h 497"/>
                  <a:gd name="T10" fmla="*/ 793 w 807"/>
                  <a:gd name="T11" fmla="*/ 497 h 497"/>
                </a:gdLst>
                <a:ahLst/>
                <a:cxnLst>
                  <a:cxn ang="0">
                    <a:pos x="T0" y="T1"/>
                  </a:cxn>
                  <a:cxn ang="0">
                    <a:pos x="T2" y="T3"/>
                  </a:cxn>
                  <a:cxn ang="0">
                    <a:pos x="T4" y="T5"/>
                  </a:cxn>
                  <a:cxn ang="0">
                    <a:pos x="T6" y="T7"/>
                  </a:cxn>
                  <a:cxn ang="0">
                    <a:pos x="T8" y="T9"/>
                  </a:cxn>
                  <a:cxn ang="0">
                    <a:pos x="T10" y="T11"/>
                  </a:cxn>
                </a:cxnLst>
                <a:rect l="0" t="0" r="r" b="b"/>
                <a:pathLst>
                  <a:path w="807" h="497">
                    <a:moveTo>
                      <a:pt x="793" y="497"/>
                    </a:moveTo>
                    <a:lnTo>
                      <a:pt x="0" y="14"/>
                    </a:lnTo>
                    <a:lnTo>
                      <a:pt x="17" y="0"/>
                    </a:lnTo>
                    <a:lnTo>
                      <a:pt x="807" y="466"/>
                    </a:lnTo>
                    <a:lnTo>
                      <a:pt x="793" y="497"/>
                    </a:lnTo>
                    <a:lnTo>
                      <a:pt x="793" y="49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77" name="Freeform 146"/>
              <p:cNvSpPr>
                <a:spLocks/>
              </p:cNvSpPr>
              <p:nvPr/>
            </p:nvSpPr>
            <p:spPr bwMode="auto">
              <a:xfrm>
                <a:off x="963" y="1933"/>
                <a:ext cx="1063" cy="294"/>
              </a:xfrm>
              <a:custGeom>
                <a:avLst/>
                <a:gdLst>
                  <a:gd name="T0" fmla="*/ 1046 w 1063"/>
                  <a:gd name="T1" fmla="*/ 294 h 294"/>
                  <a:gd name="T2" fmla="*/ 0 w 1063"/>
                  <a:gd name="T3" fmla="*/ 29 h 294"/>
                  <a:gd name="T4" fmla="*/ 0 w 1063"/>
                  <a:gd name="T5" fmla="*/ 0 h 294"/>
                  <a:gd name="T6" fmla="*/ 1063 w 1063"/>
                  <a:gd name="T7" fmla="*/ 266 h 294"/>
                  <a:gd name="T8" fmla="*/ 1046 w 1063"/>
                  <a:gd name="T9" fmla="*/ 294 h 294"/>
                  <a:gd name="T10" fmla="*/ 1046 w 1063"/>
                  <a:gd name="T11" fmla="*/ 294 h 294"/>
                </a:gdLst>
                <a:ahLst/>
                <a:cxnLst>
                  <a:cxn ang="0">
                    <a:pos x="T0" y="T1"/>
                  </a:cxn>
                  <a:cxn ang="0">
                    <a:pos x="T2" y="T3"/>
                  </a:cxn>
                  <a:cxn ang="0">
                    <a:pos x="T4" y="T5"/>
                  </a:cxn>
                  <a:cxn ang="0">
                    <a:pos x="T6" y="T7"/>
                  </a:cxn>
                  <a:cxn ang="0">
                    <a:pos x="T8" y="T9"/>
                  </a:cxn>
                  <a:cxn ang="0">
                    <a:pos x="T10" y="T11"/>
                  </a:cxn>
                </a:cxnLst>
                <a:rect l="0" t="0" r="r" b="b"/>
                <a:pathLst>
                  <a:path w="1063" h="294">
                    <a:moveTo>
                      <a:pt x="1046" y="294"/>
                    </a:moveTo>
                    <a:lnTo>
                      <a:pt x="0" y="29"/>
                    </a:lnTo>
                    <a:lnTo>
                      <a:pt x="0" y="0"/>
                    </a:lnTo>
                    <a:lnTo>
                      <a:pt x="1063" y="266"/>
                    </a:lnTo>
                    <a:lnTo>
                      <a:pt x="1046" y="294"/>
                    </a:lnTo>
                    <a:lnTo>
                      <a:pt x="1046" y="29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78" name="Freeform 147"/>
              <p:cNvSpPr>
                <a:spLocks/>
              </p:cNvSpPr>
              <p:nvPr/>
            </p:nvSpPr>
            <p:spPr bwMode="auto">
              <a:xfrm>
                <a:off x="999" y="2367"/>
                <a:ext cx="1055" cy="279"/>
              </a:xfrm>
              <a:custGeom>
                <a:avLst/>
                <a:gdLst>
                  <a:gd name="T0" fmla="*/ 0 w 1055"/>
                  <a:gd name="T1" fmla="*/ 279 h 279"/>
                  <a:gd name="T2" fmla="*/ 0 w 1055"/>
                  <a:gd name="T3" fmla="*/ 251 h 279"/>
                  <a:gd name="T4" fmla="*/ 1038 w 1055"/>
                  <a:gd name="T5" fmla="*/ 0 h 279"/>
                  <a:gd name="T6" fmla="*/ 1055 w 1055"/>
                  <a:gd name="T7" fmla="*/ 14 h 279"/>
                  <a:gd name="T8" fmla="*/ 0 w 1055"/>
                  <a:gd name="T9" fmla="*/ 279 h 279"/>
                  <a:gd name="T10" fmla="*/ 0 w 1055"/>
                  <a:gd name="T11" fmla="*/ 279 h 279"/>
                </a:gdLst>
                <a:ahLst/>
                <a:cxnLst>
                  <a:cxn ang="0">
                    <a:pos x="T0" y="T1"/>
                  </a:cxn>
                  <a:cxn ang="0">
                    <a:pos x="T2" y="T3"/>
                  </a:cxn>
                  <a:cxn ang="0">
                    <a:pos x="T4" y="T5"/>
                  </a:cxn>
                  <a:cxn ang="0">
                    <a:pos x="T6" y="T7"/>
                  </a:cxn>
                  <a:cxn ang="0">
                    <a:pos x="T8" y="T9"/>
                  </a:cxn>
                  <a:cxn ang="0">
                    <a:pos x="T10" y="T11"/>
                  </a:cxn>
                </a:cxnLst>
                <a:rect l="0" t="0" r="r" b="b"/>
                <a:pathLst>
                  <a:path w="1055" h="279">
                    <a:moveTo>
                      <a:pt x="0" y="279"/>
                    </a:moveTo>
                    <a:lnTo>
                      <a:pt x="0" y="251"/>
                    </a:lnTo>
                    <a:lnTo>
                      <a:pt x="1038" y="0"/>
                    </a:lnTo>
                    <a:lnTo>
                      <a:pt x="1055" y="14"/>
                    </a:lnTo>
                    <a:lnTo>
                      <a:pt x="0" y="279"/>
                    </a:lnTo>
                    <a:lnTo>
                      <a:pt x="0" y="279"/>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79" name="Freeform 148"/>
              <p:cNvSpPr>
                <a:spLocks/>
              </p:cNvSpPr>
              <p:nvPr/>
            </p:nvSpPr>
            <p:spPr bwMode="auto">
              <a:xfrm>
                <a:off x="999" y="1346"/>
                <a:ext cx="991" cy="31"/>
              </a:xfrm>
              <a:custGeom>
                <a:avLst/>
                <a:gdLst>
                  <a:gd name="T0" fmla="*/ 991 w 991"/>
                  <a:gd name="T1" fmla="*/ 31 h 31"/>
                  <a:gd name="T2" fmla="*/ 0 w 991"/>
                  <a:gd name="T3" fmla="*/ 31 h 31"/>
                  <a:gd name="T4" fmla="*/ 0 w 991"/>
                  <a:gd name="T5" fmla="*/ 0 h 31"/>
                  <a:gd name="T6" fmla="*/ 991 w 991"/>
                  <a:gd name="T7" fmla="*/ 0 h 31"/>
                  <a:gd name="T8" fmla="*/ 991 w 991"/>
                  <a:gd name="T9" fmla="*/ 31 h 31"/>
                  <a:gd name="T10" fmla="*/ 991 w 991"/>
                  <a:gd name="T11" fmla="*/ 31 h 31"/>
                </a:gdLst>
                <a:ahLst/>
                <a:cxnLst>
                  <a:cxn ang="0">
                    <a:pos x="T0" y="T1"/>
                  </a:cxn>
                  <a:cxn ang="0">
                    <a:pos x="T2" y="T3"/>
                  </a:cxn>
                  <a:cxn ang="0">
                    <a:pos x="T4" y="T5"/>
                  </a:cxn>
                  <a:cxn ang="0">
                    <a:pos x="T6" y="T7"/>
                  </a:cxn>
                  <a:cxn ang="0">
                    <a:pos x="T8" y="T9"/>
                  </a:cxn>
                  <a:cxn ang="0">
                    <a:pos x="T10" y="T11"/>
                  </a:cxn>
                </a:cxnLst>
                <a:rect l="0" t="0" r="r" b="b"/>
                <a:pathLst>
                  <a:path w="991" h="31">
                    <a:moveTo>
                      <a:pt x="991" y="31"/>
                    </a:moveTo>
                    <a:lnTo>
                      <a:pt x="0" y="31"/>
                    </a:lnTo>
                    <a:lnTo>
                      <a:pt x="0" y="0"/>
                    </a:lnTo>
                    <a:lnTo>
                      <a:pt x="991" y="0"/>
                    </a:lnTo>
                    <a:lnTo>
                      <a:pt x="991" y="31"/>
                    </a:lnTo>
                    <a:lnTo>
                      <a:pt x="991" y="3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80" name="Freeform 149"/>
              <p:cNvSpPr>
                <a:spLocks/>
              </p:cNvSpPr>
              <p:nvPr/>
            </p:nvSpPr>
            <p:spPr bwMode="auto">
              <a:xfrm>
                <a:off x="1990" y="1079"/>
                <a:ext cx="994" cy="296"/>
              </a:xfrm>
              <a:custGeom>
                <a:avLst/>
                <a:gdLst>
                  <a:gd name="T0" fmla="*/ 994 w 994"/>
                  <a:gd name="T1" fmla="*/ 296 h 296"/>
                  <a:gd name="T2" fmla="*/ 0 w 994"/>
                  <a:gd name="T3" fmla="*/ 296 h 296"/>
                  <a:gd name="T4" fmla="*/ 0 w 994"/>
                  <a:gd name="T5" fmla="*/ 0 h 296"/>
                  <a:gd name="T6" fmla="*/ 994 w 994"/>
                  <a:gd name="T7" fmla="*/ 0 h 296"/>
                  <a:gd name="T8" fmla="*/ 994 w 994"/>
                  <a:gd name="T9" fmla="*/ 296 h 296"/>
                  <a:gd name="T10" fmla="*/ 994 w 994"/>
                  <a:gd name="T11" fmla="*/ 296 h 296"/>
                </a:gdLst>
                <a:ahLst/>
                <a:cxnLst>
                  <a:cxn ang="0">
                    <a:pos x="T0" y="T1"/>
                  </a:cxn>
                  <a:cxn ang="0">
                    <a:pos x="T2" y="T3"/>
                  </a:cxn>
                  <a:cxn ang="0">
                    <a:pos x="T4" y="T5"/>
                  </a:cxn>
                  <a:cxn ang="0">
                    <a:pos x="T6" y="T7"/>
                  </a:cxn>
                  <a:cxn ang="0">
                    <a:pos x="T8" y="T9"/>
                  </a:cxn>
                  <a:cxn ang="0">
                    <a:pos x="T10" y="T11"/>
                  </a:cxn>
                </a:cxnLst>
                <a:rect l="0" t="0" r="r" b="b"/>
                <a:pathLst>
                  <a:path w="994" h="296">
                    <a:moveTo>
                      <a:pt x="994" y="296"/>
                    </a:moveTo>
                    <a:lnTo>
                      <a:pt x="0" y="296"/>
                    </a:lnTo>
                    <a:lnTo>
                      <a:pt x="0" y="0"/>
                    </a:lnTo>
                    <a:lnTo>
                      <a:pt x="994" y="0"/>
                    </a:lnTo>
                    <a:lnTo>
                      <a:pt x="994" y="296"/>
                    </a:lnTo>
                    <a:lnTo>
                      <a:pt x="994" y="296"/>
                    </a:lnTo>
                    <a:close/>
                  </a:path>
                </a:pathLst>
              </a:custGeom>
              <a:solidFill>
                <a:srgbClr val="0057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81" name="Freeform 150"/>
              <p:cNvSpPr>
                <a:spLocks/>
              </p:cNvSpPr>
              <p:nvPr/>
            </p:nvSpPr>
            <p:spPr bwMode="auto">
              <a:xfrm>
                <a:off x="1990" y="1514"/>
                <a:ext cx="994" cy="280"/>
              </a:xfrm>
              <a:custGeom>
                <a:avLst/>
                <a:gdLst>
                  <a:gd name="T0" fmla="*/ 994 w 994"/>
                  <a:gd name="T1" fmla="*/ 280 h 280"/>
                  <a:gd name="T2" fmla="*/ 0 w 994"/>
                  <a:gd name="T3" fmla="*/ 280 h 280"/>
                  <a:gd name="T4" fmla="*/ 0 w 994"/>
                  <a:gd name="T5" fmla="*/ 0 h 280"/>
                  <a:gd name="T6" fmla="*/ 994 w 994"/>
                  <a:gd name="T7" fmla="*/ 0 h 280"/>
                  <a:gd name="T8" fmla="*/ 994 w 994"/>
                  <a:gd name="T9" fmla="*/ 280 h 280"/>
                  <a:gd name="T10" fmla="*/ 994 w 994"/>
                  <a:gd name="T11" fmla="*/ 280 h 280"/>
                </a:gdLst>
                <a:ahLst/>
                <a:cxnLst>
                  <a:cxn ang="0">
                    <a:pos x="T0" y="T1"/>
                  </a:cxn>
                  <a:cxn ang="0">
                    <a:pos x="T2" y="T3"/>
                  </a:cxn>
                  <a:cxn ang="0">
                    <a:pos x="T4" y="T5"/>
                  </a:cxn>
                  <a:cxn ang="0">
                    <a:pos x="T6" y="T7"/>
                  </a:cxn>
                  <a:cxn ang="0">
                    <a:pos x="T8" y="T9"/>
                  </a:cxn>
                  <a:cxn ang="0">
                    <a:pos x="T10" y="T11"/>
                  </a:cxn>
                </a:cxnLst>
                <a:rect l="0" t="0" r="r" b="b"/>
                <a:pathLst>
                  <a:path w="994" h="280">
                    <a:moveTo>
                      <a:pt x="994" y="280"/>
                    </a:moveTo>
                    <a:lnTo>
                      <a:pt x="0" y="280"/>
                    </a:lnTo>
                    <a:lnTo>
                      <a:pt x="0" y="0"/>
                    </a:lnTo>
                    <a:lnTo>
                      <a:pt x="994" y="0"/>
                    </a:lnTo>
                    <a:lnTo>
                      <a:pt x="994" y="280"/>
                    </a:lnTo>
                    <a:lnTo>
                      <a:pt x="994" y="280"/>
                    </a:lnTo>
                    <a:close/>
                  </a:path>
                </a:pathLst>
              </a:custGeom>
              <a:solidFill>
                <a:srgbClr val="44C8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82" name="Freeform 151"/>
              <p:cNvSpPr>
                <a:spLocks/>
              </p:cNvSpPr>
              <p:nvPr/>
            </p:nvSpPr>
            <p:spPr bwMode="auto">
              <a:xfrm>
                <a:off x="1990" y="1933"/>
                <a:ext cx="994" cy="294"/>
              </a:xfrm>
              <a:custGeom>
                <a:avLst/>
                <a:gdLst>
                  <a:gd name="T0" fmla="*/ 994 w 994"/>
                  <a:gd name="T1" fmla="*/ 294 h 294"/>
                  <a:gd name="T2" fmla="*/ 0 w 994"/>
                  <a:gd name="T3" fmla="*/ 294 h 294"/>
                  <a:gd name="T4" fmla="*/ 0 w 994"/>
                  <a:gd name="T5" fmla="*/ 0 h 294"/>
                  <a:gd name="T6" fmla="*/ 994 w 994"/>
                  <a:gd name="T7" fmla="*/ 0 h 294"/>
                  <a:gd name="T8" fmla="*/ 994 w 994"/>
                  <a:gd name="T9" fmla="*/ 294 h 294"/>
                  <a:gd name="T10" fmla="*/ 994 w 994"/>
                  <a:gd name="T11" fmla="*/ 294 h 294"/>
                </a:gdLst>
                <a:ahLst/>
                <a:cxnLst>
                  <a:cxn ang="0">
                    <a:pos x="T0" y="T1"/>
                  </a:cxn>
                  <a:cxn ang="0">
                    <a:pos x="T2" y="T3"/>
                  </a:cxn>
                  <a:cxn ang="0">
                    <a:pos x="T4" y="T5"/>
                  </a:cxn>
                  <a:cxn ang="0">
                    <a:pos x="T6" y="T7"/>
                  </a:cxn>
                  <a:cxn ang="0">
                    <a:pos x="T8" y="T9"/>
                  </a:cxn>
                  <a:cxn ang="0">
                    <a:pos x="T10" y="T11"/>
                  </a:cxn>
                </a:cxnLst>
                <a:rect l="0" t="0" r="r" b="b"/>
                <a:pathLst>
                  <a:path w="994" h="294">
                    <a:moveTo>
                      <a:pt x="994" y="294"/>
                    </a:moveTo>
                    <a:lnTo>
                      <a:pt x="0" y="294"/>
                    </a:lnTo>
                    <a:lnTo>
                      <a:pt x="0" y="0"/>
                    </a:lnTo>
                    <a:lnTo>
                      <a:pt x="994" y="0"/>
                    </a:lnTo>
                    <a:lnTo>
                      <a:pt x="994" y="294"/>
                    </a:lnTo>
                    <a:lnTo>
                      <a:pt x="994" y="294"/>
                    </a:lnTo>
                    <a:close/>
                  </a:path>
                </a:pathLst>
              </a:custGeom>
              <a:solidFill>
                <a:srgbClr val="0057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83" name="Freeform 152"/>
              <p:cNvSpPr>
                <a:spLocks/>
              </p:cNvSpPr>
              <p:nvPr/>
            </p:nvSpPr>
            <p:spPr bwMode="auto">
              <a:xfrm>
                <a:off x="3760" y="2149"/>
                <a:ext cx="991" cy="296"/>
              </a:xfrm>
              <a:custGeom>
                <a:avLst/>
                <a:gdLst>
                  <a:gd name="T0" fmla="*/ 991 w 991"/>
                  <a:gd name="T1" fmla="*/ 296 h 296"/>
                  <a:gd name="T2" fmla="*/ 0 w 991"/>
                  <a:gd name="T3" fmla="*/ 296 h 296"/>
                  <a:gd name="T4" fmla="*/ 0 w 991"/>
                  <a:gd name="T5" fmla="*/ 0 h 296"/>
                  <a:gd name="T6" fmla="*/ 991 w 991"/>
                  <a:gd name="T7" fmla="*/ 0 h 296"/>
                  <a:gd name="T8" fmla="*/ 991 w 991"/>
                  <a:gd name="T9" fmla="*/ 296 h 296"/>
                  <a:gd name="T10" fmla="*/ 991 w 991"/>
                  <a:gd name="T11" fmla="*/ 296 h 296"/>
                </a:gdLst>
                <a:ahLst/>
                <a:cxnLst>
                  <a:cxn ang="0">
                    <a:pos x="T0" y="T1"/>
                  </a:cxn>
                  <a:cxn ang="0">
                    <a:pos x="T2" y="T3"/>
                  </a:cxn>
                  <a:cxn ang="0">
                    <a:pos x="T4" y="T5"/>
                  </a:cxn>
                  <a:cxn ang="0">
                    <a:pos x="T6" y="T7"/>
                  </a:cxn>
                  <a:cxn ang="0">
                    <a:pos x="T8" y="T9"/>
                  </a:cxn>
                  <a:cxn ang="0">
                    <a:pos x="T10" y="T11"/>
                  </a:cxn>
                </a:cxnLst>
                <a:rect l="0" t="0" r="r" b="b"/>
                <a:pathLst>
                  <a:path w="991" h="296">
                    <a:moveTo>
                      <a:pt x="991" y="296"/>
                    </a:moveTo>
                    <a:lnTo>
                      <a:pt x="0" y="296"/>
                    </a:lnTo>
                    <a:lnTo>
                      <a:pt x="0" y="0"/>
                    </a:lnTo>
                    <a:lnTo>
                      <a:pt x="991" y="0"/>
                    </a:lnTo>
                    <a:lnTo>
                      <a:pt x="991" y="296"/>
                    </a:lnTo>
                    <a:lnTo>
                      <a:pt x="991" y="296"/>
                    </a:lnTo>
                    <a:close/>
                  </a:path>
                </a:pathLst>
              </a:custGeom>
              <a:solidFill>
                <a:srgbClr val="0057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84" name="Freeform 153"/>
              <p:cNvSpPr>
                <a:spLocks/>
              </p:cNvSpPr>
              <p:nvPr/>
            </p:nvSpPr>
            <p:spPr bwMode="auto">
              <a:xfrm>
                <a:off x="3760" y="2568"/>
                <a:ext cx="991" cy="296"/>
              </a:xfrm>
              <a:custGeom>
                <a:avLst/>
                <a:gdLst>
                  <a:gd name="T0" fmla="*/ 991 w 991"/>
                  <a:gd name="T1" fmla="*/ 296 h 296"/>
                  <a:gd name="T2" fmla="*/ 0 w 991"/>
                  <a:gd name="T3" fmla="*/ 296 h 296"/>
                  <a:gd name="T4" fmla="*/ 0 w 991"/>
                  <a:gd name="T5" fmla="*/ 0 h 296"/>
                  <a:gd name="T6" fmla="*/ 991 w 991"/>
                  <a:gd name="T7" fmla="*/ 0 h 296"/>
                  <a:gd name="T8" fmla="*/ 991 w 991"/>
                  <a:gd name="T9" fmla="*/ 296 h 296"/>
                  <a:gd name="T10" fmla="*/ 991 w 991"/>
                  <a:gd name="T11" fmla="*/ 296 h 296"/>
                </a:gdLst>
                <a:ahLst/>
                <a:cxnLst>
                  <a:cxn ang="0">
                    <a:pos x="T0" y="T1"/>
                  </a:cxn>
                  <a:cxn ang="0">
                    <a:pos x="T2" y="T3"/>
                  </a:cxn>
                  <a:cxn ang="0">
                    <a:pos x="T4" y="T5"/>
                  </a:cxn>
                  <a:cxn ang="0">
                    <a:pos x="T6" y="T7"/>
                  </a:cxn>
                  <a:cxn ang="0">
                    <a:pos x="T8" y="T9"/>
                  </a:cxn>
                  <a:cxn ang="0">
                    <a:pos x="T10" y="T11"/>
                  </a:cxn>
                </a:cxnLst>
                <a:rect l="0" t="0" r="r" b="b"/>
                <a:pathLst>
                  <a:path w="991" h="296">
                    <a:moveTo>
                      <a:pt x="991" y="296"/>
                    </a:moveTo>
                    <a:lnTo>
                      <a:pt x="0" y="296"/>
                    </a:lnTo>
                    <a:lnTo>
                      <a:pt x="0" y="0"/>
                    </a:lnTo>
                    <a:lnTo>
                      <a:pt x="991" y="0"/>
                    </a:lnTo>
                    <a:lnTo>
                      <a:pt x="991" y="296"/>
                    </a:lnTo>
                    <a:lnTo>
                      <a:pt x="991" y="296"/>
                    </a:lnTo>
                    <a:close/>
                  </a:path>
                </a:pathLst>
              </a:custGeom>
              <a:solidFill>
                <a:srgbClr val="44C8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85" name="Freeform 154"/>
              <p:cNvSpPr>
                <a:spLocks/>
              </p:cNvSpPr>
              <p:nvPr/>
            </p:nvSpPr>
            <p:spPr bwMode="auto">
              <a:xfrm>
                <a:off x="5" y="1514"/>
                <a:ext cx="994" cy="280"/>
              </a:xfrm>
              <a:custGeom>
                <a:avLst/>
                <a:gdLst>
                  <a:gd name="T0" fmla="*/ 994 w 994"/>
                  <a:gd name="T1" fmla="*/ 280 h 280"/>
                  <a:gd name="T2" fmla="*/ 0 w 994"/>
                  <a:gd name="T3" fmla="*/ 280 h 280"/>
                  <a:gd name="T4" fmla="*/ 0 w 994"/>
                  <a:gd name="T5" fmla="*/ 0 h 280"/>
                  <a:gd name="T6" fmla="*/ 994 w 994"/>
                  <a:gd name="T7" fmla="*/ 0 h 280"/>
                  <a:gd name="T8" fmla="*/ 994 w 994"/>
                  <a:gd name="T9" fmla="*/ 280 h 280"/>
                  <a:gd name="T10" fmla="*/ 994 w 994"/>
                  <a:gd name="T11" fmla="*/ 280 h 280"/>
                </a:gdLst>
                <a:ahLst/>
                <a:cxnLst>
                  <a:cxn ang="0">
                    <a:pos x="T0" y="T1"/>
                  </a:cxn>
                  <a:cxn ang="0">
                    <a:pos x="T2" y="T3"/>
                  </a:cxn>
                  <a:cxn ang="0">
                    <a:pos x="T4" y="T5"/>
                  </a:cxn>
                  <a:cxn ang="0">
                    <a:pos x="T6" y="T7"/>
                  </a:cxn>
                  <a:cxn ang="0">
                    <a:pos x="T8" y="T9"/>
                  </a:cxn>
                  <a:cxn ang="0">
                    <a:pos x="T10" y="T11"/>
                  </a:cxn>
                </a:cxnLst>
                <a:rect l="0" t="0" r="r" b="b"/>
                <a:pathLst>
                  <a:path w="994" h="280">
                    <a:moveTo>
                      <a:pt x="994" y="280"/>
                    </a:moveTo>
                    <a:lnTo>
                      <a:pt x="0" y="280"/>
                    </a:lnTo>
                    <a:lnTo>
                      <a:pt x="0" y="0"/>
                    </a:lnTo>
                    <a:lnTo>
                      <a:pt x="994" y="0"/>
                    </a:lnTo>
                    <a:lnTo>
                      <a:pt x="994" y="280"/>
                    </a:lnTo>
                    <a:lnTo>
                      <a:pt x="994" y="280"/>
                    </a:lnTo>
                    <a:close/>
                  </a:path>
                </a:pathLst>
              </a:custGeom>
              <a:solidFill>
                <a:srgbClr val="1724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86" name="Freeform 155"/>
              <p:cNvSpPr>
                <a:spLocks/>
              </p:cNvSpPr>
              <p:nvPr/>
            </p:nvSpPr>
            <p:spPr bwMode="auto">
              <a:xfrm>
                <a:off x="5" y="1933"/>
                <a:ext cx="994" cy="294"/>
              </a:xfrm>
              <a:custGeom>
                <a:avLst/>
                <a:gdLst>
                  <a:gd name="T0" fmla="*/ 994 w 994"/>
                  <a:gd name="T1" fmla="*/ 294 h 294"/>
                  <a:gd name="T2" fmla="*/ 0 w 994"/>
                  <a:gd name="T3" fmla="*/ 294 h 294"/>
                  <a:gd name="T4" fmla="*/ 0 w 994"/>
                  <a:gd name="T5" fmla="*/ 0 h 294"/>
                  <a:gd name="T6" fmla="*/ 994 w 994"/>
                  <a:gd name="T7" fmla="*/ 0 h 294"/>
                  <a:gd name="T8" fmla="*/ 994 w 994"/>
                  <a:gd name="T9" fmla="*/ 294 h 294"/>
                  <a:gd name="T10" fmla="*/ 994 w 994"/>
                  <a:gd name="T11" fmla="*/ 294 h 294"/>
                </a:gdLst>
                <a:ahLst/>
                <a:cxnLst>
                  <a:cxn ang="0">
                    <a:pos x="T0" y="T1"/>
                  </a:cxn>
                  <a:cxn ang="0">
                    <a:pos x="T2" y="T3"/>
                  </a:cxn>
                  <a:cxn ang="0">
                    <a:pos x="T4" y="T5"/>
                  </a:cxn>
                  <a:cxn ang="0">
                    <a:pos x="T6" y="T7"/>
                  </a:cxn>
                  <a:cxn ang="0">
                    <a:pos x="T8" y="T9"/>
                  </a:cxn>
                  <a:cxn ang="0">
                    <a:pos x="T10" y="T11"/>
                  </a:cxn>
                </a:cxnLst>
                <a:rect l="0" t="0" r="r" b="b"/>
                <a:pathLst>
                  <a:path w="994" h="294">
                    <a:moveTo>
                      <a:pt x="994" y="294"/>
                    </a:moveTo>
                    <a:lnTo>
                      <a:pt x="0" y="294"/>
                    </a:lnTo>
                    <a:lnTo>
                      <a:pt x="0" y="0"/>
                    </a:lnTo>
                    <a:lnTo>
                      <a:pt x="994" y="0"/>
                    </a:lnTo>
                    <a:lnTo>
                      <a:pt x="994" y="294"/>
                    </a:lnTo>
                    <a:lnTo>
                      <a:pt x="994" y="294"/>
                    </a:lnTo>
                    <a:close/>
                  </a:path>
                </a:pathLst>
              </a:custGeom>
              <a:solidFill>
                <a:srgbClr val="0057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87" name="Freeform 156"/>
              <p:cNvSpPr>
                <a:spLocks/>
              </p:cNvSpPr>
              <p:nvPr/>
            </p:nvSpPr>
            <p:spPr bwMode="auto">
              <a:xfrm>
                <a:off x="5" y="2367"/>
                <a:ext cx="994" cy="279"/>
              </a:xfrm>
              <a:custGeom>
                <a:avLst/>
                <a:gdLst>
                  <a:gd name="T0" fmla="*/ 994 w 994"/>
                  <a:gd name="T1" fmla="*/ 279 h 279"/>
                  <a:gd name="T2" fmla="*/ 0 w 994"/>
                  <a:gd name="T3" fmla="*/ 279 h 279"/>
                  <a:gd name="T4" fmla="*/ 0 w 994"/>
                  <a:gd name="T5" fmla="*/ 0 h 279"/>
                  <a:gd name="T6" fmla="*/ 994 w 994"/>
                  <a:gd name="T7" fmla="*/ 0 h 279"/>
                  <a:gd name="T8" fmla="*/ 994 w 994"/>
                  <a:gd name="T9" fmla="*/ 279 h 279"/>
                  <a:gd name="T10" fmla="*/ 994 w 994"/>
                  <a:gd name="T11" fmla="*/ 279 h 279"/>
                </a:gdLst>
                <a:ahLst/>
                <a:cxnLst>
                  <a:cxn ang="0">
                    <a:pos x="T0" y="T1"/>
                  </a:cxn>
                  <a:cxn ang="0">
                    <a:pos x="T2" y="T3"/>
                  </a:cxn>
                  <a:cxn ang="0">
                    <a:pos x="T4" y="T5"/>
                  </a:cxn>
                  <a:cxn ang="0">
                    <a:pos x="T6" y="T7"/>
                  </a:cxn>
                  <a:cxn ang="0">
                    <a:pos x="T8" y="T9"/>
                  </a:cxn>
                  <a:cxn ang="0">
                    <a:pos x="T10" y="T11"/>
                  </a:cxn>
                </a:cxnLst>
                <a:rect l="0" t="0" r="r" b="b"/>
                <a:pathLst>
                  <a:path w="994" h="279">
                    <a:moveTo>
                      <a:pt x="994" y="279"/>
                    </a:moveTo>
                    <a:lnTo>
                      <a:pt x="0" y="279"/>
                    </a:lnTo>
                    <a:lnTo>
                      <a:pt x="0" y="0"/>
                    </a:lnTo>
                    <a:lnTo>
                      <a:pt x="994" y="0"/>
                    </a:lnTo>
                    <a:lnTo>
                      <a:pt x="994" y="279"/>
                    </a:lnTo>
                    <a:lnTo>
                      <a:pt x="994" y="279"/>
                    </a:lnTo>
                    <a:close/>
                  </a:path>
                </a:pathLst>
              </a:custGeom>
              <a:solidFill>
                <a:srgbClr val="1724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88" name="Freeform 157"/>
              <p:cNvSpPr>
                <a:spLocks/>
              </p:cNvSpPr>
              <p:nvPr/>
            </p:nvSpPr>
            <p:spPr bwMode="auto">
              <a:xfrm>
                <a:off x="1990" y="2367"/>
                <a:ext cx="994" cy="279"/>
              </a:xfrm>
              <a:custGeom>
                <a:avLst/>
                <a:gdLst>
                  <a:gd name="T0" fmla="*/ 994 w 994"/>
                  <a:gd name="T1" fmla="*/ 279 h 279"/>
                  <a:gd name="T2" fmla="*/ 0 w 994"/>
                  <a:gd name="T3" fmla="*/ 279 h 279"/>
                  <a:gd name="T4" fmla="*/ 0 w 994"/>
                  <a:gd name="T5" fmla="*/ 0 h 279"/>
                  <a:gd name="T6" fmla="*/ 994 w 994"/>
                  <a:gd name="T7" fmla="*/ 0 h 279"/>
                  <a:gd name="T8" fmla="*/ 994 w 994"/>
                  <a:gd name="T9" fmla="*/ 279 h 279"/>
                  <a:gd name="T10" fmla="*/ 994 w 994"/>
                  <a:gd name="T11" fmla="*/ 279 h 279"/>
                </a:gdLst>
                <a:ahLst/>
                <a:cxnLst>
                  <a:cxn ang="0">
                    <a:pos x="T0" y="T1"/>
                  </a:cxn>
                  <a:cxn ang="0">
                    <a:pos x="T2" y="T3"/>
                  </a:cxn>
                  <a:cxn ang="0">
                    <a:pos x="T4" y="T5"/>
                  </a:cxn>
                  <a:cxn ang="0">
                    <a:pos x="T6" y="T7"/>
                  </a:cxn>
                  <a:cxn ang="0">
                    <a:pos x="T8" y="T9"/>
                  </a:cxn>
                  <a:cxn ang="0">
                    <a:pos x="T10" y="T11"/>
                  </a:cxn>
                </a:cxnLst>
                <a:rect l="0" t="0" r="r" b="b"/>
                <a:pathLst>
                  <a:path w="994" h="279">
                    <a:moveTo>
                      <a:pt x="994" y="279"/>
                    </a:moveTo>
                    <a:lnTo>
                      <a:pt x="0" y="279"/>
                    </a:lnTo>
                    <a:lnTo>
                      <a:pt x="0" y="0"/>
                    </a:lnTo>
                    <a:lnTo>
                      <a:pt x="994" y="0"/>
                    </a:lnTo>
                    <a:lnTo>
                      <a:pt x="994" y="279"/>
                    </a:lnTo>
                    <a:lnTo>
                      <a:pt x="994" y="279"/>
                    </a:lnTo>
                    <a:close/>
                  </a:path>
                </a:pathLst>
              </a:custGeom>
              <a:solidFill>
                <a:srgbClr val="1724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89" name="Freeform 158"/>
              <p:cNvSpPr>
                <a:spLocks/>
              </p:cNvSpPr>
              <p:nvPr/>
            </p:nvSpPr>
            <p:spPr bwMode="auto">
              <a:xfrm>
                <a:off x="5" y="1079"/>
                <a:ext cx="994" cy="296"/>
              </a:xfrm>
              <a:custGeom>
                <a:avLst/>
                <a:gdLst>
                  <a:gd name="T0" fmla="*/ 994 w 994"/>
                  <a:gd name="T1" fmla="*/ 296 h 296"/>
                  <a:gd name="T2" fmla="*/ 0 w 994"/>
                  <a:gd name="T3" fmla="*/ 296 h 296"/>
                  <a:gd name="T4" fmla="*/ 0 w 994"/>
                  <a:gd name="T5" fmla="*/ 0 h 296"/>
                  <a:gd name="T6" fmla="*/ 994 w 994"/>
                  <a:gd name="T7" fmla="*/ 0 h 296"/>
                  <a:gd name="T8" fmla="*/ 994 w 994"/>
                  <a:gd name="T9" fmla="*/ 296 h 296"/>
                  <a:gd name="T10" fmla="*/ 994 w 994"/>
                  <a:gd name="T11" fmla="*/ 296 h 296"/>
                </a:gdLst>
                <a:ahLst/>
                <a:cxnLst>
                  <a:cxn ang="0">
                    <a:pos x="T0" y="T1"/>
                  </a:cxn>
                  <a:cxn ang="0">
                    <a:pos x="T2" y="T3"/>
                  </a:cxn>
                  <a:cxn ang="0">
                    <a:pos x="T4" y="T5"/>
                  </a:cxn>
                  <a:cxn ang="0">
                    <a:pos x="T6" y="T7"/>
                  </a:cxn>
                  <a:cxn ang="0">
                    <a:pos x="T8" y="T9"/>
                  </a:cxn>
                  <a:cxn ang="0">
                    <a:pos x="T10" y="T11"/>
                  </a:cxn>
                </a:cxnLst>
                <a:rect l="0" t="0" r="r" b="b"/>
                <a:pathLst>
                  <a:path w="994" h="296">
                    <a:moveTo>
                      <a:pt x="994" y="296"/>
                    </a:moveTo>
                    <a:lnTo>
                      <a:pt x="0" y="296"/>
                    </a:lnTo>
                    <a:lnTo>
                      <a:pt x="0" y="0"/>
                    </a:lnTo>
                    <a:lnTo>
                      <a:pt x="994" y="0"/>
                    </a:lnTo>
                    <a:lnTo>
                      <a:pt x="994" y="296"/>
                    </a:lnTo>
                    <a:lnTo>
                      <a:pt x="994" y="296"/>
                    </a:lnTo>
                    <a:close/>
                  </a:path>
                </a:pathLst>
              </a:custGeom>
              <a:solidFill>
                <a:srgbClr val="44C8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90" name="Freeform 159"/>
              <p:cNvSpPr>
                <a:spLocks/>
              </p:cNvSpPr>
              <p:nvPr/>
            </p:nvSpPr>
            <p:spPr bwMode="auto">
              <a:xfrm>
                <a:off x="3760" y="335"/>
                <a:ext cx="991" cy="279"/>
              </a:xfrm>
              <a:custGeom>
                <a:avLst/>
                <a:gdLst>
                  <a:gd name="T0" fmla="*/ 991 w 991"/>
                  <a:gd name="T1" fmla="*/ 279 h 279"/>
                  <a:gd name="T2" fmla="*/ 0 w 991"/>
                  <a:gd name="T3" fmla="*/ 279 h 279"/>
                  <a:gd name="T4" fmla="*/ 0 w 991"/>
                  <a:gd name="T5" fmla="*/ 0 h 279"/>
                  <a:gd name="T6" fmla="*/ 991 w 991"/>
                  <a:gd name="T7" fmla="*/ 0 h 279"/>
                  <a:gd name="T8" fmla="*/ 991 w 991"/>
                  <a:gd name="T9" fmla="*/ 279 h 279"/>
                  <a:gd name="T10" fmla="*/ 991 w 991"/>
                  <a:gd name="T11" fmla="*/ 279 h 279"/>
                </a:gdLst>
                <a:ahLst/>
                <a:cxnLst>
                  <a:cxn ang="0">
                    <a:pos x="T0" y="T1"/>
                  </a:cxn>
                  <a:cxn ang="0">
                    <a:pos x="T2" y="T3"/>
                  </a:cxn>
                  <a:cxn ang="0">
                    <a:pos x="T4" y="T5"/>
                  </a:cxn>
                  <a:cxn ang="0">
                    <a:pos x="T6" y="T7"/>
                  </a:cxn>
                  <a:cxn ang="0">
                    <a:pos x="T8" y="T9"/>
                  </a:cxn>
                  <a:cxn ang="0">
                    <a:pos x="T10" y="T11"/>
                  </a:cxn>
                </a:cxnLst>
                <a:rect l="0" t="0" r="r" b="b"/>
                <a:pathLst>
                  <a:path w="991" h="279">
                    <a:moveTo>
                      <a:pt x="991" y="279"/>
                    </a:moveTo>
                    <a:lnTo>
                      <a:pt x="0" y="279"/>
                    </a:lnTo>
                    <a:lnTo>
                      <a:pt x="0" y="0"/>
                    </a:lnTo>
                    <a:lnTo>
                      <a:pt x="991" y="0"/>
                    </a:lnTo>
                    <a:lnTo>
                      <a:pt x="991" y="279"/>
                    </a:lnTo>
                    <a:lnTo>
                      <a:pt x="991" y="279"/>
                    </a:lnTo>
                    <a:close/>
                  </a:path>
                </a:pathLst>
              </a:custGeom>
              <a:solidFill>
                <a:srgbClr val="0057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91" name="Freeform 160"/>
              <p:cNvSpPr>
                <a:spLocks/>
              </p:cNvSpPr>
              <p:nvPr/>
            </p:nvSpPr>
            <p:spPr bwMode="auto">
              <a:xfrm>
                <a:off x="3760" y="754"/>
                <a:ext cx="991" cy="294"/>
              </a:xfrm>
              <a:custGeom>
                <a:avLst/>
                <a:gdLst>
                  <a:gd name="T0" fmla="*/ 991 w 991"/>
                  <a:gd name="T1" fmla="*/ 294 h 294"/>
                  <a:gd name="T2" fmla="*/ 0 w 991"/>
                  <a:gd name="T3" fmla="*/ 294 h 294"/>
                  <a:gd name="T4" fmla="*/ 0 w 991"/>
                  <a:gd name="T5" fmla="*/ 0 h 294"/>
                  <a:gd name="T6" fmla="*/ 991 w 991"/>
                  <a:gd name="T7" fmla="*/ 0 h 294"/>
                  <a:gd name="T8" fmla="*/ 991 w 991"/>
                  <a:gd name="T9" fmla="*/ 294 h 294"/>
                  <a:gd name="T10" fmla="*/ 991 w 991"/>
                  <a:gd name="T11" fmla="*/ 294 h 294"/>
                </a:gdLst>
                <a:ahLst/>
                <a:cxnLst>
                  <a:cxn ang="0">
                    <a:pos x="T0" y="T1"/>
                  </a:cxn>
                  <a:cxn ang="0">
                    <a:pos x="T2" y="T3"/>
                  </a:cxn>
                  <a:cxn ang="0">
                    <a:pos x="T4" y="T5"/>
                  </a:cxn>
                  <a:cxn ang="0">
                    <a:pos x="T6" y="T7"/>
                  </a:cxn>
                  <a:cxn ang="0">
                    <a:pos x="T8" y="T9"/>
                  </a:cxn>
                  <a:cxn ang="0">
                    <a:pos x="T10" y="T11"/>
                  </a:cxn>
                </a:cxnLst>
                <a:rect l="0" t="0" r="r" b="b"/>
                <a:pathLst>
                  <a:path w="991" h="294">
                    <a:moveTo>
                      <a:pt x="991" y="294"/>
                    </a:moveTo>
                    <a:lnTo>
                      <a:pt x="0" y="294"/>
                    </a:lnTo>
                    <a:lnTo>
                      <a:pt x="0" y="0"/>
                    </a:lnTo>
                    <a:lnTo>
                      <a:pt x="991" y="0"/>
                    </a:lnTo>
                    <a:lnTo>
                      <a:pt x="991" y="294"/>
                    </a:lnTo>
                    <a:lnTo>
                      <a:pt x="991" y="294"/>
                    </a:lnTo>
                    <a:close/>
                  </a:path>
                </a:pathLst>
              </a:custGeom>
              <a:solidFill>
                <a:srgbClr val="1724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grpSp>
      </p:grpSp>
      <p:grpSp>
        <p:nvGrpSpPr>
          <p:cNvPr id="236" name="Group 235"/>
          <p:cNvGrpSpPr/>
          <p:nvPr/>
        </p:nvGrpSpPr>
        <p:grpSpPr>
          <a:xfrm>
            <a:off x="6565551" y="1624870"/>
            <a:ext cx="733572" cy="905576"/>
            <a:chOff x="5969529" y="2127572"/>
            <a:chExt cx="733676" cy="905705"/>
          </a:xfrm>
        </p:grpSpPr>
        <p:grpSp>
          <p:nvGrpSpPr>
            <p:cNvPr id="197" name="Group 163"/>
            <p:cNvGrpSpPr>
              <a:grpSpLocks noChangeAspect="1"/>
            </p:cNvGrpSpPr>
            <p:nvPr/>
          </p:nvGrpSpPr>
          <p:grpSpPr bwMode="auto">
            <a:xfrm>
              <a:off x="5994665" y="2127572"/>
              <a:ext cx="662979" cy="878997"/>
              <a:chOff x="3898" y="1049"/>
              <a:chExt cx="844" cy="1119"/>
            </a:xfrm>
          </p:grpSpPr>
          <p:sp>
            <p:nvSpPr>
              <p:cNvPr id="199" name="Rectangle 164"/>
              <p:cNvSpPr>
                <a:spLocks noChangeArrowheads="1"/>
              </p:cNvSpPr>
              <p:nvPr/>
            </p:nvSpPr>
            <p:spPr bwMode="auto">
              <a:xfrm>
                <a:off x="3923" y="1990"/>
                <a:ext cx="125" cy="17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00" name="Rectangle 165"/>
              <p:cNvSpPr>
                <a:spLocks noChangeArrowheads="1"/>
              </p:cNvSpPr>
              <p:nvPr/>
            </p:nvSpPr>
            <p:spPr bwMode="auto">
              <a:xfrm>
                <a:off x="3923" y="1990"/>
                <a:ext cx="125"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01" name="Rectangle 166"/>
              <p:cNvSpPr>
                <a:spLocks noChangeArrowheads="1"/>
              </p:cNvSpPr>
              <p:nvPr/>
            </p:nvSpPr>
            <p:spPr bwMode="auto">
              <a:xfrm>
                <a:off x="4096" y="1811"/>
                <a:ext cx="126" cy="35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02" name="Rectangle 167"/>
              <p:cNvSpPr>
                <a:spLocks noChangeArrowheads="1"/>
              </p:cNvSpPr>
              <p:nvPr/>
            </p:nvSpPr>
            <p:spPr bwMode="auto">
              <a:xfrm>
                <a:off x="4096" y="1811"/>
                <a:ext cx="126"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03" name="Rectangle 168"/>
              <p:cNvSpPr>
                <a:spLocks noChangeArrowheads="1"/>
              </p:cNvSpPr>
              <p:nvPr/>
            </p:nvSpPr>
            <p:spPr bwMode="auto">
              <a:xfrm>
                <a:off x="4270" y="1632"/>
                <a:ext cx="125" cy="53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04" name="Rectangle 169"/>
              <p:cNvSpPr>
                <a:spLocks noChangeArrowheads="1"/>
              </p:cNvSpPr>
              <p:nvPr/>
            </p:nvSpPr>
            <p:spPr bwMode="auto">
              <a:xfrm>
                <a:off x="4270" y="1632"/>
                <a:ext cx="125" cy="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05" name="Rectangle 170"/>
              <p:cNvSpPr>
                <a:spLocks noChangeArrowheads="1"/>
              </p:cNvSpPr>
              <p:nvPr/>
            </p:nvSpPr>
            <p:spPr bwMode="auto">
              <a:xfrm>
                <a:off x="4444" y="1453"/>
                <a:ext cx="125" cy="71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06" name="Rectangle 171"/>
              <p:cNvSpPr>
                <a:spLocks noChangeArrowheads="1"/>
              </p:cNvSpPr>
              <p:nvPr/>
            </p:nvSpPr>
            <p:spPr bwMode="auto">
              <a:xfrm>
                <a:off x="4444" y="1453"/>
                <a:ext cx="125" cy="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07" name="Rectangle 172"/>
              <p:cNvSpPr>
                <a:spLocks noChangeArrowheads="1"/>
              </p:cNvSpPr>
              <p:nvPr/>
            </p:nvSpPr>
            <p:spPr bwMode="auto">
              <a:xfrm>
                <a:off x="4617" y="1274"/>
                <a:ext cx="125" cy="89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08" name="Rectangle 173"/>
              <p:cNvSpPr>
                <a:spLocks noChangeArrowheads="1"/>
              </p:cNvSpPr>
              <p:nvPr/>
            </p:nvSpPr>
            <p:spPr bwMode="auto">
              <a:xfrm>
                <a:off x="4617" y="1274"/>
                <a:ext cx="125" cy="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09" name="Freeform 174"/>
              <p:cNvSpPr>
                <a:spLocks/>
              </p:cNvSpPr>
              <p:nvPr/>
            </p:nvSpPr>
            <p:spPr bwMode="auto">
              <a:xfrm>
                <a:off x="3923" y="1049"/>
                <a:ext cx="819" cy="865"/>
              </a:xfrm>
              <a:custGeom>
                <a:avLst/>
                <a:gdLst>
                  <a:gd name="T0" fmla="*/ 0 w 819"/>
                  <a:gd name="T1" fmla="*/ 865 h 865"/>
                  <a:gd name="T2" fmla="*/ 819 w 819"/>
                  <a:gd name="T3" fmla="*/ 0 h 865"/>
                  <a:gd name="T4" fmla="*/ 0 w 819"/>
                  <a:gd name="T5" fmla="*/ 865 h 865"/>
                </a:gdLst>
                <a:ahLst/>
                <a:cxnLst>
                  <a:cxn ang="0">
                    <a:pos x="T0" y="T1"/>
                  </a:cxn>
                  <a:cxn ang="0">
                    <a:pos x="T2" y="T3"/>
                  </a:cxn>
                  <a:cxn ang="0">
                    <a:pos x="T4" y="T5"/>
                  </a:cxn>
                </a:cxnLst>
                <a:rect l="0" t="0" r="r" b="b"/>
                <a:pathLst>
                  <a:path w="819" h="865">
                    <a:moveTo>
                      <a:pt x="0" y="865"/>
                    </a:moveTo>
                    <a:lnTo>
                      <a:pt x="819" y="0"/>
                    </a:lnTo>
                    <a:lnTo>
                      <a:pt x="0" y="865"/>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10" name="Line 175"/>
              <p:cNvSpPr>
                <a:spLocks noChangeShapeType="1"/>
              </p:cNvSpPr>
              <p:nvPr/>
            </p:nvSpPr>
            <p:spPr bwMode="auto">
              <a:xfrm flipV="1">
                <a:off x="3923" y="1049"/>
                <a:ext cx="819" cy="865"/>
              </a:xfrm>
              <a:prstGeom prst="line">
                <a:avLst/>
              </a:prstGeom>
              <a:no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11" name="Freeform 176"/>
              <p:cNvSpPr>
                <a:spLocks/>
              </p:cNvSpPr>
              <p:nvPr/>
            </p:nvSpPr>
            <p:spPr bwMode="auto">
              <a:xfrm>
                <a:off x="3898" y="1117"/>
                <a:ext cx="781" cy="822"/>
              </a:xfrm>
              <a:custGeom>
                <a:avLst/>
                <a:gdLst>
                  <a:gd name="T0" fmla="*/ 91 w 1745"/>
                  <a:gd name="T1" fmla="*/ 1816 h 1837"/>
                  <a:gd name="T2" fmla="*/ 1726 w 1745"/>
                  <a:gd name="T3" fmla="*/ 90 h 1837"/>
                  <a:gd name="T4" fmla="*/ 1724 w 1745"/>
                  <a:gd name="T5" fmla="*/ 19 h 1837"/>
                  <a:gd name="T6" fmla="*/ 1653 w 1745"/>
                  <a:gd name="T7" fmla="*/ 21 h 1837"/>
                  <a:gd name="T8" fmla="*/ 19 w 1745"/>
                  <a:gd name="T9" fmla="*/ 1748 h 1837"/>
                  <a:gd name="T10" fmla="*/ 21 w 1745"/>
                  <a:gd name="T11" fmla="*/ 1818 h 1837"/>
                  <a:gd name="T12" fmla="*/ 91 w 1745"/>
                  <a:gd name="T13" fmla="*/ 1816 h 1837"/>
                </a:gdLst>
                <a:ahLst/>
                <a:cxnLst>
                  <a:cxn ang="0">
                    <a:pos x="T0" y="T1"/>
                  </a:cxn>
                  <a:cxn ang="0">
                    <a:pos x="T2" y="T3"/>
                  </a:cxn>
                  <a:cxn ang="0">
                    <a:pos x="T4" y="T5"/>
                  </a:cxn>
                  <a:cxn ang="0">
                    <a:pos x="T6" y="T7"/>
                  </a:cxn>
                  <a:cxn ang="0">
                    <a:pos x="T8" y="T9"/>
                  </a:cxn>
                  <a:cxn ang="0">
                    <a:pos x="T10" y="T11"/>
                  </a:cxn>
                  <a:cxn ang="0">
                    <a:pos x="T12" y="T13"/>
                  </a:cxn>
                </a:cxnLst>
                <a:rect l="0" t="0" r="r" b="b"/>
                <a:pathLst>
                  <a:path w="1745" h="1837">
                    <a:moveTo>
                      <a:pt x="91" y="1816"/>
                    </a:moveTo>
                    <a:cubicBezTo>
                      <a:pt x="1726" y="90"/>
                      <a:pt x="1726" y="90"/>
                      <a:pt x="1726" y="90"/>
                    </a:cubicBezTo>
                    <a:cubicBezTo>
                      <a:pt x="1745" y="69"/>
                      <a:pt x="1744" y="38"/>
                      <a:pt x="1724" y="19"/>
                    </a:cubicBezTo>
                    <a:cubicBezTo>
                      <a:pt x="1704" y="0"/>
                      <a:pt x="1672" y="1"/>
                      <a:pt x="1653" y="21"/>
                    </a:cubicBezTo>
                    <a:cubicBezTo>
                      <a:pt x="19" y="1748"/>
                      <a:pt x="19" y="1748"/>
                      <a:pt x="19" y="1748"/>
                    </a:cubicBezTo>
                    <a:cubicBezTo>
                      <a:pt x="0" y="1768"/>
                      <a:pt x="1" y="1799"/>
                      <a:pt x="21" y="1818"/>
                    </a:cubicBezTo>
                    <a:cubicBezTo>
                      <a:pt x="41" y="1837"/>
                      <a:pt x="72" y="1836"/>
                      <a:pt x="91" y="1816"/>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12" name="Freeform 177"/>
              <p:cNvSpPr>
                <a:spLocks/>
              </p:cNvSpPr>
              <p:nvPr/>
            </p:nvSpPr>
            <p:spPr bwMode="auto">
              <a:xfrm>
                <a:off x="4571" y="1049"/>
                <a:ext cx="171" cy="174"/>
              </a:xfrm>
              <a:custGeom>
                <a:avLst/>
                <a:gdLst>
                  <a:gd name="T0" fmla="*/ 130 w 171"/>
                  <a:gd name="T1" fmla="*/ 174 h 174"/>
                  <a:gd name="T2" fmla="*/ 171 w 171"/>
                  <a:gd name="T3" fmla="*/ 0 h 174"/>
                  <a:gd name="T4" fmla="*/ 0 w 171"/>
                  <a:gd name="T5" fmla="*/ 51 h 174"/>
                  <a:gd name="T6" fmla="*/ 130 w 171"/>
                  <a:gd name="T7" fmla="*/ 174 h 174"/>
                </a:gdLst>
                <a:ahLst/>
                <a:cxnLst>
                  <a:cxn ang="0">
                    <a:pos x="T0" y="T1"/>
                  </a:cxn>
                  <a:cxn ang="0">
                    <a:pos x="T2" y="T3"/>
                  </a:cxn>
                  <a:cxn ang="0">
                    <a:pos x="T4" y="T5"/>
                  </a:cxn>
                  <a:cxn ang="0">
                    <a:pos x="T6" y="T7"/>
                  </a:cxn>
                </a:cxnLst>
                <a:rect l="0" t="0" r="r" b="b"/>
                <a:pathLst>
                  <a:path w="171" h="174">
                    <a:moveTo>
                      <a:pt x="130" y="174"/>
                    </a:moveTo>
                    <a:lnTo>
                      <a:pt x="171" y="0"/>
                    </a:lnTo>
                    <a:lnTo>
                      <a:pt x="0" y="51"/>
                    </a:lnTo>
                    <a:lnTo>
                      <a:pt x="130" y="17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14" name="Freeform 179"/>
              <p:cNvSpPr>
                <a:spLocks/>
              </p:cNvSpPr>
              <p:nvPr/>
            </p:nvSpPr>
            <p:spPr bwMode="auto">
              <a:xfrm>
                <a:off x="3923" y="2092"/>
                <a:ext cx="125" cy="76"/>
              </a:xfrm>
              <a:custGeom>
                <a:avLst/>
                <a:gdLst>
                  <a:gd name="T0" fmla="*/ 125 w 125"/>
                  <a:gd name="T1" fmla="*/ 0 h 76"/>
                  <a:gd name="T2" fmla="*/ 0 w 125"/>
                  <a:gd name="T3" fmla="*/ 42 h 76"/>
                  <a:gd name="T4" fmla="*/ 0 w 125"/>
                  <a:gd name="T5" fmla="*/ 76 h 76"/>
                  <a:gd name="T6" fmla="*/ 125 w 125"/>
                  <a:gd name="T7" fmla="*/ 76 h 76"/>
                  <a:gd name="T8" fmla="*/ 125 w 125"/>
                  <a:gd name="T9" fmla="*/ 0 h 76"/>
                </a:gdLst>
                <a:ahLst/>
                <a:cxnLst>
                  <a:cxn ang="0">
                    <a:pos x="T0" y="T1"/>
                  </a:cxn>
                  <a:cxn ang="0">
                    <a:pos x="T2" y="T3"/>
                  </a:cxn>
                  <a:cxn ang="0">
                    <a:pos x="T4" y="T5"/>
                  </a:cxn>
                  <a:cxn ang="0">
                    <a:pos x="T6" y="T7"/>
                  </a:cxn>
                  <a:cxn ang="0">
                    <a:pos x="T8" y="T9"/>
                  </a:cxn>
                </a:cxnLst>
                <a:rect l="0" t="0" r="r" b="b"/>
                <a:pathLst>
                  <a:path w="125" h="76">
                    <a:moveTo>
                      <a:pt x="125" y="0"/>
                    </a:moveTo>
                    <a:lnTo>
                      <a:pt x="0" y="42"/>
                    </a:lnTo>
                    <a:lnTo>
                      <a:pt x="0" y="76"/>
                    </a:lnTo>
                    <a:lnTo>
                      <a:pt x="125" y="76"/>
                    </a:lnTo>
                    <a:lnTo>
                      <a:pt x="125" y="0"/>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15" name="Freeform 180"/>
              <p:cNvSpPr>
                <a:spLocks/>
              </p:cNvSpPr>
              <p:nvPr/>
            </p:nvSpPr>
            <p:spPr bwMode="auto">
              <a:xfrm>
                <a:off x="3923" y="2092"/>
                <a:ext cx="125" cy="76"/>
              </a:xfrm>
              <a:custGeom>
                <a:avLst/>
                <a:gdLst>
                  <a:gd name="T0" fmla="*/ 125 w 125"/>
                  <a:gd name="T1" fmla="*/ 0 h 76"/>
                  <a:gd name="T2" fmla="*/ 0 w 125"/>
                  <a:gd name="T3" fmla="*/ 42 h 76"/>
                  <a:gd name="T4" fmla="*/ 0 w 125"/>
                  <a:gd name="T5" fmla="*/ 76 h 76"/>
                  <a:gd name="T6" fmla="*/ 125 w 125"/>
                  <a:gd name="T7" fmla="*/ 76 h 76"/>
                  <a:gd name="T8" fmla="*/ 125 w 125"/>
                  <a:gd name="T9" fmla="*/ 0 h 76"/>
                </a:gdLst>
                <a:ahLst/>
                <a:cxnLst>
                  <a:cxn ang="0">
                    <a:pos x="T0" y="T1"/>
                  </a:cxn>
                  <a:cxn ang="0">
                    <a:pos x="T2" y="T3"/>
                  </a:cxn>
                  <a:cxn ang="0">
                    <a:pos x="T4" y="T5"/>
                  </a:cxn>
                  <a:cxn ang="0">
                    <a:pos x="T6" y="T7"/>
                  </a:cxn>
                  <a:cxn ang="0">
                    <a:pos x="T8" y="T9"/>
                  </a:cxn>
                </a:cxnLst>
                <a:rect l="0" t="0" r="r" b="b"/>
                <a:pathLst>
                  <a:path w="125" h="76">
                    <a:moveTo>
                      <a:pt x="125" y="0"/>
                    </a:moveTo>
                    <a:lnTo>
                      <a:pt x="0" y="42"/>
                    </a:lnTo>
                    <a:lnTo>
                      <a:pt x="0" y="76"/>
                    </a:lnTo>
                    <a:lnTo>
                      <a:pt x="125" y="76"/>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16" name="Freeform 181"/>
              <p:cNvSpPr>
                <a:spLocks/>
              </p:cNvSpPr>
              <p:nvPr/>
            </p:nvSpPr>
            <p:spPr bwMode="auto">
              <a:xfrm>
                <a:off x="4096" y="2034"/>
                <a:ext cx="126" cy="134"/>
              </a:xfrm>
              <a:custGeom>
                <a:avLst/>
                <a:gdLst>
                  <a:gd name="T0" fmla="*/ 126 w 126"/>
                  <a:gd name="T1" fmla="*/ 0 h 134"/>
                  <a:gd name="T2" fmla="*/ 0 w 126"/>
                  <a:gd name="T3" fmla="*/ 42 h 134"/>
                  <a:gd name="T4" fmla="*/ 0 w 126"/>
                  <a:gd name="T5" fmla="*/ 134 h 134"/>
                  <a:gd name="T6" fmla="*/ 126 w 126"/>
                  <a:gd name="T7" fmla="*/ 134 h 134"/>
                  <a:gd name="T8" fmla="*/ 126 w 126"/>
                  <a:gd name="T9" fmla="*/ 0 h 134"/>
                </a:gdLst>
                <a:ahLst/>
                <a:cxnLst>
                  <a:cxn ang="0">
                    <a:pos x="T0" y="T1"/>
                  </a:cxn>
                  <a:cxn ang="0">
                    <a:pos x="T2" y="T3"/>
                  </a:cxn>
                  <a:cxn ang="0">
                    <a:pos x="T4" y="T5"/>
                  </a:cxn>
                  <a:cxn ang="0">
                    <a:pos x="T6" y="T7"/>
                  </a:cxn>
                  <a:cxn ang="0">
                    <a:pos x="T8" y="T9"/>
                  </a:cxn>
                </a:cxnLst>
                <a:rect l="0" t="0" r="r" b="b"/>
                <a:pathLst>
                  <a:path w="126" h="134">
                    <a:moveTo>
                      <a:pt x="126" y="0"/>
                    </a:moveTo>
                    <a:lnTo>
                      <a:pt x="0" y="42"/>
                    </a:lnTo>
                    <a:lnTo>
                      <a:pt x="0" y="134"/>
                    </a:lnTo>
                    <a:lnTo>
                      <a:pt x="126" y="134"/>
                    </a:lnTo>
                    <a:lnTo>
                      <a:pt x="126" y="0"/>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17" name="Freeform 182"/>
              <p:cNvSpPr>
                <a:spLocks/>
              </p:cNvSpPr>
              <p:nvPr/>
            </p:nvSpPr>
            <p:spPr bwMode="auto">
              <a:xfrm>
                <a:off x="4096" y="2034"/>
                <a:ext cx="126" cy="134"/>
              </a:xfrm>
              <a:custGeom>
                <a:avLst/>
                <a:gdLst>
                  <a:gd name="T0" fmla="*/ 126 w 126"/>
                  <a:gd name="T1" fmla="*/ 0 h 134"/>
                  <a:gd name="T2" fmla="*/ 0 w 126"/>
                  <a:gd name="T3" fmla="*/ 42 h 134"/>
                  <a:gd name="T4" fmla="*/ 0 w 126"/>
                  <a:gd name="T5" fmla="*/ 134 h 134"/>
                  <a:gd name="T6" fmla="*/ 126 w 126"/>
                  <a:gd name="T7" fmla="*/ 134 h 134"/>
                  <a:gd name="T8" fmla="*/ 126 w 126"/>
                  <a:gd name="T9" fmla="*/ 0 h 134"/>
                </a:gdLst>
                <a:ahLst/>
                <a:cxnLst>
                  <a:cxn ang="0">
                    <a:pos x="T0" y="T1"/>
                  </a:cxn>
                  <a:cxn ang="0">
                    <a:pos x="T2" y="T3"/>
                  </a:cxn>
                  <a:cxn ang="0">
                    <a:pos x="T4" y="T5"/>
                  </a:cxn>
                  <a:cxn ang="0">
                    <a:pos x="T6" y="T7"/>
                  </a:cxn>
                  <a:cxn ang="0">
                    <a:pos x="T8" y="T9"/>
                  </a:cxn>
                </a:cxnLst>
                <a:rect l="0" t="0" r="r" b="b"/>
                <a:pathLst>
                  <a:path w="126" h="134">
                    <a:moveTo>
                      <a:pt x="126" y="0"/>
                    </a:moveTo>
                    <a:lnTo>
                      <a:pt x="0" y="42"/>
                    </a:lnTo>
                    <a:lnTo>
                      <a:pt x="0" y="134"/>
                    </a:lnTo>
                    <a:lnTo>
                      <a:pt x="126" y="134"/>
                    </a:lnTo>
                    <a:lnTo>
                      <a:pt x="1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18" name="Freeform 183"/>
              <p:cNvSpPr>
                <a:spLocks/>
              </p:cNvSpPr>
              <p:nvPr/>
            </p:nvSpPr>
            <p:spPr bwMode="auto">
              <a:xfrm>
                <a:off x="4270" y="1967"/>
                <a:ext cx="125" cy="201"/>
              </a:xfrm>
              <a:custGeom>
                <a:avLst/>
                <a:gdLst>
                  <a:gd name="T0" fmla="*/ 125 w 125"/>
                  <a:gd name="T1" fmla="*/ 0 h 201"/>
                  <a:gd name="T2" fmla="*/ 0 w 125"/>
                  <a:gd name="T3" fmla="*/ 41 h 201"/>
                  <a:gd name="T4" fmla="*/ 0 w 125"/>
                  <a:gd name="T5" fmla="*/ 201 h 201"/>
                  <a:gd name="T6" fmla="*/ 125 w 125"/>
                  <a:gd name="T7" fmla="*/ 201 h 201"/>
                  <a:gd name="T8" fmla="*/ 125 w 125"/>
                  <a:gd name="T9" fmla="*/ 0 h 201"/>
                </a:gdLst>
                <a:ahLst/>
                <a:cxnLst>
                  <a:cxn ang="0">
                    <a:pos x="T0" y="T1"/>
                  </a:cxn>
                  <a:cxn ang="0">
                    <a:pos x="T2" y="T3"/>
                  </a:cxn>
                  <a:cxn ang="0">
                    <a:pos x="T4" y="T5"/>
                  </a:cxn>
                  <a:cxn ang="0">
                    <a:pos x="T6" y="T7"/>
                  </a:cxn>
                  <a:cxn ang="0">
                    <a:pos x="T8" y="T9"/>
                  </a:cxn>
                </a:cxnLst>
                <a:rect l="0" t="0" r="r" b="b"/>
                <a:pathLst>
                  <a:path w="125" h="201">
                    <a:moveTo>
                      <a:pt x="125" y="0"/>
                    </a:moveTo>
                    <a:lnTo>
                      <a:pt x="0" y="41"/>
                    </a:lnTo>
                    <a:lnTo>
                      <a:pt x="0" y="201"/>
                    </a:lnTo>
                    <a:lnTo>
                      <a:pt x="125" y="201"/>
                    </a:lnTo>
                    <a:lnTo>
                      <a:pt x="125" y="0"/>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19" name="Freeform 184"/>
              <p:cNvSpPr>
                <a:spLocks/>
              </p:cNvSpPr>
              <p:nvPr/>
            </p:nvSpPr>
            <p:spPr bwMode="auto">
              <a:xfrm>
                <a:off x="4270" y="1967"/>
                <a:ext cx="125" cy="201"/>
              </a:xfrm>
              <a:custGeom>
                <a:avLst/>
                <a:gdLst>
                  <a:gd name="T0" fmla="*/ 125 w 125"/>
                  <a:gd name="T1" fmla="*/ 0 h 201"/>
                  <a:gd name="T2" fmla="*/ 0 w 125"/>
                  <a:gd name="T3" fmla="*/ 41 h 201"/>
                  <a:gd name="T4" fmla="*/ 0 w 125"/>
                  <a:gd name="T5" fmla="*/ 201 h 201"/>
                  <a:gd name="T6" fmla="*/ 125 w 125"/>
                  <a:gd name="T7" fmla="*/ 201 h 201"/>
                  <a:gd name="T8" fmla="*/ 125 w 125"/>
                  <a:gd name="T9" fmla="*/ 0 h 201"/>
                </a:gdLst>
                <a:ahLst/>
                <a:cxnLst>
                  <a:cxn ang="0">
                    <a:pos x="T0" y="T1"/>
                  </a:cxn>
                  <a:cxn ang="0">
                    <a:pos x="T2" y="T3"/>
                  </a:cxn>
                  <a:cxn ang="0">
                    <a:pos x="T4" y="T5"/>
                  </a:cxn>
                  <a:cxn ang="0">
                    <a:pos x="T6" y="T7"/>
                  </a:cxn>
                  <a:cxn ang="0">
                    <a:pos x="T8" y="T9"/>
                  </a:cxn>
                </a:cxnLst>
                <a:rect l="0" t="0" r="r" b="b"/>
                <a:pathLst>
                  <a:path w="125" h="201">
                    <a:moveTo>
                      <a:pt x="125" y="0"/>
                    </a:moveTo>
                    <a:lnTo>
                      <a:pt x="0" y="41"/>
                    </a:lnTo>
                    <a:lnTo>
                      <a:pt x="0" y="201"/>
                    </a:lnTo>
                    <a:lnTo>
                      <a:pt x="125" y="201"/>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20" name="Freeform 185"/>
              <p:cNvSpPr>
                <a:spLocks/>
              </p:cNvSpPr>
              <p:nvPr/>
            </p:nvSpPr>
            <p:spPr bwMode="auto">
              <a:xfrm>
                <a:off x="4444" y="1900"/>
                <a:ext cx="125" cy="268"/>
              </a:xfrm>
              <a:custGeom>
                <a:avLst/>
                <a:gdLst>
                  <a:gd name="T0" fmla="*/ 125 w 125"/>
                  <a:gd name="T1" fmla="*/ 0 h 268"/>
                  <a:gd name="T2" fmla="*/ 0 w 125"/>
                  <a:gd name="T3" fmla="*/ 42 h 268"/>
                  <a:gd name="T4" fmla="*/ 0 w 125"/>
                  <a:gd name="T5" fmla="*/ 268 h 268"/>
                  <a:gd name="T6" fmla="*/ 125 w 125"/>
                  <a:gd name="T7" fmla="*/ 268 h 268"/>
                  <a:gd name="T8" fmla="*/ 125 w 125"/>
                  <a:gd name="T9" fmla="*/ 0 h 268"/>
                </a:gdLst>
                <a:ahLst/>
                <a:cxnLst>
                  <a:cxn ang="0">
                    <a:pos x="T0" y="T1"/>
                  </a:cxn>
                  <a:cxn ang="0">
                    <a:pos x="T2" y="T3"/>
                  </a:cxn>
                  <a:cxn ang="0">
                    <a:pos x="T4" y="T5"/>
                  </a:cxn>
                  <a:cxn ang="0">
                    <a:pos x="T6" y="T7"/>
                  </a:cxn>
                  <a:cxn ang="0">
                    <a:pos x="T8" y="T9"/>
                  </a:cxn>
                </a:cxnLst>
                <a:rect l="0" t="0" r="r" b="b"/>
                <a:pathLst>
                  <a:path w="125" h="268">
                    <a:moveTo>
                      <a:pt x="125" y="0"/>
                    </a:moveTo>
                    <a:lnTo>
                      <a:pt x="0" y="42"/>
                    </a:lnTo>
                    <a:lnTo>
                      <a:pt x="0" y="268"/>
                    </a:lnTo>
                    <a:lnTo>
                      <a:pt x="125" y="268"/>
                    </a:lnTo>
                    <a:lnTo>
                      <a:pt x="125" y="0"/>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21" name="Freeform 186"/>
              <p:cNvSpPr>
                <a:spLocks/>
              </p:cNvSpPr>
              <p:nvPr/>
            </p:nvSpPr>
            <p:spPr bwMode="auto">
              <a:xfrm>
                <a:off x="4444" y="1900"/>
                <a:ext cx="125" cy="268"/>
              </a:xfrm>
              <a:custGeom>
                <a:avLst/>
                <a:gdLst>
                  <a:gd name="T0" fmla="*/ 125 w 125"/>
                  <a:gd name="T1" fmla="*/ 0 h 268"/>
                  <a:gd name="T2" fmla="*/ 0 w 125"/>
                  <a:gd name="T3" fmla="*/ 42 h 268"/>
                  <a:gd name="T4" fmla="*/ 0 w 125"/>
                  <a:gd name="T5" fmla="*/ 268 h 268"/>
                  <a:gd name="T6" fmla="*/ 125 w 125"/>
                  <a:gd name="T7" fmla="*/ 268 h 268"/>
                  <a:gd name="T8" fmla="*/ 125 w 125"/>
                  <a:gd name="T9" fmla="*/ 0 h 268"/>
                </a:gdLst>
                <a:ahLst/>
                <a:cxnLst>
                  <a:cxn ang="0">
                    <a:pos x="T0" y="T1"/>
                  </a:cxn>
                  <a:cxn ang="0">
                    <a:pos x="T2" y="T3"/>
                  </a:cxn>
                  <a:cxn ang="0">
                    <a:pos x="T4" y="T5"/>
                  </a:cxn>
                  <a:cxn ang="0">
                    <a:pos x="T6" y="T7"/>
                  </a:cxn>
                  <a:cxn ang="0">
                    <a:pos x="T8" y="T9"/>
                  </a:cxn>
                </a:cxnLst>
                <a:rect l="0" t="0" r="r" b="b"/>
                <a:pathLst>
                  <a:path w="125" h="268">
                    <a:moveTo>
                      <a:pt x="125" y="0"/>
                    </a:moveTo>
                    <a:lnTo>
                      <a:pt x="0" y="42"/>
                    </a:lnTo>
                    <a:lnTo>
                      <a:pt x="0" y="268"/>
                    </a:lnTo>
                    <a:lnTo>
                      <a:pt x="125" y="268"/>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22" name="Freeform 187"/>
              <p:cNvSpPr>
                <a:spLocks/>
              </p:cNvSpPr>
              <p:nvPr/>
            </p:nvSpPr>
            <p:spPr bwMode="auto">
              <a:xfrm>
                <a:off x="4617" y="1833"/>
                <a:ext cx="125" cy="335"/>
              </a:xfrm>
              <a:custGeom>
                <a:avLst/>
                <a:gdLst>
                  <a:gd name="T0" fmla="*/ 125 w 125"/>
                  <a:gd name="T1" fmla="*/ 0 h 335"/>
                  <a:gd name="T2" fmla="*/ 0 w 125"/>
                  <a:gd name="T3" fmla="*/ 42 h 335"/>
                  <a:gd name="T4" fmla="*/ 0 w 125"/>
                  <a:gd name="T5" fmla="*/ 335 h 335"/>
                  <a:gd name="T6" fmla="*/ 125 w 125"/>
                  <a:gd name="T7" fmla="*/ 335 h 335"/>
                  <a:gd name="T8" fmla="*/ 125 w 125"/>
                  <a:gd name="T9" fmla="*/ 0 h 335"/>
                </a:gdLst>
                <a:ahLst/>
                <a:cxnLst>
                  <a:cxn ang="0">
                    <a:pos x="T0" y="T1"/>
                  </a:cxn>
                  <a:cxn ang="0">
                    <a:pos x="T2" y="T3"/>
                  </a:cxn>
                  <a:cxn ang="0">
                    <a:pos x="T4" y="T5"/>
                  </a:cxn>
                  <a:cxn ang="0">
                    <a:pos x="T6" y="T7"/>
                  </a:cxn>
                  <a:cxn ang="0">
                    <a:pos x="T8" y="T9"/>
                  </a:cxn>
                </a:cxnLst>
                <a:rect l="0" t="0" r="r" b="b"/>
                <a:pathLst>
                  <a:path w="125" h="335">
                    <a:moveTo>
                      <a:pt x="125" y="0"/>
                    </a:moveTo>
                    <a:lnTo>
                      <a:pt x="0" y="42"/>
                    </a:lnTo>
                    <a:lnTo>
                      <a:pt x="0" y="335"/>
                    </a:lnTo>
                    <a:lnTo>
                      <a:pt x="125" y="335"/>
                    </a:lnTo>
                    <a:lnTo>
                      <a:pt x="125" y="0"/>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23" name="Freeform 188"/>
              <p:cNvSpPr>
                <a:spLocks/>
              </p:cNvSpPr>
              <p:nvPr/>
            </p:nvSpPr>
            <p:spPr bwMode="auto">
              <a:xfrm>
                <a:off x="4617" y="1833"/>
                <a:ext cx="125" cy="335"/>
              </a:xfrm>
              <a:custGeom>
                <a:avLst/>
                <a:gdLst>
                  <a:gd name="T0" fmla="*/ 125 w 125"/>
                  <a:gd name="T1" fmla="*/ 0 h 335"/>
                  <a:gd name="T2" fmla="*/ 0 w 125"/>
                  <a:gd name="T3" fmla="*/ 42 h 335"/>
                  <a:gd name="T4" fmla="*/ 0 w 125"/>
                  <a:gd name="T5" fmla="*/ 335 h 335"/>
                  <a:gd name="T6" fmla="*/ 125 w 125"/>
                  <a:gd name="T7" fmla="*/ 335 h 335"/>
                  <a:gd name="T8" fmla="*/ 125 w 125"/>
                  <a:gd name="T9" fmla="*/ 0 h 335"/>
                </a:gdLst>
                <a:ahLst/>
                <a:cxnLst>
                  <a:cxn ang="0">
                    <a:pos x="T0" y="T1"/>
                  </a:cxn>
                  <a:cxn ang="0">
                    <a:pos x="T2" y="T3"/>
                  </a:cxn>
                  <a:cxn ang="0">
                    <a:pos x="T4" y="T5"/>
                  </a:cxn>
                  <a:cxn ang="0">
                    <a:pos x="T6" y="T7"/>
                  </a:cxn>
                  <a:cxn ang="0">
                    <a:pos x="T8" y="T9"/>
                  </a:cxn>
                </a:cxnLst>
                <a:rect l="0" t="0" r="r" b="b"/>
                <a:pathLst>
                  <a:path w="125" h="335">
                    <a:moveTo>
                      <a:pt x="125" y="0"/>
                    </a:moveTo>
                    <a:lnTo>
                      <a:pt x="0" y="42"/>
                    </a:lnTo>
                    <a:lnTo>
                      <a:pt x="0" y="335"/>
                    </a:lnTo>
                    <a:lnTo>
                      <a:pt x="125" y="335"/>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grpSp>
        <p:sp>
          <p:nvSpPr>
            <p:cNvPr id="235" name="Rectangle 178"/>
            <p:cNvSpPr>
              <a:spLocks noChangeArrowheads="1"/>
            </p:cNvSpPr>
            <p:nvPr/>
          </p:nvSpPr>
          <p:spPr bwMode="auto">
            <a:xfrm>
              <a:off x="5969529" y="2964151"/>
              <a:ext cx="733676" cy="69126"/>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grpSp>
      <p:sp>
        <p:nvSpPr>
          <p:cNvPr id="21" name="Title 1"/>
          <p:cNvSpPr txBox="1">
            <a:spLocks/>
          </p:cNvSpPr>
          <p:nvPr/>
        </p:nvSpPr>
        <p:spPr>
          <a:xfrm>
            <a:off x="275465" y="295719"/>
            <a:ext cx="9291376" cy="917445"/>
          </a:xfrm>
          <a:prstGeom prst="rect">
            <a:avLst/>
          </a:prstGeom>
        </p:spPr>
        <p:txBody>
          <a:bodyPr vert="horz" wrap="square" lIns="146284" tIns="91427" rIns="146284" bIns="91427" rtlCol="0" anchor="t">
            <a:noAutofit/>
          </a:bodyPr>
          <a:lstStyle>
            <a:lvl1pPr algn="l" defTabSz="932742" rtl="0" eaLnBrk="1" latinLnBrk="0" hangingPunct="1">
              <a:lnSpc>
                <a:spcPct val="90000"/>
              </a:lnSpc>
              <a:spcBef>
                <a:spcPct val="0"/>
              </a:spcBef>
              <a:buNone/>
              <a:defRPr lang="en-US" sz="4000" b="0" kern="1200" cap="none" spc="-102" baseline="0" dirty="0" smtClean="0">
                <a:ln w="3175">
                  <a:noFill/>
                </a:ln>
                <a:solidFill>
                  <a:schemeClr val="tx2"/>
                </a:solidFill>
                <a:effectLst/>
                <a:latin typeface="+mj-lt"/>
                <a:ea typeface="+mn-ea"/>
                <a:cs typeface="Segoe UI" pitchFamily="34" charset="0"/>
              </a:defRPr>
            </a:lvl1pPr>
          </a:lstStyle>
          <a:p>
            <a:r>
              <a:rPr lang="en-US" sz="4400" dirty="0">
                <a:solidFill>
                  <a:schemeClr val="accent4"/>
                </a:solidFill>
                <a:latin typeface="Segoe UI Light" panose="020B0502040204020203" pitchFamily="34" charset="0"/>
                <a:cs typeface="Segoe UI Light" panose="020B0502040204020203" pitchFamily="34" charset="0"/>
              </a:rPr>
              <a:t>Azure SQL Data Warehouse</a:t>
            </a:r>
          </a:p>
        </p:txBody>
      </p:sp>
      <p:sp>
        <p:nvSpPr>
          <p:cNvPr id="22" name="Content Placeholder 2"/>
          <p:cNvSpPr txBox="1">
            <a:spLocks/>
          </p:cNvSpPr>
          <p:nvPr/>
        </p:nvSpPr>
        <p:spPr>
          <a:xfrm>
            <a:off x="2187929" y="929691"/>
            <a:ext cx="9129959" cy="461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46284" tIns="45713" rIns="146284" bIns="45713"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lnSpc>
                <a:spcPct val="100000"/>
              </a:lnSpc>
              <a:spcBef>
                <a:spcPct val="0"/>
              </a:spcBef>
              <a:spcAft>
                <a:spcPct val="0"/>
              </a:spcAft>
              <a:buNone/>
            </a:pPr>
            <a:r>
              <a:rPr lang="en-US" sz="2400" dirty="0">
                <a:solidFill>
                  <a:srgbClr val="0072BC"/>
                </a:solidFill>
                <a:latin typeface="Segoe UI Light" panose="020B0502040204020203" pitchFamily="34" charset="0"/>
                <a:ea typeface="Times New Roman" panose="02020603050405020304" pitchFamily="18" charset="0"/>
                <a:cs typeface="Times New Roman" panose="02020603050405020304" pitchFamily="18" charset="0"/>
              </a:rPr>
              <a:t>An elastic Data Warehouse as a Service with enterprise-class features</a:t>
            </a:r>
          </a:p>
        </p:txBody>
      </p:sp>
      <p:sp>
        <p:nvSpPr>
          <p:cNvPr id="10" name="Content Placeholder 2"/>
          <p:cNvSpPr txBox="1">
            <a:spLocks/>
          </p:cNvSpPr>
          <p:nvPr/>
        </p:nvSpPr>
        <p:spPr>
          <a:xfrm>
            <a:off x="7818594" y="4544176"/>
            <a:ext cx="2642199" cy="1005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7" tIns="45713" rIns="91427" bIns="45713" numCol="1" rtlCol="0" anchor="t" anchorCtr="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bg2"/>
                </a:solidFill>
                <a:latin typeface="Segoe UI Light" panose="020B0502040204020203" pitchFamily="34" charset="0"/>
                <a:ea typeface="Times New Roman" panose="02020603050405020304" pitchFamily="18" charset="0"/>
                <a:cs typeface="Times New Roman" panose="02020603050405020304" pitchFamily="18" charset="0"/>
              </a:rPr>
              <a:t>Transaction of </a:t>
            </a:r>
            <a:r>
              <a:rPr lang="en-US" sz="1800" b="1" dirty="0">
                <a:solidFill>
                  <a:schemeClr val="bg2"/>
                </a:solidFill>
                <a:latin typeface="Segoe UI Light" panose="020B0502040204020203" pitchFamily="34" charset="0"/>
                <a:ea typeface="Times New Roman" panose="02020603050405020304" pitchFamily="18" charset="0"/>
                <a:cs typeface="Times New Roman" panose="02020603050405020304" pitchFamily="18" charset="0"/>
              </a:rPr>
              <a:t>SQL</a:t>
            </a:r>
            <a:r>
              <a:rPr lang="en-US" sz="1800" dirty="0">
                <a:solidFill>
                  <a:schemeClr val="bg2"/>
                </a:solidFill>
                <a:latin typeface="Segoe UI Light" panose="020B0502040204020203" pitchFamily="34" charset="0"/>
                <a:ea typeface="Times New Roman" panose="02020603050405020304" pitchFamily="18" charset="0"/>
                <a:cs typeface="Times New Roman" panose="02020603050405020304" pitchFamily="18" charset="0"/>
              </a:rPr>
              <a:t> queries across relational and non-relational data in Hadoop with </a:t>
            </a:r>
            <a:r>
              <a:rPr lang="en-US" sz="1800" b="1" dirty="0">
                <a:solidFill>
                  <a:schemeClr val="bg2"/>
                </a:solidFill>
                <a:latin typeface="Segoe UI Light" panose="020B0502040204020203" pitchFamily="34" charset="0"/>
                <a:ea typeface="Times New Roman" panose="02020603050405020304" pitchFamily="18" charset="0"/>
                <a:cs typeface="Times New Roman" panose="02020603050405020304" pitchFamily="18" charset="0"/>
              </a:rPr>
              <a:t>PolyBase</a:t>
            </a:r>
          </a:p>
        </p:txBody>
      </p:sp>
      <p:sp>
        <p:nvSpPr>
          <p:cNvPr id="17" name="Content Placeholder 2"/>
          <p:cNvSpPr txBox="1">
            <a:spLocks/>
          </p:cNvSpPr>
          <p:nvPr/>
        </p:nvSpPr>
        <p:spPr>
          <a:xfrm>
            <a:off x="7818593" y="1762115"/>
            <a:ext cx="1996135" cy="1005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7" tIns="45713" rIns="91427" bIns="45713" numCol="1" rtlCol="0" anchor="t" anchorCtr="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chemeClr val="bg2"/>
                </a:solidFill>
                <a:latin typeface="Segoe UI Light" panose="020B0502040204020203" pitchFamily="34" charset="0"/>
                <a:ea typeface="Times New Roman" panose="02020603050405020304" pitchFamily="18" charset="0"/>
                <a:cs typeface="Times New Roman" panose="02020603050405020304" pitchFamily="18" charset="0"/>
              </a:rPr>
              <a:t>Petabyte</a:t>
            </a:r>
            <a:r>
              <a:rPr lang="en-US" sz="1800" dirty="0">
                <a:solidFill>
                  <a:schemeClr val="bg2"/>
                </a:solidFill>
                <a:latin typeface="Segoe UI Light" panose="020B0502040204020203" pitchFamily="34" charset="0"/>
                <a:ea typeface="Times New Roman" panose="02020603050405020304" pitchFamily="18" charset="0"/>
                <a:cs typeface="Times New Roman" panose="02020603050405020304" pitchFamily="18" charset="0"/>
              </a:rPr>
              <a:t> scalability with massive parallel processing</a:t>
            </a:r>
          </a:p>
        </p:txBody>
      </p:sp>
      <p:sp>
        <p:nvSpPr>
          <p:cNvPr id="230" name="Rectangle 229"/>
          <p:cNvSpPr/>
          <p:nvPr/>
        </p:nvSpPr>
        <p:spPr>
          <a:xfrm>
            <a:off x="864" y="6619289"/>
            <a:ext cx="7191220" cy="2382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1" name="Rectangle 230"/>
          <p:cNvSpPr/>
          <p:nvPr/>
        </p:nvSpPr>
        <p:spPr>
          <a:xfrm>
            <a:off x="7192084" y="6619289"/>
            <a:ext cx="4999052" cy="2382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0" name="Content Placeholder 2"/>
          <p:cNvSpPr txBox="1">
            <a:spLocks/>
          </p:cNvSpPr>
          <p:nvPr/>
        </p:nvSpPr>
        <p:spPr>
          <a:xfrm>
            <a:off x="3186268" y="3346336"/>
            <a:ext cx="2473800" cy="553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7" tIns="45713" rIns="91427" bIns="45713" numCol="1" rtlCol="0" anchor="t" anchorCtr="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bg2"/>
                </a:solidFill>
                <a:latin typeface="Segoe UI Light" panose="020B0502040204020203" pitchFamily="34" charset="0"/>
                <a:ea typeface="Times New Roman" panose="02020603050405020304" pitchFamily="18" charset="0"/>
                <a:cs typeface="Times New Roman" panose="02020603050405020304" pitchFamily="18" charset="0"/>
              </a:rPr>
              <a:t>Full enterprise-class SQL Server experience</a:t>
            </a:r>
          </a:p>
        </p:txBody>
      </p:sp>
      <p:sp>
        <p:nvSpPr>
          <p:cNvPr id="241" name="Content Placeholder 2"/>
          <p:cNvSpPr txBox="1">
            <a:spLocks/>
          </p:cNvSpPr>
          <p:nvPr/>
        </p:nvSpPr>
        <p:spPr>
          <a:xfrm>
            <a:off x="3186268" y="4544176"/>
            <a:ext cx="2940108" cy="1005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7" tIns="45713" rIns="91427" bIns="45713" numCol="1" rtlCol="0" anchor="t" anchorCtr="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bg2"/>
                </a:solidFill>
                <a:latin typeface="Segoe UI Light" panose="020B0502040204020203" pitchFamily="34" charset="0"/>
                <a:ea typeface="Times New Roman" panose="02020603050405020304" pitchFamily="18" charset="0"/>
                <a:cs typeface="Times New Roman" panose="02020603050405020304" pitchFamily="18" charset="0"/>
              </a:rPr>
              <a:t>Seamless </a:t>
            </a:r>
            <a:r>
              <a:rPr lang="en-US" sz="1800" b="1" dirty="0">
                <a:solidFill>
                  <a:schemeClr val="bg2"/>
                </a:solidFill>
                <a:latin typeface="Segoe UI Light" panose="020B0502040204020203" pitchFamily="34" charset="0"/>
                <a:ea typeface="Times New Roman" panose="02020603050405020304" pitchFamily="18" charset="0"/>
                <a:cs typeface="Times New Roman" panose="02020603050405020304" pitchFamily="18" charset="0"/>
              </a:rPr>
              <a:t>compatibility</a:t>
            </a:r>
            <a:r>
              <a:rPr lang="en-US" sz="1800" dirty="0">
                <a:solidFill>
                  <a:schemeClr val="bg2"/>
                </a:solidFill>
                <a:latin typeface="Segoe UI Light" panose="020B0502040204020203" pitchFamily="34" charset="0"/>
                <a:ea typeface="Times New Roman" panose="02020603050405020304" pitchFamily="18" charset="0"/>
                <a:cs typeface="Times New Roman" panose="02020603050405020304" pitchFamily="18" charset="0"/>
              </a:rPr>
              <a:t> with Power BI, Azure Machine Learning, HDInsight, and Azure Data Factory</a:t>
            </a:r>
          </a:p>
        </p:txBody>
      </p:sp>
      <p:sp>
        <p:nvSpPr>
          <p:cNvPr id="242" name="Content Placeholder 2"/>
          <p:cNvSpPr txBox="1">
            <a:spLocks/>
          </p:cNvSpPr>
          <p:nvPr/>
        </p:nvSpPr>
        <p:spPr>
          <a:xfrm>
            <a:off x="3186268" y="1762115"/>
            <a:ext cx="2842216" cy="1005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7" tIns="45713" rIns="91427" bIns="45713" numCol="1" rtlCol="0" anchor="t" anchorCtr="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bg2"/>
                </a:solidFill>
                <a:latin typeface="Segoe UI Light" panose="020B0502040204020203" pitchFamily="34" charset="0"/>
                <a:ea typeface="Times New Roman" panose="02020603050405020304" pitchFamily="18" charset="0"/>
                <a:cs typeface="Times New Roman" panose="02020603050405020304" pitchFamily="18" charset="0"/>
              </a:rPr>
              <a:t>Industry’s </a:t>
            </a:r>
            <a:r>
              <a:rPr lang="en-US" sz="1800" dirty="0">
                <a:solidFill>
                  <a:schemeClr val="bg2"/>
                </a:solidFill>
                <a:latin typeface="Segoe UI Semibold" panose="020B0702040204020203" pitchFamily="34" charset="0"/>
                <a:ea typeface="Times New Roman" panose="02020603050405020304" pitchFamily="18" charset="0"/>
                <a:cs typeface="Segoe UI Semibold" panose="020B0702040204020203" pitchFamily="34" charset="0"/>
              </a:rPr>
              <a:t>first</a:t>
            </a:r>
            <a:r>
              <a:rPr lang="en-US" sz="1800" dirty="0">
                <a:solidFill>
                  <a:schemeClr val="bg2"/>
                </a:solidFill>
                <a:latin typeface="Segoe UI Light" panose="020B0502040204020203" pitchFamily="34" charset="0"/>
                <a:ea typeface="Times New Roman" panose="02020603050405020304" pitchFamily="18" charset="0"/>
                <a:cs typeface="Times New Roman" panose="02020603050405020304" pitchFamily="18" charset="0"/>
              </a:rPr>
              <a:t> enterprise-class cloud data warehouse that can </a:t>
            </a:r>
            <a:r>
              <a:rPr lang="en-US" sz="1800" dirty="0">
                <a:solidFill>
                  <a:schemeClr val="bg2"/>
                </a:solidFill>
                <a:latin typeface="Segoe UI Semibold" panose="020B0702040204020203" pitchFamily="34" charset="0"/>
                <a:ea typeface="Times New Roman" panose="02020603050405020304" pitchFamily="18" charset="0"/>
                <a:cs typeface="Segoe UI Semibold" panose="020B0702040204020203" pitchFamily="34" charset="0"/>
              </a:rPr>
              <a:t>grow, shrink, and pause</a:t>
            </a:r>
            <a:r>
              <a:rPr lang="en-US" sz="1800" b="1" dirty="0">
                <a:solidFill>
                  <a:schemeClr val="bg2"/>
                </a:solidFill>
                <a:latin typeface="Segoe UI Light" panose="020B0502040204020203" pitchFamily="34" charset="0"/>
                <a:ea typeface="Times New Roman" panose="02020603050405020304" pitchFamily="18" charset="0"/>
                <a:cs typeface="Times New Roman" panose="02020603050405020304" pitchFamily="18" charset="0"/>
              </a:rPr>
              <a:t> </a:t>
            </a:r>
            <a:r>
              <a:rPr lang="en-US" sz="1800" dirty="0">
                <a:solidFill>
                  <a:schemeClr val="bg2"/>
                </a:solidFill>
                <a:latin typeface="Segoe UI Light" panose="020B0502040204020203" pitchFamily="34" charset="0"/>
                <a:ea typeface="Times New Roman" panose="02020603050405020304" pitchFamily="18" charset="0"/>
                <a:cs typeface="Times New Roman" panose="02020603050405020304" pitchFamily="18" charset="0"/>
              </a:rPr>
              <a:t>in seconds</a:t>
            </a:r>
          </a:p>
        </p:txBody>
      </p:sp>
      <p:sp>
        <p:nvSpPr>
          <p:cNvPr id="243" name="Content Placeholder 2"/>
          <p:cNvSpPr txBox="1">
            <a:spLocks/>
          </p:cNvSpPr>
          <p:nvPr/>
        </p:nvSpPr>
        <p:spPr>
          <a:xfrm>
            <a:off x="7818593" y="3219805"/>
            <a:ext cx="2286650" cy="78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7" tIns="45713" rIns="91427" bIns="45713" numCol="1" rtlCol="0" anchor="t" anchorCtr="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chemeClr val="bg2"/>
                </a:solidFill>
                <a:latin typeface="Segoe UI Light" panose="020B0502040204020203" pitchFamily="34" charset="0"/>
                <a:ea typeface="Times New Roman" panose="02020603050405020304" pitchFamily="18" charset="0"/>
                <a:cs typeface="Times New Roman" panose="02020603050405020304" pitchFamily="18" charset="0"/>
              </a:rPr>
              <a:t>Independent</a:t>
            </a:r>
            <a:r>
              <a:rPr lang="en-US" sz="1800" dirty="0">
                <a:solidFill>
                  <a:schemeClr val="bg2"/>
                </a:solidFill>
                <a:latin typeface="Segoe UI Light" panose="020B0502040204020203" pitchFamily="34" charset="0"/>
                <a:ea typeface="Times New Roman" panose="02020603050405020304" pitchFamily="18" charset="0"/>
                <a:cs typeface="Times New Roman" panose="02020603050405020304" pitchFamily="18" charset="0"/>
              </a:rPr>
              <a:t> scale of </a:t>
            </a:r>
            <a:r>
              <a:rPr lang="en-US" sz="1800" b="1" dirty="0">
                <a:solidFill>
                  <a:schemeClr val="bg2"/>
                </a:solidFill>
                <a:latin typeface="Segoe UI Light" panose="020B0502040204020203" pitchFamily="34" charset="0"/>
                <a:ea typeface="Times New Roman" panose="02020603050405020304" pitchFamily="18" charset="0"/>
                <a:cs typeface="Times New Roman" panose="02020603050405020304" pitchFamily="18" charset="0"/>
              </a:rPr>
              <a:t>compute and storage </a:t>
            </a:r>
            <a:r>
              <a:rPr lang="en-US" sz="1800" dirty="0">
                <a:solidFill>
                  <a:schemeClr val="bg2"/>
                </a:solidFill>
                <a:latin typeface="Segoe UI Light" panose="020B0502040204020203" pitchFamily="34" charset="0"/>
                <a:ea typeface="Times New Roman" panose="02020603050405020304" pitchFamily="18" charset="0"/>
                <a:cs typeface="Times New Roman" panose="02020603050405020304" pitchFamily="18" charset="0"/>
              </a:rPr>
              <a:t>in seconds</a:t>
            </a:r>
          </a:p>
        </p:txBody>
      </p:sp>
      <p:sp>
        <p:nvSpPr>
          <p:cNvPr id="86" name="Rectangle 85"/>
          <p:cNvSpPr/>
          <p:nvPr/>
        </p:nvSpPr>
        <p:spPr bwMode="auto">
          <a:xfrm>
            <a:off x="0" y="1483255"/>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Data Stores</a:t>
            </a:r>
          </a:p>
        </p:txBody>
      </p:sp>
      <p:sp>
        <p:nvSpPr>
          <p:cNvPr id="87" name="Rectangle 86"/>
          <p:cNvSpPr/>
          <p:nvPr/>
        </p:nvSpPr>
        <p:spPr>
          <a:xfrm>
            <a:off x="466968" y="2299462"/>
            <a:ext cx="1190817" cy="261610"/>
          </a:xfrm>
          <a:prstGeom prst="rect">
            <a:avLst/>
          </a:prstGeom>
        </p:spPr>
        <p:txBody>
          <a:bodyPr wrap="square">
            <a:spAutoFit/>
          </a:bodyPr>
          <a:lstStyle/>
          <a:p>
            <a:pPr defTabSz="896386"/>
            <a:r>
              <a:rPr lang="en-US" sz="1100" kern="0" dirty="0">
                <a:solidFill>
                  <a:schemeClr val="bg2">
                    <a:lumMod val="75000"/>
                    <a:lumOff val="25000"/>
                  </a:schemeClr>
                </a:solidFill>
                <a:cs typeface="Segoe UI Semilight" panose="020B0402040204020203" pitchFamily="34" charset="0"/>
              </a:rPr>
              <a:t>Data Lake Store</a:t>
            </a:r>
          </a:p>
        </p:txBody>
      </p:sp>
      <p:grpSp>
        <p:nvGrpSpPr>
          <p:cNvPr id="88" name="Group 87"/>
          <p:cNvGrpSpPr/>
          <p:nvPr/>
        </p:nvGrpSpPr>
        <p:grpSpPr>
          <a:xfrm>
            <a:off x="177904" y="2304343"/>
            <a:ext cx="235342" cy="235342"/>
            <a:chOff x="4068192" y="3363795"/>
            <a:chExt cx="324957" cy="324957"/>
          </a:xfrm>
        </p:grpSpPr>
        <p:sp>
          <p:nvSpPr>
            <p:cNvPr id="89" name="Rounded Rectangle 239"/>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0" name="Rectangle 89"/>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2" name="Oval 91"/>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Oval 92"/>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Oval 95"/>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Oval 96"/>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8" name="Rectangle 97"/>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Oval 99"/>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Oval 100"/>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4" name="Oval 103"/>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Oval 104"/>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6" name="Group 105"/>
          <p:cNvGrpSpPr/>
          <p:nvPr/>
        </p:nvGrpSpPr>
        <p:grpSpPr>
          <a:xfrm>
            <a:off x="119256" y="3825387"/>
            <a:ext cx="367366" cy="466810"/>
            <a:chOff x="-3084513" y="3390510"/>
            <a:chExt cx="2716213" cy="3363913"/>
          </a:xfrm>
          <a:solidFill>
            <a:schemeClr val="tx1"/>
          </a:solidFill>
        </p:grpSpPr>
        <p:sp>
          <p:nvSpPr>
            <p:cNvPr id="107"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08"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09" name="Rectangle 108"/>
          <p:cNvSpPr/>
          <p:nvPr/>
        </p:nvSpPr>
        <p:spPr>
          <a:xfrm>
            <a:off x="473540" y="3744957"/>
            <a:ext cx="1190817" cy="677108"/>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solidFill>
                  <a:schemeClr val="bg2">
                    <a:lumMod val="75000"/>
                    <a:lumOff val="25000"/>
                  </a:schemeClr>
                </a:solidFill>
                <a:cs typeface="Segoe UI Semilight" panose="020B0402040204020203" pitchFamily="34" charset="0"/>
              </a:rPr>
              <a:t>Azure SQL Database </a:t>
            </a:r>
          </a:p>
          <a:p>
            <a:pPr defTabSz="896386">
              <a:lnSpc>
                <a:spcPts val="500"/>
              </a:lnSpc>
            </a:pPr>
            <a:endParaRPr lang="en-US" sz="1100" kern="0" dirty="0">
              <a:solidFill>
                <a:schemeClr val="bg2">
                  <a:lumMod val="75000"/>
                  <a:lumOff val="25000"/>
                </a:schemeClr>
              </a:solidFill>
              <a:cs typeface="Segoe UI Semilight" panose="020B0402040204020203" pitchFamily="34" charset="0"/>
            </a:endParaRPr>
          </a:p>
          <a:p>
            <a:pPr marL="171450" indent="-171450" defTabSz="896386">
              <a:buFont typeface="Arial" panose="020B0604020202020204" pitchFamily="34" charset="0"/>
              <a:buChar char="•"/>
            </a:pPr>
            <a:r>
              <a:rPr lang="en-US" sz="1100" kern="0" dirty="0">
                <a:solidFill>
                  <a:schemeClr val="bg2">
                    <a:lumMod val="75000"/>
                    <a:lumOff val="25000"/>
                  </a:schemeClr>
                </a:solidFill>
                <a:cs typeface="Segoe UI Semilight" panose="020B0402040204020203" pitchFamily="34" charset="0"/>
              </a:rPr>
              <a:t>SQL Server</a:t>
            </a:r>
          </a:p>
        </p:txBody>
      </p:sp>
      <p:sp>
        <p:nvSpPr>
          <p:cNvPr id="110" name="TextBox 109"/>
          <p:cNvSpPr txBox="1"/>
          <p:nvPr/>
        </p:nvSpPr>
        <p:spPr>
          <a:xfrm>
            <a:off x="555703" y="4737899"/>
            <a:ext cx="846079" cy="201522"/>
          </a:xfrm>
          <a:prstGeom prst="rect">
            <a:avLst/>
          </a:prstGeom>
          <a:noFill/>
          <a:ln>
            <a:noFill/>
          </a:ln>
        </p:spPr>
        <p:txBody>
          <a:bodyPr wrap="none" lIns="0" tIns="26882" rIns="0" bIns="0" rtlCol="0" anchor="ctr">
            <a:noAutofit/>
          </a:bodyPr>
          <a:lstStyle/>
          <a:p>
            <a:pPr defTabSz="895945" eaLnBrk="0" fontAlgn="base" hangingPunct="0">
              <a:lnSpc>
                <a:spcPts val="784"/>
              </a:lnSpc>
              <a:spcBef>
                <a:spcPct val="0"/>
              </a:spcBef>
              <a:spcAft>
                <a:spcPct val="0"/>
              </a:spcAft>
            </a:pPr>
            <a:r>
              <a:rPr lang="en-US" sz="1100" kern="0" dirty="0">
                <a:solidFill>
                  <a:schemeClr val="bg2">
                    <a:lumMod val="75000"/>
                    <a:lumOff val="25000"/>
                  </a:schemeClr>
                </a:solidFill>
                <a:cs typeface="Segoe UI Semilight" panose="020B0402040204020203" pitchFamily="34" charset="0"/>
              </a:rPr>
              <a:t>Cosmos DB</a:t>
            </a:r>
          </a:p>
        </p:txBody>
      </p:sp>
      <p:pic>
        <p:nvPicPr>
          <p:cNvPr id="111" name="Picture 110"/>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142699" y="4671374"/>
            <a:ext cx="323388" cy="323387"/>
          </a:xfrm>
          <a:prstGeom prst="rect">
            <a:avLst/>
          </a:prstGeom>
        </p:spPr>
      </p:pic>
      <p:grpSp>
        <p:nvGrpSpPr>
          <p:cNvPr id="112" name="Group 111"/>
          <p:cNvGrpSpPr/>
          <p:nvPr/>
        </p:nvGrpSpPr>
        <p:grpSpPr>
          <a:xfrm>
            <a:off x="77783" y="2985450"/>
            <a:ext cx="197968" cy="266911"/>
            <a:chOff x="-3084513" y="3390510"/>
            <a:chExt cx="2716213" cy="3363913"/>
          </a:xfrm>
          <a:solidFill>
            <a:schemeClr val="tx1"/>
          </a:solidFill>
        </p:grpSpPr>
        <p:sp>
          <p:nvSpPr>
            <p:cNvPr id="113"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14"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115" name="Group 114"/>
          <p:cNvGrpSpPr/>
          <p:nvPr/>
        </p:nvGrpSpPr>
        <p:grpSpPr>
          <a:xfrm>
            <a:off x="340409" y="2979783"/>
            <a:ext cx="197968" cy="266911"/>
            <a:chOff x="-3084513" y="3390510"/>
            <a:chExt cx="2716213" cy="3363913"/>
          </a:xfrm>
          <a:solidFill>
            <a:schemeClr val="tx1"/>
          </a:solidFill>
        </p:grpSpPr>
        <p:sp>
          <p:nvSpPr>
            <p:cNvPr id="116"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17"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118" name="Group 117"/>
          <p:cNvGrpSpPr/>
          <p:nvPr/>
        </p:nvGrpSpPr>
        <p:grpSpPr>
          <a:xfrm>
            <a:off x="84812" y="3280434"/>
            <a:ext cx="197968" cy="266911"/>
            <a:chOff x="-3084513" y="3390510"/>
            <a:chExt cx="2716213" cy="3363913"/>
          </a:xfrm>
          <a:solidFill>
            <a:schemeClr val="tx1"/>
          </a:solidFill>
        </p:grpSpPr>
        <p:sp>
          <p:nvSpPr>
            <p:cNvPr id="119"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20"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121" name="Group 120"/>
          <p:cNvGrpSpPr/>
          <p:nvPr/>
        </p:nvGrpSpPr>
        <p:grpSpPr>
          <a:xfrm>
            <a:off x="349965" y="3288877"/>
            <a:ext cx="197968" cy="266911"/>
            <a:chOff x="-3084513" y="3390510"/>
            <a:chExt cx="2716213" cy="3363913"/>
          </a:xfrm>
          <a:solidFill>
            <a:schemeClr val="tx1"/>
          </a:solidFill>
        </p:grpSpPr>
        <p:sp>
          <p:nvSpPr>
            <p:cNvPr id="122"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23"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24" name="Rectangle 123"/>
          <p:cNvSpPr/>
          <p:nvPr/>
        </p:nvSpPr>
        <p:spPr>
          <a:xfrm>
            <a:off x="555703" y="3069059"/>
            <a:ext cx="1190817" cy="600164"/>
          </a:xfrm>
          <a:prstGeom prst="rect">
            <a:avLst/>
          </a:prstGeom>
        </p:spPr>
        <p:txBody>
          <a:bodyPr wrap="square">
            <a:spAutoFit/>
          </a:bodyPr>
          <a:lstStyle/>
          <a:p>
            <a:pPr defTabSz="896386"/>
            <a:r>
              <a:rPr lang="en-US" sz="1100" kern="0" dirty="0">
                <a:cs typeface="Segoe UI Semilight" panose="020B0402040204020203" pitchFamily="34" charset="0"/>
              </a:rPr>
              <a:t>SQL Data Warehouse</a:t>
            </a:r>
          </a:p>
          <a:p>
            <a:pPr defTabSz="896386"/>
            <a:endParaRPr lang="en-US" sz="1100" kern="0" dirty="0">
              <a:solidFill>
                <a:schemeClr val="bg2">
                  <a:lumMod val="75000"/>
                  <a:lumOff val="25000"/>
                </a:schemeClr>
              </a:solidFill>
              <a:cs typeface="Segoe UI Semilight" panose="020B0402040204020203" pitchFamily="34" charset="0"/>
            </a:endParaRPr>
          </a:p>
        </p:txBody>
      </p:sp>
    </p:spTree>
    <p:extLst>
      <p:ext uri="{BB962C8B-B14F-4D97-AF65-F5344CB8AC3E}">
        <p14:creationId xmlns:p14="http://schemas.microsoft.com/office/powerpoint/2010/main" val="103528027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ight Arrow 95"/>
          <p:cNvSpPr/>
          <p:nvPr/>
        </p:nvSpPr>
        <p:spPr>
          <a:xfrm>
            <a:off x="1719580" y="1425589"/>
            <a:ext cx="1395592" cy="4298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prstClr val="white"/>
              </a:solidFill>
              <a:latin typeface="Calibri" panose="020F0502020204030204"/>
            </a:endParaRPr>
          </a:p>
        </p:txBody>
      </p:sp>
      <p:sp>
        <p:nvSpPr>
          <p:cNvPr id="90" name="Right Arrow 89"/>
          <p:cNvSpPr/>
          <p:nvPr/>
        </p:nvSpPr>
        <p:spPr>
          <a:xfrm rot="10800000">
            <a:off x="6869971" y="3031814"/>
            <a:ext cx="3361097" cy="9215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dirty="0">
              <a:solidFill>
                <a:prstClr val="white"/>
              </a:solidFill>
              <a:latin typeface="Calibri" panose="020F0502020204030204"/>
            </a:endParaRPr>
          </a:p>
        </p:txBody>
      </p:sp>
      <p:sp>
        <p:nvSpPr>
          <p:cNvPr id="86" name="Right Arrow 85"/>
          <p:cNvSpPr/>
          <p:nvPr/>
        </p:nvSpPr>
        <p:spPr>
          <a:xfrm>
            <a:off x="1887149" y="3727472"/>
            <a:ext cx="7121684" cy="9215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prstClr val="white"/>
              </a:solidFill>
              <a:latin typeface="Calibri" panose="020F0502020204030204"/>
            </a:endParaRPr>
          </a:p>
        </p:txBody>
      </p:sp>
      <p:sp>
        <p:nvSpPr>
          <p:cNvPr id="2" name="Title 1"/>
          <p:cNvSpPr>
            <a:spLocks noGrp="1"/>
          </p:cNvSpPr>
          <p:nvPr>
            <p:ph type="title"/>
          </p:nvPr>
        </p:nvSpPr>
        <p:spPr/>
        <p:txBody>
          <a:bodyPr/>
          <a:lstStyle/>
          <a:p>
            <a:r>
              <a:rPr lang="en-US" dirty="0">
                <a:solidFill>
                  <a:schemeClr val="bg1"/>
                </a:solidFill>
              </a:rPr>
              <a:t>Azure SQL </a:t>
            </a:r>
            <a:r>
              <a:rPr lang="en-US" sz="4705" dirty="0">
                <a:solidFill>
                  <a:schemeClr val="bg1"/>
                </a:solidFill>
              </a:rPr>
              <a:t>Data</a:t>
            </a:r>
            <a:r>
              <a:rPr lang="en-US" dirty="0">
                <a:solidFill>
                  <a:schemeClr val="bg1"/>
                </a:solidFill>
              </a:rPr>
              <a:t> Warehouse Architecture</a:t>
            </a:r>
          </a:p>
        </p:txBody>
      </p:sp>
      <p:sp>
        <p:nvSpPr>
          <p:cNvPr id="4" name="Rectangle 378"/>
          <p:cNvSpPr>
            <a:spLocks noChangeArrowheads="1"/>
          </p:cNvSpPr>
          <p:nvPr/>
        </p:nvSpPr>
        <p:spPr bwMode="auto">
          <a:xfrm>
            <a:off x="3724243" y="1987956"/>
            <a:ext cx="65" cy="3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225">
              <a:defRPr/>
            </a:pPr>
            <a:endParaRPr lang="en-US" altLang="en-US" sz="2353" kern="0" dirty="0">
              <a:solidFill>
                <a:srgbClr val="505050"/>
              </a:solidFill>
              <a:latin typeface="Segoe UI"/>
            </a:endParaRPr>
          </a:p>
        </p:txBody>
      </p:sp>
      <p:grpSp>
        <p:nvGrpSpPr>
          <p:cNvPr id="7" name="Group 6"/>
          <p:cNvGrpSpPr/>
          <p:nvPr/>
        </p:nvGrpSpPr>
        <p:grpSpPr>
          <a:xfrm>
            <a:off x="3573648" y="1469782"/>
            <a:ext cx="998604" cy="1344446"/>
            <a:chOff x="9882329" y="3122532"/>
            <a:chExt cx="1018773" cy="1371600"/>
          </a:xfrm>
        </p:grpSpPr>
        <p:grpSp>
          <p:nvGrpSpPr>
            <p:cNvPr id="8" name="Group 7"/>
            <p:cNvGrpSpPr>
              <a:grpSpLocks noChangeAspect="1"/>
            </p:cNvGrpSpPr>
            <p:nvPr/>
          </p:nvGrpSpPr>
          <p:grpSpPr>
            <a:xfrm>
              <a:off x="9882329" y="3122532"/>
              <a:ext cx="1018773" cy="1371600"/>
              <a:chOff x="6592193" y="1888324"/>
              <a:chExt cx="2181834" cy="2937461"/>
            </a:xfrm>
          </p:grpSpPr>
          <p:sp>
            <p:nvSpPr>
              <p:cNvPr id="10" name="Can 9"/>
              <p:cNvSpPr/>
              <p:nvPr/>
            </p:nvSpPr>
            <p:spPr>
              <a:xfrm>
                <a:off x="6592193" y="1888325"/>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kern="0">
                  <a:solidFill>
                    <a:srgbClr val="FFFFFF"/>
                  </a:solidFill>
                  <a:latin typeface="Calibri" panose="020F0502020204030204"/>
                </a:endParaRPr>
              </a:p>
            </p:txBody>
          </p:sp>
          <p:sp>
            <p:nvSpPr>
              <p:cNvPr id="11" name="Donut 10"/>
              <p:cNvSpPr/>
              <p:nvPr/>
            </p:nvSpPr>
            <p:spPr>
              <a:xfrm>
                <a:off x="6592193" y="1888324"/>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kern="0">
                  <a:solidFill>
                    <a:srgbClr val="FFFFFF"/>
                  </a:solidFill>
                  <a:latin typeface="Calibri" panose="020F0502020204030204"/>
                </a:endParaRPr>
              </a:p>
            </p:txBody>
          </p:sp>
          <p:grpSp>
            <p:nvGrpSpPr>
              <p:cNvPr id="12" name="Group 11"/>
              <p:cNvGrpSpPr/>
              <p:nvPr/>
            </p:nvGrpSpPr>
            <p:grpSpPr>
              <a:xfrm>
                <a:off x="6654555" y="1948052"/>
                <a:ext cx="2062791" cy="999923"/>
                <a:chOff x="3418451" y="1327507"/>
                <a:chExt cx="2706124" cy="1321666"/>
              </a:xfrm>
            </p:grpSpPr>
            <p:sp>
              <p:nvSpPr>
                <p:cNvPr id="13" name="Donut 12"/>
                <p:cNvSpPr/>
                <p:nvPr/>
              </p:nvSpPr>
              <p:spPr>
                <a:xfrm>
                  <a:off x="3418451" y="1327507"/>
                  <a:ext cx="2706124" cy="1321666"/>
                </a:xfrm>
                <a:prstGeom prst="donut">
                  <a:avLst>
                    <a:gd name="adj" fmla="val 50000"/>
                  </a:avLst>
                </a:prstGeom>
                <a:solidFill>
                  <a:srgbClr val="00AB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kern="0">
                    <a:solidFill>
                      <a:srgbClr val="FFFFFF"/>
                    </a:solidFill>
                    <a:latin typeface="Calibri" panose="020F0502020204030204"/>
                  </a:endParaRPr>
                </a:p>
              </p:txBody>
            </p:sp>
            <p:sp>
              <p:nvSpPr>
                <p:cNvPr id="14" name="Freeform 13"/>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kern="0">
                    <a:solidFill>
                      <a:srgbClr val="FFFFFF"/>
                    </a:solidFill>
                    <a:latin typeface="Calibri" panose="020F0502020204030204"/>
                  </a:endParaRPr>
                </a:p>
              </p:txBody>
            </p:sp>
          </p:grpSp>
        </p:grpSp>
        <p:sp>
          <p:nvSpPr>
            <p:cNvPr id="9" name="TextBox 8"/>
            <p:cNvSpPr txBox="1"/>
            <p:nvPr/>
          </p:nvSpPr>
          <p:spPr>
            <a:xfrm>
              <a:off x="9949984" y="3659933"/>
              <a:ext cx="911743" cy="763458"/>
            </a:xfrm>
            <a:prstGeom prst="rect">
              <a:avLst/>
            </a:prstGeom>
            <a:noFill/>
          </p:spPr>
          <p:txBody>
            <a:bodyPr wrap="none" lIns="175736" tIns="140589" rIns="175736" bIns="140589" rtlCol="0">
              <a:spAutoFit/>
            </a:bodyPr>
            <a:lstStyle/>
            <a:p>
              <a:pPr algn="ctr" defTabSz="895337" fontAlgn="base">
                <a:lnSpc>
                  <a:spcPct val="90000"/>
                </a:lnSpc>
                <a:spcBef>
                  <a:spcPct val="0"/>
                </a:spcBef>
                <a:spcAft>
                  <a:spcPts val="575"/>
                </a:spcAft>
                <a:defRPr/>
              </a:pPr>
              <a:r>
                <a:rPr lang="en-US" sz="1371" kern="0" dirty="0">
                  <a:solidFill>
                    <a:srgbClr val="515151"/>
                  </a:solidFill>
                  <a:latin typeface="Calibri" panose="020F0502020204030204"/>
                  <a:ea typeface="MS PGothic" charset="0"/>
                  <a:cs typeface="Segoe UI" panose="020B0502040204020203" pitchFamily="34" charset="0"/>
                </a:rPr>
                <a:t>Control</a:t>
              </a:r>
            </a:p>
            <a:p>
              <a:pPr algn="ctr" defTabSz="895337" fontAlgn="base">
                <a:lnSpc>
                  <a:spcPct val="90000"/>
                </a:lnSpc>
                <a:spcBef>
                  <a:spcPct val="0"/>
                </a:spcBef>
                <a:spcAft>
                  <a:spcPts val="575"/>
                </a:spcAft>
                <a:defRPr/>
              </a:pPr>
              <a:r>
                <a:rPr lang="en-US" sz="1371" kern="0" dirty="0">
                  <a:solidFill>
                    <a:srgbClr val="515151"/>
                  </a:solidFill>
                  <a:latin typeface="Calibri" panose="020F0502020204030204"/>
                  <a:ea typeface="MS PGothic" charset="0"/>
                  <a:cs typeface="Segoe UI" panose="020B0502040204020203" pitchFamily="34" charset="0"/>
                </a:rPr>
                <a:t>Node</a:t>
              </a:r>
            </a:p>
          </p:txBody>
        </p:sp>
      </p:grpSp>
      <p:sp>
        <p:nvSpPr>
          <p:cNvPr id="15" name="Freeform 14"/>
          <p:cNvSpPr/>
          <p:nvPr/>
        </p:nvSpPr>
        <p:spPr bwMode="auto">
          <a:xfrm>
            <a:off x="3141115" y="1518323"/>
            <a:ext cx="667088" cy="41855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lang="en-IN" sz="1921" b="1" kern="0" dirty="0">
              <a:solidFill>
                <a:srgbClr val="505050"/>
              </a:solidFill>
              <a:latin typeface="Segoe UI Light"/>
              <a:ea typeface="Segoe UI" pitchFamily="34" charset="0"/>
              <a:cs typeface="Segoe UI" pitchFamily="34" charset="0"/>
            </a:endParaRPr>
          </a:p>
        </p:txBody>
      </p:sp>
      <p:grpSp>
        <p:nvGrpSpPr>
          <p:cNvPr id="17" name="Group 16"/>
          <p:cNvGrpSpPr/>
          <p:nvPr/>
        </p:nvGrpSpPr>
        <p:grpSpPr>
          <a:xfrm>
            <a:off x="1483652" y="3441077"/>
            <a:ext cx="1025437" cy="1344446"/>
            <a:chOff x="9882329" y="3122532"/>
            <a:chExt cx="1046148" cy="1371600"/>
          </a:xfrm>
        </p:grpSpPr>
        <p:grpSp>
          <p:nvGrpSpPr>
            <p:cNvPr id="18" name="Group 17"/>
            <p:cNvGrpSpPr>
              <a:grpSpLocks noChangeAspect="1"/>
            </p:cNvGrpSpPr>
            <p:nvPr/>
          </p:nvGrpSpPr>
          <p:grpSpPr>
            <a:xfrm>
              <a:off x="9882329" y="3122532"/>
              <a:ext cx="1018773" cy="1371600"/>
              <a:chOff x="6592193" y="1888324"/>
              <a:chExt cx="2181834" cy="2937461"/>
            </a:xfrm>
          </p:grpSpPr>
          <p:sp>
            <p:nvSpPr>
              <p:cNvPr id="20" name="Can 19"/>
              <p:cNvSpPr/>
              <p:nvPr/>
            </p:nvSpPr>
            <p:spPr>
              <a:xfrm>
                <a:off x="6592193" y="1888325"/>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kern="0">
                  <a:solidFill>
                    <a:srgbClr val="FFFFFF"/>
                  </a:solidFill>
                  <a:latin typeface="Calibri" panose="020F0502020204030204"/>
                </a:endParaRPr>
              </a:p>
            </p:txBody>
          </p:sp>
          <p:sp>
            <p:nvSpPr>
              <p:cNvPr id="21" name="Donut 20"/>
              <p:cNvSpPr/>
              <p:nvPr/>
            </p:nvSpPr>
            <p:spPr>
              <a:xfrm>
                <a:off x="6592193" y="1888324"/>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kern="0">
                  <a:solidFill>
                    <a:srgbClr val="FFFFFF"/>
                  </a:solidFill>
                  <a:latin typeface="Calibri" panose="020F0502020204030204"/>
                </a:endParaRPr>
              </a:p>
            </p:txBody>
          </p:sp>
          <p:grpSp>
            <p:nvGrpSpPr>
              <p:cNvPr id="22" name="Group 21"/>
              <p:cNvGrpSpPr/>
              <p:nvPr/>
            </p:nvGrpSpPr>
            <p:grpSpPr>
              <a:xfrm>
                <a:off x="6654555" y="1948052"/>
                <a:ext cx="2062791" cy="999923"/>
                <a:chOff x="3418451" y="1327507"/>
                <a:chExt cx="2706124" cy="1321666"/>
              </a:xfrm>
            </p:grpSpPr>
            <p:sp>
              <p:nvSpPr>
                <p:cNvPr id="23" name="Donut 22"/>
                <p:cNvSpPr/>
                <p:nvPr/>
              </p:nvSpPr>
              <p:spPr>
                <a:xfrm>
                  <a:off x="3418451" y="1327507"/>
                  <a:ext cx="2706124" cy="1321666"/>
                </a:xfrm>
                <a:prstGeom prst="donu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kern="0">
                    <a:solidFill>
                      <a:srgbClr val="FFFFFF"/>
                    </a:solidFill>
                    <a:latin typeface="Calibri" panose="020F0502020204030204"/>
                  </a:endParaRPr>
                </a:p>
              </p:txBody>
            </p:sp>
            <p:sp>
              <p:nvSpPr>
                <p:cNvPr id="24" name="Freeform 23"/>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kern="0">
                    <a:solidFill>
                      <a:srgbClr val="FFFFFF"/>
                    </a:solidFill>
                    <a:latin typeface="Calibri" panose="020F0502020204030204"/>
                  </a:endParaRPr>
                </a:p>
              </p:txBody>
            </p:sp>
          </p:grpSp>
        </p:grpSp>
        <p:sp>
          <p:nvSpPr>
            <p:cNvPr id="19" name="TextBox 18"/>
            <p:cNvSpPr txBox="1"/>
            <p:nvPr/>
          </p:nvSpPr>
          <p:spPr>
            <a:xfrm>
              <a:off x="9883239" y="3659933"/>
              <a:ext cx="1045238" cy="763458"/>
            </a:xfrm>
            <a:prstGeom prst="rect">
              <a:avLst/>
            </a:prstGeom>
            <a:noFill/>
          </p:spPr>
          <p:txBody>
            <a:bodyPr wrap="none" lIns="175736" tIns="140589" rIns="175736" bIns="140589" rtlCol="0">
              <a:spAutoFit/>
            </a:bodyPr>
            <a:lstStyle/>
            <a:p>
              <a:pPr algn="ctr" defTabSz="895337" fontAlgn="base">
                <a:lnSpc>
                  <a:spcPct val="90000"/>
                </a:lnSpc>
                <a:spcBef>
                  <a:spcPct val="0"/>
                </a:spcBef>
                <a:spcAft>
                  <a:spcPts val="575"/>
                </a:spcAft>
                <a:defRPr/>
              </a:pPr>
              <a:r>
                <a:rPr lang="en-US" sz="1371" kern="0" dirty="0">
                  <a:solidFill>
                    <a:srgbClr val="515151"/>
                  </a:solidFill>
                  <a:latin typeface="Calibri" panose="020F0502020204030204"/>
                  <a:ea typeface="MS PGothic" charset="0"/>
                  <a:cs typeface="Segoe UI" panose="020B0502040204020203" pitchFamily="34" charset="0"/>
                </a:rPr>
                <a:t>Compute</a:t>
              </a:r>
            </a:p>
            <a:p>
              <a:pPr algn="ctr" defTabSz="895337" fontAlgn="base">
                <a:lnSpc>
                  <a:spcPct val="90000"/>
                </a:lnSpc>
                <a:spcBef>
                  <a:spcPct val="0"/>
                </a:spcBef>
                <a:spcAft>
                  <a:spcPts val="575"/>
                </a:spcAft>
                <a:defRPr/>
              </a:pPr>
              <a:r>
                <a:rPr lang="en-US" sz="1371" kern="0" dirty="0">
                  <a:solidFill>
                    <a:srgbClr val="515151"/>
                  </a:solidFill>
                  <a:latin typeface="Calibri" panose="020F0502020204030204"/>
                  <a:ea typeface="MS PGothic" charset="0"/>
                  <a:cs typeface="Segoe UI" panose="020B0502040204020203" pitchFamily="34" charset="0"/>
                </a:rPr>
                <a:t>Node</a:t>
              </a:r>
            </a:p>
          </p:txBody>
        </p:sp>
      </p:grpSp>
      <p:grpSp>
        <p:nvGrpSpPr>
          <p:cNvPr id="25" name="Group 24"/>
          <p:cNvGrpSpPr/>
          <p:nvPr/>
        </p:nvGrpSpPr>
        <p:grpSpPr>
          <a:xfrm>
            <a:off x="2975356" y="3441077"/>
            <a:ext cx="1025437" cy="1344446"/>
            <a:chOff x="9882329" y="3122532"/>
            <a:chExt cx="1046148" cy="1371600"/>
          </a:xfrm>
        </p:grpSpPr>
        <p:grpSp>
          <p:nvGrpSpPr>
            <p:cNvPr id="26" name="Group 25"/>
            <p:cNvGrpSpPr>
              <a:grpSpLocks noChangeAspect="1"/>
            </p:cNvGrpSpPr>
            <p:nvPr/>
          </p:nvGrpSpPr>
          <p:grpSpPr>
            <a:xfrm>
              <a:off x="9882329" y="3122532"/>
              <a:ext cx="1018773" cy="1371600"/>
              <a:chOff x="6592193" y="1888324"/>
              <a:chExt cx="2181834" cy="2937461"/>
            </a:xfrm>
          </p:grpSpPr>
          <p:sp>
            <p:nvSpPr>
              <p:cNvPr id="28" name="Can 27"/>
              <p:cNvSpPr/>
              <p:nvPr/>
            </p:nvSpPr>
            <p:spPr>
              <a:xfrm>
                <a:off x="6592193" y="1888325"/>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kern="0">
                  <a:solidFill>
                    <a:srgbClr val="FFFFFF"/>
                  </a:solidFill>
                  <a:latin typeface="Calibri" panose="020F0502020204030204"/>
                </a:endParaRPr>
              </a:p>
            </p:txBody>
          </p:sp>
          <p:sp>
            <p:nvSpPr>
              <p:cNvPr id="29" name="Donut 28"/>
              <p:cNvSpPr/>
              <p:nvPr/>
            </p:nvSpPr>
            <p:spPr>
              <a:xfrm>
                <a:off x="6592193" y="1888324"/>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kern="0">
                  <a:solidFill>
                    <a:srgbClr val="FFFFFF"/>
                  </a:solidFill>
                  <a:latin typeface="Calibri" panose="020F0502020204030204"/>
                </a:endParaRPr>
              </a:p>
            </p:txBody>
          </p:sp>
          <p:grpSp>
            <p:nvGrpSpPr>
              <p:cNvPr id="30" name="Group 29"/>
              <p:cNvGrpSpPr/>
              <p:nvPr/>
            </p:nvGrpSpPr>
            <p:grpSpPr>
              <a:xfrm>
                <a:off x="6654555" y="1948052"/>
                <a:ext cx="2062791" cy="999923"/>
                <a:chOff x="3418451" y="1327507"/>
                <a:chExt cx="2706124" cy="1321666"/>
              </a:xfrm>
            </p:grpSpPr>
            <p:sp>
              <p:nvSpPr>
                <p:cNvPr id="31" name="Donut 30"/>
                <p:cNvSpPr/>
                <p:nvPr/>
              </p:nvSpPr>
              <p:spPr>
                <a:xfrm>
                  <a:off x="3418451" y="1327507"/>
                  <a:ext cx="2706124" cy="1321666"/>
                </a:xfrm>
                <a:prstGeom prst="donu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kern="0">
                    <a:solidFill>
                      <a:srgbClr val="FFFFFF"/>
                    </a:solidFill>
                    <a:latin typeface="Calibri" panose="020F0502020204030204"/>
                  </a:endParaRPr>
                </a:p>
              </p:txBody>
            </p:sp>
            <p:sp>
              <p:nvSpPr>
                <p:cNvPr id="32" name="Freeform 31"/>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kern="0">
                    <a:solidFill>
                      <a:srgbClr val="FFFFFF"/>
                    </a:solidFill>
                    <a:latin typeface="Calibri" panose="020F0502020204030204"/>
                  </a:endParaRPr>
                </a:p>
              </p:txBody>
            </p:sp>
          </p:grpSp>
        </p:grpSp>
        <p:sp>
          <p:nvSpPr>
            <p:cNvPr id="27" name="TextBox 26"/>
            <p:cNvSpPr txBox="1"/>
            <p:nvPr/>
          </p:nvSpPr>
          <p:spPr>
            <a:xfrm>
              <a:off x="9883239" y="3659933"/>
              <a:ext cx="1045238" cy="763458"/>
            </a:xfrm>
            <a:prstGeom prst="rect">
              <a:avLst/>
            </a:prstGeom>
            <a:noFill/>
          </p:spPr>
          <p:txBody>
            <a:bodyPr wrap="none" lIns="175736" tIns="140589" rIns="175736" bIns="140589" rtlCol="0">
              <a:spAutoFit/>
            </a:bodyPr>
            <a:lstStyle/>
            <a:p>
              <a:pPr algn="ctr" defTabSz="895337" fontAlgn="base">
                <a:lnSpc>
                  <a:spcPct val="90000"/>
                </a:lnSpc>
                <a:spcBef>
                  <a:spcPct val="0"/>
                </a:spcBef>
                <a:spcAft>
                  <a:spcPts val="575"/>
                </a:spcAft>
                <a:defRPr/>
              </a:pPr>
              <a:r>
                <a:rPr lang="en-US" sz="1371" kern="0" dirty="0">
                  <a:solidFill>
                    <a:srgbClr val="515151"/>
                  </a:solidFill>
                  <a:latin typeface="Calibri" panose="020F0502020204030204"/>
                  <a:ea typeface="MS PGothic" charset="0"/>
                  <a:cs typeface="Segoe UI" panose="020B0502040204020203" pitchFamily="34" charset="0"/>
                </a:rPr>
                <a:t>Compute</a:t>
              </a:r>
            </a:p>
            <a:p>
              <a:pPr algn="ctr" defTabSz="895337" fontAlgn="base">
                <a:lnSpc>
                  <a:spcPct val="90000"/>
                </a:lnSpc>
                <a:spcBef>
                  <a:spcPct val="0"/>
                </a:spcBef>
                <a:spcAft>
                  <a:spcPts val="575"/>
                </a:spcAft>
                <a:defRPr/>
              </a:pPr>
              <a:r>
                <a:rPr lang="en-US" sz="1371" kern="0" dirty="0">
                  <a:solidFill>
                    <a:srgbClr val="515151"/>
                  </a:solidFill>
                  <a:latin typeface="Calibri" panose="020F0502020204030204"/>
                  <a:ea typeface="MS PGothic" charset="0"/>
                  <a:cs typeface="Segoe UI" panose="020B0502040204020203" pitchFamily="34" charset="0"/>
                </a:rPr>
                <a:t>Node</a:t>
              </a:r>
            </a:p>
          </p:txBody>
        </p:sp>
      </p:grpSp>
      <p:cxnSp>
        <p:nvCxnSpPr>
          <p:cNvPr id="50" name="Straight Connector 49"/>
          <p:cNvCxnSpPr>
            <a:stCxn id="20" idx="1"/>
          </p:cNvCxnSpPr>
          <p:nvPr/>
        </p:nvCxnSpPr>
        <p:spPr>
          <a:xfrm flipV="1">
            <a:off x="1982956" y="2591065"/>
            <a:ext cx="1590692" cy="85001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47" idx="0"/>
          </p:cNvCxnSpPr>
          <p:nvPr/>
        </p:nvCxnSpPr>
        <p:spPr>
          <a:xfrm flipH="1" flipV="1">
            <a:off x="4546310" y="2591065"/>
            <a:ext cx="1831893" cy="877349"/>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29" idx="0"/>
          </p:cNvCxnSpPr>
          <p:nvPr/>
        </p:nvCxnSpPr>
        <p:spPr>
          <a:xfrm flipV="1">
            <a:off x="3474659" y="2814228"/>
            <a:ext cx="366140" cy="626849"/>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39" idx="0"/>
          </p:cNvCxnSpPr>
          <p:nvPr/>
        </p:nvCxnSpPr>
        <p:spPr>
          <a:xfrm flipH="1" flipV="1">
            <a:off x="4273877" y="2814228"/>
            <a:ext cx="667416" cy="654186"/>
          </a:xfrm>
          <a:prstGeom prst="line">
            <a:avLst/>
          </a:prstGeom>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4440688" y="3441077"/>
            <a:ext cx="1025437" cy="1344446"/>
            <a:chOff x="9882329" y="3122532"/>
            <a:chExt cx="1046148" cy="1371600"/>
          </a:xfrm>
        </p:grpSpPr>
        <p:grpSp>
          <p:nvGrpSpPr>
            <p:cNvPr id="34" name="Group 33"/>
            <p:cNvGrpSpPr>
              <a:grpSpLocks noChangeAspect="1"/>
            </p:cNvGrpSpPr>
            <p:nvPr/>
          </p:nvGrpSpPr>
          <p:grpSpPr>
            <a:xfrm>
              <a:off x="9882329" y="3122532"/>
              <a:ext cx="1018773" cy="1371600"/>
              <a:chOff x="6592193" y="1888324"/>
              <a:chExt cx="2181834" cy="2937461"/>
            </a:xfrm>
          </p:grpSpPr>
          <p:sp>
            <p:nvSpPr>
              <p:cNvPr id="36" name="Can 35"/>
              <p:cNvSpPr/>
              <p:nvPr/>
            </p:nvSpPr>
            <p:spPr>
              <a:xfrm>
                <a:off x="6592193" y="1888325"/>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kern="0">
                  <a:solidFill>
                    <a:srgbClr val="FFFFFF"/>
                  </a:solidFill>
                  <a:latin typeface="Calibri" panose="020F0502020204030204"/>
                </a:endParaRPr>
              </a:p>
            </p:txBody>
          </p:sp>
          <p:sp>
            <p:nvSpPr>
              <p:cNvPr id="37" name="Donut 36"/>
              <p:cNvSpPr/>
              <p:nvPr/>
            </p:nvSpPr>
            <p:spPr>
              <a:xfrm>
                <a:off x="6592193" y="1888324"/>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kern="0">
                  <a:solidFill>
                    <a:srgbClr val="FFFFFF"/>
                  </a:solidFill>
                  <a:latin typeface="Calibri" panose="020F0502020204030204"/>
                </a:endParaRPr>
              </a:p>
            </p:txBody>
          </p:sp>
          <p:grpSp>
            <p:nvGrpSpPr>
              <p:cNvPr id="38" name="Group 37"/>
              <p:cNvGrpSpPr/>
              <p:nvPr/>
            </p:nvGrpSpPr>
            <p:grpSpPr>
              <a:xfrm>
                <a:off x="6654555" y="1948052"/>
                <a:ext cx="2062791" cy="999923"/>
                <a:chOff x="3418451" y="1327507"/>
                <a:chExt cx="2706124" cy="1321666"/>
              </a:xfrm>
            </p:grpSpPr>
            <p:sp>
              <p:nvSpPr>
                <p:cNvPr id="39" name="Donut 38"/>
                <p:cNvSpPr/>
                <p:nvPr/>
              </p:nvSpPr>
              <p:spPr>
                <a:xfrm>
                  <a:off x="3418451" y="1327507"/>
                  <a:ext cx="2706124" cy="1321666"/>
                </a:xfrm>
                <a:prstGeom prst="donu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kern="0">
                    <a:solidFill>
                      <a:srgbClr val="FFFFFF"/>
                    </a:solidFill>
                    <a:latin typeface="Calibri" panose="020F0502020204030204"/>
                  </a:endParaRPr>
                </a:p>
              </p:txBody>
            </p:sp>
            <p:sp>
              <p:nvSpPr>
                <p:cNvPr id="40" name="Freeform 39"/>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kern="0">
                    <a:solidFill>
                      <a:srgbClr val="FFFFFF"/>
                    </a:solidFill>
                    <a:latin typeface="Calibri" panose="020F0502020204030204"/>
                  </a:endParaRPr>
                </a:p>
              </p:txBody>
            </p:sp>
          </p:grpSp>
        </p:grpSp>
        <p:sp>
          <p:nvSpPr>
            <p:cNvPr id="35" name="TextBox 34"/>
            <p:cNvSpPr txBox="1"/>
            <p:nvPr/>
          </p:nvSpPr>
          <p:spPr>
            <a:xfrm>
              <a:off x="9883239" y="3659933"/>
              <a:ext cx="1045238" cy="763458"/>
            </a:xfrm>
            <a:prstGeom prst="rect">
              <a:avLst/>
            </a:prstGeom>
            <a:noFill/>
          </p:spPr>
          <p:txBody>
            <a:bodyPr wrap="none" lIns="175736" tIns="140589" rIns="175736" bIns="140589" rtlCol="0">
              <a:spAutoFit/>
            </a:bodyPr>
            <a:lstStyle/>
            <a:p>
              <a:pPr algn="ctr" defTabSz="895337" fontAlgn="base">
                <a:lnSpc>
                  <a:spcPct val="90000"/>
                </a:lnSpc>
                <a:spcBef>
                  <a:spcPct val="0"/>
                </a:spcBef>
                <a:spcAft>
                  <a:spcPts val="575"/>
                </a:spcAft>
                <a:defRPr/>
              </a:pPr>
              <a:r>
                <a:rPr lang="en-US" sz="1371" kern="0" dirty="0">
                  <a:solidFill>
                    <a:srgbClr val="515151"/>
                  </a:solidFill>
                  <a:latin typeface="Calibri" panose="020F0502020204030204"/>
                  <a:ea typeface="MS PGothic" charset="0"/>
                  <a:cs typeface="Segoe UI" panose="020B0502040204020203" pitchFamily="34" charset="0"/>
                </a:rPr>
                <a:t>Compute</a:t>
              </a:r>
            </a:p>
            <a:p>
              <a:pPr algn="ctr" defTabSz="895337" fontAlgn="base">
                <a:lnSpc>
                  <a:spcPct val="90000"/>
                </a:lnSpc>
                <a:spcBef>
                  <a:spcPct val="0"/>
                </a:spcBef>
                <a:spcAft>
                  <a:spcPts val="575"/>
                </a:spcAft>
                <a:defRPr/>
              </a:pPr>
              <a:r>
                <a:rPr lang="en-US" sz="1371" kern="0" dirty="0">
                  <a:solidFill>
                    <a:srgbClr val="515151"/>
                  </a:solidFill>
                  <a:latin typeface="Calibri" panose="020F0502020204030204"/>
                  <a:ea typeface="MS PGothic" charset="0"/>
                  <a:cs typeface="Segoe UI" panose="020B0502040204020203" pitchFamily="34" charset="0"/>
                </a:rPr>
                <a:t>Node</a:t>
              </a:r>
            </a:p>
          </p:txBody>
        </p:sp>
      </p:grpSp>
      <p:grpSp>
        <p:nvGrpSpPr>
          <p:cNvPr id="41" name="Group 40"/>
          <p:cNvGrpSpPr/>
          <p:nvPr/>
        </p:nvGrpSpPr>
        <p:grpSpPr>
          <a:xfrm>
            <a:off x="5877599" y="3441077"/>
            <a:ext cx="1025437" cy="1344446"/>
            <a:chOff x="9882329" y="3122532"/>
            <a:chExt cx="1046148" cy="1371600"/>
          </a:xfrm>
        </p:grpSpPr>
        <p:grpSp>
          <p:nvGrpSpPr>
            <p:cNvPr id="42" name="Group 41"/>
            <p:cNvGrpSpPr>
              <a:grpSpLocks noChangeAspect="1"/>
            </p:cNvGrpSpPr>
            <p:nvPr/>
          </p:nvGrpSpPr>
          <p:grpSpPr>
            <a:xfrm>
              <a:off x="9882329" y="3122532"/>
              <a:ext cx="1018773" cy="1371600"/>
              <a:chOff x="6592193" y="1888324"/>
              <a:chExt cx="2181834" cy="2937461"/>
            </a:xfrm>
          </p:grpSpPr>
          <p:sp>
            <p:nvSpPr>
              <p:cNvPr id="44" name="Can 43"/>
              <p:cNvSpPr/>
              <p:nvPr/>
            </p:nvSpPr>
            <p:spPr>
              <a:xfrm>
                <a:off x="6592193" y="1888325"/>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kern="0">
                  <a:solidFill>
                    <a:srgbClr val="FFFFFF"/>
                  </a:solidFill>
                  <a:latin typeface="Calibri" panose="020F0502020204030204"/>
                </a:endParaRPr>
              </a:p>
            </p:txBody>
          </p:sp>
          <p:sp>
            <p:nvSpPr>
              <p:cNvPr id="45" name="Donut 44"/>
              <p:cNvSpPr/>
              <p:nvPr/>
            </p:nvSpPr>
            <p:spPr>
              <a:xfrm>
                <a:off x="6592193" y="1888324"/>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kern="0">
                  <a:solidFill>
                    <a:srgbClr val="FFFFFF"/>
                  </a:solidFill>
                  <a:latin typeface="Calibri" panose="020F0502020204030204"/>
                </a:endParaRPr>
              </a:p>
            </p:txBody>
          </p:sp>
          <p:grpSp>
            <p:nvGrpSpPr>
              <p:cNvPr id="46" name="Group 45"/>
              <p:cNvGrpSpPr/>
              <p:nvPr/>
            </p:nvGrpSpPr>
            <p:grpSpPr>
              <a:xfrm>
                <a:off x="6654555" y="1948052"/>
                <a:ext cx="2062791" cy="999923"/>
                <a:chOff x="3418451" y="1327507"/>
                <a:chExt cx="2706124" cy="1321666"/>
              </a:xfrm>
            </p:grpSpPr>
            <p:sp>
              <p:nvSpPr>
                <p:cNvPr id="47" name="Donut 46"/>
                <p:cNvSpPr/>
                <p:nvPr/>
              </p:nvSpPr>
              <p:spPr>
                <a:xfrm>
                  <a:off x="3418451" y="1327507"/>
                  <a:ext cx="2706124" cy="1321666"/>
                </a:xfrm>
                <a:prstGeom prst="donu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kern="0">
                    <a:solidFill>
                      <a:srgbClr val="FFFFFF"/>
                    </a:solidFill>
                    <a:latin typeface="Calibri" panose="020F0502020204030204"/>
                  </a:endParaRPr>
                </a:p>
              </p:txBody>
            </p:sp>
            <p:sp>
              <p:nvSpPr>
                <p:cNvPr id="48" name="Freeform 47"/>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kern="0">
                    <a:solidFill>
                      <a:srgbClr val="FFFFFF"/>
                    </a:solidFill>
                    <a:latin typeface="Calibri" panose="020F0502020204030204"/>
                  </a:endParaRPr>
                </a:p>
              </p:txBody>
            </p:sp>
          </p:grpSp>
        </p:grpSp>
        <p:sp>
          <p:nvSpPr>
            <p:cNvPr id="43" name="TextBox 42"/>
            <p:cNvSpPr txBox="1"/>
            <p:nvPr/>
          </p:nvSpPr>
          <p:spPr>
            <a:xfrm>
              <a:off x="9883239" y="3659933"/>
              <a:ext cx="1045238" cy="763458"/>
            </a:xfrm>
            <a:prstGeom prst="rect">
              <a:avLst/>
            </a:prstGeom>
            <a:noFill/>
          </p:spPr>
          <p:txBody>
            <a:bodyPr wrap="none" lIns="175736" tIns="140589" rIns="175736" bIns="140589" rtlCol="0">
              <a:spAutoFit/>
            </a:bodyPr>
            <a:lstStyle/>
            <a:p>
              <a:pPr algn="ctr" defTabSz="895337" fontAlgn="base">
                <a:lnSpc>
                  <a:spcPct val="90000"/>
                </a:lnSpc>
                <a:spcBef>
                  <a:spcPct val="0"/>
                </a:spcBef>
                <a:spcAft>
                  <a:spcPts val="575"/>
                </a:spcAft>
                <a:defRPr/>
              </a:pPr>
              <a:r>
                <a:rPr lang="en-US" sz="1371" kern="0" dirty="0">
                  <a:solidFill>
                    <a:srgbClr val="515151"/>
                  </a:solidFill>
                  <a:latin typeface="Calibri" panose="020F0502020204030204"/>
                  <a:ea typeface="MS PGothic" charset="0"/>
                  <a:cs typeface="Segoe UI" panose="020B0502040204020203" pitchFamily="34" charset="0"/>
                </a:rPr>
                <a:t>Compute</a:t>
              </a:r>
            </a:p>
            <a:p>
              <a:pPr algn="ctr" defTabSz="895337" fontAlgn="base">
                <a:lnSpc>
                  <a:spcPct val="90000"/>
                </a:lnSpc>
                <a:spcBef>
                  <a:spcPct val="0"/>
                </a:spcBef>
                <a:spcAft>
                  <a:spcPts val="575"/>
                </a:spcAft>
                <a:defRPr/>
              </a:pPr>
              <a:r>
                <a:rPr lang="en-US" sz="1371" kern="0" dirty="0">
                  <a:solidFill>
                    <a:srgbClr val="515151"/>
                  </a:solidFill>
                  <a:latin typeface="Calibri" panose="020F0502020204030204"/>
                  <a:ea typeface="MS PGothic" charset="0"/>
                  <a:cs typeface="Segoe UI" panose="020B0502040204020203" pitchFamily="34" charset="0"/>
                </a:rPr>
                <a:t>Node</a:t>
              </a:r>
            </a:p>
          </p:txBody>
        </p:sp>
      </p:grpSp>
      <p:sp>
        <p:nvSpPr>
          <p:cNvPr id="59" name="Freeform 58"/>
          <p:cNvSpPr/>
          <p:nvPr/>
        </p:nvSpPr>
        <p:spPr bwMode="auto">
          <a:xfrm>
            <a:off x="1073890" y="3487962"/>
            <a:ext cx="667088" cy="41855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r>
              <a:rPr lang="en-IN" sz="1050" b="1" kern="0" dirty="0">
                <a:solidFill>
                  <a:srgbClr val="505050"/>
                </a:solidFill>
                <a:latin typeface="Segoe UI Light"/>
                <a:ea typeface="Segoe UI" pitchFamily="34" charset="0"/>
                <a:cs typeface="Segoe UI" pitchFamily="34" charset="0"/>
              </a:rPr>
              <a:t>SQL DB</a:t>
            </a:r>
          </a:p>
        </p:txBody>
      </p:sp>
      <p:sp>
        <p:nvSpPr>
          <p:cNvPr id="60" name="Freeform 59"/>
          <p:cNvSpPr/>
          <p:nvPr/>
        </p:nvSpPr>
        <p:spPr bwMode="auto">
          <a:xfrm>
            <a:off x="2547733" y="3487962"/>
            <a:ext cx="667088" cy="41855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r>
              <a:rPr lang="en-IN" sz="1050" b="1" kern="0">
                <a:solidFill>
                  <a:srgbClr val="505050"/>
                </a:solidFill>
                <a:latin typeface="Segoe UI Light"/>
                <a:ea typeface="Segoe UI" pitchFamily="34" charset="0"/>
                <a:cs typeface="Segoe UI" pitchFamily="34" charset="0"/>
              </a:rPr>
              <a:t>SQL DB</a:t>
            </a:r>
            <a:endParaRPr lang="en-IN" sz="1050" b="1" kern="0" dirty="0">
              <a:solidFill>
                <a:srgbClr val="505050"/>
              </a:solidFill>
              <a:latin typeface="Segoe UI Light"/>
              <a:ea typeface="Segoe UI" pitchFamily="34" charset="0"/>
              <a:cs typeface="Segoe UI" pitchFamily="34" charset="0"/>
            </a:endParaRPr>
          </a:p>
        </p:txBody>
      </p:sp>
      <p:sp>
        <p:nvSpPr>
          <p:cNvPr id="61" name="Freeform 60"/>
          <p:cNvSpPr/>
          <p:nvPr/>
        </p:nvSpPr>
        <p:spPr bwMode="auto">
          <a:xfrm>
            <a:off x="4011016" y="3487962"/>
            <a:ext cx="667088" cy="41855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r>
              <a:rPr lang="en-IN" sz="1050" b="1" kern="0">
                <a:solidFill>
                  <a:srgbClr val="505050"/>
                </a:solidFill>
                <a:latin typeface="Segoe UI Light"/>
                <a:ea typeface="Segoe UI" pitchFamily="34" charset="0"/>
                <a:cs typeface="Segoe UI" pitchFamily="34" charset="0"/>
              </a:rPr>
              <a:t>SQL DB</a:t>
            </a:r>
            <a:endParaRPr lang="en-IN" sz="1050" b="1" kern="0" dirty="0">
              <a:solidFill>
                <a:srgbClr val="505050"/>
              </a:solidFill>
              <a:latin typeface="Segoe UI Light"/>
              <a:ea typeface="Segoe UI" pitchFamily="34" charset="0"/>
              <a:cs typeface="Segoe UI" pitchFamily="34" charset="0"/>
            </a:endParaRPr>
          </a:p>
        </p:txBody>
      </p:sp>
      <p:sp>
        <p:nvSpPr>
          <p:cNvPr id="62" name="Freeform 61"/>
          <p:cNvSpPr/>
          <p:nvPr/>
        </p:nvSpPr>
        <p:spPr bwMode="auto">
          <a:xfrm>
            <a:off x="5476348" y="3487962"/>
            <a:ext cx="667088" cy="41855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r>
              <a:rPr lang="en-IN" sz="1050" b="1" kern="0">
                <a:solidFill>
                  <a:srgbClr val="505050"/>
                </a:solidFill>
                <a:latin typeface="Segoe UI Light"/>
                <a:ea typeface="Segoe UI" pitchFamily="34" charset="0"/>
                <a:cs typeface="Segoe UI" pitchFamily="34" charset="0"/>
              </a:rPr>
              <a:t>SQL DB</a:t>
            </a:r>
            <a:endParaRPr lang="en-IN" sz="1050" b="1" kern="0" dirty="0">
              <a:solidFill>
                <a:srgbClr val="505050"/>
              </a:solidFill>
              <a:latin typeface="Segoe UI Light"/>
              <a:ea typeface="Segoe UI" pitchFamily="34" charset="0"/>
              <a:cs typeface="Segoe UI" pitchFamily="34" charset="0"/>
            </a:endParaRPr>
          </a:p>
        </p:txBody>
      </p:sp>
      <p:sp>
        <p:nvSpPr>
          <p:cNvPr id="88" name="Rounded Rectangle 87"/>
          <p:cNvSpPr/>
          <p:nvPr/>
        </p:nvSpPr>
        <p:spPr>
          <a:xfrm>
            <a:off x="9008834" y="2894603"/>
            <a:ext cx="2964160" cy="181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u="sng" kern="0" dirty="0">
                <a:solidFill>
                  <a:prstClr val="white"/>
                </a:solidFill>
                <a:latin typeface="Calibri" panose="020F0502020204030204"/>
              </a:rPr>
              <a:t>Compute</a:t>
            </a:r>
          </a:p>
          <a:p>
            <a:pPr algn="ctr" defTabSz="914225">
              <a:defRPr/>
            </a:pPr>
            <a:r>
              <a:rPr lang="en-US" kern="0" dirty="0">
                <a:solidFill>
                  <a:prstClr val="white"/>
                </a:solidFill>
                <a:latin typeface="Calibri" panose="020F0502020204030204"/>
              </a:rPr>
              <a:t>Scale compute up or down when required</a:t>
            </a:r>
          </a:p>
          <a:p>
            <a:pPr algn="ctr" defTabSz="914225">
              <a:defRPr/>
            </a:pPr>
            <a:r>
              <a:rPr lang="en-US" kern="0" dirty="0">
                <a:solidFill>
                  <a:prstClr val="white"/>
                </a:solidFill>
                <a:latin typeface="Calibri" panose="020F0502020204030204"/>
              </a:rPr>
              <a:t>(SLA &lt;= 60 seconds).</a:t>
            </a:r>
          </a:p>
          <a:p>
            <a:pPr algn="ctr" defTabSz="914225">
              <a:defRPr/>
            </a:pPr>
            <a:endParaRPr lang="en-US" kern="0" dirty="0">
              <a:solidFill>
                <a:prstClr val="white"/>
              </a:solidFill>
              <a:latin typeface="Calibri" panose="020F0502020204030204"/>
            </a:endParaRPr>
          </a:p>
          <a:p>
            <a:pPr algn="ctr" defTabSz="914225">
              <a:defRPr/>
            </a:pPr>
            <a:r>
              <a:rPr lang="en-US" kern="0" dirty="0">
                <a:solidFill>
                  <a:prstClr val="white"/>
                </a:solidFill>
                <a:latin typeface="Calibri" panose="020F0502020204030204"/>
              </a:rPr>
              <a:t>Pause, Resume,  Stop, Start.</a:t>
            </a:r>
          </a:p>
        </p:txBody>
      </p:sp>
      <p:sp>
        <p:nvSpPr>
          <p:cNvPr id="91" name="Rounded Rectangle 90"/>
          <p:cNvSpPr/>
          <p:nvPr/>
        </p:nvSpPr>
        <p:spPr>
          <a:xfrm>
            <a:off x="2952708" y="2687919"/>
            <a:ext cx="2227834" cy="4527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400" kern="0" dirty="0">
                <a:solidFill>
                  <a:prstClr val="white"/>
                </a:solidFill>
                <a:latin typeface="Calibri" panose="020F0502020204030204"/>
              </a:rPr>
              <a:t>Massively Parallel Processing (MPP) Engine</a:t>
            </a:r>
          </a:p>
        </p:txBody>
      </p:sp>
      <p:sp>
        <p:nvSpPr>
          <p:cNvPr id="93" name="Rounded Rectangle 92"/>
          <p:cNvSpPr/>
          <p:nvPr/>
        </p:nvSpPr>
        <p:spPr>
          <a:xfrm>
            <a:off x="9523827" y="2698371"/>
            <a:ext cx="2021773" cy="3176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400" kern="0" dirty="0">
                <a:solidFill>
                  <a:prstClr val="white"/>
                </a:solidFill>
                <a:latin typeface="Calibri" panose="020F0502020204030204"/>
              </a:rPr>
              <a:t>100 DWU &lt; &gt; 6000 DWU</a:t>
            </a:r>
          </a:p>
        </p:txBody>
      </p:sp>
      <p:sp>
        <p:nvSpPr>
          <p:cNvPr id="94" name="Rounded Rectangle 93"/>
          <p:cNvSpPr/>
          <p:nvPr/>
        </p:nvSpPr>
        <p:spPr>
          <a:xfrm>
            <a:off x="8322331" y="1141720"/>
            <a:ext cx="3650663" cy="124906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600" kern="0" dirty="0">
                <a:solidFill>
                  <a:prstClr val="white"/>
                </a:solidFill>
                <a:latin typeface="Calibri" panose="020F0502020204030204"/>
              </a:rPr>
              <a:t>Storage and Compute are de-coupled, enabling a true elastic service and separate charging for both compute and storage</a:t>
            </a:r>
          </a:p>
        </p:txBody>
      </p:sp>
      <p:sp>
        <p:nvSpPr>
          <p:cNvPr id="95" name="Rounded Rectangle 94"/>
          <p:cNvSpPr/>
          <p:nvPr/>
        </p:nvSpPr>
        <p:spPr>
          <a:xfrm>
            <a:off x="179318" y="1260611"/>
            <a:ext cx="1624925" cy="723135"/>
          </a:xfrm>
          <a:prstGeom prst="roundRect">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400" kern="0" dirty="0">
                <a:solidFill>
                  <a:prstClr val="white"/>
                </a:solidFill>
                <a:latin typeface="Calibri" panose="020F0502020204030204"/>
              </a:rPr>
              <a:t>Application or User connection</a:t>
            </a:r>
          </a:p>
        </p:txBody>
      </p:sp>
      <p:sp>
        <p:nvSpPr>
          <p:cNvPr id="71" name="Rounded Rectangle 70"/>
          <p:cNvSpPr/>
          <p:nvPr/>
        </p:nvSpPr>
        <p:spPr>
          <a:xfrm>
            <a:off x="1525813" y="5066387"/>
            <a:ext cx="2631320" cy="1092571"/>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prstClr val="white"/>
              </a:solidFill>
              <a:latin typeface="Calibri" panose="020F0502020204030204"/>
            </a:endParaRPr>
          </a:p>
        </p:txBody>
      </p:sp>
      <p:sp>
        <p:nvSpPr>
          <p:cNvPr id="63" name="Freeform 62"/>
          <p:cNvSpPr/>
          <p:nvPr/>
        </p:nvSpPr>
        <p:spPr bwMode="auto">
          <a:xfrm>
            <a:off x="2291242" y="5235833"/>
            <a:ext cx="1611333" cy="75400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r>
              <a:rPr lang="en-IN" sz="1400" b="1" kern="0" dirty="0">
                <a:solidFill>
                  <a:schemeClr val="tx1"/>
                </a:solidFill>
                <a:latin typeface="Segoe UI Light"/>
                <a:ea typeface="Segoe UI" pitchFamily="34" charset="0"/>
                <a:cs typeface="Segoe UI" pitchFamily="34" charset="0"/>
              </a:rPr>
              <a:t>Hadoop / HDInsight</a:t>
            </a:r>
          </a:p>
        </p:txBody>
      </p:sp>
      <p:sp>
        <p:nvSpPr>
          <p:cNvPr id="104" name="Freeform 103"/>
          <p:cNvSpPr>
            <a:spLocks/>
          </p:cNvSpPr>
          <p:nvPr/>
        </p:nvSpPr>
        <p:spPr bwMode="auto">
          <a:xfrm>
            <a:off x="1575242" y="5551355"/>
            <a:ext cx="666571" cy="518114"/>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002060"/>
          </a:solidFill>
          <a:ln>
            <a:solidFill>
              <a:schemeClr val="bg1"/>
            </a:solidFill>
          </a:ln>
        </p:spPr>
        <p:txBody>
          <a:bodyPr vert="horz" wrap="square" lIns="87843" tIns="43920" rIns="87843" bIns="43920" numCol="1" anchor="t" anchorCtr="0" compatLnSpc="1">
            <a:prstTxWarp prst="textNoShape">
              <a:avLst/>
            </a:prstTxWarp>
          </a:bodyPr>
          <a:lstStyle/>
          <a:p>
            <a:pPr defTabSz="894993" fontAlgn="base">
              <a:spcBef>
                <a:spcPct val="0"/>
              </a:spcBef>
              <a:spcAft>
                <a:spcPct val="0"/>
              </a:spcAft>
              <a:defRPr/>
            </a:pPr>
            <a:endParaRPr lang="en-IN" sz="2307" kern="0">
              <a:solidFill>
                <a:srgbClr val="000000"/>
              </a:solidFill>
              <a:latin typeface="Calibri" panose="020F0502020204030204"/>
              <a:ea typeface="MS PGothic" charset="0"/>
            </a:endParaRPr>
          </a:p>
        </p:txBody>
      </p:sp>
      <p:sp>
        <p:nvSpPr>
          <p:cNvPr id="5" name="Rounded Rectangle 4"/>
          <p:cNvSpPr/>
          <p:nvPr/>
        </p:nvSpPr>
        <p:spPr>
          <a:xfrm>
            <a:off x="3280628" y="2466217"/>
            <a:ext cx="486749" cy="229555"/>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050" kern="0" dirty="0">
                <a:solidFill>
                  <a:prstClr val="white"/>
                </a:solidFill>
                <a:latin typeface="Calibri" panose="020F0502020204030204"/>
              </a:rPr>
              <a:t>DMS</a:t>
            </a:r>
          </a:p>
        </p:txBody>
      </p:sp>
      <p:sp>
        <p:nvSpPr>
          <p:cNvPr id="97" name="Rounded Rectangle 96"/>
          <p:cNvSpPr/>
          <p:nvPr/>
        </p:nvSpPr>
        <p:spPr>
          <a:xfrm>
            <a:off x="1647078" y="3306857"/>
            <a:ext cx="486749" cy="343521"/>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050" kern="0" dirty="0">
                <a:solidFill>
                  <a:prstClr val="white"/>
                </a:solidFill>
                <a:latin typeface="Calibri" panose="020F0502020204030204"/>
              </a:rPr>
              <a:t>DMS</a:t>
            </a:r>
          </a:p>
        </p:txBody>
      </p:sp>
      <p:sp>
        <p:nvSpPr>
          <p:cNvPr id="101" name="Rounded Rectangle 100"/>
          <p:cNvSpPr/>
          <p:nvPr/>
        </p:nvSpPr>
        <p:spPr>
          <a:xfrm>
            <a:off x="3115172" y="3306857"/>
            <a:ext cx="486749" cy="343521"/>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050" kern="0" dirty="0">
                <a:solidFill>
                  <a:prstClr val="white"/>
                </a:solidFill>
                <a:latin typeface="Calibri" panose="020F0502020204030204"/>
              </a:rPr>
              <a:t>DMS</a:t>
            </a:r>
          </a:p>
        </p:txBody>
      </p:sp>
      <p:sp>
        <p:nvSpPr>
          <p:cNvPr id="102" name="Rounded Rectangle 101"/>
          <p:cNvSpPr/>
          <p:nvPr/>
        </p:nvSpPr>
        <p:spPr>
          <a:xfrm>
            <a:off x="4581523" y="3306857"/>
            <a:ext cx="486749" cy="343521"/>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050" kern="0" dirty="0">
                <a:solidFill>
                  <a:prstClr val="white"/>
                </a:solidFill>
                <a:latin typeface="Calibri" panose="020F0502020204030204"/>
              </a:rPr>
              <a:t>DMS</a:t>
            </a:r>
          </a:p>
        </p:txBody>
      </p:sp>
      <p:sp>
        <p:nvSpPr>
          <p:cNvPr id="103" name="Rounded Rectangle 102"/>
          <p:cNvSpPr/>
          <p:nvPr/>
        </p:nvSpPr>
        <p:spPr>
          <a:xfrm>
            <a:off x="6055633" y="3306857"/>
            <a:ext cx="486749" cy="343521"/>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050" kern="0" dirty="0">
                <a:solidFill>
                  <a:prstClr val="white"/>
                </a:solidFill>
                <a:latin typeface="Calibri" panose="020F0502020204030204"/>
              </a:rPr>
              <a:t>DMS</a:t>
            </a:r>
          </a:p>
        </p:txBody>
      </p:sp>
      <p:sp>
        <p:nvSpPr>
          <p:cNvPr id="109" name="Bent Arrow 105"/>
          <p:cNvSpPr/>
          <p:nvPr/>
        </p:nvSpPr>
        <p:spPr>
          <a:xfrm rot="10800000" flipH="1">
            <a:off x="463651" y="1980200"/>
            <a:ext cx="1041068" cy="3975277"/>
          </a:xfrm>
          <a:prstGeom prst="ben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prstClr val="white"/>
              </a:solidFill>
              <a:effectLst/>
              <a:uLnTx/>
              <a:uFillTx/>
              <a:latin typeface="Calibri" panose="020F0502020204030204"/>
            </a:endParaRPr>
          </a:p>
        </p:txBody>
      </p:sp>
      <p:sp>
        <p:nvSpPr>
          <p:cNvPr id="110" name="Rounded Rectangle 94"/>
          <p:cNvSpPr/>
          <p:nvPr/>
        </p:nvSpPr>
        <p:spPr>
          <a:xfrm>
            <a:off x="47343" y="2671175"/>
            <a:ext cx="1170580" cy="446855"/>
          </a:xfrm>
          <a:prstGeom prst="roundRect">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400" kern="0" dirty="0" err="1">
                <a:solidFill>
                  <a:prstClr val="white"/>
                </a:solidFill>
                <a:latin typeface="Calibri" panose="020F0502020204030204"/>
              </a:rPr>
              <a:t>Polybase</a:t>
            </a:r>
            <a:endParaRPr lang="en-US" sz="1400" kern="0" dirty="0">
              <a:solidFill>
                <a:prstClr val="white"/>
              </a:solidFill>
              <a:latin typeface="Calibri" panose="020F0502020204030204"/>
            </a:endParaRPr>
          </a:p>
        </p:txBody>
      </p:sp>
    </p:spTree>
    <p:extLst>
      <p:ext uri="{BB962C8B-B14F-4D97-AF65-F5344CB8AC3E}">
        <p14:creationId xmlns:p14="http://schemas.microsoft.com/office/powerpoint/2010/main" val="246660478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Title 1"/>
          <p:cNvSpPr>
            <a:spLocks noGrp="1"/>
          </p:cNvSpPr>
          <p:nvPr>
            <p:ph type="title"/>
          </p:nvPr>
        </p:nvSpPr>
        <p:spPr/>
        <p:txBody>
          <a:bodyPr/>
          <a:lstStyle/>
          <a:p>
            <a:r>
              <a:rPr lang="en-US" dirty="0">
                <a:solidFill>
                  <a:srgbClr val="353535"/>
                </a:solidFill>
              </a:rPr>
              <a:t>Microsoft Big Data Portfolio</a:t>
            </a:r>
          </a:p>
        </p:txBody>
      </p:sp>
      <p:grpSp>
        <p:nvGrpSpPr>
          <p:cNvPr id="523" name="Group 522">
            <a:extLst>
              <a:ext uri="{FF2B5EF4-FFF2-40B4-BE49-F238E27FC236}">
                <a16:creationId xmlns:a16="http://schemas.microsoft.com/office/drawing/2014/main" id="{A436304E-C5E9-45A2-A00D-E7D9C515D325}"/>
              </a:ext>
            </a:extLst>
          </p:cNvPr>
          <p:cNvGrpSpPr/>
          <p:nvPr/>
        </p:nvGrpSpPr>
        <p:grpSpPr>
          <a:xfrm>
            <a:off x="124989" y="5571659"/>
            <a:ext cx="754618" cy="286759"/>
            <a:chOff x="87822" y="6072745"/>
            <a:chExt cx="1854434" cy="704697"/>
          </a:xfrm>
          <a:solidFill>
            <a:srgbClr val="FFFFFF"/>
          </a:solidFill>
          <a:scene3d>
            <a:camera prst="isometricOffAxis1Right"/>
            <a:lightRig rig="threePt" dir="t"/>
          </a:scene3d>
        </p:grpSpPr>
        <p:grpSp>
          <p:nvGrpSpPr>
            <p:cNvPr id="524" name="Group 523">
              <a:extLst>
                <a:ext uri="{FF2B5EF4-FFF2-40B4-BE49-F238E27FC236}">
                  <a16:creationId xmlns:a16="http://schemas.microsoft.com/office/drawing/2014/main" id="{A9BE02D8-B2CB-4F42-AA39-9371C74851E5}"/>
                </a:ext>
              </a:extLst>
            </p:cNvPr>
            <p:cNvGrpSpPr/>
            <p:nvPr/>
          </p:nvGrpSpPr>
          <p:grpSpPr>
            <a:xfrm>
              <a:off x="87822" y="6072745"/>
              <a:ext cx="1484981" cy="704697"/>
              <a:chOff x="7471526" y="5683723"/>
              <a:chExt cx="1485192" cy="704797"/>
            </a:xfrm>
            <a:grpFill/>
          </p:grpSpPr>
          <p:sp>
            <p:nvSpPr>
              <p:cNvPr id="528" name="Freeform 438">
                <a:extLst>
                  <a:ext uri="{FF2B5EF4-FFF2-40B4-BE49-F238E27FC236}">
                    <a16:creationId xmlns:a16="http://schemas.microsoft.com/office/drawing/2014/main" id="{79049526-664C-4CF6-B0D9-1565B58D3C10}"/>
                  </a:ext>
                </a:extLst>
              </p:cNvPr>
              <p:cNvSpPr>
                <a:spLocks noEditPoints="1"/>
              </p:cNvSpPr>
              <p:nvPr/>
            </p:nvSpPr>
            <p:spPr bwMode="auto">
              <a:xfrm>
                <a:off x="8373109" y="5683723"/>
                <a:ext cx="293400" cy="704795"/>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grpFill/>
              <a:ln>
                <a:noFill/>
              </a:ln>
              <a:extLst/>
            </p:spPr>
            <p:txBody>
              <a:bodyPr vert="horz" wrap="square" lIns="89567" tIns="44784" rIns="89567" bIns="44784"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170" b="0" i="0" u="none" strike="noStrike" kern="1200" cap="none" spc="0" normalizeH="0" baseline="0" noProof="0" dirty="0">
                  <a:ln>
                    <a:noFill/>
                  </a:ln>
                  <a:solidFill>
                    <a:srgbClr val="000000"/>
                  </a:solidFill>
                  <a:effectLst/>
                  <a:uLnTx/>
                  <a:uFillTx/>
                  <a:latin typeface="Segoe UI" charset="0"/>
                  <a:ea typeface="MS PGothic" charset="0"/>
                </a:endParaRPr>
              </a:p>
            </p:txBody>
          </p:sp>
          <p:sp>
            <p:nvSpPr>
              <p:cNvPr id="529" name="Freeform 439">
                <a:extLst>
                  <a:ext uri="{FF2B5EF4-FFF2-40B4-BE49-F238E27FC236}">
                    <a16:creationId xmlns:a16="http://schemas.microsoft.com/office/drawing/2014/main" id="{7B9E2CDE-C1B3-46A1-B69A-54306B5CBBB9}"/>
                  </a:ext>
                </a:extLst>
              </p:cNvPr>
              <p:cNvSpPr>
                <a:spLocks noEditPoints="1"/>
              </p:cNvSpPr>
              <p:nvPr/>
            </p:nvSpPr>
            <p:spPr bwMode="auto">
              <a:xfrm>
                <a:off x="8695210" y="5683723"/>
                <a:ext cx="261508" cy="704795"/>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grpFill/>
              <a:ln>
                <a:noFill/>
              </a:ln>
              <a:extLst/>
            </p:spPr>
            <p:txBody>
              <a:bodyPr vert="horz" wrap="square" lIns="89567" tIns="44784" rIns="89567" bIns="44784"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170" b="0" i="0" u="none" strike="noStrike" kern="1200" cap="none" spc="0" normalizeH="0" baseline="0" noProof="0" dirty="0">
                  <a:ln>
                    <a:noFill/>
                  </a:ln>
                  <a:solidFill>
                    <a:srgbClr val="000000"/>
                  </a:solidFill>
                  <a:effectLst/>
                  <a:uLnTx/>
                  <a:uFillTx/>
                  <a:latin typeface="Segoe UI" charset="0"/>
                  <a:ea typeface="MS PGothic" charset="0"/>
                </a:endParaRPr>
              </a:p>
            </p:txBody>
          </p:sp>
          <p:sp>
            <p:nvSpPr>
              <p:cNvPr id="530" name="Freeform 440">
                <a:extLst>
                  <a:ext uri="{FF2B5EF4-FFF2-40B4-BE49-F238E27FC236}">
                    <a16:creationId xmlns:a16="http://schemas.microsoft.com/office/drawing/2014/main" id="{B5AA33D2-9253-4F31-B7AC-B5CC33251A5A}"/>
                  </a:ext>
                </a:extLst>
              </p:cNvPr>
              <p:cNvSpPr>
                <a:spLocks noEditPoints="1"/>
              </p:cNvSpPr>
              <p:nvPr/>
            </p:nvSpPr>
            <p:spPr bwMode="auto">
              <a:xfrm>
                <a:off x="7471526" y="5683723"/>
                <a:ext cx="261508" cy="704795"/>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grpFill/>
              <a:ln>
                <a:noFill/>
              </a:ln>
              <a:extLst/>
            </p:spPr>
            <p:txBody>
              <a:bodyPr vert="horz" wrap="square" lIns="89567" tIns="44784" rIns="89567" bIns="44784"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170" b="0" i="0" u="none" strike="noStrike" kern="1200" cap="none" spc="0" normalizeH="0" baseline="0" noProof="0" dirty="0">
                  <a:ln>
                    <a:noFill/>
                  </a:ln>
                  <a:solidFill>
                    <a:srgbClr val="000000"/>
                  </a:solidFill>
                  <a:effectLst/>
                  <a:uLnTx/>
                  <a:uFillTx/>
                  <a:latin typeface="Segoe UI" charset="0"/>
                  <a:ea typeface="MS PGothic" charset="0"/>
                </a:endParaRPr>
              </a:p>
            </p:txBody>
          </p:sp>
          <p:sp>
            <p:nvSpPr>
              <p:cNvPr id="531" name="Freeform 441">
                <a:extLst>
                  <a:ext uri="{FF2B5EF4-FFF2-40B4-BE49-F238E27FC236}">
                    <a16:creationId xmlns:a16="http://schemas.microsoft.com/office/drawing/2014/main" id="{D77E9EE2-0912-491C-B9C0-9FCC413951CB}"/>
                  </a:ext>
                </a:extLst>
              </p:cNvPr>
              <p:cNvSpPr>
                <a:spLocks noEditPoints="1"/>
              </p:cNvSpPr>
              <p:nvPr/>
            </p:nvSpPr>
            <p:spPr bwMode="auto">
              <a:xfrm>
                <a:off x="8085430" y="5836799"/>
                <a:ext cx="261508" cy="551721"/>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grpFill/>
              <a:ln>
                <a:noFill/>
              </a:ln>
              <a:extLst/>
            </p:spPr>
            <p:txBody>
              <a:bodyPr vert="horz" wrap="square" lIns="89567" tIns="44784" rIns="89567" bIns="44784"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170" b="0" i="0" u="none" strike="noStrike" kern="1200" cap="none" spc="0" normalizeH="0" baseline="0" noProof="0" dirty="0">
                  <a:ln>
                    <a:noFill/>
                  </a:ln>
                  <a:solidFill>
                    <a:srgbClr val="000000"/>
                  </a:solidFill>
                  <a:effectLst/>
                  <a:uLnTx/>
                  <a:uFillTx/>
                  <a:latin typeface="Segoe UI" charset="0"/>
                  <a:ea typeface="MS PGothic" charset="0"/>
                </a:endParaRPr>
              </a:p>
            </p:txBody>
          </p:sp>
          <p:sp>
            <p:nvSpPr>
              <p:cNvPr id="532" name="Freeform 442">
                <a:extLst>
                  <a:ext uri="{FF2B5EF4-FFF2-40B4-BE49-F238E27FC236}">
                    <a16:creationId xmlns:a16="http://schemas.microsoft.com/office/drawing/2014/main" id="{6890A184-F715-41D8-9FD5-8FF4BA28F39C}"/>
                  </a:ext>
                </a:extLst>
              </p:cNvPr>
              <p:cNvSpPr>
                <a:spLocks noEditPoints="1"/>
              </p:cNvSpPr>
              <p:nvPr/>
            </p:nvSpPr>
            <p:spPr bwMode="auto">
              <a:xfrm>
                <a:off x="7761738" y="5788964"/>
                <a:ext cx="294994" cy="599556"/>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grpFill/>
              <a:ln>
                <a:noFill/>
              </a:ln>
              <a:extLst/>
            </p:spPr>
            <p:txBody>
              <a:bodyPr vert="horz" wrap="square" lIns="89567" tIns="44784" rIns="89567" bIns="44784"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170" b="0" i="0" u="none" strike="noStrike" kern="1200" cap="none" spc="0" normalizeH="0" baseline="0" noProof="0" dirty="0">
                  <a:ln>
                    <a:noFill/>
                  </a:ln>
                  <a:solidFill>
                    <a:srgbClr val="000000"/>
                  </a:solidFill>
                  <a:effectLst/>
                  <a:uLnTx/>
                  <a:uFillTx/>
                  <a:latin typeface="Segoe UI" charset="0"/>
                  <a:ea typeface="MS PGothic" charset="0"/>
                </a:endParaRPr>
              </a:p>
            </p:txBody>
          </p:sp>
        </p:grpSp>
        <p:grpSp>
          <p:nvGrpSpPr>
            <p:cNvPr id="525" name="Group 524">
              <a:extLst>
                <a:ext uri="{FF2B5EF4-FFF2-40B4-BE49-F238E27FC236}">
                  <a16:creationId xmlns:a16="http://schemas.microsoft.com/office/drawing/2014/main" id="{5BD09CCA-71FC-4FEC-BCFC-E246DCC06FF6}"/>
                </a:ext>
              </a:extLst>
            </p:cNvPr>
            <p:cNvGrpSpPr>
              <a:grpSpLocks noChangeAspect="1"/>
            </p:cNvGrpSpPr>
            <p:nvPr/>
          </p:nvGrpSpPr>
          <p:grpSpPr>
            <a:xfrm>
              <a:off x="1613499" y="6350518"/>
              <a:ext cx="328757" cy="426924"/>
              <a:chOff x="-521744" y="1184276"/>
              <a:chExt cx="1020767" cy="1325563"/>
            </a:xfrm>
            <a:grpFill/>
          </p:grpSpPr>
          <p:sp>
            <p:nvSpPr>
              <p:cNvPr id="526" name="Oval 525">
                <a:extLst>
                  <a:ext uri="{FF2B5EF4-FFF2-40B4-BE49-F238E27FC236}">
                    <a16:creationId xmlns:a16="http://schemas.microsoft.com/office/drawing/2014/main" id="{4179E1C4-5249-498E-880E-A81CCB206A51}"/>
                  </a:ext>
                </a:extLst>
              </p:cNvPr>
              <p:cNvSpPr>
                <a:spLocks noChangeArrowheads="1"/>
              </p:cNvSpPr>
              <p:nvPr/>
            </p:nvSpPr>
            <p:spPr bwMode="auto">
              <a:xfrm>
                <a:off x="-504280" y="1184276"/>
                <a:ext cx="985839" cy="1873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0" tIns="44790" rIns="89580" bIns="4479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8961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27" name="Freeform 437">
                <a:extLst>
                  <a:ext uri="{FF2B5EF4-FFF2-40B4-BE49-F238E27FC236}">
                    <a16:creationId xmlns:a16="http://schemas.microsoft.com/office/drawing/2014/main" id="{9059887B-652E-44C6-B4E8-85AD725AD39B}"/>
                  </a:ext>
                </a:extLst>
              </p:cNvPr>
              <p:cNvSpPr>
                <a:spLocks noEditPoints="1"/>
              </p:cNvSpPr>
              <p:nvPr/>
            </p:nvSpPr>
            <p:spPr bwMode="auto">
              <a:xfrm>
                <a:off x="-521744" y="1314450"/>
                <a:ext cx="1020767" cy="1195389"/>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0" tIns="44790" rIns="89580" bIns="4479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8961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grpSp>
      <p:sp>
        <p:nvSpPr>
          <p:cNvPr id="533" name="Freeform 432">
            <a:extLst>
              <a:ext uri="{FF2B5EF4-FFF2-40B4-BE49-F238E27FC236}">
                <a16:creationId xmlns:a16="http://schemas.microsoft.com/office/drawing/2014/main" id="{05D130C9-04A7-40D7-B7C3-DAEEB83E9B2E}"/>
              </a:ext>
            </a:extLst>
          </p:cNvPr>
          <p:cNvSpPr>
            <a:spLocks noChangeAspect="1"/>
          </p:cNvSpPr>
          <p:nvPr/>
        </p:nvSpPr>
        <p:spPr bwMode="auto">
          <a:xfrm>
            <a:off x="210417" y="1461571"/>
            <a:ext cx="578161" cy="379191"/>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FFFFFF"/>
          </a:solidFill>
          <a:ln>
            <a:noFill/>
          </a:ln>
          <a:scene3d>
            <a:camera prst="isometricOffAxis1Right"/>
            <a:lightRig rig="threePt" dir="t"/>
          </a:scene3d>
          <a:extLst/>
        </p:spPr>
        <p:txBody>
          <a:bodyPr vert="horz" wrap="square" lIns="89580" tIns="44790" rIns="89580" bIns="447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549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534" name="Group 533">
            <a:extLst>
              <a:ext uri="{FF2B5EF4-FFF2-40B4-BE49-F238E27FC236}">
                <a16:creationId xmlns:a16="http://schemas.microsoft.com/office/drawing/2014/main" id="{6C110856-BCF1-491A-99A2-0BFCD79ED6D5}"/>
              </a:ext>
            </a:extLst>
          </p:cNvPr>
          <p:cNvGrpSpPr/>
          <p:nvPr/>
        </p:nvGrpSpPr>
        <p:grpSpPr>
          <a:xfrm>
            <a:off x="830480" y="1269233"/>
            <a:ext cx="6434412" cy="4880988"/>
            <a:chOff x="847133" y="1696376"/>
            <a:chExt cx="6563435" cy="4978862"/>
          </a:xfrm>
        </p:grpSpPr>
        <p:sp>
          <p:nvSpPr>
            <p:cNvPr id="535" name="Rectangle 534">
              <a:extLst>
                <a:ext uri="{FF2B5EF4-FFF2-40B4-BE49-F238E27FC236}">
                  <a16:creationId xmlns:a16="http://schemas.microsoft.com/office/drawing/2014/main" id="{E92B2437-53EB-448D-9AD9-F436166F7CB6}"/>
                </a:ext>
              </a:extLst>
            </p:cNvPr>
            <p:cNvSpPr/>
            <p:nvPr/>
          </p:nvSpPr>
          <p:spPr bwMode="auto">
            <a:xfrm>
              <a:off x="847133" y="1696376"/>
              <a:ext cx="3249217" cy="246025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537855" tIns="134445" rIns="134445" bIns="134445" numCol="1" spcCol="0" rtlCol="0" fromWordArt="0" anchor="t" anchorCtr="0" forceAA="0" compatLnSpc="1">
              <a:prstTxWarp prst="textNoShape">
                <a:avLst/>
              </a:prstTxWarp>
              <a:noAutofit/>
            </a:bodyPr>
            <a:lstStyle/>
            <a:p>
              <a:pPr marL="0" marR="0" lvl="0" indent="0" algn="l" defTabSz="930858" rtl="0" eaLnBrk="1" fontAlgn="auto" latinLnBrk="0" hangingPunct="1">
                <a:lnSpc>
                  <a:spcPct val="100000"/>
                </a:lnSpc>
                <a:spcBef>
                  <a:spcPts val="612"/>
                </a:spcBef>
                <a:spcAft>
                  <a:spcPts val="0"/>
                </a:spcAft>
                <a:buClrTx/>
                <a:buSzTx/>
                <a:buFontTx/>
                <a:buNone/>
                <a:tabLst/>
                <a:defRPr/>
              </a:pPr>
              <a:endParaRPr kumimoji="0" lang="en-US" sz="1567" b="0" i="0" u="none" strike="noStrike" kern="0" cap="none" spc="0" normalizeH="0" baseline="0" noProof="0" dirty="0">
                <a:ln>
                  <a:noFill/>
                </a:ln>
                <a:solidFill>
                  <a:srgbClr val="0078D7"/>
                </a:solidFill>
                <a:effectLst/>
                <a:uLnTx/>
                <a:uFillTx/>
                <a:latin typeface="Segoe UI"/>
                <a:ea typeface="+mn-ea"/>
                <a:cs typeface="Segoe UI Semibold" panose="020B0702040204020203" pitchFamily="34" charset="0"/>
              </a:endParaRPr>
            </a:p>
          </p:txBody>
        </p:sp>
        <p:sp>
          <p:nvSpPr>
            <p:cNvPr id="536" name="Rectangle 535">
              <a:extLst>
                <a:ext uri="{FF2B5EF4-FFF2-40B4-BE49-F238E27FC236}">
                  <a16:creationId xmlns:a16="http://schemas.microsoft.com/office/drawing/2014/main" id="{CFF1ECC8-3263-44AA-A026-68CEF7DA721D}"/>
                </a:ext>
              </a:extLst>
            </p:cNvPr>
            <p:cNvSpPr/>
            <p:nvPr/>
          </p:nvSpPr>
          <p:spPr bwMode="auto">
            <a:xfrm>
              <a:off x="847133" y="4214982"/>
              <a:ext cx="3249217" cy="246025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537855" tIns="134445" rIns="134445" bIns="134445" numCol="1" spcCol="0" rtlCol="0" fromWordArt="0" anchor="b" anchorCtr="0" forceAA="0" compatLnSpc="1">
              <a:prstTxWarp prst="textNoShape">
                <a:avLst/>
              </a:prstTxWarp>
              <a:noAutofit/>
            </a:bodyPr>
            <a:lstStyle/>
            <a:p>
              <a:pPr marL="0" marR="0" lvl="0" indent="0" algn="l" defTabSz="930858" rtl="0" eaLnBrk="1" fontAlgn="auto" latinLnBrk="0" hangingPunct="1">
                <a:lnSpc>
                  <a:spcPct val="100000"/>
                </a:lnSpc>
                <a:spcBef>
                  <a:spcPts val="1176"/>
                </a:spcBef>
                <a:spcAft>
                  <a:spcPts val="0"/>
                </a:spcAft>
                <a:buClrTx/>
                <a:buSzTx/>
                <a:buFontTx/>
                <a:buNone/>
                <a:tabLst/>
                <a:defRPr/>
              </a:pPr>
              <a:endParaRPr kumimoji="0" lang="en-US" sz="1567" b="0" i="0" u="none" strike="noStrike" kern="0" cap="none" spc="0" normalizeH="0" baseline="0" noProof="0" dirty="0">
                <a:ln>
                  <a:noFill/>
                </a:ln>
                <a:solidFill>
                  <a:srgbClr val="0078D7"/>
                </a:solidFill>
                <a:effectLst/>
                <a:uLnTx/>
                <a:uFillTx/>
                <a:latin typeface="Segoe UI"/>
                <a:ea typeface="Segoe UI" pitchFamily="34" charset="0"/>
                <a:cs typeface="Segoe UI Semibold" panose="020B0702040204020203" pitchFamily="34" charset="0"/>
              </a:endParaRPr>
            </a:p>
          </p:txBody>
        </p:sp>
        <p:sp>
          <p:nvSpPr>
            <p:cNvPr id="537" name="Rectangle 536">
              <a:extLst>
                <a:ext uri="{FF2B5EF4-FFF2-40B4-BE49-F238E27FC236}">
                  <a16:creationId xmlns:a16="http://schemas.microsoft.com/office/drawing/2014/main" id="{9FADF34A-ED03-495D-AC97-4CF116392369}"/>
                </a:ext>
              </a:extLst>
            </p:cNvPr>
            <p:cNvSpPr/>
            <p:nvPr/>
          </p:nvSpPr>
          <p:spPr bwMode="auto">
            <a:xfrm>
              <a:off x="4161351" y="1696376"/>
              <a:ext cx="3249217" cy="246025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34445" tIns="134445" rIns="134445" bIns="134445" numCol="1" spcCol="0" rtlCol="0" fromWordArt="0" anchor="t" anchorCtr="0" forceAA="0" compatLnSpc="1">
              <a:prstTxWarp prst="textNoShape">
                <a:avLst/>
              </a:prstTxWarp>
              <a:noAutofit/>
            </a:bodyPr>
            <a:lstStyle/>
            <a:p>
              <a:pPr marL="0" marR="0" lvl="0" indent="0" algn="r" defTabSz="930858" rtl="0" eaLnBrk="1" fontAlgn="auto" latinLnBrk="0" hangingPunct="1">
                <a:lnSpc>
                  <a:spcPct val="100000"/>
                </a:lnSpc>
                <a:spcBef>
                  <a:spcPts val="1176"/>
                </a:spcBef>
                <a:spcAft>
                  <a:spcPts val="0"/>
                </a:spcAft>
                <a:buClrTx/>
                <a:buSzTx/>
                <a:buFontTx/>
                <a:buNone/>
                <a:tabLst/>
                <a:defRPr/>
              </a:pPr>
              <a:endParaRPr kumimoji="0" lang="en-US" sz="1567" b="0" i="0" u="none" strike="noStrike" kern="0" cap="none" spc="0" normalizeH="0" baseline="0" noProof="0" dirty="0">
                <a:ln>
                  <a:noFill/>
                </a:ln>
                <a:solidFill>
                  <a:srgbClr val="0078D7"/>
                </a:solidFill>
                <a:effectLst/>
                <a:uLnTx/>
                <a:uFillTx/>
                <a:latin typeface="Segoe UI"/>
                <a:ea typeface="Segoe UI" pitchFamily="34" charset="0"/>
                <a:cs typeface="Segoe UI Semibold" panose="020B0702040204020203" pitchFamily="34" charset="0"/>
              </a:endParaRPr>
            </a:p>
          </p:txBody>
        </p:sp>
        <p:sp>
          <p:nvSpPr>
            <p:cNvPr id="538" name="Rectangle 537">
              <a:extLst>
                <a:ext uri="{FF2B5EF4-FFF2-40B4-BE49-F238E27FC236}">
                  <a16:creationId xmlns:a16="http://schemas.microsoft.com/office/drawing/2014/main" id="{6E8E8B87-67A4-4332-B185-28DE0E24C399}"/>
                </a:ext>
              </a:extLst>
            </p:cNvPr>
            <p:cNvSpPr/>
            <p:nvPr/>
          </p:nvSpPr>
          <p:spPr bwMode="auto">
            <a:xfrm>
              <a:off x="4161350" y="4214982"/>
              <a:ext cx="3249217" cy="246025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34445" tIns="134445" rIns="134445" bIns="134445" numCol="1" spcCol="0" rtlCol="0" fromWordArt="0" anchor="b" anchorCtr="0" forceAA="0" compatLnSpc="1">
              <a:prstTxWarp prst="textNoShape">
                <a:avLst/>
              </a:prstTxWarp>
              <a:noAutofit/>
            </a:bodyPr>
            <a:lstStyle/>
            <a:p>
              <a:pPr marL="0" marR="0" lvl="0" indent="0" algn="r" defTabSz="930858" rtl="0" eaLnBrk="1" fontAlgn="base" latinLnBrk="0" hangingPunct="1">
                <a:lnSpc>
                  <a:spcPct val="100000"/>
                </a:lnSpc>
                <a:spcBef>
                  <a:spcPts val="1176"/>
                </a:spcBef>
                <a:spcAft>
                  <a:spcPct val="0"/>
                </a:spcAft>
                <a:buClrTx/>
                <a:buSzTx/>
                <a:buFontTx/>
                <a:buNone/>
                <a:tabLst/>
                <a:defRPr/>
              </a:pPr>
              <a:endParaRPr kumimoji="0" lang="en-US" sz="1568" b="0" i="0" u="none" strike="noStrike" kern="0" cap="none" spc="0" normalizeH="0" baseline="0" noProof="0" dirty="0">
                <a:ln>
                  <a:noFill/>
                </a:ln>
                <a:solidFill>
                  <a:srgbClr val="0078D7"/>
                </a:solidFill>
                <a:effectLst/>
                <a:uLnTx/>
                <a:uFillTx/>
                <a:latin typeface="Segoe UI"/>
                <a:ea typeface="Segoe UI" pitchFamily="34" charset="0"/>
                <a:cs typeface="Segoe UI Semibold" panose="020B0702040204020203" pitchFamily="34" charset="0"/>
              </a:endParaRPr>
            </a:p>
          </p:txBody>
        </p:sp>
      </p:grpSp>
      <p:grpSp>
        <p:nvGrpSpPr>
          <p:cNvPr id="539" name="Group 538">
            <a:extLst>
              <a:ext uri="{FF2B5EF4-FFF2-40B4-BE49-F238E27FC236}">
                <a16:creationId xmlns:a16="http://schemas.microsoft.com/office/drawing/2014/main" id="{31C356CC-4364-46A3-B80B-D6905EEE79BB}"/>
              </a:ext>
            </a:extLst>
          </p:cNvPr>
          <p:cNvGrpSpPr/>
          <p:nvPr/>
        </p:nvGrpSpPr>
        <p:grpSpPr>
          <a:xfrm>
            <a:off x="888399" y="3341308"/>
            <a:ext cx="1542067" cy="735534"/>
            <a:chOff x="906212" y="3810000"/>
            <a:chExt cx="1572989" cy="750283"/>
          </a:xfrm>
        </p:grpSpPr>
        <p:sp>
          <p:nvSpPr>
            <p:cNvPr id="540" name="Rectangle 539">
              <a:extLst>
                <a:ext uri="{FF2B5EF4-FFF2-40B4-BE49-F238E27FC236}">
                  <a16:creationId xmlns:a16="http://schemas.microsoft.com/office/drawing/2014/main" id="{628FA5C3-9DDE-4DC5-BB01-90D375C559E4}"/>
                </a:ext>
              </a:extLst>
            </p:cNvPr>
            <p:cNvSpPr/>
            <p:nvPr/>
          </p:nvSpPr>
          <p:spPr>
            <a:xfrm>
              <a:off x="906212" y="4023377"/>
              <a:ext cx="1572989" cy="320027"/>
            </a:xfrm>
            <a:prstGeom prst="rect">
              <a:avLst/>
            </a:prstGeom>
            <a:solidFill>
              <a:srgbClr val="0072C6"/>
            </a:solidFill>
            <a:ln w="10795" cap="flat" cmpd="sng" algn="ctr">
              <a:noFill/>
              <a:prstDash val="solid"/>
            </a:ln>
            <a:effectLst/>
          </p:spPr>
          <p:txBody>
            <a:bodyPr rtlCol="0" anchor="ctr"/>
            <a:lstStyle/>
            <a:p>
              <a:pPr marL="0" marR="0" lvl="0" indent="0" algn="l" defTabSz="913505"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solidFill>
                    <a:srgbClr val="FFFFFF"/>
                  </a:solidFill>
                  <a:effectLst/>
                  <a:uLnTx/>
                  <a:uFillTx/>
                  <a:latin typeface="Segoe UI"/>
                  <a:ea typeface="+mn-ea"/>
                  <a:cs typeface="+mn-cs"/>
                </a:rPr>
                <a:t>SQL Server Stretch</a:t>
              </a:r>
            </a:p>
          </p:txBody>
        </p:sp>
        <p:cxnSp>
          <p:nvCxnSpPr>
            <p:cNvPr id="541" name="Straight Arrow Connector 540">
              <a:extLst>
                <a:ext uri="{FF2B5EF4-FFF2-40B4-BE49-F238E27FC236}">
                  <a16:creationId xmlns:a16="http://schemas.microsoft.com/office/drawing/2014/main" id="{24241BE4-9ED1-44C8-80D2-05F7F4734334}"/>
                </a:ext>
              </a:extLst>
            </p:cNvPr>
            <p:cNvCxnSpPr/>
            <p:nvPr/>
          </p:nvCxnSpPr>
          <p:spPr>
            <a:xfrm flipV="1">
              <a:off x="2240144" y="3810000"/>
              <a:ext cx="0" cy="222704"/>
            </a:xfrm>
            <a:prstGeom prst="straightConnector1">
              <a:avLst/>
            </a:prstGeom>
            <a:noFill/>
            <a:ln w="9525" cap="flat" cmpd="sng" algn="ctr">
              <a:solidFill>
                <a:srgbClr val="0072C6"/>
              </a:solidFill>
              <a:prstDash val="solid"/>
              <a:tailEnd type="triangle" w="med" len="sm"/>
            </a:ln>
            <a:effectLst/>
          </p:spPr>
        </p:cxnSp>
        <p:cxnSp>
          <p:nvCxnSpPr>
            <p:cNvPr id="542" name="Straight Arrow Connector 541">
              <a:extLst>
                <a:ext uri="{FF2B5EF4-FFF2-40B4-BE49-F238E27FC236}">
                  <a16:creationId xmlns:a16="http://schemas.microsoft.com/office/drawing/2014/main" id="{1CE05048-C253-4FDE-A044-81F4E9B9B200}"/>
                </a:ext>
              </a:extLst>
            </p:cNvPr>
            <p:cNvCxnSpPr/>
            <p:nvPr/>
          </p:nvCxnSpPr>
          <p:spPr>
            <a:xfrm flipV="1">
              <a:off x="1149942" y="3810000"/>
              <a:ext cx="0" cy="222704"/>
            </a:xfrm>
            <a:prstGeom prst="straightConnector1">
              <a:avLst/>
            </a:prstGeom>
            <a:noFill/>
            <a:ln w="9525" cap="flat" cmpd="sng" algn="ctr">
              <a:solidFill>
                <a:srgbClr val="0072C6"/>
              </a:solidFill>
              <a:prstDash val="solid"/>
              <a:tailEnd type="triangle" w="med" len="sm"/>
            </a:ln>
            <a:effectLst/>
          </p:spPr>
        </p:cxnSp>
        <p:cxnSp>
          <p:nvCxnSpPr>
            <p:cNvPr id="543" name="Straight Arrow Connector 542">
              <a:extLst>
                <a:ext uri="{FF2B5EF4-FFF2-40B4-BE49-F238E27FC236}">
                  <a16:creationId xmlns:a16="http://schemas.microsoft.com/office/drawing/2014/main" id="{131C8027-8CE2-433E-BCBA-8363FECAA029}"/>
                </a:ext>
              </a:extLst>
            </p:cNvPr>
            <p:cNvCxnSpPr/>
            <p:nvPr/>
          </p:nvCxnSpPr>
          <p:spPr>
            <a:xfrm>
              <a:off x="2240144" y="4337579"/>
              <a:ext cx="0" cy="222704"/>
            </a:xfrm>
            <a:prstGeom prst="straightConnector1">
              <a:avLst/>
            </a:prstGeom>
            <a:noFill/>
            <a:ln w="9525" cap="flat" cmpd="sng" algn="ctr">
              <a:solidFill>
                <a:srgbClr val="0072C6"/>
              </a:solidFill>
              <a:prstDash val="solid"/>
              <a:tailEnd type="triangle" w="med" len="sm"/>
            </a:ln>
            <a:effectLst/>
          </p:spPr>
        </p:cxnSp>
        <p:cxnSp>
          <p:nvCxnSpPr>
            <p:cNvPr id="544" name="Straight Arrow Connector 543">
              <a:extLst>
                <a:ext uri="{FF2B5EF4-FFF2-40B4-BE49-F238E27FC236}">
                  <a16:creationId xmlns:a16="http://schemas.microsoft.com/office/drawing/2014/main" id="{5726F623-1725-4E83-8716-BD7583086577}"/>
                </a:ext>
              </a:extLst>
            </p:cNvPr>
            <p:cNvCxnSpPr/>
            <p:nvPr/>
          </p:nvCxnSpPr>
          <p:spPr>
            <a:xfrm>
              <a:off x="1149942" y="4337579"/>
              <a:ext cx="0" cy="222704"/>
            </a:xfrm>
            <a:prstGeom prst="straightConnector1">
              <a:avLst/>
            </a:prstGeom>
            <a:noFill/>
            <a:ln w="9525" cap="flat" cmpd="sng" algn="ctr">
              <a:solidFill>
                <a:srgbClr val="0072C6"/>
              </a:solidFill>
              <a:prstDash val="solid"/>
              <a:tailEnd type="triangle" w="med" len="sm"/>
            </a:ln>
            <a:effectLst/>
          </p:spPr>
        </p:cxnSp>
      </p:grpSp>
      <p:grpSp>
        <p:nvGrpSpPr>
          <p:cNvPr id="545" name="Group 544">
            <a:extLst>
              <a:ext uri="{FF2B5EF4-FFF2-40B4-BE49-F238E27FC236}">
                <a16:creationId xmlns:a16="http://schemas.microsoft.com/office/drawing/2014/main" id="{21FF4673-E799-4DBF-A69D-D64881FE22E3}"/>
              </a:ext>
            </a:extLst>
          </p:cNvPr>
          <p:cNvGrpSpPr/>
          <p:nvPr/>
        </p:nvGrpSpPr>
        <p:grpSpPr>
          <a:xfrm>
            <a:off x="2539788" y="2194114"/>
            <a:ext cx="3015795" cy="3031225"/>
            <a:chOff x="2590716" y="2639803"/>
            <a:chExt cx="3076268" cy="3092007"/>
          </a:xfrm>
        </p:grpSpPr>
        <p:sp>
          <p:nvSpPr>
            <p:cNvPr id="546" name="Oval 545">
              <a:extLst>
                <a:ext uri="{FF2B5EF4-FFF2-40B4-BE49-F238E27FC236}">
                  <a16:creationId xmlns:a16="http://schemas.microsoft.com/office/drawing/2014/main" id="{DDFCD324-B648-4E67-A116-AC7D3EEBBCBB}"/>
                </a:ext>
              </a:extLst>
            </p:cNvPr>
            <p:cNvSpPr>
              <a:spLocks noChangeAspect="1"/>
            </p:cNvSpPr>
            <p:nvPr/>
          </p:nvSpPr>
          <p:spPr bwMode="auto">
            <a:xfrm>
              <a:off x="2596704" y="2659528"/>
              <a:ext cx="3070280" cy="3072282"/>
            </a:xfrm>
            <a:prstGeom prst="ellipse">
              <a:avLst/>
            </a:prstGeom>
            <a:noFill/>
            <a:ln w="107950" cap="flat" cmpd="sng" algn="ctr">
              <a:noFill/>
              <a:prstDash val="solid"/>
              <a:headEnd type="none" w="med" len="med"/>
              <a:tailEnd type="none" w="med" len="med"/>
            </a:ln>
            <a:effectLst/>
          </p:spPr>
          <p:txBody>
            <a:bodyPr rot="0" spcFirstLastPara="0" vertOverflow="overflow" horzOverflow="overflow" vert="horz" wrap="none" lIns="46587" tIns="46587" rIns="46587" bIns="46587" numCol="1" spcCol="0" rtlCol="0" fromWordArt="0" anchor="ctr" anchorCtr="0" forceAA="0" compatLnSpc="1">
              <a:prstTxWarp prst="textNoShape">
                <a:avLst/>
              </a:prstTxWarp>
              <a:noAutofit/>
            </a:bodyPr>
            <a:lstStyle/>
            <a:p>
              <a:pPr marL="0" marR="0" lvl="0" indent="0" algn="ctr" defTabSz="930858" rtl="0" eaLnBrk="1" fontAlgn="auto" latinLnBrk="0" hangingPunct="1">
                <a:lnSpc>
                  <a:spcPct val="100000"/>
                </a:lnSpc>
                <a:spcBef>
                  <a:spcPts val="612"/>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uLnTx/>
                <a:uFillTx/>
                <a:latin typeface="Segoe UI"/>
                <a:ea typeface="MS PGothic" charset="0"/>
                <a:cs typeface="Segoe UI Semibold" panose="020B0702040204020203" pitchFamily="34" charset="0"/>
              </a:endParaRPr>
            </a:p>
          </p:txBody>
        </p:sp>
        <p:sp>
          <p:nvSpPr>
            <p:cNvPr id="547" name="Oval 546">
              <a:extLst>
                <a:ext uri="{FF2B5EF4-FFF2-40B4-BE49-F238E27FC236}">
                  <a16:creationId xmlns:a16="http://schemas.microsoft.com/office/drawing/2014/main" id="{0CE248CE-609B-43BF-BF88-A7A53FE81F54}"/>
                </a:ext>
              </a:extLst>
            </p:cNvPr>
            <p:cNvSpPr>
              <a:spLocks noChangeAspect="1"/>
            </p:cNvSpPr>
            <p:nvPr/>
          </p:nvSpPr>
          <p:spPr bwMode="auto">
            <a:xfrm>
              <a:off x="2590716" y="2639803"/>
              <a:ext cx="3070278" cy="3072285"/>
            </a:xfrm>
            <a:prstGeom prst="ellipse">
              <a:avLst/>
            </a:prstGeom>
            <a:solidFill>
              <a:srgbClr val="FFFFFF">
                <a:lumMod val="95000"/>
              </a:srgbClr>
            </a:solidFill>
            <a:ln w="69850" cap="flat" cmpd="sng" algn="ctr">
              <a:solidFill>
                <a:srgbClr val="FFFFFF"/>
              </a:solidFill>
              <a:prstDash val="solid"/>
              <a:headEnd type="none" w="med" len="med"/>
              <a:tailEnd type="none" w="med" len="med"/>
            </a:ln>
            <a:effectLst/>
          </p:spPr>
          <p:txBody>
            <a:bodyPr rot="0" spcFirstLastPara="0" vertOverflow="overflow" horzOverflow="overflow" vert="horz" wrap="none" lIns="46587" tIns="46587" rIns="46587" bIns="46587" numCol="1" spcCol="0" rtlCol="0" fromWordArt="0" anchor="ctr" anchorCtr="0" forceAA="0" compatLnSpc="1">
              <a:prstTxWarp prst="textNoShape">
                <a:avLst/>
              </a:prstTxWarp>
              <a:noAutofit/>
            </a:bodyPr>
            <a:lstStyle/>
            <a:p>
              <a:pPr marL="0" marR="0" lvl="0" indent="0" algn="ctr" defTabSz="930858" rtl="0" eaLnBrk="1" fontAlgn="auto" latinLnBrk="0" hangingPunct="1">
                <a:lnSpc>
                  <a:spcPct val="100000"/>
                </a:lnSpc>
                <a:spcBef>
                  <a:spcPts val="612"/>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uLnTx/>
                <a:uFillTx/>
                <a:latin typeface="Segoe UI"/>
                <a:ea typeface="MS PGothic" charset="0"/>
                <a:cs typeface="Segoe UI Semibold" panose="020B0702040204020203" pitchFamily="34" charset="0"/>
              </a:endParaRPr>
            </a:p>
          </p:txBody>
        </p:sp>
        <p:sp>
          <p:nvSpPr>
            <p:cNvPr id="548" name="Rectangle 547">
              <a:extLst>
                <a:ext uri="{FF2B5EF4-FFF2-40B4-BE49-F238E27FC236}">
                  <a16:creationId xmlns:a16="http://schemas.microsoft.com/office/drawing/2014/main" id="{4BA68BA3-B9D0-426D-A697-3C8D7FC306A5}"/>
                </a:ext>
              </a:extLst>
            </p:cNvPr>
            <p:cNvSpPr/>
            <p:nvPr/>
          </p:nvSpPr>
          <p:spPr>
            <a:xfrm>
              <a:off x="2789488" y="3453016"/>
              <a:ext cx="2672740" cy="738407"/>
            </a:xfrm>
            <a:prstGeom prst="rect">
              <a:avLst/>
            </a:prstGeom>
          </p:spPr>
          <p:txBody>
            <a:bodyPr wrap="square">
              <a:spAutoFit/>
            </a:bodyPr>
            <a:lstStyle/>
            <a:p>
              <a:pPr marL="0" marR="0" lvl="0" indent="0" algn="ctr" defTabSz="930858" rtl="0" eaLnBrk="1" fontAlgn="auto" latinLnBrk="0" hangingPunct="1">
                <a:lnSpc>
                  <a:spcPct val="100000"/>
                </a:lnSpc>
                <a:spcBef>
                  <a:spcPts val="0"/>
                </a:spcBef>
                <a:spcAft>
                  <a:spcPts val="1175"/>
                </a:spcAft>
                <a:buClrTx/>
                <a:buSzTx/>
                <a:buFontTx/>
                <a:buNone/>
                <a:tabLst/>
                <a:defRPr/>
              </a:pPr>
              <a:r>
                <a:rPr kumimoji="0" lang="en-US" sz="1567" b="0" i="0" u="none" strike="noStrike" kern="0" cap="none" spc="0" normalizeH="0" baseline="0" noProof="0" dirty="0">
                  <a:ln>
                    <a:noFill/>
                  </a:ln>
                  <a:solidFill>
                    <a:srgbClr val="002050"/>
                  </a:solidFill>
                  <a:effectLst/>
                  <a:uLnTx/>
                  <a:uFillTx/>
                  <a:latin typeface="Segoe UI"/>
                  <a:ea typeface="Segoe UI" pitchFamily="34" charset="0"/>
                  <a:cs typeface="Segoe UI Semibold" panose="020B0702040204020203" pitchFamily="34" charset="0"/>
                </a:rPr>
                <a:t>Business intelligence</a:t>
              </a:r>
            </a:p>
            <a:p>
              <a:pPr marL="0" marR="0" lvl="0" indent="0" algn="ctr" defTabSz="930858" rtl="0" eaLnBrk="1" fontAlgn="auto" latinLnBrk="0" hangingPunct="1">
                <a:lnSpc>
                  <a:spcPct val="100000"/>
                </a:lnSpc>
                <a:spcBef>
                  <a:spcPts val="0"/>
                </a:spcBef>
                <a:spcAft>
                  <a:spcPts val="1175"/>
                </a:spcAft>
                <a:buClrTx/>
                <a:buSzTx/>
                <a:buFontTx/>
                <a:buNone/>
                <a:tabLst/>
                <a:defRPr/>
              </a:pPr>
              <a:r>
                <a:rPr kumimoji="0" lang="en-US" sz="1567" b="0" i="0" u="none" strike="noStrike" kern="0" cap="none" spc="0" normalizeH="0" baseline="0" noProof="0" dirty="0">
                  <a:ln>
                    <a:noFill/>
                  </a:ln>
                  <a:solidFill>
                    <a:srgbClr val="002050"/>
                  </a:solidFill>
                  <a:effectLst/>
                  <a:uLnTx/>
                  <a:uFillTx/>
                  <a:latin typeface="Segoe UI"/>
                  <a:ea typeface="Segoe UI" pitchFamily="34" charset="0"/>
                  <a:cs typeface="Segoe UI Semibold" panose="020B0702040204020203" pitchFamily="34" charset="0"/>
                </a:rPr>
                <a:t>Machine learning analytics</a:t>
              </a:r>
            </a:p>
          </p:txBody>
        </p:sp>
        <p:grpSp>
          <p:nvGrpSpPr>
            <p:cNvPr id="549" name="Group 548">
              <a:extLst>
                <a:ext uri="{FF2B5EF4-FFF2-40B4-BE49-F238E27FC236}">
                  <a16:creationId xmlns:a16="http://schemas.microsoft.com/office/drawing/2014/main" id="{458C7FC6-47FE-4974-969A-95EE36FF26BD}"/>
                </a:ext>
              </a:extLst>
            </p:cNvPr>
            <p:cNvGrpSpPr/>
            <p:nvPr/>
          </p:nvGrpSpPr>
          <p:grpSpPr>
            <a:xfrm>
              <a:off x="3104724" y="2741552"/>
              <a:ext cx="2051276" cy="432634"/>
              <a:chOff x="3104724" y="2741552"/>
              <a:chExt cx="2051276" cy="432634"/>
            </a:xfrm>
          </p:grpSpPr>
          <p:sp>
            <p:nvSpPr>
              <p:cNvPr id="559" name="Freeform 27">
                <a:extLst>
                  <a:ext uri="{FF2B5EF4-FFF2-40B4-BE49-F238E27FC236}">
                    <a16:creationId xmlns:a16="http://schemas.microsoft.com/office/drawing/2014/main" id="{E61FF270-BA88-45EA-AA7E-8BC88F8CC001}"/>
                  </a:ext>
                </a:extLst>
              </p:cNvPr>
              <p:cNvSpPr/>
              <p:nvPr/>
            </p:nvSpPr>
            <p:spPr bwMode="auto">
              <a:xfrm>
                <a:off x="3104724" y="2741552"/>
                <a:ext cx="2051276" cy="432634"/>
              </a:xfrm>
              <a:custGeom>
                <a:avLst/>
                <a:gdLst>
                  <a:gd name="connsiteX0" fmla="*/ 933777 w 1867554"/>
                  <a:gd name="connsiteY0" fmla="*/ 0 h 393885"/>
                  <a:gd name="connsiteX1" fmla="*/ 1857203 w 1867554"/>
                  <a:gd name="connsiteY1" fmla="*/ 382496 h 393885"/>
                  <a:gd name="connsiteX2" fmla="*/ 1867554 w 1867554"/>
                  <a:gd name="connsiteY2" fmla="*/ 393885 h 393885"/>
                  <a:gd name="connsiteX3" fmla="*/ 0 w 1867554"/>
                  <a:gd name="connsiteY3" fmla="*/ 393885 h 393885"/>
                  <a:gd name="connsiteX4" fmla="*/ 10351 w 1867554"/>
                  <a:gd name="connsiteY4" fmla="*/ 382496 h 393885"/>
                  <a:gd name="connsiteX5" fmla="*/ 933777 w 1867554"/>
                  <a:gd name="connsiteY5" fmla="*/ 0 h 393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7554" h="393885">
                    <a:moveTo>
                      <a:pt x="933777" y="0"/>
                    </a:moveTo>
                    <a:cubicBezTo>
                      <a:pt x="1294398" y="0"/>
                      <a:pt x="1620878" y="146170"/>
                      <a:pt x="1857203" y="382496"/>
                    </a:cubicBezTo>
                    <a:lnTo>
                      <a:pt x="1867554" y="393885"/>
                    </a:lnTo>
                    <a:lnTo>
                      <a:pt x="0" y="393885"/>
                    </a:lnTo>
                    <a:lnTo>
                      <a:pt x="10351" y="382496"/>
                    </a:lnTo>
                    <a:cubicBezTo>
                      <a:pt x="246676" y="146170"/>
                      <a:pt x="573157" y="0"/>
                      <a:pt x="933777" y="0"/>
                    </a:cubicBezTo>
                    <a:close/>
                  </a:path>
                </a:pathLst>
              </a:cu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base" latinLnBrk="0" hangingPunct="1">
                  <a:lnSpc>
                    <a:spcPct val="100000"/>
                  </a:lnSpc>
                  <a:spcBef>
                    <a:spcPct val="0"/>
                  </a:spcBef>
                  <a:spcAft>
                    <a:spcPct val="0"/>
                  </a:spcAft>
                  <a:buClrTx/>
                  <a:buSzTx/>
                  <a:buFont typeface="Wingdings 3" panose="05040102010807070707" pitchFamily="18" charset="2"/>
                  <a:buChar char="Æ"/>
                  <a:tabLst/>
                  <a:defRPr/>
                </a:pPr>
                <a:endParaRPr kumimoji="0" lang="en-US" sz="1800" b="1" i="0" u="none" strike="noStrike" kern="0" cap="none" spc="0" normalizeH="0" baseline="0" noProof="0" dirty="0" err="1">
                  <a:ln>
                    <a:noFill/>
                  </a:ln>
                  <a:solidFill>
                    <a:prstClr val="white"/>
                  </a:solidFill>
                  <a:effectLst/>
                  <a:uLnTx/>
                  <a:uFillTx/>
                  <a:latin typeface="Segoe UI"/>
                  <a:ea typeface="Segoe UI" pitchFamily="34" charset="0"/>
                  <a:cs typeface="Segoe UI" pitchFamily="34" charset="0"/>
                </a:endParaRPr>
              </a:p>
            </p:txBody>
          </p:sp>
          <p:sp>
            <p:nvSpPr>
              <p:cNvPr id="560" name="TextBox 559">
                <a:extLst>
                  <a:ext uri="{FF2B5EF4-FFF2-40B4-BE49-F238E27FC236}">
                    <a16:creationId xmlns:a16="http://schemas.microsoft.com/office/drawing/2014/main" id="{2B796322-5475-4232-A2BC-8E1B8DF49A94}"/>
                  </a:ext>
                </a:extLst>
              </p:cNvPr>
              <p:cNvSpPr txBox="1"/>
              <p:nvPr/>
            </p:nvSpPr>
            <p:spPr>
              <a:xfrm>
                <a:off x="3442377" y="2877904"/>
                <a:ext cx="1375972" cy="212513"/>
              </a:xfrm>
              <a:prstGeom prst="rect">
                <a:avLst/>
              </a:prstGeom>
              <a:noFill/>
            </p:spPr>
            <p:txBody>
              <a:bodyPr wrap="square" lIns="182828" tIns="146263" rIns="182828" bIns="146263" rtlCol="0" anchor="ctr">
                <a:noAutofit/>
              </a:bodyPr>
              <a:lstStyle/>
              <a:p>
                <a:pPr marL="0" marR="0" lvl="0" indent="0" algn="ctr" defTabSz="914049" rtl="0" eaLnBrk="1" fontAlgn="auto" latinLnBrk="0" hangingPunct="1">
                  <a:lnSpc>
                    <a:spcPct val="100000"/>
                  </a:lnSpc>
                  <a:spcBef>
                    <a:spcPts val="0"/>
                  </a:spcBef>
                  <a:spcAft>
                    <a:spcPts val="600"/>
                  </a:spcAft>
                  <a:buClrTx/>
                  <a:buSzTx/>
                  <a:buFontTx/>
                  <a:buNone/>
                  <a:tabLst/>
                  <a:defRPr/>
                </a:pPr>
                <a:r>
                  <a:rPr kumimoji="0" lang="en-US" sz="1567" b="0" i="0" u="none" strike="noStrike" kern="0" cap="none" spc="0" normalizeH="0" baseline="0" noProof="0" dirty="0">
                    <a:ln>
                      <a:noFill/>
                    </a:ln>
                    <a:solidFill>
                      <a:srgbClr val="FFFFFF"/>
                    </a:solidFill>
                    <a:effectLst/>
                    <a:uLnTx/>
                    <a:uFillTx/>
                    <a:latin typeface="Segoe UI"/>
                    <a:ea typeface="MS PGothic" charset="0"/>
                    <a:cs typeface="Segoe UI Semibold" panose="020B0702040204020203" pitchFamily="34" charset="0"/>
                  </a:rPr>
                  <a:t>Insights</a:t>
                </a:r>
              </a:p>
            </p:txBody>
          </p:sp>
        </p:grpSp>
        <p:grpSp>
          <p:nvGrpSpPr>
            <p:cNvPr id="550" name="Group 549">
              <a:extLst>
                <a:ext uri="{FF2B5EF4-FFF2-40B4-BE49-F238E27FC236}">
                  <a16:creationId xmlns:a16="http://schemas.microsoft.com/office/drawing/2014/main" id="{E30D831F-1B6B-45A1-83AA-E1389E64E8A9}"/>
                </a:ext>
              </a:extLst>
            </p:cNvPr>
            <p:cNvGrpSpPr/>
            <p:nvPr/>
          </p:nvGrpSpPr>
          <p:grpSpPr>
            <a:xfrm>
              <a:off x="3726948" y="4801539"/>
              <a:ext cx="797815" cy="573604"/>
              <a:chOff x="-1256986" y="6994525"/>
              <a:chExt cx="614277" cy="441646"/>
            </a:xfrm>
          </p:grpSpPr>
          <p:sp>
            <p:nvSpPr>
              <p:cNvPr id="551" name="Freeform 67">
                <a:extLst>
                  <a:ext uri="{FF2B5EF4-FFF2-40B4-BE49-F238E27FC236}">
                    <a16:creationId xmlns:a16="http://schemas.microsoft.com/office/drawing/2014/main" id="{D5754E87-E850-419B-B2C0-66259A2099BE}"/>
                  </a:ext>
                </a:extLst>
              </p:cNvPr>
              <p:cNvSpPr>
                <a:spLocks/>
              </p:cNvSpPr>
              <p:nvPr/>
            </p:nvSpPr>
            <p:spPr bwMode="auto">
              <a:xfrm>
                <a:off x="-1256986" y="6994525"/>
                <a:ext cx="113193" cy="182537"/>
              </a:xfrm>
              <a:custGeom>
                <a:avLst/>
                <a:gdLst>
                  <a:gd name="connsiteX0" fmla="*/ 71047 w 206550"/>
                  <a:gd name="connsiteY0" fmla="*/ 306042 h 333086"/>
                  <a:gd name="connsiteX1" fmla="*/ 137462 w 206550"/>
                  <a:gd name="connsiteY1" fmla="*/ 306042 h 333086"/>
                  <a:gd name="connsiteX2" fmla="*/ 150894 w 206550"/>
                  <a:gd name="connsiteY2" fmla="*/ 319564 h 333086"/>
                  <a:gd name="connsiteX3" fmla="*/ 137462 w 206550"/>
                  <a:gd name="connsiteY3" fmla="*/ 333086 h 333086"/>
                  <a:gd name="connsiteX4" fmla="*/ 71047 w 206550"/>
                  <a:gd name="connsiteY4" fmla="*/ 333086 h 333086"/>
                  <a:gd name="connsiteX5" fmla="*/ 57614 w 206550"/>
                  <a:gd name="connsiteY5" fmla="*/ 319564 h 333086"/>
                  <a:gd name="connsiteX6" fmla="*/ 71047 w 206550"/>
                  <a:gd name="connsiteY6" fmla="*/ 306042 h 333086"/>
                  <a:gd name="connsiteX7" fmla="*/ 73399 w 206550"/>
                  <a:gd name="connsiteY7" fmla="*/ 268024 h 333086"/>
                  <a:gd name="connsiteX8" fmla="*/ 139814 w 206550"/>
                  <a:gd name="connsiteY8" fmla="*/ 268024 h 333086"/>
                  <a:gd name="connsiteX9" fmla="*/ 153246 w 206550"/>
                  <a:gd name="connsiteY9" fmla="*/ 281350 h 333086"/>
                  <a:gd name="connsiteX10" fmla="*/ 139814 w 206550"/>
                  <a:gd name="connsiteY10" fmla="*/ 294676 h 333086"/>
                  <a:gd name="connsiteX11" fmla="*/ 73399 w 206550"/>
                  <a:gd name="connsiteY11" fmla="*/ 294676 h 333086"/>
                  <a:gd name="connsiteX12" fmla="*/ 59966 w 206550"/>
                  <a:gd name="connsiteY12" fmla="*/ 281350 h 333086"/>
                  <a:gd name="connsiteX13" fmla="*/ 73399 w 206550"/>
                  <a:gd name="connsiteY13" fmla="*/ 268024 h 333086"/>
                  <a:gd name="connsiteX14" fmla="*/ 70197 w 206550"/>
                  <a:gd name="connsiteY14" fmla="*/ 56439 h 333086"/>
                  <a:gd name="connsiteX15" fmla="*/ 70940 w 206550"/>
                  <a:gd name="connsiteY15" fmla="*/ 56439 h 333086"/>
                  <a:gd name="connsiteX16" fmla="*/ 70940 w 206550"/>
                  <a:gd name="connsiteY16" fmla="*/ 57939 h 333086"/>
                  <a:gd name="connsiteX17" fmla="*/ 70197 w 206550"/>
                  <a:gd name="connsiteY17" fmla="*/ 60938 h 333086"/>
                  <a:gd name="connsiteX18" fmla="*/ 70197 w 206550"/>
                  <a:gd name="connsiteY18" fmla="*/ 65437 h 333086"/>
                  <a:gd name="connsiteX19" fmla="*/ 69453 w 206550"/>
                  <a:gd name="connsiteY19" fmla="*/ 71435 h 333086"/>
                  <a:gd name="connsiteX20" fmla="*/ 69453 w 206550"/>
                  <a:gd name="connsiteY20" fmla="*/ 77433 h 333086"/>
                  <a:gd name="connsiteX21" fmla="*/ 68709 w 206550"/>
                  <a:gd name="connsiteY21" fmla="*/ 84181 h 333086"/>
                  <a:gd name="connsiteX22" fmla="*/ 68709 w 206550"/>
                  <a:gd name="connsiteY22" fmla="*/ 87930 h 333086"/>
                  <a:gd name="connsiteX23" fmla="*/ 68709 w 206550"/>
                  <a:gd name="connsiteY23" fmla="*/ 90930 h 333086"/>
                  <a:gd name="connsiteX24" fmla="*/ 68709 w 206550"/>
                  <a:gd name="connsiteY24" fmla="*/ 98427 h 333086"/>
                  <a:gd name="connsiteX25" fmla="*/ 68709 w 206550"/>
                  <a:gd name="connsiteY25" fmla="*/ 105925 h 333086"/>
                  <a:gd name="connsiteX26" fmla="*/ 68709 w 206550"/>
                  <a:gd name="connsiteY26" fmla="*/ 112673 h 333086"/>
                  <a:gd name="connsiteX27" fmla="*/ 67966 w 206550"/>
                  <a:gd name="connsiteY27" fmla="*/ 120171 h 333086"/>
                  <a:gd name="connsiteX28" fmla="*/ 67966 w 206550"/>
                  <a:gd name="connsiteY28" fmla="*/ 126920 h 333086"/>
                  <a:gd name="connsiteX29" fmla="*/ 67222 w 206550"/>
                  <a:gd name="connsiteY29" fmla="*/ 132918 h 333086"/>
                  <a:gd name="connsiteX30" fmla="*/ 66478 w 206550"/>
                  <a:gd name="connsiteY30" fmla="*/ 138166 h 333086"/>
                  <a:gd name="connsiteX31" fmla="*/ 64991 w 206550"/>
                  <a:gd name="connsiteY31" fmla="*/ 141166 h 333086"/>
                  <a:gd name="connsiteX32" fmla="*/ 64991 w 206550"/>
                  <a:gd name="connsiteY32" fmla="*/ 142665 h 333086"/>
                  <a:gd name="connsiteX33" fmla="*/ 64247 w 206550"/>
                  <a:gd name="connsiteY33" fmla="*/ 141915 h 333086"/>
                  <a:gd name="connsiteX34" fmla="*/ 61273 w 206550"/>
                  <a:gd name="connsiteY34" fmla="*/ 139666 h 333086"/>
                  <a:gd name="connsiteX35" fmla="*/ 57554 w 206550"/>
                  <a:gd name="connsiteY35" fmla="*/ 136667 h 333086"/>
                  <a:gd name="connsiteX36" fmla="*/ 53092 w 206550"/>
                  <a:gd name="connsiteY36" fmla="*/ 131418 h 333086"/>
                  <a:gd name="connsiteX37" fmla="*/ 48630 w 206550"/>
                  <a:gd name="connsiteY37" fmla="*/ 124670 h 333086"/>
                  <a:gd name="connsiteX38" fmla="*/ 44912 w 206550"/>
                  <a:gd name="connsiteY38" fmla="*/ 117172 h 333086"/>
                  <a:gd name="connsiteX39" fmla="*/ 42681 w 206550"/>
                  <a:gd name="connsiteY39" fmla="*/ 108175 h 333086"/>
                  <a:gd name="connsiteX40" fmla="*/ 41937 w 206550"/>
                  <a:gd name="connsiteY40" fmla="*/ 97678 h 333086"/>
                  <a:gd name="connsiteX41" fmla="*/ 43425 w 206550"/>
                  <a:gd name="connsiteY41" fmla="*/ 87930 h 333086"/>
                  <a:gd name="connsiteX42" fmla="*/ 45656 w 206550"/>
                  <a:gd name="connsiteY42" fmla="*/ 78933 h 333086"/>
                  <a:gd name="connsiteX43" fmla="*/ 50861 w 206550"/>
                  <a:gd name="connsiteY43" fmla="*/ 70685 h 333086"/>
                  <a:gd name="connsiteX44" fmla="*/ 56067 w 206550"/>
                  <a:gd name="connsiteY44" fmla="*/ 63937 h 333086"/>
                  <a:gd name="connsiteX45" fmla="*/ 61273 w 206550"/>
                  <a:gd name="connsiteY45" fmla="*/ 60188 h 333086"/>
                  <a:gd name="connsiteX46" fmla="*/ 66478 w 206550"/>
                  <a:gd name="connsiteY46" fmla="*/ 57189 h 333086"/>
                  <a:gd name="connsiteX47" fmla="*/ 70197 w 206550"/>
                  <a:gd name="connsiteY47" fmla="*/ 56439 h 333086"/>
                  <a:gd name="connsiteX48" fmla="*/ 103275 w 206550"/>
                  <a:gd name="connsiteY48" fmla="*/ 27043 h 333086"/>
                  <a:gd name="connsiteX49" fmla="*/ 27043 w 206550"/>
                  <a:gd name="connsiteY49" fmla="*/ 108109 h 333086"/>
                  <a:gd name="connsiteX50" fmla="*/ 51707 w 206550"/>
                  <a:gd name="connsiteY50" fmla="*/ 166656 h 333086"/>
                  <a:gd name="connsiteX51" fmla="*/ 53202 w 206550"/>
                  <a:gd name="connsiteY51" fmla="*/ 168157 h 333086"/>
                  <a:gd name="connsiteX52" fmla="*/ 76370 w 206550"/>
                  <a:gd name="connsiteY52" fmla="*/ 212443 h 333086"/>
                  <a:gd name="connsiteX53" fmla="*/ 78612 w 206550"/>
                  <a:gd name="connsiteY53" fmla="*/ 221450 h 333086"/>
                  <a:gd name="connsiteX54" fmla="*/ 70391 w 206550"/>
                  <a:gd name="connsiteY54" fmla="*/ 226705 h 333086"/>
                  <a:gd name="connsiteX55" fmla="*/ 70391 w 206550"/>
                  <a:gd name="connsiteY55" fmla="*/ 228206 h 333086"/>
                  <a:gd name="connsiteX56" fmla="*/ 71886 w 206550"/>
                  <a:gd name="connsiteY56" fmla="*/ 230458 h 333086"/>
                  <a:gd name="connsiteX57" fmla="*/ 134665 w 206550"/>
                  <a:gd name="connsiteY57" fmla="*/ 230458 h 333086"/>
                  <a:gd name="connsiteX58" fmla="*/ 136160 w 206550"/>
                  <a:gd name="connsiteY58" fmla="*/ 228206 h 333086"/>
                  <a:gd name="connsiteX59" fmla="*/ 136160 w 206550"/>
                  <a:gd name="connsiteY59" fmla="*/ 226705 h 333086"/>
                  <a:gd name="connsiteX60" fmla="*/ 127939 w 206550"/>
                  <a:gd name="connsiteY60" fmla="*/ 221450 h 333086"/>
                  <a:gd name="connsiteX61" fmla="*/ 130181 w 206550"/>
                  <a:gd name="connsiteY61" fmla="*/ 212443 h 333086"/>
                  <a:gd name="connsiteX62" fmla="*/ 154096 w 206550"/>
                  <a:gd name="connsiteY62" fmla="*/ 167407 h 333086"/>
                  <a:gd name="connsiteX63" fmla="*/ 154844 w 206550"/>
                  <a:gd name="connsiteY63" fmla="*/ 166656 h 333086"/>
                  <a:gd name="connsiteX64" fmla="*/ 179507 w 206550"/>
                  <a:gd name="connsiteY64" fmla="*/ 108109 h 333086"/>
                  <a:gd name="connsiteX65" fmla="*/ 103275 w 206550"/>
                  <a:gd name="connsiteY65" fmla="*/ 27043 h 333086"/>
                  <a:gd name="connsiteX66" fmla="*/ 103275 w 206550"/>
                  <a:gd name="connsiteY66" fmla="*/ 0 h 333086"/>
                  <a:gd name="connsiteX67" fmla="*/ 206550 w 206550"/>
                  <a:gd name="connsiteY67" fmla="*/ 108106 h 333086"/>
                  <a:gd name="connsiteX68" fmla="*/ 175867 w 206550"/>
                  <a:gd name="connsiteY68" fmla="*/ 183179 h 333086"/>
                  <a:gd name="connsiteX69" fmla="*/ 175867 w 206550"/>
                  <a:gd name="connsiteY69" fmla="*/ 183929 h 333086"/>
                  <a:gd name="connsiteX70" fmla="*/ 157906 w 206550"/>
                  <a:gd name="connsiteY70" fmla="*/ 210956 h 333086"/>
                  <a:gd name="connsiteX71" fmla="*/ 163145 w 206550"/>
                  <a:gd name="connsiteY71" fmla="*/ 228223 h 333086"/>
                  <a:gd name="connsiteX72" fmla="*/ 134707 w 206550"/>
                  <a:gd name="connsiteY72" fmla="*/ 257501 h 333086"/>
                  <a:gd name="connsiteX73" fmla="*/ 71844 w 206550"/>
                  <a:gd name="connsiteY73" fmla="*/ 257501 h 333086"/>
                  <a:gd name="connsiteX74" fmla="*/ 43406 w 206550"/>
                  <a:gd name="connsiteY74" fmla="*/ 228223 h 333086"/>
                  <a:gd name="connsiteX75" fmla="*/ 48644 w 206550"/>
                  <a:gd name="connsiteY75" fmla="*/ 210956 h 333086"/>
                  <a:gd name="connsiteX76" fmla="*/ 32180 w 206550"/>
                  <a:gd name="connsiteY76" fmla="*/ 184680 h 333086"/>
                  <a:gd name="connsiteX77" fmla="*/ 30683 w 206550"/>
                  <a:gd name="connsiteY77" fmla="*/ 183179 h 333086"/>
                  <a:gd name="connsiteX78" fmla="*/ 0 w 206550"/>
                  <a:gd name="connsiteY78" fmla="*/ 108106 h 333086"/>
                  <a:gd name="connsiteX79" fmla="*/ 103275 w 206550"/>
                  <a:gd name="connsiteY79" fmla="*/ 0 h 33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06550" h="333086">
                    <a:moveTo>
                      <a:pt x="71047" y="306042"/>
                    </a:moveTo>
                    <a:cubicBezTo>
                      <a:pt x="137462" y="306042"/>
                      <a:pt x="137462" y="306042"/>
                      <a:pt x="137462" y="306042"/>
                    </a:cubicBezTo>
                    <a:cubicBezTo>
                      <a:pt x="144924" y="306042"/>
                      <a:pt x="150894" y="312052"/>
                      <a:pt x="150894" y="319564"/>
                    </a:cubicBezTo>
                    <a:cubicBezTo>
                      <a:pt x="150894" y="327076"/>
                      <a:pt x="144924" y="333086"/>
                      <a:pt x="137462" y="333086"/>
                    </a:cubicBezTo>
                    <a:cubicBezTo>
                      <a:pt x="71047" y="333086"/>
                      <a:pt x="71047" y="333086"/>
                      <a:pt x="71047" y="333086"/>
                    </a:cubicBezTo>
                    <a:cubicBezTo>
                      <a:pt x="63584" y="333086"/>
                      <a:pt x="57614" y="327076"/>
                      <a:pt x="57614" y="319564"/>
                    </a:cubicBezTo>
                    <a:cubicBezTo>
                      <a:pt x="57614" y="312052"/>
                      <a:pt x="63584" y="306042"/>
                      <a:pt x="71047" y="306042"/>
                    </a:cubicBezTo>
                    <a:close/>
                    <a:moveTo>
                      <a:pt x="73399" y="268024"/>
                    </a:moveTo>
                    <a:cubicBezTo>
                      <a:pt x="139814" y="268024"/>
                      <a:pt x="139814" y="268024"/>
                      <a:pt x="139814" y="268024"/>
                    </a:cubicBezTo>
                    <a:cubicBezTo>
                      <a:pt x="146530" y="268024"/>
                      <a:pt x="153246" y="274687"/>
                      <a:pt x="153246" y="281350"/>
                    </a:cubicBezTo>
                    <a:cubicBezTo>
                      <a:pt x="153246" y="288753"/>
                      <a:pt x="146530" y="294676"/>
                      <a:pt x="139814" y="294676"/>
                    </a:cubicBezTo>
                    <a:cubicBezTo>
                      <a:pt x="73399" y="294676"/>
                      <a:pt x="73399" y="294676"/>
                      <a:pt x="73399" y="294676"/>
                    </a:cubicBezTo>
                    <a:cubicBezTo>
                      <a:pt x="65936" y="294676"/>
                      <a:pt x="59966" y="288753"/>
                      <a:pt x="59966" y="281350"/>
                    </a:cubicBezTo>
                    <a:cubicBezTo>
                      <a:pt x="59966" y="274687"/>
                      <a:pt x="65936" y="268024"/>
                      <a:pt x="73399" y="268024"/>
                    </a:cubicBezTo>
                    <a:close/>
                    <a:moveTo>
                      <a:pt x="70197" y="56439"/>
                    </a:moveTo>
                    <a:cubicBezTo>
                      <a:pt x="70940" y="56439"/>
                      <a:pt x="70940" y="56439"/>
                      <a:pt x="70940" y="56439"/>
                    </a:cubicBezTo>
                    <a:cubicBezTo>
                      <a:pt x="70940" y="56439"/>
                      <a:pt x="70940" y="57189"/>
                      <a:pt x="70940" y="57939"/>
                    </a:cubicBezTo>
                    <a:cubicBezTo>
                      <a:pt x="70940" y="58688"/>
                      <a:pt x="70940" y="59438"/>
                      <a:pt x="70197" y="60938"/>
                    </a:cubicBezTo>
                    <a:cubicBezTo>
                      <a:pt x="70197" y="62437"/>
                      <a:pt x="70197" y="63937"/>
                      <a:pt x="70197" y="65437"/>
                    </a:cubicBezTo>
                    <a:cubicBezTo>
                      <a:pt x="69453" y="67686"/>
                      <a:pt x="69453" y="69186"/>
                      <a:pt x="69453" y="71435"/>
                    </a:cubicBezTo>
                    <a:cubicBezTo>
                      <a:pt x="69453" y="73684"/>
                      <a:pt x="69453" y="75934"/>
                      <a:pt x="69453" y="77433"/>
                    </a:cubicBezTo>
                    <a:cubicBezTo>
                      <a:pt x="68709" y="79683"/>
                      <a:pt x="69453" y="81932"/>
                      <a:pt x="68709" y="84181"/>
                    </a:cubicBezTo>
                    <a:cubicBezTo>
                      <a:pt x="68709" y="85681"/>
                      <a:pt x="68709" y="86431"/>
                      <a:pt x="68709" y="87930"/>
                    </a:cubicBezTo>
                    <a:cubicBezTo>
                      <a:pt x="68709" y="88680"/>
                      <a:pt x="68709" y="90180"/>
                      <a:pt x="68709" y="90930"/>
                    </a:cubicBezTo>
                    <a:cubicBezTo>
                      <a:pt x="69453" y="93929"/>
                      <a:pt x="68709" y="96178"/>
                      <a:pt x="68709" y="98427"/>
                    </a:cubicBezTo>
                    <a:cubicBezTo>
                      <a:pt x="68709" y="100677"/>
                      <a:pt x="68709" y="102926"/>
                      <a:pt x="68709" y="105925"/>
                    </a:cubicBezTo>
                    <a:cubicBezTo>
                      <a:pt x="68709" y="108175"/>
                      <a:pt x="68709" y="110424"/>
                      <a:pt x="68709" y="112673"/>
                    </a:cubicBezTo>
                    <a:cubicBezTo>
                      <a:pt x="68709" y="115673"/>
                      <a:pt x="68709" y="117922"/>
                      <a:pt x="67966" y="120171"/>
                    </a:cubicBezTo>
                    <a:cubicBezTo>
                      <a:pt x="67966" y="122421"/>
                      <a:pt x="67966" y="124670"/>
                      <a:pt x="67966" y="126920"/>
                    </a:cubicBezTo>
                    <a:cubicBezTo>
                      <a:pt x="67222" y="129169"/>
                      <a:pt x="67222" y="131418"/>
                      <a:pt x="67222" y="132918"/>
                    </a:cubicBezTo>
                    <a:cubicBezTo>
                      <a:pt x="66478" y="135167"/>
                      <a:pt x="66478" y="136667"/>
                      <a:pt x="66478" y="138166"/>
                    </a:cubicBezTo>
                    <a:cubicBezTo>
                      <a:pt x="65735" y="139666"/>
                      <a:pt x="65735" y="140416"/>
                      <a:pt x="64991" y="141166"/>
                    </a:cubicBezTo>
                    <a:cubicBezTo>
                      <a:pt x="64991" y="141915"/>
                      <a:pt x="64991" y="142665"/>
                      <a:pt x="64991" y="142665"/>
                    </a:cubicBezTo>
                    <a:cubicBezTo>
                      <a:pt x="64991" y="142665"/>
                      <a:pt x="64247" y="142665"/>
                      <a:pt x="64247" y="141915"/>
                    </a:cubicBezTo>
                    <a:cubicBezTo>
                      <a:pt x="63504" y="141166"/>
                      <a:pt x="62016" y="141166"/>
                      <a:pt x="61273" y="139666"/>
                    </a:cubicBezTo>
                    <a:cubicBezTo>
                      <a:pt x="59785" y="138916"/>
                      <a:pt x="58298" y="138166"/>
                      <a:pt x="57554" y="136667"/>
                    </a:cubicBezTo>
                    <a:cubicBezTo>
                      <a:pt x="56067" y="135167"/>
                      <a:pt x="54580" y="133668"/>
                      <a:pt x="53092" y="131418"/>
                    </a:cubicBezTo>
                    <a:cubicBezTo>
                      <a:pt x="51605" y="129169"/>
                      <a:pt x="50118" y="126920"/>
                      <a:pt x="48630" y="124670"/>
                    </a:cubicBezTo>
                    <a:cubicBezTo>
                      <a:pt x="47143" y="122421"/>
                      <a:pt x="46399" y="119422"/>
                      <a:pt x="44912" y="117172"/>
                    </a:cubicBezTo>
                    <a:cubicBezTo>
                      <a:pt x="44168" y="114173"/>
                      <a:pt x="43425" y="111174"/>
                      <a:pt x="42681" y="108175"/>
                    </a:cubicBezTo>
                    <a:cubicBezTo>
                      <a:pt x="41937" y="104426"/>
                      <a:pt x="41937" y="101427"/>
                      <a:pt x="41937" y="97678"/>
                    </a:cubicBezTo>
                    <a:cubicBezTo>
                      <a:pt x="41937" y="94678"/>
                      <a:pt x="42681" y="91679"/>
                      <a:pt x="43425" y="87930"/>
                    </a:cubicBezTo>
                    <a:cubicBezTo>
                      <a:pt x="44168" y="84931"/>
                      <a:pt x="44912" y="81932"/>
                      <a:pt x="45656" y="78933"/>
                    </a:cubicBezTo>
                    <a:cubicBezTo>
                      <a:pt x="47143" y="75934"/>
                      <a:pt x="48630" y="72935"/>
                      <a:pt x="50861" y="70685"/>
                    </a:cubicBezTo>
                    <a:cubicBezTo>
                      <a:pt x="52349" y="67686"/>
                      <a:pt x="53836" y="66186"/>
                      <a:pt x="56067" y="63937"/>
                    </a:cubicBezTo>
                    <a:cubicBezTo>
                      <a:pt x="57554" y="62437"/>
                      <a:pt x="59785" y="60938"/>
                      <a:pt x="61273" y="60188"/>
                    </a:cubicBezTo>
                    <a:cubicBezTo>
                      <a:pt x="63504" y="58688"/>
                      <a:pt x="64991" y="57939"/>
                      <a:pt x="66478" y="57189"/>
                    </a:cubicBezTo>
                    <a:cubicBezTo>
                      <a:pt x="67966" y="57189"/>
                      <a:pt x="68709" y="56439"/>
                      <a:pt x="70197" y="56439"/>
                    </a:cubicBezTo>
                    <a:close/>
                    <a:moveTo>
                      <a:pt x="103275" y="27043"/>
                    </a:moveTo>
                    <a:cubicBezTo>
                      <a:pt x="61423" y="27043"/>
                      <a:pt x="27043" y="63073"/>
                      <a:pt x="27043" y="108109"/>
                    </a:cubicBezTo>
                    <a:cubicBezTo>
                      <a:pt x="27043" y="135131"/>
                      <a:pt x="39749" y="150893"/>
                      <a:pt x="51707" y="166656"/>
                    </a:cubicBezTo>
                    <a:cubicBezTo>
                      <a:pt x="53202" y="168157"/>
                      <a:pt x="53202" y="168157"/>
                      <a:pt x="53202" y="168157"/>
                    </a:cubicBezTo>
                    <a:cubicBezTo>
                      <a:pt x="62918" y="180918"/>
                      <a:pt x="73381" y="193678"/>
                      <a:pt x="76370" y="212443"/>
                    </a:cubicBezTo>
                    <a:cubicBezTo>
                      <a:pt x="78612" y="221450"/>
                      <a:pt x="78612" y="221450"/>
                      <a:pt x="78612" y="221450"/>
                    </a:cubicBezTo>
                    <a:cubicBezTo>
                      <a:pt x="70391" y="226705"/>
                      <a:pt x="70391" y="226705"/>
                      <a:pt x="70391" y="226705"/>
                    </a:cubicBezTo>
                    <a:cubicBezTo>
                      <a:pt x="70391" y="226705"/>
                      <a:pt x="70391" y="227455"/>
                      <a:pt x="70391" y="228206"/>
                    </a:cubicBezTo>
                    <a:cubicBezTo>
                      <a:pt x="70391" y="229707"/>
                      <a:pt x="71139" y="230458"/>
                      <a:pt x="71886" y="230458"/>
                    </a:cubicBezTo>
                    <a:cubicBezTo>
                      <a:pt x="134665" y="230458"/>
                      <a:pt x="134665" y="230458"/>
                      <a:pt x="134665" y="230458"/>
                    </a:cubicBezTo>
                    <a:cubicBezTo>
                      <a:pt x="135412" y="230458"/>
                      <a:pt x="136160" y="229707"/>
                      <a:pt x="136160" y="228206"/>
                    </a:cubicBezTo>
                    <a:cubicBezTo>
                      <a:pt x="136160" y="227455"/>
                      <a:pt x="136160" y="226705"/>
                      <a:pt x="136160" y="226705"/>
                    </a:cubicBezTo>
                    <a:cubicBezTo>
                      <a:pt x="127939" y="221450"/>
                      <a:pt x="127939" y="221450"/>
                      <a:pt x="127939" y="221450"/>
                    </a:cubicBezTo>
                    <a:cubicBezTo>
                      <a:pt x="130181" y="212443"/>
                      <a:pt x="130181" y="212443"/>
                      <a:pt x="130181" y="212443"/>
                    </a:cubicBezTo>
                    <a:cubicBezTo>
                      <a:pt x="133917" y="192927"/>
                      <a:pt x="144381" y="180167"/>
                      <a:pt x="154096" y="167407"/>
                    </a:cubicBezTo>
                    <a:cubicBezTo>
                      <a:pt x="154844" y="166656"/>
                      <a:pt x="154844" y="166656"/>
                      <a:pt x="154844" y="166656"/>
                    </a:cubicBezTo>
                    <a:cubicBezTo>
                      <a:pt x="166802" y="150893"/>
                      <a:pt x="179507" y="135131"/>
                      <a:pt x="179507" y="108109"/>
                    </a:cubicBezTo>
                    <a:cubicBezTo>
                      <a:pt x="179507" y="63073"/>
                      <a:pt x="145128" y="27043"/>
                      <a:pt x="103275" y="27043"/>
                    </a:cubicBezTo>
                    <a:close/>
                    <a:moveTo>
                      <a:pt x="103275" y="0"/>
                    </a:moveTo>
                    <a:cubicBezTo>
                      <a:pt x="160151" y="0"/>
                      <a:pt x="206550" y="48047"/>
                      <a:pt x="206550" y="108106"/>
                    </a:cubicBezTo>
                    <a:cubicBezTo>
                      <a:pt x="206550" y="144891"/>
                      <a:pt x="190086" y="165912"/>
                      <a:pt x="175867" y="183179"/>
                    </a:cubicBezTo>
                    <a:cubicBezTo>
                      <a:pt x="175867" y="183929"/>
                      <a:pt x="175867" y="183929"/>
                      <a:pt x="175867" y="183929"/>
                    </a:cubicBezTo>
                    <a:cubicBezTo>
                      <a:pt x="167635" y="193689"/>
                      <a:pt x="161648" y="201196"/>
                      <a:pt x="157906" y="210956"/>
                    </a:cubicBezTo>
                    <a:cubicBezTo>
                      <a:pt x="161648" y="216211"/>
                      <a:pt x="163145" y="221466"/>
                      <a:pt x="163145" y="228223"/>
                    </a:cubicBezTo>
                    <a:cubicBezTo>
                      <a:pt x="163145" y="243988"/>
                      <a:pt x="150423" y="257501"/>
                      <a:pt x="134707" y="257501"/>
                    </a:cubicBezTo>
                    <a:cubicBezTo>
                      <a:pt x="71844" y="257501"/>
                      <a:pt x="71844" y="257501"/>
                      <a:pt x="71844" y="257501"/>
                    </a:cubicBezTo>
                    <a:cubicBezTo>
                      <a:pt x="56128" y="257501"/>
                      <a:pt x="43406" y="243988"/>
                      <a:pt x="43406" y="228223"/>
                    </a:cubicBezTo>
                    <a:cubicBezTo>
                      <a:pt x="43406" y="221466"/>
                      <a:pt x="44903" y="216211"/>
                      <a:pt x="48644" y="210956"/>
                    </a:cubicBezTo>
                    <a:cubicBezTo>
                      <a:pt x="44903" y="201947"/>
                      <a:pt x="38915" y="193689"/>
                      <a:pt x="32180" y="184680"/>
                    </a:cubicBezTo>
                    <a:cubicBezTo>
                      <a:pt x="30683" y="183179"/>
                      <a:pt x="30683" y="183179"/>
                      <a:pt x="30683" y="183179"/>
                    </a:cubicBezTo>
                    <a:cubicBezTo>
                      <a:pt x="16464" y="165912"/>
                      <a:pt x="0" y="144891"/>
                      <a:pt x="0" y="108106"/>
                    </a:cubicBezTo>
                    <a:cubicBezTo>
                      <a:pt x="0" y="48047"/>
                      <a:pt x="46399" y="0"/>
                      <a:pt x="103275" y="0"/>
                    </a:cubicBezTo>
                    <a:close/>
                  </a:path>
                </a:pathLst>
              </a:custGeom>
              <a:solidFill>
                <a:srgbClr val="1724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grpSp>
            <p:nvGrpSpPr>
              <p:cNvPr id="552" name="Group 551">
                <a:extLst>
                  <a:ext uri="{FF2B5EF4-FFF2-40B4-BE49-F238E27FC236}">
                    <a16:creationId xmlns:a16="http://schemas.microsoft.com/office/drawing/2014/main" id="{D0242315-67F0-41C3-AC69-54D0EFB572C9}"/>
                  </a:ext>
                </a:extLst>
              </p:cNvPr>
              <p:cNvGrpSpPr/>
              <p:nvPr/>
            </p:nvGrpSpPr>
            <p:grpSpPr>
              <a:xfrm>
                <a:off x="-1214456" y="6994525"/>
                <a:ext cx="571747" cy="441646"/>
                <a:chOff x="-2871806" y="3682015"/>
                <a:chExt cx="571747" cy="441646"/>
              </a:xfrm>
            </p:grpSpPr>
            <p:sp>
              <p:nvSpPr>
                <p:cNvPr id="553" name="Freeform 144">
                  <a:extLst>
                    <a:ext uri="{FF2B5EF4-FFF2-40B4-BE49-F238E27FC236}">
                      <a16:creationId xmlns:a16="http://schemas.microsoft.com/office/drawing/2014/main" id="{8A30D79D-4AC2-4511-AFE7-E4448225C604}"/>
                    </a:ext>
                  </a:extLst>
                </p:cNvPr>
                <p:cNvSpPr>
                  <a:spLocks/>
                </p:cNvSpPr>
                <p:nvPr/>
              </p:nvSpPr>
              <p:spPr bwMode="auto">
                <a:xfrm>
                  <a:off x="-2871806" y="3910453"/>
                  <a:ext cx="23496" cy="177528"/>
                </a:xfrm>
                <a:custGeom>
                  <a:avLst/>
                  <a:gdLst>
                    <a:gd name="T0" fmla="*/ 22 w 44"/>
                    <a:gd name="T1" fmla="*/ 336 h 336"/>
                    <a:gd name="T2" fmla="*/ 0 w 44"/>
                    <a:gd name="T3" fmla="*/ 314 h 336"/>
                    <a:gd name="T4" fmla="*/ 0 w 44"/>
                    <a:gd name="T5" fmla="*/ 22 h 336"/>
                    <a:gd name="T6" fmla="*/ 22 w 44"/>
                    <a:gd name="T7" fmla="*/ 0 h 336"/>
                    <a:gd name="T8" fmla="*/ 44 w 44"/>
                    <a:gd name="T9" fmla="*/ 22 h 336"/>
                    <a:gd name="T10" fmla="*/ 44 w 44"/>
                    <a:gd name="T11" fmla="*/ 314 h 336"/>
                    <a:gd name="T12" fmla="*/ 22 w 44"/>
                    <a:gd name="T13" fmla="*/ 336 h 336"/>
                  </a:gdLst>
                  <a:ahLst/>
                  <a:cxnLst>
                    <a:cxn ang="0">
                      <a:pos x="T0" y="T1"/>
                    </a:cxn>
                    <a:cxn ang="0">
                      <a:pos x="T2" y="T3"/>
                    </a:cxn>
                    <a:cxn ang="0">
                      <a:pos x="T4" y="T5"/>
                    </a:cxn>
                    <a:cxn ang="0">
                      <a:pos x="T6" y="T7"/>
                    </a:cxn>
                    <a:cxn ang="0">
                      <a:pos x="T8" y="T9"/>
                    </a:cxn>
                    <a:cxn ang="0">
                      <a:pos x="T10" y="T11"/>
                    </a:cxn>
                    <a:cxn ang="0">
                      <a:pos x="T12" y="T13"/>
                    </a:cxn>
                  </a:cxnLst>
                  <a:rect l="0" t="0" r="r" b="b"/>
                  <a:pathLst>
                    <a:path w="44" h="336">
                      <a:moveTo>
                        <a:pt x="22" y="336"/>
                      </a:moveTo>
                      <a:cubicBezTo>
                        <a:pt x="9" y="336"/>
                        <a:pt x="0" y="326"/>
                        <a:pt x="0" y="314"/>
                      </a:cubicBezTo>
                      <a:cubicBezTo>
                        <a:pt x="0" y="22"/>
                        <a:pt x="0" y="22"/>
                        <a:pt x="0" y="22"/>
                      </a:cubicBezTo>
                      <a:cubicBezTo>
                        <a:pt x="0" y="10"/>
                        <a:pt x="9" y="0"/>
                        <a:pt x="22" y="0"/>
                      </a:cubicBezTo>
                      <a:cubicBezTo>
                        <a:pt x="34" y="0"/>
                        <a:pt x="44" y="10"/>
                        <a:pt x="44" y="22"/>
                      </a:cubicBezTo>
                      <a:cubicBezTo>
                        <a:pt x="44" y="314"/>
                        <a:pt x="44" y="314"/>
                        <a:pt x="44" y="314"/>
                      </a:cubicBezTo>
                      <a:cubicBezTo>
                        <a:pt x="44" y="326"/>
                        <a:pt x="34" y="336"/>
                        <a:pt x="22" y="336"/>
                      </a:cubicBezTo>
                      <a:close/>
                    </a:path>
                  </a:pathLst>
                </a:custGeom>
                <a:solidFill>
                  <a:srgbClr val="3F8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554" name="Freeform 145">
                  <a:extLst>
                    <a:ext uri="{FF2B5EF4-FFF2-40B4-BE49-F238E27FC236}">
                      <a16:creationId xmlns:a16="http://schemas.microsoft.com/office/drawing/2014/main" id="{A0A428DD-010B-43ED-94B1-5393B9B040BD}"/>
                    </a:ext>
                  </a:extLst>
                </p:cNvPr>
                <p:cNvSpPr>
                  <a:spLocks/>
                </p:cNvSpPr>
                <p:nvPr/>
              </p:nvSpPr>
              <p:spPr bwMode="auto">
                <a:xfrm>
                  <a:off x="-2730392" y="3781657"/>
                  <a:ext cx="23062" cy="306324"/>
                </a:xfrm>
                <a:custGeom>
                  <a:avLst/>
                  <a:gdLst>
                    <a:gd name="T0" fmla="*/ 22 w 44"/>
                    <a:gd name="T1" fmla="*/ 579 h 579"/>
                    <a:gd name="T2" fmla="*/ 0 w 44"/>
                    <a:gd name="T3" fmla="*/ 557 h 579"/>
                    <a:gd name="T4" fmla="*/ 0 w 44"/>
                    <a:gd name="T5" fmla="*/ 22 h 579"/>
                    <a:gd name="T6" fmla="*/ 22 w 44"/>
                    <a:gd name="T7" fmla="*/ 0 h 579"/>
                    <a:gd name="T8" fmla="*/ 44 w 44"/>
                    <a:gd name="T9" fmla="*/ 22 h 579"/>
                    <a:gd name="T10" fmla="*/ 44 w 44"/>
                    <a:gd name="T11" fmla="*/ 557 h 579"/>
                    <a:gd name="T12" fmla="*/ 22 w 44"/>
                    <a:gd name="T13" fmla="*/ 579 h 579"/>
                  </a:gdLst>
                  <a:ahLst/>
                  <a:cxnLst>
                    <a:cxn ang="0">
                      <a:pos x="T0" y="T1"/>
                    </a:cxn>
                    <a:cxn ang="0">
                      <a:pos x="T2" y="T3"/>
                    </a:cxn>
                    <a:cxn ang="0">
                      <a:pos x="T4" y="T5"/>
                    </a:cxn>
                    <a:cxn ang="0">
                      <a:pos x="T6" y="T7"/>
                    </a:cxn>
                    <a:cxn ang="0">
                      <a:pos x="T8" y="T9"/>
                    </a:cxn>
                    <a:cxn ang="0">
                      <a:pos x="T10" y="T11"/>
                    </a:cxn>
                    <a:cxn ang="0">
                      <a:pos x="T12" y="T13"/>
                    </a:cxn>
                  </a:cxnLst>
                  <a:rect l="0" t="0" r="r" b="b"/>
                  <a:pathLst>
                    <a:path w="44" h="579">
                      <a:moveTo>
                        <a:pt x="22" y="579"/>
                      </a:moveTo>
                      <a:cubicBezTo>
                        <a:pt x="10" y="579"/>
                        <a:pt x="0" y="569"/>
                        <a:pt x="0" y="557"/>
                      </a:cubicBezTo>
                      <a:cubicBezTo>
                        <a:pt x="0" y="22"/>
                        <a:pt x="0" y="22"/>
                        <a:pt x="0" y="22"/>
                      </a:cubicBezTo>
                      <a:cubicBezTo>
                        <a:pt x="0" y="10"/>
                        <a:pt x="10" y="0"/>
                        <a:pt x="22" y="0"/>
                      </a:cubicBezTo>
                      <a:cubicBezTo>
                        <a:pt x="34" y="0"/>
                        <a:pt x="44" y="10"/>
                        <a:pt x="44" y="22"/>
                      </a:cubicBezTo>
                      <a:cubicBezTo>
                        <a:pt x="44" y="557"/>
                        <a:pt x="44" y="557"/>
                        <a:pt x="44" y="557"/>
                      </a:cubicBezTo>
                      <a:cubicBezTo>
                        <a:pt x="44" y="569"/>
                        <a:pt x="34" y="579"/>
                        <a:pt x="22" y="579"/>
                      </a:cubicBezTo>
                      <a:close/>
                    </a:path>
                  </a:pathLst>
                </a:custGeom>
                <a:solidFill>
                  <a:srgbClr val="3F8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555" name="Freeform 146">
                  <a:extLst>
                    <a:ext uri="{FF2B5EF4-FFF2-40B4-BE49-F238E27FC236}">
                      <a16:creationId xmlns:a16="http://schemas.microsoft.com/office/drawing/2014/main" id="{738D8F04-5FC6-412C-8598-EF34D06AF0C0}"/>
                    </a:ext>
                  </a:extLst>
                </p:cNvPr>
                <p:cNvSpPr>
                  <a:spLocks/>
                </p:cNvSpPr>
                <p:nvPr/>
              </p:nvSpPr>
              <p:spPr bwMode="auto">
                <a:xfrm>
                  <a:off x="-2602032" y="3753375"/>
                  <a:ext cx="23496" cy="334606"/>
                </a:xfrm>
                <a:custGeom>
                  <a:avLst/>
                  <a:gdLst>
                    <a:gd name="T0" fmla="*/ 22 w 44"/>
                    <a:gd name="T1" fmla="*/ 633 h 633"/>
                    <a:gd name="T2" fmla="*/ 0 w 44"/>
                    <a:gd name="T3" fmla="*/ 611 h 633"/>
                    <a:gd name="T4" fmla="*/ 0 w 44"/>
                    <a:gd name="T5" fmla="*/ 22 h 633"/>
                    <a:gd name="T6" fmla="*/ 22 w 44"/>
                    <a:gd name="T7" fmla="*/ 0 h 633"/>
                    <a:gd name="T8" fmla="*/ 44 w 44"/>
                    <a:gd name="T9" fmla="*/ 22 h 633"/>
                    <a:gd name="T10" fmla="*/ 44 w 44"/>
                    <a:gd name="T11" fmla="*/ 611 h 633"/>
                    <a:gd name="T12" fmla="*/ 22 w 44"/>
                    <a:gd name="T13" fmla="*/ 633 h 633"/>
                  </a:gdLst>
                  <a:ahLst/>
                  <a:cxnLst>
                    <a:cxn ang="0">
                      <a:pos x="T0" y="T1"/>
                    </a:cxn>
                    <a:cxn ang="0">
                      <a:pos x="T2" y="T3"/>
                    </a:cxn>
                    <a:cxn ang="0">
                      <a:pos x="T4" y="T5"/>
                    </a:cxn>
                    <a:cxn ang="0">
                      <a:pos x="T6" y="T7"/>
                    </a:cxn>
                    <a:cxn ang="0">
                      <a:pos x="T8" y="T9"/>
                    </a:cxn>
                    <a:cxn ang="0">
                      <a:pos x="T10" y="T11"/>
                    </a:cxn>
                    <a:cxn ang="0">
                      <a:pos x="T12" y="T13"/>
                    </a:cxn>
                  </a:cxnLst>
                  <a:rect l="0" t="0" r="r" b="b"/>
                  <a:pathLst>
                    <a:path w="44" h="633">
                      <a:moveTo>
                        <a:pt x="22" y="633"/>
                      </a:moveTo>
                      <a:cubicBezTo>
                        <a:pt x="10" y="633"/>
                        <a:pt x="0" y="623"/>
                        <a:pt x="0" y="611"/>
                      </a:cubicBezTo>
                      <a:cubicBezTo>
                        <a:pt x="0" y="22"/>
                        <a:pt x="0" y="22"/>
                        <a:pt x="0" y="22"/>
                      </a:cubicBezTo>
                      <a:cubicBezTo>
                        <a:pt x="0" y="10"/>
                        <a:pt x="10" y="0"/>
                        <a:pt x="22" y="0"/>
                      </a:cubicBezTo>
                      <a:cubicBezTo>
                        <a:pt x="35" y="0"/>
                        <a:pt x="44" y="10"/>
                        <a:pt x="44" y="22"/>
                      </a:cubicBezTo>
                      <a:cubicBezTo>
                        <a:pt x="44" y="611"/>
                        <a:pt x="44" y="611"/>
                        <a:pt x="44" y="611"/>
                      </a:cubicBezTo>
                      <a:cubicBezTo>
                        <a:pt x="44" y="623"/>
                        <a:pt x="35" y="633"/>
                        <a:pt x="22" y="633"/>
                      </a:cubicBezTo>
                      <a:close/>
                    </a:path>
                  </a:pathLst>
                </a:custGeom>
                <a:solidFill>
                  <a:srgbClr val="3F8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556" name="Freeform 147">
                  <a:extLst>
                    <a:ext uri="{FF2B5EF4-FFF2-40B4-BE49-F238E27FC236}">
                      <a16:creationId xmlns:a16="http://schemas.microsoft.com/office/drawing/2014/main" id="{A8BBF98E-B73F-4B67-9F16-7810DED5C944}"/>
                    </a:ext>
                  </a:extLst>
                </p:cNvPr>
                <p:cNvSpPr>
                  <a:spLocks/>
                </p:cNvSpPr>
                <p:nvPr/>
              </p:nvSpPr>
              <p:spPr bwMode="auto">
                <a:xfrm>
                  <a:off x="-2465839" y="3796451"/>
                  <a:ext cx="23496" cy="291530"/>
                </a:xfrm>
                <a:custGeom>
                  <a:avLst/>
                  <a:gdLst>
                    <a:gd name="T0" fmla="*/ 22 w 44"/>
                    <a:gd name="T1" fmla="*/ 551 h 551"/>
                    <a:gd name="T2" fmla="*/ 0 w 44"/>
                    <a:gd name="T3" fmla="*/ 529 h 551"/>
                    <a:gd name="T4" fmla="*/ 0 w 44"/>
                    <a:gd name="T5" fmla="*/ 22 h 551"/>
                    <a:gd name="T6" fmla="*/ 22 w 44"/>
                    <a:gd name="T7" fmla="*/ 0 h 551"/>
                    <a:gd name="T8" fmla="*/ 44 w 44"/>
                    <a:gd name="T9" fmla="*/ 22 h 551"/>
                    <a:gd name="T10" fmla="*/ 44 w 44"/>
                    <a:gd name="T11" fmla="*/ 529 h 551"/>
                    <a:gd name="T12" fmla="*/ 22 w 44"/>
                    <a:gd name="T13" fmla="*/ 551 h 551"/>
                  </a:gdLst>
                  <a:ahLst/>
                  <a:cxnLst>
                    <a:cxn ang="0">
                      <a:pos x="T0" y="T1"/>
                    </a:cxn>
                    <a:cxn ang="0">
                      <a:pos x="T2" y="T3"/>
                    </a:cxn>
                    <a:cxn ang="0">
                      <a:pos x="T4" y="T5"/>
                    </a:cxn>
                    <a:cxn ang="0">
                      <a:pos x="T6" y="T7"/>
                    </a:cxn>
                    <a:cxn ang="0">
                      <a:pos x="T8" y="T9"/>
                    </a:cxn>
                    <a:cxn ang="0">
                      <a:pos x="T10" y="T11"/>
                    </a:cxn>
                    <a:cxn ang="0">
                      <a:pos x="T12" y="T13"/>
                    </a:cxn>
                  </a:cxnLst>
                  <a:rect l="0" t="0" r="r" b="b"/>
                  <a:pathLst>
                    <a:path w="44" h="551">
                      <a:moveTo>
                        <a:pt x="22" y="551"/>
                      </a:moveTo>
                      <a:cubicBezTo>
                        <a:pt x="10" y="551"/>
                        <a:pt x="0" y="541"/>
                        <a:pt x="0" y="529"/>
                      </a:cubicBezTo>
                      <a:cubicBezTo>
                        <a:pt x="0" y="22"/>
                        <a:pt x="0" y="22"/>
                        <a:pt x="0" y="22"/>
                      </a:cubicBezTo>
                      <a:cubicBezTo>
                        <a:pt x="0" y="10"/>
                        <a:pt x="10" y="0"/>
                        <a:pt x="22" y="0"/>
                      </a:cubicBezTo>
                      <a:cubicBezTo>
                        <a:pt x="34" y="0"/>
                        <a:pt x="44" y="10"/>
                        <a:pt x="44" y="22"/>
                      </a:cubicBezTo>
                      <a:cubicBezTo>
                        <a:pt x="44" y="529"/>
                        <a:pt x="44" y="529"/>
                        <a:pt x="44" y="529"/>
                      </a:cubicBezTo>
                      <a:cubicBezTo>
                        <a:pt x="44" y="541"/>
                        <a:pt x="34" y="551"/>
                        <a:pt x="22" y="551"/>
                      </a:cubicBezTo>
                      <a:close/>
                    </a:path>
                  </a:pathLst>
                </a:custGeom>
                <a:solidFill>
                  <a:srgbClr val="3F8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557" name="Freeform 148">
                  <a:extLst>
                    <a:ext uri="{FF2B5EF4-FFF2-40B4-BE49-F238E27FC236}">
                      <a16:creationId xmlns:a16="http://schemas.microsoft.com/office/drawing/2014/main" id="{F482B2ED-B02E-460A-AE19-492B7CE2E15B}"/>
                    </a:ext>
                  </a:extLst>
                </p:cNvPr>
                <p:cNvSpPr>
                  <a:spLocks/>
                </p:cNvSpPr>
                <p:nvPr/>
              </p:nvSpPr>
              <p:spPr bwMode="auto">
                <a:xfrm>
                  <a:off x="-2325295" y="3682015"/>
                  <a:ext cx="23062" cy="405966"/>
                </a:xfrm>
                <a:custGeom>
                  <a:avLst/>
                  <a:gdLst>
                    <a:gd name="T0" fmla="*/ 22 w 44"/>
                    <a:gd name="T1" fmla="*/ 768 h 768"/>
                    <a:gd name="T2" fmla="*/ 0 w 44"/>
                    <a:gd name="T3" fmla="*/ 746 h 768"/>
                    <a:gd name="T4" fmla="*/ 0 w 44"/>
                    <a:gd name="T5" fmla="*/ 22 h 768"/>
                    <a:gd name="T6" fmla="*/ 22 w 44"/>
                    <a:gd name="T7" fmla="*/ 0 h 768"/>
                    <a:gd name="T8" fmla="*/ 44 w 44"/>
                    <a:gd name="T9" fmla="*/ 22 h 768"/>
                    <a:gd name="T10" fmla="*/ 44 w 44"/>
                    <a:gd name="T11" fmla="*/ 746 h 768"/>
                    <a:gd name="T12" fmla="*/ 22 w 44"/>
                    <a:gd name="T13" fmla="*/ 768 h 768"/>
                  </a:gdLst>
                  <a:ahLst/>
                  <a:cxnLst>
                    <a:cxn ang="0">
                      <a:pos x="T0" y="T1"/>
                    </a:cxn>
                    <a:cxn ang="0">
                      <a:pos x="T2" y="T3"/>
                    </a:cxn>
                    <a:cxn ang="0">
                      <a:pos x="T4" y="T5"/>
                    </a:cxn>
                    <a:cxn ang="0">
                      <a:pos x="T6" y="T7"/>
                    </a:cxn>
                    <a:cxn ang="0">
                      <a:pos x="T8" y="T9"/>
                    </a:cxn>
                    <a:cxn ang="0">
                      <a:pos x="T10" y="T11"/>
                    </a:cxn>
                    <a:cxn ang="0">
                      <a:pos x="T12" y="T13"/>
                    </a:cxn>
                  </a:cxnLst>
                  <a:rect l="0" t="0" r="r" b="b"/>
                  <a:pathLst>
                    <a:path w="44" h="768">
                      <a:moveTo>
                        <a:pt x="22" y="768"/>
                      </a:moveTo>
                      <a:cubicBezTo>
                        <a:pt x="10" y="768"/>
                        <a:pt x="0" y="758"/>
                        <a:pt x="0" y="746"/>
                      </a:cubicBezTo>
                      <a:cubicBezTo>
                        <a:pt x="0" y="22"/>
                        <a:pt x="0" y="22"/>
                        <a:pt x="0" y="22"/>
                      </a:cubicBezTo>
                      <a:cubicBezTo>
                        <a:pt x="0" y="10"/>
                        <a:pt x="10" y="0"/>
                        <a:pt x="22" y="0"/>
                      </a:cubicBezTo>
                      <a:cubicBezTo>
                        <a:pt x="34" y="0"/>
                        <a:pt x="44" y="10"/>
                        <a:pt x="44" y="22"/>
                      </a:cubicBezTo>
                      <a:cubicBezTo>
                        <a:pt x="44" y="746"/>
                        <a:pt x="44" y="746"/>
                        <a:pt x="44" y="746"/>
                      </a:cubicBezTo>
                      <a:cubicBezTo>
                        <a:pt x="44" y="758"/>
                        <a:pt x="34" y="768"/>
                        <a:pt x="22" y="768"/>
                      </a:cubicBezTo>
                      <a:close/>
                    </a:path>
                  </a:pathLst>
                </a:custGeom>
                <a:solidFill>
                  <a:srgbClr val="3F8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558" name="Freeform 149">
                  <a:extLst>
                    <a:ext uri="{FF2B5EF4-FFF2-40B4-BE49-F238E27FC236}">
                      <a16:creationId xmlns:a16="http://schemas.microsoft.com/office/drawing/2014/main" id="{7FDB6346-2690-4BBF-99A0-2D6D437B12D2}"/>
                    </a:ext>
                  </a:extLst>
                </p:cNvPr>
                <p:cNvSpPr>
                  <a:spLocks/>
                </p:cNvSpPr>
                <p:nvPr/>
              </p:nvSpPr>
              <p:spPr bwMode="auto">
                <a:xfrm>
                  <a:off x="-2871806" y="4100599"/>
                  <a:ext cx="571747" cy="23062"/>
                </a:xfrm>
                <a:custGeom>
                  <a:avLst/>
                  <a:gdLst>
                    <a:gd name="T0" fmla="*/ 1055 w 1077"/>
                    <a:gd name="T1" fmla="*/ 44 h 44"/>
                    <a:gd name="T2" fmla="*/ 22 w 1077"/>
                    <a:gd name="T3" fmla="*/ 44 h 44"/>
                    <a:gd name="T4" fmla="*/ 0 w 1077"/>
                    <a:gd name="T5" fmla="*/ 22 h 44"/>
                    <a:gd name="T6" fmla="*/ 22 w 1077"/>
                    <a:gd name="T7" fmla="*/ 0 h 44"/>
                    <a:gd name="T8" fmla="*/ 1055 w 1077"/>
                    <a:gd name="T9" fmla="*/ 0 h 44"/>
                    <a:gd name="T10" fmla="*/ 1077 w 1077"/>
                    <a:gd name="T11" fmla="*/ 22 h 44"/>
                    <a:gd name="T12" fmla="*/ 1055 w 1077"/>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1077" h="44">
                      <a:moveTo>
                        <a:pt x="1055" y="44"/>
                      </a:moveTo>
                      <a:cubicBezTo>
                        <a:pt x="22" y="44"/>
                        <a:pt x="22" y="44"/>
                        <a:pt x="22" y="44"/>
                      </a:cubicBezTo>
                      <a:cubicBezTo>
                        <a:pt x="9" y="44"/>
                        <a:pt x="0" y="34"/>
                        <a:pt x="0" y="22"/>
                      </a:cubicBezTo>
                      <a:cubicBezTo>
                        <a:pt x="0" y="10"/>
                        <a:pt x="9" y="0"/>
                        <a:pt x="22" y="0"/>
                      </a:cubicBezTo>
                      <a:cubicBezTo>
                        <a:pt x="1055" y="0"/>
                        <a:pt x="1055" y="0"/>
                        <a:pt x="1055" y="0"/>
                      </a:cubicBezTo>
                      <a:cubicBezTo>
                        <a:pt x="1067" y="0"/>
                        <a:pt x="1077" y="10"/>
                        <a:pt x="1077" y="22"/>
                      </a:cubicBezTo>
                      <a:cubicBezTo>
                        <a:pt x="1077" y="34"/>
                        <a:pt x="1067" y="44"/>
                        <a:pt x="1055" y="44"/>
                      </a:cubicBezTo>
                      <a:close/>
                    </a:path>
                  </a:pathLst>
                </a:custGeom>
                <a:solidFill>
                  <a:srgbClr val="002050"/>
                </a:solidFill>
                <a:ln>
                  <a:noFill/>
                </a:ln>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grpSp>
        </p:grpSp>
      </p:grpSp>
      <p:grpSp>
        <p:nvGrpSpPr>
          <p:cNvPr id="561" name="Group 560">
            <a:extLst>
              <a:ext uri="{FF2B5EF4-FFF2-40B4-BE49-F238E27FC236}">
                <a16:creationId xmlns:a16="http://schemas.microsoft.com/office/drawing/2014/main" id="{C9B2C238-7946-4180-A43A-845AD2A03609}"/>
              </a:ext>
            </a:extLst>
          </p:cNvPr>
          <p:cNvGrpSpPr/>
          <p:nvPr/>
        </p:nvGrpSpPr>
        <p:grpSpPr>
          <a:xfrm>
            <a:off x="903181" y="1269233"/>
            <a:ext cx="3187401" cy="482724"/>
            <a:chOff x="921291" y="1696376"/>
            <a:chExt cx="3251315" cy="492404"/>
          </a:xfrm>
        </p:grpSpPr>
        <p:sp>
          <p:nvSpPr>
            <p:cNvPr id="562" name="Rectangle 561">
              <a:extLst>
                <a:ext uri="{FF2B5EF4-FFF2-40B4-BE49-F238E27FC236}">
                  <a16:creationId xmlns:a16="http://schemas.microsoft.com/office/drawing/2014/main" id="{76DB2CCE-749A-40C6-9ADA-2EAEC98BE089}"/>
                </a:ext>
              </a:extLst>
            </p:cNvPr>
            <p:cNvSpPr/>
            <p:nvPr/>
          </p:nvSpPr>
          <p:spPr bwMode="auto">
            <a:xfrm>
              <a:off x="923389" y="1696376"/>
              <a:ext cx="3249217" cy="49240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537855" tIns="134445" rIns="134445" bIns="134445" numCol="1" spcCol="0" rtlCol="0" fromWordArt="0" anchor="t" anchorCtr="0" forceAA="0" compatLnSpc="1">
              <a:prstTxWarp prst="textNoShape">
                <a:avLst/>
              </a:prstTxWarp>
              <a:spAutoFit/>
            </a:bodyPr>
            <a:lstStyle/>
            <a:p>
              <a:pPr marL="0" marR="0" lvl="0" indent="0" algn="l" defTabSz="930858" rtl="0" eaLnBrk="1" fontAlgn="auto" latinLnBrk="0" hangingPunct="1">
                <a:lnSpc>
                  <a:spcPct val="100000"/>
                </a:lnSpc>
                <a:spcBef>
                  <a:spcPts val="612"/>
                </a:spcBef>
                <a:spcAft>
                  <a:spcPts val="0"/>
                </a:spcAft>
                <a:buClrTx/>
                <a:buSzTx/>
                <a:buFontTx/>
                <a:buNone/>
                <a:tabLst/>
                <a:defRPr/>
              </a:pPr>
              <a:r>
                <a:rPr kumimoji="0" lang="en-US" sz="1372" b="0" i="0" u="none" strike="noStrike" kern="0" cap="none" spc="0" normalizeH="0" baseline="0" noProof="0" dirty="0">
                  <a:ln>
                    <a:noFill/>
                  </a:ln>
                  <a:solidFill>
                    <a:srgbClr val="0078D7"/>
                  </a:solidFill>
                  <a:effectLst/>
                  <a:uLnTx/>
                  <a:uFillTx/>
                  <a:latin typeface="Segoe UI"/>
                  <a:ea typeface="+mn-ea"/>
                  <a:cs typeface="Segoe UI Semibold" panose="020B0702040204020203" pitchFamily="34" charset="0"/>
                </a:rPr>
                <a:t>Azure SQL Database</a:t>
              </a:r>
            </a:p>
          </p:txBody>
        </p:sp>
        <p:grpSp>
          <p:nvGrpSpPr>
            <p:cNvPr id="563" name="Group 562">
              <a:extLst>
                <a:ext uri="{FF2B5EF4-FFF2-40B4-BE49-F238E27FC236}">
                  <a16:creationId xmlns:a16="http://schemas.microsoft.com/office/drawing/2014/main" id="{21AF7C2F-62C4-4FE7-9CEF-1FC2247E026F}"/>
                </a:ext>
              </a:extLst>
            </p:cNvPr>
            <p:cNvGrpSpPr/>
            <p:nvPr/>
          </p:nvGrpSpPr>
          <p:grpSpPr>
            <a:xfrm>
              <a:off x="921291" y="1791695"/>
              <a:ext cx="437492" cy="306244"/>
              <a:chOff x="-3390900" y="1268413"/>
              <a:chExt cx="2936875" cy="2055813"/>
            </a:xfrm>
          </p:grpSpPr>
          <p:sp>
            <p:nvSpPr>
              <p:cNvPr id="564" name="Freeform 5">
                <a:extLst>
                  <a:ext uri="{FF2B5EF4-FFF2-40B4-BE49-F238E27FC236}">
                    <a16:creationId xmlns:a16="http://schemas.microsoft.com/office/drawing/2014/main" id="{1CE6E967-CE54-49CF-BB46-25B0F7688FE3}"/>
                  </a:ext>
                </a:extLst>
              </p:cNvPr>
              <p:cNvSpPr>
                <a:spLocks noEditPoints="1"/>
              </p:cNvSpPr>
              <p:nvPr/>
            </p:nvSpPr>
            <p:spPr bwMode="auto">
              <a:xfrm>
                <a:off x="-3390900" y="1268413"/>
                <a:ext cx="1282700" cy="2055813"/>
              </a:xfrm>
              <a:custGeom>
                <a:avLst/>
                <a:gdLst>
                  <a:gd name="T0" fmla="*/ 589 w 663"/>
                  <a:gd name="T1" fmla="*/ 0 h 1066"/>
                  <a:gd name="T2" fmla="*/ 75 w 663"/>
                  <a:gd name="T3" fmla="*/ 0 h 1066"/>
                  <a:gd name="T4" fmla="*/ 0 w 663"/>
                  <a:gd name="T5" fmla="*/ 74 h 1066"/>
                  <a:gd name="T6" fmla="*/ 0 w 663"/>
                  <a:gd name="T7" fmla="*/ 991 h 1066"/>
                  <a:gd name="T8" fmla="*/ 75 w 663"/>
                  <a:gd name="T9" fmla="*/ 1066 h 1066"/>
                  <a:gd name="T10" fmla="*/ 589 w 663"/>
                  <a:gd name="T11" fmla="*/ 1066 h 1066"/>
                  <a:gd name="T12" fmla="*/ 663 w 663"/>
                  <a:gd name="T13" fmla="*/ 991 h 1066"/>
                  <a:gd name="T14" fmla="*/ 663 w 663"/>
                  <a:gd name="T15" fmla="*/ 74 h 1066"/>
                  <a:gd name="T16" fmla="*/ 589 w 663"/>
                  <a:gd name="T17" fmla="*/ 0 h 1066"/>
                  <a:gd name="T18" fmla="*/ 606 w 663"/>
                  <a:gd name="T19" fmla="*/ 991 h 1066"/>
                  <a:gd name="T20" fmla="*/ 589 w 663"/>
                  <a:gd name="T21" fmla="*/ 1008 h 1066"/>
                  <a:gd name="T22" fmla="*/ 75 w 663"/>
                  <a:gd name="T23" fmla="*/ 1008 h 1066"/>
                  <a:gd name="T24" fmla="*/ 58 w 663"/>
                  <a:gd name="T25" fmla="*/ 991 h 1066"/>
                  <a:gd name="T26" fmla="*/ 58 w 663"/>
                  <a:gd name="T27" fmla="*/ 74 h 1066"/>
                  <a:gd name="T28" fmla="*/ 75 w 663"/>
                  <a:gd name="T29" fmla="*/ 58 h 1066"/>
                  <a:gd name="T30" fmla="*/ 589 w 663"/>
                  <a:gd name="T31" fmla="*/ 58 h 1066"/>
                  <a:gd name="T32" fmla="*/ 606 w 663"/>
                  <a:gd name="T33" fmla="*/ 74 h 1066"/>
                  <a:gd name="T34" fmla="*/ 606 w 663"/>
                  <a:gd name="T35" fmla="*/ 991 h 1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3" h="1066">
                    <a:moveTo>
                      <a:pt x="589" y="0"/>
                    </a:moveTo>
                    <a:cubicBezTo>
                      <a:pt x="75" y="0"/>
                      <a:pt x="75" y="0"/>
                      <a:pt x="75" y="0"/>
                    </a:cubicBezTo>
                    <a:cubicBezTo>
                      <a:pt x="33" y="0"/>
                      <a:pt x="0" y="33"/>
                      <a:pt x="0" y="74"/>
                    </a:cubicBezTo>
                    <a:cubicBezTo>
                      <a:pt x="0" y="991"/>
                      <a:pt x="0" y="991"/>
                      <a:pt x="0" y="991"/>
                    </a:cubicBezTo>
                    <a:cubicBezTo>
                      <a:pt x="0" y="1032"/>
                      <a:pt x="33" y="1066"/>
                      <a:pt x="75" y="1066"/>
                    </a:cubicBezTo>
                    <a:cubicBezTo>
                      <a:pt x="589" y="1066"/>
                      <a:pt x="589" y="1066"/>
                      <a:pt x="589" y="1066"/>
                    </a:cubicBezTo>
                    <a:cubicBezTo>
                      <a:pt x="630" y="1066"/>
                      <a:pt x="663" y="1032"/>
                      <a:pt x="663" y="991"/>
                    </a:cubicBezTo>
                    <a:cubicBezTo>
                      <a:pt x="663" y="74"/>
                      <a:pt x="663" y="74"/>
                      <a:pt x="663" y="74"/>
                    </a:cubicBezTo>
                    <a:cubicBezTo>
                      <a:pt x="663" y="33"/>
                      <a:pt x="630" y="0"/>
                      <a:pt x="589" y="0"/>
                    </a:cubicBezTo>
                    <a:close/>
                    <a:moveTo>
                      <a:pt x="606" y="991"/>
                    </a:moveTo>
                    <a:cubicBezTo>
                      <a:pt x="606" y="1001"/>
                      <a:pt x="598" y="1008"/>
                      <a:pt x="589" y="1008"/>
                    </a:cubicBezTo>
                    <a:cubicBezTo>
                      <a:pt x="75" y="1008"/>
                      <a:pt x="75" y="1008"/>
                      <a:pt x="75" y="1008"/>
                    </a:cubicBezTo>
                    <a:cubicBezTo>
                      <a:pt x="66" y="1008"/>
                      <a:pt x="58" y="1000"/>
                      <a:pt x="58" y="991"/>
                    </a:cubicBezTo>
                    <a:cubicBezTo>
                      <a:pt x="58" y="74"/>
                      <a:pt x="58" y="74"/>
                      <a:pt x="58" y="74"/>
                    </a:cubicBezTo>
                    <a:cubicBezTo>
                      <a:pt x="58" y="65"/>
                      <a:pt x="66" y="58"/>
                      <a:pt x="75" y="58"/>
                    </a:cubicBezTo>
                    <a:cubicBezTo>
                      <a:pt x="589" y="58"/>
                      <a:pt x="589" y="58"/>
                      <a:pt x="589" y="58"/>
                    </a:cubicBezTo>
                    <a:cubicBezTo>
                      <a:pt x="598" y="58"/>
                      <a:pt x="606" y="65"/>
                      <a:pt x="606" y="74"/>
                    </a:cubicBezTo>
                    <a:lnTo>
                      <a:pt x="606" y="991"/>
                    </a:lnTo>
                    <a:close/>
                  </a:path>
                </a:pathLst>
              </a:custGeom>
              <a:solidFill>
                <a:srgbClr val="2373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565" name="Freeform 6">
                <a:extLst>
                  <a:ext uri="{FF2B5EF4-FFF2-40B4-BE49-F238E27FC236}">
                    <a16:creationId xmlns:a16="http://schemas.microsoft.com/office/drawing/2014/main" id="{6DED19DD-AB3A-41C2-9591-C550BFF698C0}"/>
                  </a:ext>
                </a:extLst>
              </p:cNvPr>
              <p:cNvSpPr>
                <a:spLocks noEditPoints="1"/>
              </p:cNvSpPr>
              <p:nvPr/>
            </p:nvSpPr>
            <p:spPr bwMode="auto">
              <a:xfrm>
                <a:off x="-1736725" y="1268413"/>
                <a:ext cx="1282700" cy="2055813"/>
              </a:xfrm>
              <a:custGeom>
                <a:avLst/>
                <a:gdLst>
                  <a:gd name="T0" fmla="*/ 589 w 663"/>
                  <a:gd name="T1" fmla="*/ 0 h 1066"/>
                  <a:gd name="T2" fmla="*/ 75 w 663"/>
                  <a:gd name="T3" fmla="*/ 0 h 1066"/>
                  <a:gd name="T4" fmla="*/ 0 w 663"/>
                  <a:gd name="T5" fmla="*/ 74 h 1066"/>
                  <a:gd name="T6" fmla="*/ 0 w 663"/>
                  <a:gd name="T7" fmla="*/ 991 h 1066"/>
                  <a:gd name="T8" fmla="*/ 75 w 663"/>
                  <a:gd name="T9" fmla="*/ 1066 h 1066"/>
                  <a:gd name="T10" fmla="*/ 589 w 663"/>
                  <a:gd name="T11" fmla="*/ 1066 h 1066"/>
                  <a:gd name="T12" fmla="*/ 663 w 663"/>
                  <a:gd name="T13" fmla="*/ 991 h 1066"/>
                  <a:gd name="T14" fmla="*/ 663 w 663"/>
                  <a:gd name="T15" fmla="*/ 74 h 1066"/>
                  <a:gd name="T16" fmla="*/ 589 w 663"/>
                  <a:gd name="T17" fmla="*/ 0 h 1066"/>
                  <a:gd name="T18" fmla="*/ 606 w 663"/>
                  <a:gd name="T19" fmla="*/ 991 h 1066"/>
                  <a:gd name="T20" fmla="*/ 589 w 663"/>
                  <a:gd name="T21" fmla="*/ 1008 h 1066"/>
                  <a:gd name="T22" fmla="*/ 75 w 663"/>
                  <a:gd name="T23" fmla="*/ 1008 h 1066"/>
                  <a:gd name="T24" fmla="*/ 58 w 663"/>
                  <a:gd name="T25" fmla="*/ 991 h 1066"/>
                  <a:gd name="T26" fmla="*/ 58 w 663"/>
                  <a:gd name="T27" fmla="*/ 74 h 1066"/>
                  <a:gd name="T28" fmla="*/ 75 w 663"/>
                  <a:gd name="T29" fmla="*/ 58 h 1066"/>
                  <a:gd name="T30" fmla="*/ 589 w 663"/>
                  <a:gd name="T31" fmla="*/ 58 h 1066"/>
                  <a:gd name="T32" fmla="*/ 606 w 663"/>
                  <a:gd name="T33" fmla="*/ 74 h 1066"/>
                  <a:gd name="T34" fmla="*/ 606 w 663"/>
                  <a:gd name="T35" fmla="*/ 991 h 1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3" h="1066">
                    <a:moveTo>
                      <a:pt x="589" y="0"/>
                    </a:moveTo>
                    <a:cubicBezTo>
                      <a:pt x="75" y="0"/>
                      <a:pt x="75" y="0"/>
                      <a:pt x="75" y="0"/>
                    </a:cubicBezTo>
                    <a:cubicBezTo>
                      <a:pt x="33" y="0"/>
                      <a:pt x="0" y="33"/>
                      <a:pt x="0" y="74"/>
                    </a:cubicBezTo>
                    <a:cubicBezTo>
                      <a:pt x="0" y="991"/>
                      <a:pt x="0" y="991"/>
                      <a:pt x="0" y="991"/>
                    </a:cubicBezTo>
                    <a:cubicBezTo>
                      <a:pt x="0" y="1032"/>
                      <a:pt x="33" y="1066"/>
                      <a:pt x="75" y="1066"/>
                    </a:cubicBezTo>
                    <a:cubicBezTo>
                      <a:pt x="589" y="1066"/>
                      <a:pt x="589" y="1066"/>
                      <a:pt x="589" y="1066"/>
                    </a:cubicBezTo>
                    <a:cubicBezTo>
                      <a:pt x="630" y="1066"/>
                      <a:pt x="663" y="1032"/>
                      <a:pt x="663" y="991"/>
                    </a:cubicBezTo>
                    <a:cubicBezTo>
                      <a:pt x="663" y="74"/>
                      <a:pt x="663" y="74"/>
                      <a:pt x="663" y="74"/>
                    </a:cubicBezTo>
                    <a:cubicBezTo>
                      <a:pt x="663" y="33"/>
                      <a:pt x="630" y="0"/>
                      <a:pt x="589" y="0"/>
                    </a:cubicBezTo>
                    <a:close/>
                    <a:moveTo>
                      <a:pt x="606" y="991"/>
                    </a:moveTo>
                    <a:cubicBezTo>
                      <a:pt x="606" y="1000"/>
                      <a:pt x="598" y="1008"/>
                      <a:pt x="589" y="1008"/>
                    </a:cubicBezTo>
                    <a:cubicBezTo>
                      <a:pt x="75" y="1008"/>
                      <a:pt x="75" y="1008"/>
                      <a:pt x="75" y="1008"/>
                    </a:cubicBezTo>
                    <a:cubicBezTo>
                      <a:pt x="65" y="1008"/>
                      <a:pt x="58" y="1000"/>
                      <a:pt x="58" y="991"/>
                    </a:cubicBezTo>
                    <a:cubicBezTo>
                      <a:pt x="58" y="74"/>
                      <a:pt x="58" y="74"/>
                      <a:pt x="58" y="74"/>
                    </a:cubicBezTo>
                    <a:cubicBezTo>
                      <a:pt x="58" y="65"/>
                      <a:pt x="65" y="58"/>
                      <a:pt x="75" y="58"/>
                    </a:cubicBezTo>
                    <a:cubicBezTo>
                      <a:pt x="589" y="58"/>
                      <a:pt x="589" y="58"/>
                      <a:pt x="589" y="58"/>
                    </a:cubicBezTo>
                    <a:cubicBezTo>
                      <a:pt x="598" y="58"/>
                      <a:pt x="606" y="65"/>
                      <a:pt x="606" y="74"/>
                    </a:cubicBezTo>
                    <a:lnTo>
                      <a:pt x="606" y="991"/>
                    </a:lnTo>
                    <a:close/>
                  </a:path>
                </a:pathLst>
              </a:custGeom>
              <a:solidFill>
                <a:srgbClr val="2373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566" name="Freeform 7">
                <a:extLst>
                  <a:ext uri="{FF2B5EF4-FFF2-40B4-BE49-F238E27FC236}">
                    <a16:creationId xmlns:a16="http://schemas.microsoft.com/office/drawing/2014/main" id="{E1523C49-1A10-45C3-BAF1-0D268C494302}"/>
                  </a:ext>
                </a:extLst>
              </p:cNvPr>
              <p:cNvSpPr>
                <a:spLocks/>
              </p:cNvSpPr>
              <p:nvPr/>
            </p:nvSpPr>
            <p:spPr bwMode="auto">
              <a:xfrm>
                <a:off x="-2894013" y="1644650"/>
                <a:ext cx="1890713" cy="546100"/>
              </a:xfrm>
              <a:custGeom>
                <a:avLst/>
                <a:gdLst>
                  <a:gd name="T0" fmla="*/ 963 w 977"/>
                  <a:gd name="T1" fmla="*/ 228 h 283"/>
                  <a:gd name="T2" fmla="*/ 391 w 977"/>
                  <a:gd name="T3" fmla="*/ 23 h 283"/>
                  <a:gd name="T4" fmla="*/ 10 w 977"/>
                  <a:gd name="T5" fmla="*/ 231 h 283"/>
                  <a:gd name="T6" fmla="*/ 9 w 977"/>
                  <a:gd name="T7" fmla="*/ 233 h 283"/>
                  <a:gd name="T8" fmla="*/ 15 w 977"/>
                  <a:gd name="T9" fmla="*/ 274 h 283"/>
                  <a:gd name="T10" fmla="*/ 55 w 977"/>
                  <a:gd name="T11" fmla="*/ 269 h 283"/>
                  <a:gd name="T12" fmla="*/ 55 w 977"/>
                  <a:gd name="T13" fmla="*/ 268 h 283"/>
                  <a:gd name="T14" fmla="*/ 289 w 977"/>
                  <a:gd name="T15" fmla="*/ 106 h 283"/>
                  <a:gd name="T16" fmla="*/ 927 w 977"/>
                  <a:gd name="T17" fmla="*/ 274 h 283"/>
                  <a:gd name="T18" fmla="*/ 928 w 977"/>
                  <a:gd name="T19" fmla="*/ 274 h 283"/>
                  <a:gd name="T20" fmla="*/ 945 w 977"/>
                  <a:gd name="T21" fmla="*/ 280 h 283"/>
                  <a:gd name="T22" fmla="*/ 968 w 977"/>
                  <a:gd name="T23" fmla="*/ 269 h 283"/>
                  <a:gd name="T24" fmla="*/ 963 w 977"/>
                  <a:gd name="T25" fmla="*/ 228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7" h="283">
                    <a:moveTo>
                      <a:pt x="963" y="228"/>
                    </a:moveTo>
                    <a:cubicBezTo>
                      <a:pt x="767" y="69"/>
                      <a:pt x="574" y="0"/>
                      <a:pt x="391" y="23"/>
                    </a:cubicBezTo>
                    <a:cubicBezTo>
                      <a:pt x="169" y="49"/>
                      <a:pt x="35" y="201"/>
                      <a:pt x="10" y="231"/>
                    </a:cubicBezTo>
                    <a:cubicBezTo>
                      <a:pt x="9" y="233"/>
                      <a:pt x="9" y="233"/>
                      <a:pt x="9" y="233"/>
                    </a:cubicBezTo>
                    <a:cubicBezTo>
                      <a:pt x="0" y="246"/>
                      <a:pt x="2" y="264"/>
                      <a:pt x="15" y="274"/>
                    </a:cubicBezTo>
                    <a:cubicBezTo>
                      <a:pt x="28" y="283"/>
                      <a:pt x="45" y="281"/>
                      <a:pt x="55" y="269"/>
                    </a:cubicBezTo>
                    <a:cubicBezTo>
                      <a:pt x="55" y="269"/>
                      <a:pt x="55" y="269"/>
                      <a:pt x="55" y="268"/>
                    </a:cubicBezTo>
                    <a:cubicBezTo>
                      <a:pt x="70" y="250"/>
                      <a:pt x="153" y="155"/>
                      <a:pt x="289" y="106"/>
                    </a:cubicBezTo>
                    <a:cubicBezTo>
                      <a:pt x="489" y="35"/>
                      <a:pt x="703" y="91"/>
                      <a:pt x="927" y="274"/>
                    </a:cubicBezTo>
                    <a:cubicBezTo>
                      <a:pt x="928" y="274"/>
                      <a:pt x="928" y="274"/>
                      <a:pt x="928" y="274"/>
                    </a:cubicBezTo>
                    <a:cubicBezTo>
                      <a:pt x="934" y="278"/>
                      <a:pt x="939" y="280"/>
                      <a:pt x="945" y="280"/>
                    </a:cubicBezTo>
                    <a:cubicBezTo>
                      <a:pt x="954" y="280"/>
                      <a:pt x="962" y="276"/>
                      <a:pt x="968" y="269"/>
                    </a:cubicBezTo>
                    <a:cubicBezTo>
                      <a:pt x="977" y="255"/>
                      <a:pt x="975" y="237"/>
                      <a:pt x="963" y="228"/>
                    </a:cubicBezTo>
                    <a:close/>
                  </a:path>
                </a:pathLst>
              </a:custGeom>
              <a:solidFill>
                <a:srgbClr val="1825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567" name="Freeform 8">
                <a:extLst>
                  <a:ext uri="{FF2B5EF4-FFF2-40B4-BE49-F238E27FC236}">
                    <a16:creationId xmlns:a16="http://schemas.microsoft.com/office/drawing/2014/main" id="{B219DBEA-E137-4D63-8F0E-93ADEB1737BC}"/>
                  </a:ext>
                </a:extLst>
              </p:cNvPr>
              <p:cNvSpPr>
                <a:spLocks/>
              </p:cNvSpPr>
              <p:nvPr/>
            </p:nvSpPr>
            <p:spPr bwMode="auto">
              <a:xfrm>
                <a:off x="-1816100" y="1409700"/>
                <a:ext cx="865188" cy="830263"/>
              </a:xfrm>
              <a:custGeom>
                <a:avLst/>
                <a:gdLst>
                  <a:gd name="T0" fmla="*/ 444 w 447"/>
                  <a:gd name="T1" fmla="*/ 393 h 431"/>
                  <a:gd name="T2" fmla="*/ 317 w 447"/>
                  <a:gd name="T3" fmla="*/ 23 h 431"/>
                  <a:gd name="T4" fmla="*/ 279 w 447"/>
                  <a:gd name="T5" fmla="*/ 6 h 431"/>
                  <a:gd name="T6" fmla="*/ 261 w 447"/>
                  <a:gd name="T7" fmla="*/ 43 h 431"/>
                  <a:gd name="T8" fmla="*/ 374 w 447"/>
                  <a:gd name="T9" fmla="*/ 368 h 431"/>
                  <a:gd name="T10" fmla="*/ 34 w 447"/>
                  <a:gd name="T11" fmla="*/ 333 h 431"/>
                  <a:gd name="T12" fmla="*/ 1 w 447"/>
                  <a:gd name="T13" fmla="*/ 358 h 431"/>
                  <a:gd name="T14" fmla="*/ 1 w 447"/>
                  <a:gd name="T15" fmla="*/ 359 h 431"/>
                  <a:gd name="T16" fmla="*/ 12 w 447"/>
                  <a:gd name="T17" fmla="*/ 384 h 431"/>
                  <a:gd name="T18" fmla="*/ 28 w 447"/>
                  <a:gd name="T19" fmla="*/ 390 h 431"/>
                  <a:gd name="T20" fmla="*/ 414 w 447"/>
                  <a:gd name="T21" fmla="*/ 431 h 431"/>
                  <a:gd name="T22" fmla="*/ 417 w 447"/>
                  <a:gd name="T23" fmla="*/ 431 h 431"/>
                  <a:gd name="T24" fmla="*/ 439 w 447"/>
                  <a:gd name="T25" fmla="*/ 420 h 431"/>
                  <a:gd name="T26" fmla="*/ 440 w 447"/>
                  <a:gd name="T27" fmla="*/ 420 h 431"/>
                  <a:gd name="T28" fmla="*/ 444 w 447"/>
                  <a:gd name="T29" fmla="*/ 393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7" h="431">
                    <a:moveTo>
                      <a:pt x="444" y="393"/>
                    </a:moveTo>
                    <a:cubicBezTo>
                      <a:pt x="317" y="23"/>
                      <a:pt x="317" y="23"/>
                      <a:pt x="317" y="23"/>
                    </a:cubicBezTo>
                    <a:cubicBezTo>
                      <a:pt x="310" y="8"/>
                      <a:pt x="294" y="0"/>
                      <a:pt x="279" y="6"/>
                    </a:cubicBezTo>
                    <a:cubicBezTo>
                      <a:pt x="265" y="11"/>
                      <a:pt x="256" y="28"/>
                      <a:pt x="261" y="43"/>
                    </a:cubicBezTo>
                    <a:cubicBezTo>
                      <a:pt x="374" y="368"/>
                      <a:pt x="374" y="368"/>
                      <a:pt x="374" y="368"/>
                    </a:cubicBezTo>
                    <a:cubicBezTo>
                      <a:pt x="34" y="333"/>
                      <a:pt x="34" y="333"/>
                      <a:pt x="34" y="333"/>
                    </a:cubicBezTo>
                    <a:cubicBezTo>
                      <a:pt x="18" y="331"/>
                      <a:pt x="4" y="342"/>
                      <a:pt x="1" y="358"/>
                    </a:cubicBezTo>
                    <a:cubicBezTo>
                      <a:pt x="1" y="359"/>
                      <a:pt x="1" y="359"/>
                      <a:pt x="1" y="359"/>
                    </a:cubicBezTo>
                    <a:cubicBezTo>
                      <a:pt x="0" y="369"/>
                      <a:pt x="4" y="379"/>
                      <a:pt x="12" y="384"/>
                    </a:cubicBezTo>
                    <a:cubicBezTo>
                      <a:pt x="16" y="387"/>
                      <a:pt x="21" y="390"/>
                      <a:pt x="28" y="390"/>
                    </a:cubicBezTo>
                    <a:cubicBezTo>
                      <a:pt x="414" y="431"/>
                      <a:pt x="414" y="431"/>
                      <a:pt x="414" y="431"/>
                    </a:cubicBezTo>
                    <a:cubicBezTo>
                      <a:pt x="415" y="431"/>
                      <a:pt x="416" y="431"/>
                      <a:pt x="417" y="431"/>
                    </a:cubicBezTo>
                    <a:cubicBezTo>
                      <a:pt x="425" y="431"/>
                      <a:pt x="434" y="427"/>
                      <a:pt x="439" y="420"/>
                    </a:cubicBezTo>
                    <a:cubicBezTo>
                      <a:pt x="440" y="420"/>
                      <a:pt x="440" y="420"/>
                      <a:pt x="440" y="420"/>
                    </a:cubicBezTo>
                    <a:cubicBezTo>
                      <a:pt x="445" y="412"/>
                      <a:pt x="447" y="402"/>
                      <a:pt x="444" y="393"/>
                    </a:cubicBezTo>
                    <a:close/>
                  </a:path>
                </a:pathLst>
              </a:custGeom>
              <a:solidFill>
                <a:srgbClr val="1825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568" name="Freeform 9">
                <a:extLst>
                  <a:ext uri="{FF2B5EF4-FFF2-40B4-BE49-F238E27FC236}">
                    <a16:creationId xmlns:a16="http://schemas.microsoft.com/office/drawing/2014/main" id="{AAF72E8C-6ABE-4DB5-9E7D-926D1CE7205F}"/>
                  </a:ext>
                </a:extLst>
              </p:cNvPr>
              <p:cNvSpPr>
                <a:spLocks/>
              </p:cNvSpPr>
              <p:nvPr/>
            </p:nvSpPr>
            <p:spPr bwMode="auto">
              <a:xfrm>
                <a:off x="-2894013" y="2379663"/>
                <a:ext cx="1911350" cy="512763"/>
              </a:xfrm>
              <a:custGeom>
                <a:avLst/>
                <a:gdLst>
                  <a:gd name="T0" fmla="*/ 987 w 988"/>
                  <a:gd name="T1" fmla="*/ 27 h 266"/>
                  <a:gd name="T2" fmla="*/ 976 w 988"/>
                  <a:gd name="T3" fmla="*/ 8 h 266"/>
                  <a:gd name="T4" fmla="*/ 956 w 988"/>
                  <a:gd name="T5" fmla="*/ 1 h 266"/>
                  <a:gd name="T6" fmla="*/ 936 w 988"/>
                  <a:gd name="T7" fmla="*/ 13 h 266"/>
                  <a:gd name="T8" fmla="*/ 936 w 988"/>
                  <a:gd name="T9" fmla="*/ 13 h 266"/>
                  <a:gd name="T10" fmla="*/ 698 w 988"/>
                  <a:gd name="T11" fmla="*/ 177 h 266"/>
                  <a:gd name="T12" fmla="*/ 51 w 988"/>
                  <a:gd name="T13" fmla="*/ 8 h 266"/>
                  <a:gd name="T14" fmla="*/ 31 w 988"/>
                  <a:gd name="T15" fmla="*/ 1 h 266"/>
                  <a:gd name="T16" fmla="*/ 10 w 988"/>
                  <a:gd name="T17" fmla="*/ 13 h 266"/>
                  <a:gd name="T18" fmla="*/ 15 w 988"/>
                  <a:gd name="T19" fmla="*/ 54 h 266"/>
                  <a:gd name="T20" fmla="*/ 526 w 988"/>
                  <a:gd name="T21" fmla="*/ 266 h 266"/>
                  <a:gd name="T22" fmla="*/ 595 w 988"/>
                  <a:gd name="T23" fmla="*/ 262 h 266"/>
                  <a:gd name="T24" fmla="*/ 981 w 988"/>
                  <a:gd name="T25" fmla="*/ 49 h 266"/>
                  <a:gd name="T26" fmla="*/ 987 w 988"/>
                  <a:gd name="T27" fmla="*/ 27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8" h="266">
                    <a:moveTo>
                      <a:pt x="987" y="27"/>
                    </a:moveTo>
                    <a:cubicBezTo>
                      <a:pt x="986" y="19"/>
                      <a:pt x="982" y="13"/>
                      <a:pt x="976" y="8"/>
                    </a:cubicBezTo>
                    <a:cubicBezTo>
                      <a:pt x="971" y="3"/>
                      <a:pt x="963" y="0"/>
                      <a:pt x="956" y="1"/>
                    </a:cubicBezTo>
                    <a:cubicBezTo>
                      <a:pt x="948" y="2"/>
                      <a:pt x="941" y="6"/>
                      <a:pt x="936" y="13"/>
                    </a:cubicBezTo>
                    <a:cubicBezTo>
                      <a:pt x="936" y="13"/>
                      <a:pt x="936" y="13"/>
                      <a:pt x="936" y="13"/>
                    </a:cubicBezTo>
                    <a:cubicBezTo>
                      <a:pt x="920" y="32"/>
                      <a:pt x="837" y="128"/>
                      <a:pt x="698" y="177"/>
                    </a:cubicBezTo>
                    <a:cubicBezTo>
                      <a:pt x="497" y="250"/>
                      <a:pt x="279" y="193"/>
                      <a:pt x="51" y="8"/>
                    </a:cubicBezTo>
                    <a:cubicBezTo>
                      <a:pt x="46" y="3"/>
                      <a:pt x="38" y="1"/>
                      <a:pt x="31" y="1"/>
                    </a:cubicBezTo>
                    <a:cubicBezTo>
                      <a:pt x="23" y="2"/>
                      <a:pt x="15" y="6"/>
                      <a:pt x="10" y="13"/>
                    </a:cubicBezTo>
                    <a:cubicBezTo>
                      <a:pt x="0" y="25"/>
                      <a:pt x="2" y="44"/>
                      <a:pt x="15" y="54"/>
                    </a:cubicBezTo>
                    <a:cubicBezTo>
                      <a:pt x="188" y="195"/>
                      <a:pt x="360" y="266"/>
                      <a:pt x="526" y="266"/>
                    </a:cubicBezTo>
                    <a:cubicBezTo>
                      <a:pt x="552" y="266"/>
                      <a:pt x="574" y="265"/>
                      <a:pt x="595" y="262"/>
                    </a:cubicBezTo>
                    <a:cubicBezTo>
                      <a:pt x="841" y="232"/>
                      <a:pt x="980" y="50"/>
                      <a:pt x="981" y="49"/>
                    </a:cubicBezTo>
                    <a:cubicBezTo>
                      <a:pt x="986" y="42"/>
                      <a:pt x="988" y="34"/>
                      <a:pt x="987" y="27"/>
                    </a:cubicBezTo>
                    <a:close/>
                  </a:path>
                </a:pathLst>
              </a:custGeom>
              <a:solidFill>
                <a:srgbClr val="1825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569" name="Freeform 10">
                <a:extLst>
                  <a:ext uri="{FF2B5EF4-FFF2-40B4-BE49-F238E27FC236}">
                    <a16:creationId xmlns:a16="http://schemas.microsoft.com/office/drawing/2014/main" id="{A155DC26-A00C-44FC-955C-0B44EE7BB6F8}"/>
                  </a:ext>
                </a:extLst>
              </p:cNvPr>
              <p:cNvSpPr>
                <a:spLocks/>
              </p:cNvSpPr>
              <p:nvPr/>
            </p:nvSpPr>
            <p:spPr bwMode="auto">
              <a:xfrm>
                <a:off x="-2946400" y="2347913"/>
                <a:ext cx="865188" cy="800100"/>
              </a:xfrm>
              <a:custGeom>
                <a:avLst/>
                <a:gdLst>
                  <a:gd name="T0" fmla="*/ 435 w 447"/>
                  <a:gd name="T1" fmla="*/ 46 h 415"/>
                  <a:gd name="T2" fmla="*/ 422 w 447"/>
                  <a:gd name="T3" fmla="*/ 40 h 415"/>
                  <a:gd name="T4" fmla="*/ 421 w 447"/>
                  <a:gd name="T5" fmla="*/ 40 h 415"/>
                  <a:gd name="T6" fmla="*/ 34 w 447"/>
                  <a:gd name="T7" fmla="*/ 1 h 415"/>
                  <a:gd name="T8" fmla="*/ 9 w 447"/>
                  <a:gd name="T9" fmla="*/ 12 h 415"/>
                  <a:gd name="T10" fmla="*/ 4 w 447"/>
                  <a:gd name="T11" fmla="*/ 39 h 415"/>
                  <a:gd name="T12" fmla="*/ 131 w 447"/>
                  <a:gd name="T13" fmla="*/ 396 h 415"/>
                  <a:gd name="T14" fmla="*/ 159 w 447"/>
                  <a:gd name="T15" fmla="*/ 415 h 415"/>
                  <a:gd name="T16" fmla="*/ 168 w 447"/>
                  <a:gd name="T17" fmla="*/ 413 h 415"/>
                  <a:gd name="T18" fmla="*/ 186 w 447"/>
                  <a:gd name="T19" fmla="*/ 377 h 415"/>
                  <a:gd name="T20" fmla="*/ 73 w 447"/>
                  <a:gd name="T21" fmla="*/ 62 h 415"/>
                  <a:gd name="T22" fmla="*/ 415 w 447"/>
                  <a:gd name="T23" fmla="*/ 96 h 415"/>
                  <a:gd name="T24" fmla="*/ 436 w 447"/>
                  <a:gd name="T25" fmla="*/ 89 h 415"/>
                  <a:gd name="T26" fmla="*/ 446 w 447"/>
                  <a:gd name="T27" fmla="*/ 70 h 415"/>
                  <a:gd name="T28" fmla="*/ 435 w 447"/>
                  <a:gd name="T29" fmla="*/ 46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7" h="415">
                    <a:moveTo>
                      <a:pt x="435" y="46"/>
                    </a:moveTo>
                    <a:cubicBezTo>
                      <a:pt x="432" y="42"/>
                      <a:pt x="426" y="41"/>
                      <a:pt x="422" y="40"/>
                    </a:cubicBezTo>
                    <a:cubicBezTo>
                      <a:pt x="421" y="40"/>
                      <a:pt x="421" y="40"/>
                      <a:pt x="421" y="40"/>
                    </a:cubicBezTo>
                    <a:cubicBezTo>
                      <a:pt x="34" y="1"/>
                      <a:pt x="34" y="1"/>
                      <a:pt x="34" y="1"/>
                    </a:cubicBezTo>
                    <a:cubicBezTo>
                      <a:pt x="24" y="0"/>
                      <a:pt x="15" y="4"/>
                      <a:pt x="9" y="12"/>
                    </a:cubicBezTo>
                    <a:cubicBezTo>
                      <a:pt x="2" y="19"/>
                      <a:pt x="0" y="29"/>
                      <a:pt x="4" y="39"/>
                    </a:cubicBezTo>
                    <a:cubicBezTo>
                      <a:pt x="131" y="396"/>
                      <a:pt x="131" y="396"/>
                      <a:pt x="131" y="396"/>
                    </a:cubicBezTo>
                    <a:cubicBezTo>
                      <a:pt x="135" y="407"/>
                      <a:pt x="147" y="415"/>
                      <a:pt x="159" y="415"/>
                    </a:cubicBezTo>
                    <a:cubicBezTo>
                      <a:pt x="162" y="415"/>
                      <a:pt x="165" y="414"/>
                      <a:pt x="168" y="413"/>
                    </a:cubicBezTo>
                    <a:cubicBezTo>
                      <a:pt x="183" y="408"/>
                      <a:pt x="191" y="392"/>
                      <a:pt x="186" y="377"/>
                    </a:cubicBezTo>
                    <a:cubicBezTo>
                      <a:pt x="73" y="62"/>
                      <a:pt x="73" y="62"/>
                      <a:pt x="73" y="62"/>
                    </a:cubicBezTo>
                    <a:cubicBezTo>
                      <a:pt x="415" y="96"/>
                      <a:pt x="415" y="96"/>
                      <a:pt x="415" y="96"/>
                    </a:cubicBezTo>
                    <a:cubicBezTo>
                      <a:pt x="423" y="97"/>
                      <a:pt x="431" y="94"/>
                      <a:pt x="436" y="89"/>
                    </a:cubicBezTo>
                    <a:cubicBezTo>
                      <a:pt x="442" y="84"/>
                      <a:pt x="445" y="78"/>
                      <a:pt x="446" y="70"/>
                    </a:cubicBezTo>
                    <a:cubicBezTo>
                      <a:pt x="447" y="61"/>
                      <a:pt x="443" y="52"/>
                      <a:pt x="435" y="46"/>
                    </a:cubicBezTo>
                    <a:close/>
                  </a:path>
                </a:pathLst>
              </a:custGeom>
              <a:solidFill>
                <a:srgbClr val="1825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grpSp>
      </p:grpSp>
      <p:grpSp>
        <p:nvGrpSpPr>
          <p:cNvPr id="570" name="Group 569">
            <a:extLst>
              <a:ext uri="{FF2B5EF4-FFF2-40B4-BE49-F238E27FC236}">
                <a16:creationId xmlns:a16="http://schemas.microsoft.com/office/drawing/2014/main" id="{BC8C53D5-BC7A-4D55-816A-1A409439D0F7}"/>
              </a:ext>
            </a:extLst>
          </p:cNvPr>
          <p:cNvGrpSpPr/>
          <p:nvPr/>
        </p:nvGrpSpPr>
        <p:grpSpPr>
          <a:xfrm>
            <a:off x="903181" y="5275378"/>
            <a:ext cx="3187401" cy="876010"/>
            <a:chOff x="921291" y="5782853"/>
            <a:chExt cx="3251315" cy="893576"/>
          </a:xfrm>
        </p:grpSpPr>
        <p:sp>
          <p:nvSpPr>
            <p:cNvPr id="571" name="Rectangle 570">
              <a:extLst>
                <a:ext uri="{FF2B5EF4-FFF2-40B4-BE49-F238E27FC236}">
                  <a16:creationId xmlns:a16="http://schemas.microsoft.com/office/drawing/2014/main" id="{2389D565-7705-4D5A-AB8D-D1638A0D9328}"/>
                </a:ext>
              </a:extLst>
            </p:cNvPr>
            <p:cNvSpPr/>
            <p:nvPr/>
          </p:nvSpPr>
          <p:spPr bwMode="auto">
            <a:xfrm>
              <a:off x="923389" y="5782853"/>
              <a:ext cx="3249217" cy="49240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537855" tIns="134445" rIns="134445" bIns="134445" numCol="1" spcCol="0" rtlCol="0" fromWordArt="0" anchor="b" anchorCtr="0" forceAA="0" compatLnSpc="1">
              <a:prstTxWarp prst="textNoShape">
                <a:avLst/>
              </a:prstTxWarp>
              <a:spAutoFit/>
            </a:bodyPr>
            <a:lstStyle/>
            <a:p>
              <a:pPr marL="0" marR="0" lvl="0" indent="0" algn="l" defTabSz="930858" rtl="0" eaLnBrk="1" fontAlgn="auto" latinLnBrk="0" hangingPunct="1">
                <a:lnSpc>
                  <a:spcPct val="100000"/>
                </a:lnSpc>
                <a:spcBef>
                  <a:spcPts val="1176"/>
                </a:spcBef>
                <a:spcAft>
                  <a:spcPts val="0"/>
                </a:spcAft>
                <a:buClrTx/>
                <a:buSzTx/>
                <a:buFontTx/>
                <a:buNone/>
                <a:tabLst/>
                <a:defRPr/>
              </a:pPr>
              <a:r>
                <a:rPr kumimoji="0" lang="en-US" sz="1372" b="0" i="0" u="none" strike="noStrike" kern="0" cap="none" spc="0" normalizeH="0" baseline="0" noProof="0" dirty="0">
                  <a:ln>
                    <a:noFill/>
                  </a:ln>
                  <a:solidFill>
                    <a:srgbClr val="0078D7"/>
                  </a:solidFill>
                  <a:effectLst/>
                  <a:uLnTx/>
                  <a:uFillTx/>
                  <a:latin typeface="Segoe UI"/>
                  <a:ea typeface="Segoe UI" pitchFamily="34" charset="0"/>
                  <a:cs typeface="Segoe UI Semibold" panose="020B0702040204020203" pitchFamily="34" charset="0"/>
                </a:rPr>
                <a:t>SQL Server 2017</a:t>
              </a:r>
            </a:p>
          </p:txBody>
        </p:sp>
        <p:sp>
          <p:nvSpPr>
            <p:cNvPr id="572" name="Rectangle 571">
              <a:extLst>
                <a:ext uri="{FF2B5EF4-FFF2-40B4-BE49-F238E27FC236}">
                  <a16:creationId xmlns:a16="http://schemas.microsoft.com/office/drawing/2014/main" id="{D0DE45F4-F6F7-44E0-BB00-E2D5059D73EE}"/>
                </a:ext>
              </a:extLst>
            </p:cNvPr>
            <p:cNvSpPr/>
            <p:nvPr/>
          </p:nvSpPr>
          <p:spPr bwMode="auto">
            <a:xfrm>
              <a:off x="923389" y="6184025"/>
              <a:ext cx="3249217" cy="49240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537855" tIns="134445" rIns="134445" bIns="134445" numCol="1" spcCol="0" rtlCol="0" fromWordArt="0" anchor="b" anchorCtr="0" forceAA="0" compatLnSpc="1">
              <a:prstTxWarp prst="textNoShape">
                <a:avLst/>
              </a:prstTxWarp>
              <a:spAutoFit/>
            </a:bodyPr>
            <a:lstStyle/>
            <a:p>
              <a:pPr marL="0" marR="0" lvl="0" indent="0" algn="l" defTabSz="930858" rtl="0" eaLnBrk="1" fontAlgn="auto" latinLnBrk="0" hangingPunct="1">
                <a:lnSpc>
                  <a:spcPct val="100000"/>
                </a:lnSpc>
                <a:spcBef>
                  <a:spcPts val="1176"/>
                </a:spcBef>
                <a:spcAft>
                  <a:spcPts val="0"/>
                </a:spcAft>
                <a:buClrTx/>
                <a:buSzTx/>
                <a:buFontTx/>
                <a:buNone/>
                <a:tabLst/>
                <a:defRPr/>
              </a:pPr>
              <a:r>
                <a:rPr kumimoji="0" lang="en-US" sz="1372" b="0" i="0" u="none" strike="noStrike" kern="0" cap="none" spc="0" normalizeH="0" baseline="0" noProof="0" dirty="0">
                  <a:ln>
                    <a:noFill/>
                  </a:ln>
                  <a:solidFill>
                    <a:srgbClr val="0078D7"/>
                  </a:solidFill>
                  <a:effectLst/>
                  <a:uLnTx/>
                  <a:uFillTx/>
                  <a:latin typeface="Segoe UI"/>
                  <a:ea typeface="Segoe UI" pitchFamily="34" charset="0"/>
                  <a:cs typeface="Segoe UI Semibold" panose="020B0702040204020203" pitchFamily="34" charset="0"/>
                </a:rPr>
                <a:t>SQL Server 2016 Fast Track</a:t>
              </a:r>
            </a:p>
          </p:txBody>
        </p:sp>
        <p:grpSp>
          <p:nvGrpSpPr>
            <p:cNvPr id="573" name="Group 572">
              <a:extLst>
                <a:ext uri="{FF2B5EF4-FFF2-40B4-BE49-F238E27FC236}">
                  <a16:creationId xmlns:a16="http://schemas.microsoft.com/office/drawing/2014/main" id="{0777E10D-8FBF-4734-AB2F-01356D027BF3}"/>
                </a:ext>
              </a:extLst>
            </p:cNvPr>
            <p:cNvGrpSpPr/>
            <p:nvPr/>
          </p:nvGrpSpPr>
          <p:grpSpPr>
            <a:xfrm>
              <a:off x="921291" y="5820504"/>
              <a:ext cx="437492" cy="306244"/>
              <a:chOff x="-3390900" y="1268413"/>
              <a:chExt cx="2936875" cy="2055813"/>
            </a:xfrm>
          </p:grpSpPr>
          <p:sp>
            <p:nvSpPr>
              <p:cNvPr id="581" name="Freeform 5">
                <a:extLst>
                  <a:ext uri="{FF2B5EF4-FFF2-40B4-BE49-F238E27FC236}">
                    <a16:creationId xmlns:a16="http://schemas.microsoft.com/office/drawing/2014/main" id="{7D8108F3-28FB-4A4B-9629-09F245BBA795}"/>
                  </a:ext>
                </a:extLst>
              </p:cNvPr>
              <p:cNvSpPr>
                <a:spLocks noEditPoints="1"/>
              </p:cNvSpPr>
              <p:nvPr/>
            </p:nvSpPr>
            <p:spPr bwMode="auto">
              <a:xfrm>
                <a:off x="-3390900" y="1268413"/>
                <a:ext cx="1282700" cy="2055813"/>
              </a:xfrm>
              <a:custGeom>
                <a:avLst/>
                <a:gdLst>
                  <a:gd name="T0" fmla="*/ 589 w 663"/>
                  <a:gd name="T1" fmla="*/ 0 h 1066"/>
                  <a:gd name="T2" fmla="*/ 75 w 663"/>
                  <a:gd name="T3" fmla="*/ 0 h 1066"/>
                  <a:gd name="T4" fmla="*/ 0 w 663"/>
                  <a:gd name="T5" fmla="*/ 74 h 1066"/>
                  <a:gd name="T6" fmla="*/ 0 w 663"/>
                  <a:gd name="T7" fmla="*/ 991 h 1066"/>
                  <a:gd name="T8" fmla="*/ 75 w 663"/>
                  <a:gd name="T9" fmla="*/ 1066 h 1066"/>
                  <a:gd name="T10" fmla="*/ 589 w 663"/>
                  <a:gd name="T11" fmla="*/ 1066 h 1066"/>
                  <a:gd name="T12" fmla="*/ 663 w 663"/>
                  <a:gd name="T13" fmla="*/ 991 h 1066"/>
                  <a:gd name="T14" fmla="*/ 663 w 663"/>
                  <a:gd name="T15" fmla="*/ 74 h 1066"/>
                  <a:gd name="T16" fmla="*/ 589 w 663"/>
                  <a:gd name="T17" fmla="*/ 0 h 1066"/>
                  <a:gd name="T18" fmla="*/ 606 w 663"/>
                  <a:gd name="T19" fmla="*/ 991 h 1066"/>
                  <a:gd name="T20" fmla="*/ 589 w 663"/>
                  <a:gd name="T21" fmla="*/ 1008 h 1066"/>
                  <a:gd name="T22" fmla="*/ 75 w 663"/>
                  <a:gd name="T23" fmla="*/ 1008 h 1066"/>
                  <a:gd name="T24" fmla="*/ 58 w 663"/>
                  <a:gd name="T25" fmla="*/ 991 h 1066"/>
                  <a:gd name="T26" fmla="*/ 58 w 663"/>
                  <a:gd name="T27" fmla="*/ 74 h 1066"/>
                  <a:gd name="T28" fmla="*/ 75 w 663"/>
                  <a:gd name="T29" fmla="*/ 58 h 1066"/>
                  <a:gd name="T30" fmla="*/ 589 w 663"/>
                  <a:gd name="T31" fmla="*/ 58 h 1066"/>
                  <a:gd name="T32" fmla="*/ 606 w 663"/>
                  <a:gd name="T33" fmla="*/ 74 h 1066"/>
                  <a:gd name="T34" fmla="*/ 606 w 663"/>
                  <a:gd name="T35" fmla="*/ 991 h 1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3" h="1066">
                    <a:moveTo>
                      <a:pt x="589" y="0"/>
                    </a:moveTo>
                    <a:cubicBezTo>
                      <a:pt x="75" y="0"/>
                      <a:pt x="75" y="0"/>
                      <a:pt x="75" y="0"/>
                    </a:cubicBezTo>
                    <a:cubicBezTo>
                      <a:pt x="33" y="0"/>
                      <a:pt x="0" y="33"/>
                      <a:pt x="0" y="74"/>
                    </a:cubicBezTo>
                    <a:cubicBezTo>
                      <a:pt x="0" y="991"/>
                      <a:pt x="0" y="991"/>
                      <a:pt x="0" y="991"/>
                    </a:cubicBezTo>
                    <a:cubicBezTo>
                      <a:pt x="0" y="1032"/>
                      <a:pt x="33" y="1066"/>
                      <a:pt x="75" y="1066"/>
                    </a:cubicBezTo>
                    <a:cubicBezTo>
                      <a:pt x="589" y="1066"/>
                      <a:pt x="589" y="1066"/>
                      <a:pt x="589" y="1066"/>
                    </a:cubicBezTo>
                    <a:cubicBezTo>
                      <a:pt x="630" y="1066"/>
                      <a:pt x="663" y="1032"/>
                      <a:pt x="663" y="991"/>
                    </a:cubicBezTo>
                    <a:cubicBezTo>
                      <a:pt x="663" y="74"/>
                      <a:pt x="663" y="74"/>
                      <a:pt x="663" y="74"/>
                    </a:cubicBezTo>
                    <a:cubicBezTo>
                      <a:pt x="663" y="33"/>
                      <a:pt x="630" y="0"/>
                      <a:pt x="589" y="0"/>
                    </a:cubicBezTo>
                    <a:close/>
                    <a:moveTo>
                      <a:pt x="606" y="991"/>
                    </a:moveTo>
                    <a:cubicBezTo>
                      <a:pt x="606" y="1001"/>
                      <a:pt x="598" y="1008"/>
                      <a:pt x="589" y="1008"/>
                    </a:cubicBezTo>
                    <a:cubicBezTo>
                      <a:pt x="75" y="1008"/>
                      <a:pt x="75" y="1008"/>
                      <a:pt x="75" y="1008"/>
                    </a:cubicBezTo>
                    <a:cubicBezTo>
                      <a:pt x="66" y="1008"/>
                      <a:pt x="58" y="1000"/>
                      <a:pt x="58" y="991"/>
                    </a:cubicBezTo>
                    <a:cubicBezTo>
                      <a:pt x="58" y="74"/>
                      <a:pt x="58" y="74"/>
                      <a:pt x="58" y="74"/>
                    </a:cubicBezTo>
                    <a:cubicBezTo>
                      <a:pt x="58" y="65"/>
                      <a:pt x="66" y="58"/>
                      <a:pt x="75" y="58"/>
                    </a:cubicBezTo>
                    <a:cubicBezTo>
                      <a:pt x="589" y="58"/>
                      <a:pt x="589" y="58"/>
                      <a:pt x="589" y="58"/>
                    </a:cubicBezTo>
                    <a:cubicBezTo>
                      <a:pt x="598" y="58"/>
                      <a:pt x="606" y="65"/>
                      <a:pt x="606" y="74"/>
                    </a:cubicBezTo>
                    <a:lnTo>
                      <a:pt x="606" y="991"/>
                    </a:lnTo>
                    <a:close/>
                  </a:path>
                </a:pathLst>
              </a:custGeom>
              <a:solidFill>
                <a:srgbClr val="2373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582" name="Freeform 6">
                <a:extLst>
                  <a:ext uri="{FF2B5EF4-FFF2-40B4-BE49-F238E27FC236}">
                    <a16:creationId xmlns:a16="http://schemas.microsoft.com/office/drawing/2014/main" id="{D845C747-0557-4E32-A637-2F3DCD17CF8F}"/>
                  </a:ext>
                </a:extLst>
              </p:cNvPr>
              <p:cNvSpPr>
                <a:spLocks noEditPoints="1"/>
              </p:cNvSpPr>
              <p:nvPr/>
            </p:nvSpPr>
            <p:spPr bwMode="auto">
              <a:xfrm>
                <a:off x="-1736725" y="1268413"/>
                <a:ext cx="1282700" cy="2055813"/>
              </a:xfrm>
              <a:custGeom>
                <a:avLst/>
                <a:gdLst>
                  <a:gd name="T0" fmla="*/ 589 w 663"/>
                  <a:gd name="T1" fmla="*/ 0 h 1066"/>
                  <a:gd name="T2" fmla="*/ 75 w 663"/>
                  <a:gd name="T3" fmla="*/ 0 h 1066"/>
                  <a:gd name="T4" fmla="*/ 0 w 663"/>
                  <a:gd name="T5" fmla="*/ 74 h 1066"/>
                  <a:gd name="T6" fmla="*/ 0 w 663"/>
                  <a:gd name="T7" fmla="*/ 991 h 1066"/>
                  <a:gd name="T8" fmla="*/ 75 w 663"/>
                  <a:gd name="T9" fmla="*/ 1066 h 1066"/>
                  <a:gd name="T10" fmla="*/ 589 w 663"/>
                  <a:gd name="T11" fmla="*/ 1066 h 1066"/>
                  <a:gd name="T12" fmla="*/ 663 w 663"/>
                  <a:gd name="T13" fmla="*/ 991 h 1066"/>
                  <a:gd name="T14" fmla="*/ 663 w 663"/>
                  <a:gd name="T15" fmla="*/ 74 h 1066"/>
                  <a:gd name="T16" fmla="*/ 589 w 663"/>
                  <a:gd name="T17" fmla="*/ 0 h 1066"/>
                  <a:gd name="T18" fmla="*/ 606 w 663"/>
                  <a:gd name="T19" fmla="*/ 991 h 1066"/>
                  <a:gd name="T20" fmla="*/ 589 w 663"/>
                  <a:gd name="T21" fmla="*/ 1008 h 1066"/>
                  <a:gd name="T22" fmla="*/ 75 w 663"/>
                  <a:gd name="T23" fmla="*/ 1008 h 1066"/>
                  <a:gd name="T24" fmla="*/ 58 w 663"/>
                  <a:gd name="T25" fmla="*/ 991 h 1066"/>
                  <a:gd name="T26" fmla="*/ 58 w 663"/>
                  <a:gd name="T27" fmla="*/ 74 h 1066"/>
                  <a:gd name="T28" fmla="*/ 75 w 663"/>
                  <a:gd name="T29" fmla="*/ 58 h 1066"/>
                  <a:gd name="T30" fmla="*/ 589 w 663"/>
                  <a:gd name="T31" fmla="*/ 58 h 1066"/>
                  <a:gd name="T32" fmla="*/ 606 w 663"/>
                  <a:gd name="T33" fmla="*/ 74 h 1066"/>
                  <a:gd name="T34" fmla="*/ 606 w 663"/>
                  <a:gd name="T35" fmla="*/ 991 h 1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3" h="1066">
                    <a:moveTo>
                      <a:pt x="589" y="0"/>
                    </a:moveTo>
                    <a:cubicBezTo>
                      <a:pt x="75" y="0"/>
                      <a:pt x="75" y="0"/>
                      <a:pt x="75" y="0"/>
                    </a:cubicBezTo>
                    <a:cubicBezTo>
                      <a:pt x="33" y="0"/>
                      <a:pt x="0" y="33"/>
                      <a:pt x="0" y="74"/>
                    </a:cubicBezTo>
                    <a:cubicBezTo>
                      <a:pt x="0" y="991"/>
                      <a:pt x="0" y="991"/>
                      <a:pt x="0" y="991"/>
                    </a:cubicBezTo>
                    <a:cubicBezTo>
                      <a:pt x="0" y="1032"/>
                      <a:pt x="33" y="1066"/>
                      <a:pt x="75" y="1066"/>
                    </a:cubicBezTo>
                    <a:cubicBezTo>
                      <a:pt x="589" y="1066"/>
                      <a:pt x="589" y="1066"/>
                      <a:pt x="589" y="1066"/>
                    </a:cubicBezTo>
                    <a:cubicBezTo>
                      <a:pt x="630" y="1066"/>
                      <a:pt x="663" y="1032"/>
                      <a:pt x="663" y="991"/>
                    </a:cubicBezTo>
                    <a:cubicBezTo>
                      <a:pt x="663" y="74"/>
                      <a:pt x="663" y="74"/>
                      <a:pt x="663" y="74"/>
                    </a:cubicBezTo>
                    <a:cubicBezTo>
                      <a:pt x="663" y="33"/>
                      <a:pt x="630" y="0"/>
                      <a:pt x="589" y="0"/>
                    </a:cubicBezTo>
                    <a:close/>
                    <a:moveTo>
                      <a:pt x="606" y="991"/>
                    </a:moveTo>
                    <a:cubicBezTo>
                      <a:pt x="606" y="1000"/>
                      <a:pt x="598" y="1008"/>
                      <a:pt x="589" y="1008"/>
                    </a:cubicBezTo>
                    <a:cubicBezTo>
                      <a:pt x="75" y="1008"/>
                      <a:pt x="75" y="1008"/>
                      <a:pt x="75" y="1008"/>
                    </a:cubicBezTo>
                    <a:cubicBezTo>
                      <a:pt x="65" y="1008"/>
                      <a:pt x="58" y="1000"/>
                      <a:pt x="58" y="991"/>
                    </a:cubicBezTo>
                    <a:cubicBezTo>
                      <a:pt x="58" y="74"/>
                      <a:pt x="58" y="74"/>
                      <a:pt x="58" y="74"/>
                    </a:cubicBezTo>
                    <a:cubicBezTo>
                      <a:pt x="58" y="65"/>
                      <a:pt x="65" y="58"/>
                      <a:pt x="75" y="58"/>
                    </a:cubicBezTo>
                    <a:cubicBezTo>
                      <a:pt x="589" y="58"/>
                      <a:pt x="589" y="58"/>
                      <a:pt x="589" y="58"/>
                    </a:cubicBezTo>
                    <a:cubicBezTo>
                      <a:pt x="598" y="58"/>
                      <a:pt x="606" y="65"/>
                      <a:pt x="606" y="74"/>
                    </a:cubicBezTo>
                    <a:lnTo>
                      <a:pt x="606" y="991"/>
                    </a:lnTo>
                    <a:close/>
                  </a:path>
                </a:pathLst>
              </a:custGeom>
              <a:solidFill>
                <a:srgbClr val="2373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583" name="Freeform 7">
                <a:extLst>
                  <a:ext uri="{FF2B5EF4-FFF2-40B4-BE49-F238E27FC236}">
                    <a16:creationId xmlns:a16="http://schemas.microsoft.com/office/drawing/2014/main" id="{6010560E-506A-4485-8FEC-15039C3648B4}"/>
                  </a:ext>
                </a:extLst>
              </p:cNvPr>
              <p:cNvSpPr>
                <a:spLocks/>
              </p:cNvSpPr>
              <p:nvPr/>
            </p:nvSpPr>
            <p:spPr bwMode="auto">
              <a:xfrm>
                <a:off x="-2894013" y="1644650"/>
                <a:ext cx="1890713" cy="546100"/>
              </a:xfrm>
              <a:custGeom>
                <a:avLst/>
                <a:gdLst>
                  <a:gd name="T0" fmla="*/ 963 w 977"/>
                  <a:gd name="T1" fmla="*/ 228 h 283"/>
                  <a:gd name="T2" fmla="*/ 391 w 977"/>
                  <a:gd name="T3" fmla="*/ 23 h 283"/>
                  <a:gd name="T4" fmla="*/ 10 w 977"/>
                  <a:gd name="T5" fmla="*/ 231 h 283"/>
                  <a:gd name="T6" fmla="*/ 9 w 977"/>
                  <a:gd name="T7" fmla="*/ 233 h 283"/>
                  <a:gd name="T8" fmla="*/ 15 w 977"/>
                  <a:gd name="T9" fmla="*/ 274 h 283"/>
                  <a:gd name="T10" fmla="*/ 55 w 977"/>
                  <a:gd name="T11" fmla="*/ 269 h 283"/>
                  <a:gd name="T12" fmla="*/ 55 w 977"/>
                  <a:gd name="T13" fmla="*/ 268 h 283"/>
                  <a:gd name="T14" fmla="*/ 289 w 977"/>
                  <a:gd name="T15" fmla="*/ 106 h 283"/>
                  <a:gd name="T16" fmla="*/ 927 w 977"/>
                  <a:gd name="T17" fmla="*/ 274 h 283"/>
                  <a:gd name="T18" fmla="*/ 928 w 977"/>
                  <a:gd name="T19" fmla="*/ 274 h 283"/>
                  <a:gd name="T20" fmla="*/ 945 w 977"/>
                  <a:gd name="T21" fmla="*/ 280 h 283"/>
                  <a:gd name="T22" fmla="*/ 968 w 977"/>
                  <a:gd name="T23" fmla="*/ 269 h 283"/>
                  <a:gd name="T24" fmla="*/ 963 w 977"/>
                  <a:gd name="T25" fmla="*/ 228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7" h="283">
                    <a:moveTo>
                      <a:pt x="963" y="228"/>
                    </a:moveTo>
                    <a:cubicBezTo>
                      <a:pt x="767" y="69"/>
                      <a:pt x="574" y="0"/>
                      <a:pt x="391" y="23"/>
                    </a:cubicBezTo>
                    <a:cubicBezTo>
                      <a:pt x="169" y="49"/>
                      <a:pt x="35" y="201"/>
                      <a:pt x="10" y="231"/>
                    </a:cubicBezTo>
                    <a:cubicBezTo>
                      <a:pt x="9" y="233"/>
                      <a:pt x="9" y="233"/>
                      <a:pt x="9" y="233"/>
                    </a:cubicBezTo>
                    <a:cubicBezTo>
                      <a:pt x="0" y="246"/>
                      <a:pt x="2" y="264"/>
                      <a:pt x="15" y="274"/>
                    </a:cubicBezTo>
                    <a:cubicBezTo>
                      <a:pt x="28" y="283"/>
                      <a:pt x="45" y="281"/>
                      <a:pt x="55" y="269"/>
                    </a:cubicBezTo>
                    <a:cubicBezTo>
                      <a:pt x="55" y="269"/>
                      <a:pt x="55" y="269"/>
                      <a:pt x="55" y="268"/>
                    </a:cubicBezTo>
                    <a:cubicBezTo>
                      <a:pt x="70" y="250"/>
                      <a:pt x="153" y="155"/>
                      <a:pt x="289" y="106"/>
                    </a:cubicBezTo>
                    <a:cubicBezTo>
                      <a:pt x="489" y="35"/>
                      <a:pt x="703" y="91"/>
                      <a:pt x="927" y="274"/>
                    </a:cubicBezTo>
                    <a:cubicBezTo>
                      <a:pt x="928" y="274"/>
                      <a:pt x="928" y="274"/>
                      <a:pt x="928" y="274"/>
                    </a:cubicBezTo>
                    <a:cubicBezTo>
                      <a:pt x="934" y="278"/>
                      <a:pt x="939" y="280"/>
                      <a:pt x="945" y="280"/>
                    </a:cubicBezTo>
                    <a:cubicBezTo>
                      <a:pt x="954" y="280"/>
                      <a:pt x="962" y="276"/>
                      <a:pt x="968" y="269"/>
                    </a:cubicBezTo>
                    <a:cubicBezTo>
                      <a:pt x="977" y="255"/>
                      <a:pt x="975" y="237"/>
                      <a:pt x="963" y="228"/>
                    </a:cubicBezTo>
                    <a:close/>
                  </a:path>
                </a:pathLst>
              </a:custGeom>
              <a:solidFill>
                <a:srgbClr val="1825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584" name="Freeform 8">
                <a:extLst>
                  <a:ext uri="{FF2B5EF4-FFF2-40B4-BE49-F238E27FC236}">
                    <a16:creationId xmlns:a16="http://schemas.microsoft.com/office/drawing/2014/main" id="{F2E25E81-761A-4240-8040-121DFDA25AAD}"/>
                  </a:ext>
                </a:extLst>
              </p:cNvPr>
              <p:cNvSpPr>
                <a:spLocks/>
              </p:cNvSpPr>
              <p:nvPr/>
            </p:nvSpPr>
            <p:spPr bwMode="auto">
              <a:xfrm>
                <a:off x="-1816100" y="1409700"/>
                <a:ext cx="865188" cy="830263"/>
              </a:xfrm>
              <a:custGeom>
                <a:avLst/>
                <a:gdLst>
                  <a:gd name="T0" fmla="*/ 444 w 447"/>
                  <a:gd name="T1" fmla="*/ 393 h 431"/>
                  <a:gd name="T2" fmla="*/ 317 w 447"/>
                  <a:gd name="T3" fmla="*/ 23 h 431"/>
                  <a:gd name="T4" fmla="*/ 279 w 447"/>
                  <a:gd name="T5" fmla="*/ 6 h 431"/>
                  <a:gd name="T6" fmla="*/ 261 w 447"/>
                  <a:gd name="T7" fmla="*/ 43 h 431"/>
                  <a:gd name="T8" fmla="*/ 374 w 447"/>
                  <a:gd name="T9" fmla="*/ 368 h 431"/>
                  <a:gd name="T10" fmla="*/ 34 w 447"/>
                  <a:gd name="T11" fmla="*/ 333 h 431"/>
                  <a:gd name="T12" fmla="*/ 1 w 447"/>
                  <a:gd name="T13" fmla="*/ 358 h 431"/>
                  <a:gd name="T14" fmla="*/ 1 w 447"/>
                  <a:gd name="T15" fmla="*/ 359 h 431"/>
                  <a:gd name="T16" fmla="*/ 12 w 447"/>
                  <a:gd name="T17" fmla="*/ 384 h 431"/>
                  <a:gd name="T18" fmla="*/ 28 w 447"/>
                  <a:gd name="T19" fmla="*/ 390 h 431"/>
                  <a:gd name="T20" fmla="*/ 414 w 447"/>
                  <a:gd name="T21" fmla="*/ 431 h 431"/>
                  <a:gd name="T22" fmla="*/ 417 w 447"/>
                  <a:gd name="T23" fmla="*/ 431 h 431"/>
                  <a:gd name="T24" fmla="*/ 439 w 447"/>
                  <a:gd name="T25" fmla="*/ 420 h 431"/>
                  <a:gd name="T26" fmla="*/ 440 w 447"/>
                  <a:gd name="T27" fmla="*/ 420 h 431"/>
                  <a:gd name="T28" fmla="*/ 444 w 447"/>
                  <a:gd name="T29" fmla="*/ 393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7" h="431">
                    <a:moveTo>
                      <a:pt x="444" y="393"/>
                    </a:moveTo>
                    <a:cubicBezTo>
                      <a:pt x="317" y="23"/>
                      <a:pt x="317" y="23"/>
                      <a:pt x="317" y="23"/>
                    </a:cubicBezTo>
                    <a:cubicBezTo>
                      <a:pt x="310" y="8"/>
                      <a:pt x="294" y="0"/>
                      <a:pt x="279" y="6"/>
                    </a:cubicBezTo>
                    <a:cubicBezTo>
                      <a:pt x="265" y="11"/>
                      <a:pt x="256" y="28"/>
                      <a:pt x="261" y="43"/>
                    </a:cubicBezTo>
                    <a:cubicBezTo>
                      <a:pt x="374" y="368"/>
                      <a:pt x="374" y="368"/>
                      <a:pt x="374" y="368"/>
                    </a:cubicBezTo>
                    <a:cubicBezTo>
                      <a:pt x="34" y="333"/>
                      <a:pt x="34" y="333"/>
                      <a:pt x="34" y="333"/>
                    </a:cubicBezTo>
                    <a:cubicBezTo>
                      <a:pt x="18" y="331"/>
                      <a:pt x="4" y="342"/>
                      <a:pt x="1" y="358"/>
                    </a:cubicBezTo>
                    <a:cubicBezTo>
                      <a:pt x="1" y="359"/>
                      <a:pt x="1" y="359"/>
                      <a:pt x="1" y="359"/>
                    </a:cubicBezTo>
                    <a:cubicBezTo>
                      <a:pt x="0" y="369"/>
                      <a:pt x="4" y="379"/>
                      <a:pt x="12" y="384"/>
                    </a:cubicBezTo>
                    <a:cubicBezTo>
                      <a:pt x="16" y="387"/>
                      <a:pt x="21" y="390"/>
                      <a:pt x="28" y="390"/>
                    </a:cubicBezTo>
                    <a:cubicBezTo>
                      <a:pt x="414" y="431"/>
                      <a:pt x="414" y="431"/>
                      <a:pt x="414" y="431"/>
                    </a:cubicBezTo>
                    <a:cubicBezTo>
                      <a:pt x="415" y="431"/>
                      <a:pt x="416" y="431"/>
                      <a:pt x="417" y="431"/>
                    </a:cubicBezTo>
                    <a:cubicBezTo>
                      <a:pt x="425" y="431"/>
                      <a:pt x="434" y="427"/>
                      <a:pt x="439" y="420"/>
                    </a:cubicBezTo>
                    <a:cubicBezTo>
                      <a:pt x="440" y="420"/>
                      <a:pt x="440" y="420"/>
                      <a:pt x="440" y="420"/>
                    </a:cubicBezTo>
                    <a:cubicBezTo>
                      <a:pt x="445" y="412"/>
                      <a:pt x="447" y="402"/>
                      <a:pt x="444" y="393"/>
                    </a:cubicBezTo>
                    <a:close/>
                  </a:path>
                </a:pathLst>
              </a:custGeom>
              <a:solidFill>
                <a:srgbClr val="1825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585" name="Freeform 9">
                <a:extLst>
                  <a:ext uri="{FF2B5EF4-FFF2-40B4-BE49-F238E27FC236}">
                    <a16:creationId xmlns:a16="http://schemas.microsoft.com/office/drawing/2014/main" id="{C005C236-D582-4B60-8B49-4231836AA85D}"/>
                  </a:ext>
                </a:extLst>
              </p:cNvPr>
              <p:cNvSpPr>
                <a:spLocks/>
              </p:cNvSpPr>
              <p:nvPr/>
            </p:nvSpPr>
            <p:spPr bwMode="auto">
              <a:xfrm>
                <a:off x="-2894013" y="2379663"/>
                <a:ext cx="1911350" cy="512763"/>
              </a:xfrm>
              <a:custGeom>
                <a:avLst/>
                <a:gdLst>
                  <a:gd name="T0" fmla="*/ 987 w 988"/>
                  <a:gd name="T1" fmla="*/ 27 h 266"/>
                  <a:gd name="T2" fmla="*/ 976 w 988"/>
                  <a:gd name="T3" fmla="*/ 8 h 266"/>
                  <a:gd name="T4" fmla="*/ 956 w 988"/>
                  <a:gd name="T5" fmla="*/ 1 h 266"/>
                  <a:gd name="T6" fmla="*/ 936 w 988"/>
                  <a:gd name="T7" fmla="*/ 13 h 266"/>
                  <a:gd name="T8" fmla="*/ 936 w 988"/>
                  <a:gd name="T9" fmla="*/ 13 h 266"/>
                  <a:gd name="T10" fmla="*/ 698 w 988"/>
                  <a:gd name="T11" fmla="*/ 177 h 266"/>
                  <a:gd name="T12" fmla="*/ 51 w 988"/>
                  <a:gd name="T13" fmla="*/ 8 h 266"/>
                  <a:gd name="T14" fmla="*/ 31 w 988"/>
                  <a:gd name="T15" fmla="*/ 1 h 266"/>
                  <a:gd name="T16" fmla="*/ 10 w 988"/>
                  <a:gd name="T17" fmla="*/ 13 h 266"/>
                  <a:gd name="T18" fmla="*/ 15 w 988"/>
                  <a:gd name="T19" fmla="*/ 54 h 266"/>
                  <a:gd name="T20" fmla="*/ 526 w 988"/>
                  <a:gd name="T21" fmla="*/ 266 h 266"/>
                  <a:gd name="T22" fmla="*/ 595 w 988"/>
                  <a:gd name="T23" fmla="*/ 262 h 266"/>
                  <a:gd name="T24" fmla="*/ 981 w 988"/>
                  <a:gd name="T25" fmla="*/ 49 h 266"/>
                  <a:gd name="T26" fmla="*/ 987 w 988"/>
                  <a:gd name="T27" fmla="*/ 27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8" h="266">
                    <a:moveTo>
                      <a:pt x="987" y="27"/>
                    </a:moveTo>
                    <a:cubicBezTo>
                      <a:pt x="986" y="19"/>
                      <a:pt x="982" y="13"/>
                      <a:pt x="976" y="8"/>
                    </a:cubicBezTo>
                    <a:cubicBezTo>
                      <a:pt x="971" y="3"/>
                      <a:pt x="963" y="0"/>
                      <a:pt x="956" y="1"/>
                    </a:cubicBezTo>
                    <a:cubicBezTo>
                      <a:pt x="948" y="2"/>
                      <a:pt x="941" y="6"/>
                      <a:pt x="936" y="13"/>
                    </a:cubicBezTo>
                    <a:cubicBezTo>
                      <a:pt x="936" y="13"/>
                      <a:pt x="936" y="13"/>
                      <a:pt x="936" y="13"/>
                    </a:cubicBezTo>
                    <a:cubicBezTo>
                      <a:pt x="920" y="32"/>
                      <a:pt x="837" y="128"/>
                      <a:pt x="698" y="177"/>
                    </a:cubicBezTo>
                    <a:cubicBezTo>
                      <a:pt x="497" y="250"/>
                      <a:pt x="279" y="193"/>
                      <a:pt x="51" y="8"/>
                    </a:cubicBezTo>
                    <a:cubicBezTo>
                      <a:pt x="46" y="3"/>
                      <a:pt x="38" y="1"/>
                      <a:pt x="31" y="1"/>
                    </a:cubicBezTo>
                    <a:cubicBezTo>
                      <a:pt x="23" y="2"/>
                      <a:pt x="15" y="6"/>
                      <a:pt x="10" y="13"/>
                    </a:cubicBezTo>
                    <a:cubicBezTo>
                      <a:pt x="0" y="25"/>
                      <a:pt x="2" y="44"/>
                      <a:pt x="15" y="54"/>
                    </a:cubicBezTo>
                    <a:cubicBezTo>
                      <a:pt x="188" y="195"/>
                      <a:pt x="360" y="266"/>
                      <a:pt x="526" y="266"/>
                    </a:cubicBezTo>
                    <a:cubicBezTo>
                      <a:pt x="552" y="266"/>
                      <a:pt x="574" y="265"/>
                      <a:pt x="595" y="262"/>
                    </a:cubicBezTo>
                    <a:cubicBezTo>
                      <a:pt x="841" y="232"/>
                      <a:pt x="980" y="50"/>
                      <a:pt x="981" y="49"/>
                    </a:cubicBezTo>
                    <a:cubicBezTo>
                      <a:pt x="986" y="42"/>
                      <a:pt x="988" y="34"/>
                      <a:pt x="987" y="27"/>
                    </a:cubicBezTo>
                    <a:close/>
                  </a:path>
                </a:pathLst>
              </a:custGeom>
              <a:solidFill>
                <a:srgbClr val="1825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586" name="Freeform 10">
                <a:extLst>
                  <a:ext uri="{FF2B5EF4-FFF2-40B4-BE49-F238E27FC236}">
                    <a16:creationId xmlns:a16="http://schemas.microsoft.com/office/drawing/2014/main" id="{E2ECB177-FA60-4C89-AF64-6E9551C1800E}"/>
                  </a:ext>
                </a:extLst>
              </p:cNvPr>
              <p:cNvSpPr>
                <a:spLocks/>
              </p:cNvSpPr>
              <p:nvPr/>
            </p:nvSpPr>
            <p:spPr bwMode="auto">
              <a:xfrm>
                <a:off x="-2946400" y="2347913"/>
                <a:ext cx="865188" cy="800100"/>
              </a:xfrm>
              <a:custGeom>
                <a:avLst/>
                <a:gdLst>
                  <a:gd name="T0" fmla="*/ 435 w 447"/>
                  <a:gd name="T1" fmla="*/ 46 h 415"/>
                  <a:gd name="T2" fmla="*/ 422 w 447"/>
                  <a:gd name="T3" fmla="*/ 40 h 415"/>
                  <a:gd name="T4" fmla="*/ 421 w 447"/>
                  <a:gd name="T5" fmla="*/ 40 h 415"/>
                  <a:gd name="T6" fmla="*/ 34 w 447"/>
                  <a:gd name="T7" fmla="*/ 1 h 415"/>
                  <a:gd name="T8" fmla="*/ 9 w 447"/>
                  <a:gd name="T9" fmla="*/ 12 h 415"/>
                  <a:gd name="T10" fmla="*/ 4 w 447"/>
                  <a:gd name="T11" fmla="*/ 39 h 415"/>
                  <a:gd name="T12" fmla="*/ 131 w 447"/>
                  <a:gd name="T13" fmla="*/ 396 h 415"/>
                  <a:gd name="T14" fmla="*/ 159 w 447"/>
                  <a:gd name="T15" fmla="*/ 415 h 415"/>
                  <a:gd name="T16" fmla="*/ 168 w 447"/>
                  <a:gd name="T17" fmla="*/ 413 h 415"/>
                  <a:gd name="T18" fmla="*/ 186 w 447"/>
                  <a:gd name="T19" fmla="*/ 377 h 415"/>
                  <a:gd name="T20" fmla="*/ 73 w 447"/>
                  <a:gd name="T21" fmla="*/ 62 h 415"/>
                  <a:gd name="T22" fmla="*/ 415 w 447"/>
                  <a:gd name="T23" fmla="*/ 96 h 415"/>
                  <a:gd name="T24" fmla="*/ 436 w 447"/>
                  <a:gd name="T25" fmla="*/ 89 h 415"/>
                  <a:gd name="T26" fmla="*/ 446 w 447"/>
                  <a:gd name="T27" fmla="*/ 70 h 415"/>
                  <a:gd name="T28" fmla="*/ 435 w 447"/>
                  <a:gd name="T29" fmla="*/ 46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7" h="415">
                    <a:moveTo>
                      <a:pt x="435" y="46"/>
                    </a:moveTo>
                    <a:cubicBezTo>
                      <a:pt x="432" y="42"/>
                      <a:pt x="426" y="41"/>
                      <a:pt x="422" y="40"/>
                    </a:cubicBezTo>
                    <a:cubicBezTo>
                      <a:pt x="421" y="40"/>
                      <a:pt x="421" y="40"/>
                      <a:pt x="421" y="40"/>
                    </a:cubicBezTo>
                    <a:cubicBezTo>
                      <a:pt x="34" y="1"/>
                      <a:pt x="34" y="1"/>
                      <a:pt x="34" y="1"/>
                    </a:cubicBezTo>
                    <a:cubicBezTo>
                      <a:pt x="24" y="0"/>
                      <a:pt x="15" y="4"/>
                      <a:pt x="9" y="12"/>
                    </a:cubicBezTo>
                    <a:cubicBezTo>
                      <a:pt x="2" y="19"/>
                      <a:pt x="0" y="29"/>
                      <a:pt x="4" y="39"/>
                    </a:cubicBezTo>
                    <a:cubicBezTo>
                      <a:pt x="131" y="396"/>
                      <a:pt x="131" y="396"/>
                      <a:pt x="131" y="396"/>
                    </a:cubicBezTo>
                    <a:cubicBezTo>
                      <a:pt x="135" y="407"/>
                      <a:pt x="147" y="415"/>
                      <a:pt x="159" y="415"/>
                    </a:cubicBezTo>
                    <a:cubicBezTo>
                      <a:pt x="162" y="415"/>
                      <a:pt x="165" y="414"/>
                      <a:pt x="168" y="413"/>
                    </a:cubicBezTo>
                    <a:cubicBezTo>
                      <a:pt x="183" y="408"/>
                      <a:pt x="191" y="392"/>
                      <a:pt x="186" y="377"/>
                    </a:cubicBezTo>
                    <a:cubicBezTo>
                      <a:pt x="73" y="62"/>
                      <a:pt x="73" y="62"/>
                      <a:pt x="73" y="62"/>
                    </a:cubicBezTo>
                    <a:cubicBezTo>
                      <a:pt x="415" y="96"/>
                      <a:pt x="415" y="96"/>
                      <a:pt x="415" y="96"/>
                    </a:cubicBezTo>
                    <a:cubicBezTo>
                      <a:pt x="423" y="97"/>
                      <a:pt x="431" y="94"/>
                      <a:pt x="436" y="89"/>
                    </a:cubicBezTo>
                    <a:cubicBezTo>
                      <a:pt x="442" y="84"/>
                      <a:pt x="445" y="78"/>
                      <a:pt x="446" y="70"/>
                    </a:cubicBezTo>
                    <a:cubicBezTo>
                      <a:pt x="447" y="61"/>
                      <a:pt x="443" y="52"/>
                      <a:pt x="435" y="46"/>
                    </a:cubicBezTo>
                    <a:close/>
                  </a:path>
                </a:pathLst>
              </a:custGeom>
              <a:solidFill>
                <a:srgbClr val="1825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grpSp>
        <p:grpSp>
          <p:nvGrpSpPr>
            <p:cNvPr id="574" name="Group 573">
              <a:extLst>
                <a:ext uri="{FF2B5EF4-FFF2-40B4-BE49-F238E27FC236}">
                  <a16:creationId xmlns:a16="http://schemas.microsoft.com/office/drawing/2014/main" id="{CDDE0E9A-71EE-4CF8-982C-EFC2605313AD}"/>
                </a:ext>
              </a:extLst>
            </p:cNvPr>
            <p:cNvGrpSpPr/>
            <p:nvPr/>
          </p:nvGrpSpPr>
          <p:grpSpPr>
            <a:xfrm>
              <a:off x="921291" y="6232866"/>
              <a:ext cx="437492" cy="306244"/>
              <a:chOff x="-3390900" y="1268413"/>
              <a:chExt cx="2936875" cy="2055813"/>
            </a:xfrm>
          </p:grpSpPr>
          <p:sp>
            <p:nvSpPr>
              <p:cNvPr id="575" name="Freeform 5">
                <a:extLst>
                  <a:ext uri="{FF2B5EF4-FFF2-40B4-BE49-F238E27FC236}">
                    <a16:creationId xmlns:a16="http://schemas.microsoft.com/office/drawing/2014/main" id="{50AE4B6D-A638-4107-93D8-34DF880C0179}"/>
                  </a:ext>
                </a:extLst>
              </p:cNvPr>
              <p:cNvSpPr>
                <a:spLocks noEditPoints="1"/>
              </p:cNvSpPr>
              <p:nvPr/>
            </p:nvSpPr>
            <p:spPr bwMode="auto">
              <a:xfrm>
                <a:off x="-3390900" y="1268413"/>
                <a:ext cx="1282700" cy="2055813"/>
              </a:xfrm>
              <a:custGeom>
                <a:avLst/>
                <a:gdLst>
                  <a:gd name="T0" fmla="*/ 589 w 663"/>
                  <a:gd name="T1" fmla="*/ 0 h 1066"/>
                  <a:gd name="T2" fmla="*/ 75 w 663"/>
                  <a:gd name="T3" fmla="*/ 0 h 1066"/>
                  <a:gd name="T4" fmla="*/ 0 w 663"/>
                  <a:gd name="T5" fmla="*/ 74 h 1066"/>
                  <a:gd name="T6" fmla="*/ 0 w 663"/>
                  <a:gd name="T7" fmla="*/ 991 h 1066"/>
                  <a:gd name="T8" fmla="*/ 75 w 663"/>
                  <a:gd name="T9" fmla="*/ 1066 h 1066"/>
                  <a:gd name="T10" fmla="*/ 589 w 663"/>
                  <a:gd name="T11" fmla="*/ 1066 h 1066"/>
                  <a:gd name="T12" fmla="*/ 663 w 663"/>
                  <a:gd name="T13" fmla="*/ 991 h 1066"/>
                  <a:gd name="T14" fmla="*/ 663 w 663"/>
                  <a:gd name="T15" fmla="*/ 74 h 1066"/>
                  <a:gd name="T16" fmla="*/ 589 w 663"/>
                  <a:gd name="T17" fmla="*/ 0 h 1066"/>
                  <a:gd name="T18" fmla="*/ 606 w 663"/>
                  <a:gd name="T19" fmla="*/ 991 h 1066"/>
                  <a:gd name="T20" fmla="*/ 589 w 663"/>
                  <a:gd name="T21" fmla="*/ 1008 h 1066"/>
                  <a:gd name="T22" fmla="*/ 75 w 663"/>
                  <a:gd name="T23" fmla="*/ 1008 h 1066"/>
                  <a:gd name="T24" fmla="*/ 58 w 663"/>
                  <a:gd name="T25" fmla="*/ 991 h 1066"/>
                  <a:gd name="T26" fmla="*/ 58 w 663"/>
                  <a:gd name="T27" fmla="*/ 74 h 1066"/>
                  <a:gd name="T28" fmla="*/ 75 w 663"/>
                  <a:gd name="T29" fmla="*/ 58 h 1066"/>
                  <a:gd name="T30" fmla="*/ 589 w 663"/>
                  <a:gd name="T31" fmla="*/ 58 h 1066"/>
                  <a:gd name="T32" fmla="*/ 606 w 663"/>
                  <a:gd name="T33" fmla="*/ 74 h 1066"/>
                  <a:gd name="T34" fmla="*/ 606 w 663"/>
                  <a:gd name="T35" fmla="*/ 991 h 1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3" h="1066">
                    <a:moveTo>
                      <a:pt x="589" y="0"/>
                    </a:moveTo>
                    <a:cubicBezTo>
                      <a:pt x="75" y="0"/>
                      <a:pt x="75" y="0"/>
                      <a:pt x="75" y="0"/>
                    </a:cubicBezTo>
                    <a:cubicBezTo>
                      <a:pt x="33" y="0"/>
                      <a:pt x="0" y="33"/>
                      <a:pt x="0" y="74"/>
                    </a:cubicBezTo>
                    <a:cubicBezTo>
                      <a:pt x="0" y="991"/>
                      <a:pt x="0" y="991"/>
                      <a:pt x="0" y="991"/>
                    </a:cubicBezTo>
                    <a:cubicBezTo>
                      <a:pt x="0" y="1032"/>
                      <a:pt x="33" y="1066"/>
                      <a:pt x="75" y="1066"/>
                    </a:cubicBezTo>
                    <a:cubicBezTo>
                      <a:pt x="589" y="1066"/>
                      <a:pt x="589" y="1066"/>
                      <a:pt x="589" y="1066"/>
                    </a:cubicBezTo>
                    <a:cubicBezTo>
                      <a:pt x="630" y="1066"/>
                      <a:pt x="663" y="1032"/>
                      <a:pt x="663" y="991"/>
                    </a:cubicBezTo>
                    <a:cubicBezTo>
                      <a:pt x="663" y="74"/>
                      <a:pt x="663" y="74"/>
                      <a:pt x="663" y="74"/>
                    </a:cubicBezTo>
                    <a:cubicBezTo>
                      <a:pt x="663" y="33"/>
                      <a:pt x="630" y="0"/>
                      <a:pt x="589" y="0"/>
                    </a:cubicBezTo>
                    <a:close/>
                    <a:moveTo>
                      <a:pt x="606" y="991"/>
                    </a:moveTo>
                    <a:cubicBezTo>
                      <a:pt x="606" y="1001"/>
                      <a:pt x="598" y="1008"/>
                      <a:pt x="589" y="1008"/>
                    </a:cubicBezTo>
                    <a:cubicBezTo>
                      <a:pt x="75" y="1008"/>
                      <a:pt x="75" y="1008"/>
                      <a:pt x="75" y="1008"/>
                    </a:cubicBezTo>
                    <a:cubicBezTo>
                      <a:pt x="66" y="1008"/>
                      <a:pt x="58" y="1000"/>
                      <a:pt x="58" y="991"/>
                    </a:cubicBezTo>
                    <a:cubicBezTo>
                      <a:pt x="58" y="74"/>
                      <a:pt x="58" y="74"/>
                      <a:pt x="58" y="74"/>
                    </a:cubicBezTo>
                    <a:cubicBezTo>
                      <a:pt x="58" y="65"/>
                      <a:pt x="66" y="58"/>
                      <a:pt x="75" y="58"/>
                    </a:cubicBezTo>
                    <a:cubicBezTo>
                      <a:pt x="589" y="58"/>
                      <a:pt x="589" y="58"/>
                      <a:pt x="589" y="58"/>
                    </a:cubicBezTo>
                    <a:cubicBezTo>
                      <a:pt x="598" y="58"/>
                      <a:pt x="606" y="65"/>
                      <a:pt x="606" y="74"/>
                    </a:cubicBezTo>
                    <a:lnTo>
                      <a:pt x="606" y="991"/>
                    </a:lnTo>
                    <a:close/>
                  </a:path>
                </a:pathLst>
              </a:custGeom>
              <a:solidFill>
                <a:srgbClr val="2373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576" name="Freeform 6">
                <a:extLst>
                  <a:ext uri="{FF2B5EF4-FFF2-40B4-BE49-F238E27FC236}">
                    <a16:creationId xmlns:a16="http://schemas.microsoft.com/office/drawing/2014/main" id="{4DEB4024-05AB-4588-A304-E91244C10B82}"/>
                  </a:ext>
                </a:extLst>
              </p:cNvPr>
              <p:cNvSpPr>
                <a:spLocks noEditPoints="1"/>
              </p:cNvSpPr>
              <p:nvPr/>
            </p:nvSpPr>
            <p:spPr bwMode="auto">
              <a:xfrm>
                <a:off x="-1736725" y="1268413"/>
                <a:ext cx="1282700" cy="2055813"/>
              </a:xfrm>
              <a:custGeom>
                <a:avLst/>
                <a:gdLst>
                  <a:gd name="T0" fmla="*/ 589 w 663"/>
                  <a:gd name="T1" fmla="*/ 0 h 1066"/>
                  <a:gd name="T2" fmla="*/ 75 w 663"/>
                  <a:gd name="T3" fmla="*/ 0 h 1066"/>
                  <a:gd name="T4" fmla="*/ 0 w 663"/>
                  <a:gd name="T5" fmla="*/ 74 h 1066"/>
                  <a:gd name="T6" fmla="*/ 0 w 663"/>
                  <a:gd name="T7" fmla="*/ 991 h 1066"/>
                  <a:gd name="T8" fmla="*/ 75 w 663"/>
                  <a:gd name="T9" fmla="*/ 1066 h 1066"/>
                  <a:gd name="T10" fmla="*/ 589 w 663"/>
                  <a:gd name="T11" fmla="*/ 1066 h 1066"/>
                  <a:gd name="T12" fmla="*/ 663 w 663"/>
                  <a:gd name="T13" fmla="*/ 991 h 1066"/>
                  <a:gd name="T14" fmla="*/ 663 w 663"/>
                  <a:gd name="T15" fmla="*/ 74 h 1066"/>
                  <a:gd name="T16" fmla="*/ 589 w 663"/>
                  <a:gd name="T17" fmla="*/ 0 h 1066"/>
                  <a:gd name="T18" fmla="*/ 606 w 663"/>
                  <a:gd name="T19" fmla="*/ 991 h 1066"/>
                  <a:gd name="T20" fmla="*/ 589 w 663"/>
                  <a:gd name="T21" fmla="*/ 1008 h 1066"/>
                  <a:gd name="T22" fmla="*/ 75 w 663"/>
                  <a:gd name="T23" fmla="*/ 1008 h 1066"/>
                  <a:gd name="T24" fmla="*/ 58 w 663"/>
                  <a:gd name="T25" fmla="*/ 991 h 1066"/>
                  <a:gd name="T26" fmla="*/ 58 w 663"/>
                  <a:gd name="T27" fmla="*/ 74 h 1066"/>
                  <a:gd name="T28" fmla="*/ 75 w 663"/>
                  <a:gd name="T29" fmla="*/ 58 h 1066"/>
                  <a:gd name="T30" fmla="*/ 589 w 663"/>
                  <a:gd name="T31" fmla="*/ 58 h 1066"/>
                  <a:gd name="T32" fmla="*/ 606 w 663"/>
                  <a:gd name="T33" fmla="*/ 74 h 1066"/>
                  <a:gd name="T34" fmla="*/ 606 w 663"/>
                  <a:gd name="T35" fmla="*/ 991 h 1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3" h="1066">
                    <a:moveTo>
                      <a:pt x="589" y="0"/>
                    </a:moveTo>
                    <a:cubicBezTo>
                      <a:pt x="75" y="0"/>
                      <a:pt x="75" y="0"/>
                      <a:pt x="75" y="0"/>
                    </a:cubicBezTo>
                    <a:cubicBezTo>
                      <a:pt x="33" y="0"/>
                      <a:pt x="0" y="33"/>
                      <a:pt x="0" y="74"/>
                    </a:cubicBezTo>
                    <a:cubicBezTo>
                      <a:pt x="0" y="991"/>
                      <a:pt x="0" y="991"/>
                      <a:pt x="0" y="991"/>
                    </a:cubicBezTo>
                    <a:cubicBezTo>
                      <a:pt x="0" y="1032"/>
                      <a:pt x="33" y="1066"/>
                      <a:pt x="75" y="1066"/>
                    </a:cubicBezTo>
                    <a:cubicBezTo>
                      <a:pt x="589" y="1066"/>
                      <a:pt x="589" y="1066"/>
                      <a:pt x="589" y="1066"/>
                    </a:cubicBezTo>
                    <a:cubicBezTo>
                      <a:pt x="630" y="1066"/>
                      <a:pt x="663" y="1032"/>
                      <a:pt x="663" y="991"/>
                    </a:cubicBezTo>
                    <a:cubicBezTo>
                      <a:pt x="663" y="74"/>
                      <a:pt x="663" y="74"/>
                      <a:pt x="663" y="74"/>
                    </a:cubicBezTo>
                    <a:cubicBezTo>
                      <a:pt x="663" y="33"/>
                      <a:pt x="630" y="0"/>
                      <a:pt x="589" y="0"/>
                    </a:cubicBezTo>
                    <a:close/>
                    <a:moveTo>
                      <a:pt x="606" y="991"/>
                    </a:moveTo>
                    <a:cubicBezTo>
                      <a:pt x="606" y="1000"/>
                      <a:pt x="598" y="1008"/>
                      <a:pt x="589" y="1008"/>
                    </a:cubicBezTo>
                    <a:cubicBezTo>
                      <a:pt x="75" y="1008"/>
                      <a:pt x="75" y="1008"/>
                      <a:pt x="75" y="1008"/>
                    </a:cubicBezTo>
                    <a:cubicBezTo>
                      <a:pt x="65" y="1008"/>
                      <a:pt x="58" y="1000"/>
                      <a:pt x="58" y="991"/>
                    </a:cubicBezTo>
                    <a:cubicBezTo>
                      <a:pt x="58" y="74"/>
                      <a:pt x="58" y="74"/>
                      <a:pt x="58" y="74"/>
                    </a:cubicBezTo>
                    <a:cubicBezTo>
                      <a:pt x="58" y="65"/>
                      <a:pt x="65" y="58"/>
                      <a:pt x="75" y="58"/>
                    </a:cubicBezTo>
                    <a:cubicBezTo>
                      <a:pt x="589" y="58"/>
                      <a:pt x="589" y="58"/>
                      <a:pt x="589" y="58"/>
                    </a:cubicBezTo>
                    <a:cubicBezTo>
                      <a:pt x="598" y="58"/>
                      <a:pt x="606" y="65"/>
                      <a:pt x="606" y="74"/>
                    </a:cubicBezTo>
                    <a:lnTo>
                      <a:pt x="606" y="991"/>
                    </a:lnTo>
                    <a:close/>
                  </a:path>
                </a:pathLst>
              </a:custGeom>
              <a:solidFill>
                <a:srgbClr val="2373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577" name="Freeform 7">
                <a:extLst>
                  <a:ext uri="{FF2B5EF4-FFF2-40B4-BE49-F238E27FC236}">
                    <a16:creationId xmlns:a16="http://schemas.microsoft.com/office/drawing/2014/main" id="{59C9A07D-AB06-4CA6-A368-A6456109A242}"/>
                  </a:ext>
                </a:extLst>
              </p:cNvPr>
              <p:cNvSpPr>
                <a:spLocks/>
              </p:cNvSpPr>
              <p:nvPr/>
            </p:nvSpPr>
            <p:spPr bwMode="auto">
              <a:xfrm>
                <a:off x="-2894013" y="1644650"/>
                <a:ext cx="1890713" cy="546100"/>
              </a:xfrm>
              <a:custGeom>
                <a:avLst/>
                <a:gdLst>
                  <a:gd name="T0" fmla="*/ 963 w 977"/>
                  <a:gd name="T1" fmla="*/ 228 h 283"/>
                  <a:gd name="T2" fmla="*/ 391 w 977"/>
                  <a:gd name="T3" fmla="*/ 23 h 283"/>
                  <a:gd name="T4" fmla="*/ 10 w 977"/>
                  <a:gd name="T5" fmla="*/ 231 h 283"/>
                  <a:gd name="T6" fmla="*/ 9 w 977"/>
                  <a:gd name="T7" fmla="*/ 233 h 283"/>
                  <a:gd name="T8" fmla="*/ 15 w 977"/>
                  <a:gd name="T9" fmla="*/ 274 h 283"/>
                  <a:gd name="T10" fmla="*/ 55 w 977"/>
                  <a:gd name="T11" fmla="*/ 269 h 283"/>
                  <a:gd name="T12" fmla="*/ 55 w 977"/>
                  <a:gd name="T13" fmla="*/ 268 h 283"/>
                  <a:gd name="T14" fmla="*/ 289 w 977"/>
                  <a:gd name="T15" fmla="*/ 106 h 283"/>
                  <a:gd name="T16" fmla="*/ 927 w 977"/>
                  <a:gd name="T17" fmla="*/ 274 h 283"/>
                  <a:gd name="T18" fmla="*/ 928 w 977"/>
                  <a:gd name="T19" fmla="*/ 274 h 283"/>
                  <a:gd name="T20" fmla="*/ 945 w 977"/>
                  <a:gd name="T21" fmla="*/ 280 h 283"/>
                  <a:gd name="T22" fmla="*/ 968 w 977"/>
                  <a:gd name="T23" fmla="*/ 269 h 283"/>
                  <a:gd name="T24" fmla="*/ 963 w 977"/>
                  <a:gd name="T25" fmla="*/ 228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7" h="283">
                    <a:moveTo>
                      <a:pt x="963" y="228"/>
                    </a:moveTo>
                    <a:cubicBezTo>
                      <a:pt x="767" y="69"/>
                      <a:pt x="574" y="0"/>
                      <a:pt x="391" y="23"/>
                    </a:cubicBezTo>
                    <a:cubicBezTo>
                      <a:pt x="169" y="49"/>
                      <a:pt x="35" y="201"/>
                      <a:pt x="10" y="231"/>
                    </a:cubicBezTo>
                    <a:cubicBezTo>
                      <a:pt x="9" y="233"/>
                      <a:pt x="9" y="233"/>
                      <a:pt x="9" y="233"/>
                    </a:cubicBezTo>
                    <a:cubicBezTo>
                      <a:pt x="0" y="246"/>
                      <a:pt x="2" y="264"/>
                      <a:pt x="15" y="274"/>
                    </a:cubicBezTo>
                    <a:cubicBezTo>
                      <a:pt x="28" y="283"/>
                      <a:pt x="45" y="281"/>
                      <a:pt x="55" y="269"/>
                    </a:cubicBezTo>
                    <a:cubicBezTo>
                      <a:pt x="55" y="269"/>
                      <a:pt x="55" y="269"/>
                      <a:pt x="55" y="268"/>
                    </a:cubicBezTo>
                    <a:cubicBezTo>
                      <a:pt x="70" y="250"/>
                      <a:pt x="153" y="155"/>
                      <a:pt x="289" y="106"/>
                    </a:cubicBezTo>
                    <a:cubicBezTo>
                      <a:pt x="489" y="35"/>
                      <a:pt x="703" y="91"/>
                      <a:pt x="927" y="274"/>
                    </a:cubicBezTo>
                    <a:cubicBezTo>
                      <a:pt x="928" y="274"/>
                      <a:pt x="928" y="274"/>
                      <a:pt x="928" y="274"/>
                    </a:cubicBezTo>
                    <a:cubicBezTo>
                      <a:pt x="934" y="278"/>
                      <a:pt x="939" y="280"/>
                      <a:pt x="945" y="280"/>
                    </a:cubicBezTo>
                    <a:cubicBezTo>
                      <a:pt x="954" y="280"/>
                      <a:pt x="962" y="276"/>
                      <a:pt x="968" y="269"/>
                    </a:cubicBezTo>
                    <a:cubicBezTo>
                      <a:pt x="977" y="255"/>
                      <a:pt x="975" y="237"/>
                      <a:pt x="963" y="228"/>
                    </a:cubicBezTo>
                    <a:close/>
                  </a:path>
                </a:pathLst>
              </a:custGeom>
              <a:solidFill>
                <a:srgbClr val="1825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578" name="Freeform 8">
                <a:extLst>
                  <a:ext uri="{FF2B5EF4-FFF2-40B4-BE49-F238E27FC236}">
                    <a16:creationId xmlns:a16="http://schemas.microsoft.com/office/drawing/2014/main" id="{8558E8B6-0DCA-4575-AFB9-6FD00A4C4672}"/>
                  </a:ext>
                </a:extLst>
              </p:cNvPr>
              <p:cNvSpPr>
                <a:spLocks/>
              </p:cNvSpPr>
              <p:nvPr/>
            </p:nvSpPr>
            <p:spPr bwMode="auto">
              <a:xfrm>
                <a:off x="-1816100" y="1409700"/>
                <a:ext cx="865188" cy="830263"/>
              </a:xfrm>
              <a:custGeom>
                <a:avLst/>
                <a:gdLst>
                  <a:gd name="T0" fmla="*/ 444 w 447"/>
                  <a:gd name="T1" fmla="*/ 393 h 431"/>
                  <a:gd name="T2" fmla="*/ 317 w 447"/>
                  <a:gd name="T3" fmla="*/ 23 h 431"/>
                  <a:gd name="T4" fmla="*/ 279 w 447"/>
                  <a:gd name="T5" fmla="*/ 6 h 431"/>
                  <a:gd name="T6" fmla="*/ 261 w 447"/>
                  <a:gd name="T7" fmla="*/ 43 h 431"/>
                  <a:gd name="T8" fmla="*/ 374 w 447"/>
                  <a:gd name="T9" fmla="*/ 368 h 431"/>
                  <a:gd name="T10" fmla="*/ 34 w 447"/>
                  <a:gd name="T11" fmla="*/ 333 h 431"/>
                  <a:gd name="T12" fmla="*/ 1 w 447"/>
                  <a:gd name="T13" fmla="*/ 358 h 431"/>
                  <a:gd name="T14" fmla="*/ 1 w 447"/>
                  <a:gd name="T15" fmla="*/ 359 h 431"/>
                  <a:gd name="T16" fmla="*/ 12 w 447"/>
                  <a:gd name="T17" fmla="*/ 384 h 431"/>
                  <a:gd name="T18" fmla="*/ 28 w 447"/>
                  <a:gd name="T19" fmla="*/ 390 h 431"/>
                  <a:gd name="T20" fmla="*/ 414 w 447"/>
                  <a:gd name="T21" fmla="*/ 431 h 431"/>
                  <a:gd name="T22" fmla="*/ 417 w 447"/>
                  <a:gd name="T23" fmla="*/ 431 h 431"/>
                  <a:gd name="T24" fmla="*/ 439 w 447"/>
                  <a:gd name="T25" fmla="*/ 420 h 431"/>
                  <a:gd name="T26" fmla="*/ 440 w 447"/>
                  <a:gd name="T27" fmla="*/ 420 h 431"/>
                  <a:gd name="T28" fmla="*/ 444 w 447"/>
                  <a:gd name="T29" fmla="*/ 393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7" h="431">
                    <a:moveTo>
                      <a:pt x="444" y="393"/>
                    </a:moveTo>
                    <a:cubicBezTo>
                      <a:pt x="317" y="23"/>
                      <a:pt x="317" y="23"/>
                      <a:pt x="317" y="23"/>
                    </a:cubicBezTo>
                    <a:cubicBezTo>
                      <a:pt x="310" y="8"/>
                      <a:pt x="294" y="0"/>
                      <a:pt x="279" y="6"/>
                    </a:cubicBezTo>
                    <a:cubicBezTo>
                      <a:pt x="265" y="11"/>
                      <a:pt x="256" y="28"/>
                      <a:pt x="261" y="43"/>
                    </a:cubicBezTo>
                    <a:cubicBezTo>
                      <a:pt x="374" y="368"/>
                      <a:pt x="374" y="368"/>
                      <a:pt x="374" y="368"/>
                    </a:cubicBezTo>
                    <a:cubicBezTo>
                      <a:pt x="34" y="333"/>
                      <a:pt x="34" y="333"/>
                      <a:pt x="34" y="333"/>
                    </a:cubicBezTo>
                    <a:cubicBezTo>
                      <a:pt x="18" y="331"/>
                      <a:pt x="4" y="342"/>
                      <a:pt x="1" y="358"/>
                    </a:cubicBezTo>
                    <a:cubicBezTo>
                      <a:pt x="1" y="359"/>
                      <a:pt x="1" y="359"/>
                      <a:pt x="1" y="359"/>
                    </a:cubicBezTo>
                    <a:cubicBezTo>
                      <a:pt x="0" y="369"/>
                      <a:pt x="4" y="379"/>
                      <a:pt x="12" y="384"/>
                    </a:cubicBezTo>
                    <a:cubicBezTo>
                      <a:pt x="16" y="387"/>
                      <a:pt x="21" y="390"/>
                      <a:pt x="28" y="390"/>
                    </a:cubicBezTo>
                    <a:cubicBezTo>
                      <a:pt x="414" y="431"/>
                      <a:pt x="414" y="431"/>
                      <a:pt x="414" y="431"/>
                    </a:cubicBezTo>
                    <a:cubicBezTo>
                      <a:pt x="415" y="431"/>
                      <a:pt x="416" y="431"/>
                      <a:pt x="417" y="431"/>
                    </a:cubicBezTo>
                    <a:cubicBezTo>
                      <a:pt x="425" y="431"/>
                      <a:pt x="434" y="427"/>
                      <a:pt x="439" y="420"/>
                    </a:cubicBezTo>
                    <a:cubicBezTo>
                      <a:pt x="440" y="420"/>
                      <a:pt x="440" y="420"/>
                      <a:pt x="440" y="420"/>
                    </a:cubicBezTo>
                    <a:cubicBezTo>
                      <a:pt x="445" y="412"/>
                      <a:pt x="447" y="402"/>
                      <a:pt x="444" y="393"/>
                    </a:cubicBezTo>
                    <a:close/>
                  </a:path>
                </a:pathLst>
              </a:custGeom>
              <a:solidFill>
                <a:srgbClr val="1825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579" name="Freeform 9">
                <a:extLst>
                  <a:ext uri="{FF2B5EF4-FFF2-40B4-BE49-F238E27FC236}">
                    <a16:creationId xmlns:a16="http://schemas.microsoft.com/office/drawing/2014/main" id="{B8C09244-EEE6-4027-8A95-30A69177D27F}"/>
                  </a:ext>
                </a:extLst>
              </p:cNvPr>
              <p:cNvSpPr>
                <a:spLocks/>
              </p:cNvSpPr>
              <p:nvPr/>
            </p:nvSpPr>
            <p:spPr bwMode="auto">
              <a:xfrm>
                <a:off x="-2894013" y="2379663"/>
                <a:ext cx="1911350" cy="512763"/>
              </a:xfrm>
              <a:custGeom>
                <a:avLst/>
                <a:gdLst>
                  <a:gd name="T0" fmla="*/ 987 w 988"/>
                  <a:gd name="T1" fmla="*/ 27 h 266"/>
                  <a:gd name="T2" fmla="*/ 976 w 988"/>
                  <a:gd name="T3" fmla="*/ 8 h 266"/>
                  <a:gd name="T4" fmla="*/ 956 w 988"/>
                  <a:gd name="T5" fmla="*/ 1 h 266"/>
                  <a:gd name="T6" fmla="*/ 936 w 988"/>
                  <a:gd name="T7" fmla="*/ 13 h 266"/>
                  <a:gd name="T8" fmla="*/ 936 w 988"/>
                  <a:gd name="T9" fmla="*/ 13 h 266"/>
                  <a:gd name="T10" fmla="*/ 698 w 988"/>
                  <a:gd name="T11" fmla="*/ 177 h 266"/>
                  <a:gd name="T12" fmla="*/ 51 w 988"/>
                  <a:gd name="T13" fmla="*/ 8 h 266"/>
                  <a:gd name="T14" fmla="*/ 31 w 988"/>
                  <a:gd name="T15" fmla="*/ 1 h 266"/>
                  <a:gd name="T16" fmla="*/ 10 w 988"/>
                  <a:gd name="T17" fmla="*/ 13 h 266"/>
                  <a:gd name="T18" fmla="*/ 15 w 988"/>
                  <a:gd name="T19" fmla="*/ 54 h 266"/>
                  <a:gd name="T20" fmla="*/ 526 w 988"/>
                  <a:gd name="T21" fmla="*/ 266 h 266"/>
                  <a:gd name="T22" fmla="*/ 595 w 988"/>
                  <a:gd name="T23" fmla="*/ 262 h 266"/>
                  <a:gd name="T24" fmla="*/ 981 w 988"/>
                  <a:gd name="T25" fmla="*/ 49 h 266"/>
                  <a:gd name="T26" fmla="*/ 987 w 988"/>
                  <a:gd name="T27" fmla="*/ 27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8" h="266">
                    <a:moveTo>
                      <a:pt x="987" y="27"/>
                    </a:moveTo>
                    <a:cubicBezTo>
                      <a:pt x="986" y="19"/>
                      <a:pt x="982" y="13"/>
                      <a:pt x="976" y="8"/>
                    </a:cubicBezTo>
                    <a:cubicBezTo>
                      <a:pt x="971" y="3"/>
                      <a:pt x="963" y="0"/>
                      <a:pt x="956" y="1"/>
                    </a:cubicBezTo>
                    <a:cubicBezTo>
                      <a:pt x="948" y="2"/>
                      <a:pt x="941" y="6"/>
                      <a:pt x="936" y="13"/>
                    </a:cubicBezTo>
                    <a:cubicBezTo>
                      <a:pt x="936" y="13"/>
                      <a:pt x="936" y="13"/>
                      <a:pt x="936" y="13"/>
                    </a:cubicBezTo>
                    <a:cubicBezTo>
                      <a:pt x="920" y="32"/>
                      <a:pt x="837" y="128"/>
                      <a:pt x="698" y="177"/>
                    </a:cubicBezTo>
                    <a:cubicBezTo>
                      <a:pt x="497" y="250"/>
                      <a:pt x="279" y="193"/>
                      <a:pt x="51" y="8"/>
                    </a:cubicBezTo>
                    <a:cubicBezTo>
                      <a:pt x="46" y="3"/>
                      <a:pt x="38" y="1"/>
                      <a:pt x="31" y="1"/>
                    </a:cubicBezTo>
                    <a:cubicBezTo>
                      <a:pt x="23" y="2"/>
                      <a:pt x="15" y="6"/>
                      <a:pt x="10" y="13"/>
                    </a:cubicBezTo>
                    <a:cubicBezTo>
                      <a:pt x="0" y="25"/>
                      <a:pt x="2" y="44"/>
                      <a:pt x="15" y="54"/>
                    </a:cubicBezTo>
                    <a:cubicBezTo>
                      <a:pt x="188" y="195"/>
                      <a:pt x="360" y="266"/>
                      <a:pt x="526" y="266"/>
                    </a:cubicBezTo>
                    <a:cubicBezTo>
                      <a:pt x="552" y="266"/>
                      <a:pt x="574" y="265"/>
                      <a:pt x="595" y="262"/>
                    </a:cubicBezTo>
                    <a:cubicBezTo>
                      <a:pt x="841" y="232"/>
                      <a:pt x="980" y="50"/>
                      <a:pt x="981" y="49"/>
                    </a:cubicBezTo>
                    <a:cubicBezTo>
                      <a:pt x="986" y="42"/>
                      <a:pt x="988" y="34"/>
                      <a:pt x="987" y="27"/>
                    </a:cubicBezTo>
                    <a:close/>
                  </a:path>
                </a:pathLst>
              </a:custGeom>
              <a:solidFill>
                <a:srgbClr val="1825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580" name="Freeform 10">
                <a:extLst>
                  <a:ext uri="{FF2B5EF4-FFF2-40B4-BE49-F238E27FC236}">
                    <a16:creationId xmlns:a16="http://schemas.microsoft.com/office/drawing/2014/main" id="{140916C6-18C6-4A17-BC7A-F2DF2D4A25E1}"/>
                  </a:ext>
                </a:extLst>
              </p:cNvPr>
              <p:cNvSpPr>
                <a:spLocks/>
              </p:cNvSpPr>
              <p:nvPr/>
            </p:nvSpPr>
            <p:spPr bwMode="auto">
              <a:xfrm>
                <a:off x="-2946400" y="2347913"/>
                <a:ext cx="865188" cy="800100"/>
              </a:xfrm>
              <a:custGeom>
                <a:avLst/>
                <a:gdLst>
                  <a:gd name="T0" fmla="*/ 435 w 447"/>
                  <a:gd name="T1" fmla="*/ 46 h 415"/>
                  <a:gd name="T2" fmla="*/ 422 w 447"/>
                  <a:gd name="T3" fmla="*/ 40 h 415"/>
                  <a:gd name="T4" fmla="*/ 421 w 447"/>
                  <a:gd name="T5" fmla="*/ 40 h 415"/>
                  <a:gd name="T6" fmla="*/ 34 w 447"/>
                  <a:gd name="T7" fmla="*/ 1 h 415"/>
                  <a:gd name="T8" fmla="*/ 9 w 447"/>
                  <a:gd name="T9" fmla="*/ 12 h 415"/>
                  <a:gd name="T10" fmla="*/ 4 w 447"/>
                  <a:gd name="T11" fmla="*/ 39 h 415"/>
                  <a:gd name="T12" fmla="*/ 131 w 447"/>
                  <a:gd name="T13" fmla="*/ 396 h 415"/>
                  <a:gd name="T14" fmla="*/ 159 w 447"/>
                  <a:gd name="T15" fmla="*/ 415 h 415"/>
                  <a:gd name="T16" fmla="*/ 168 w 447"/>
                  <a:gd name="T17" fmla="*/ 413 h 415"/>
                  <a:gd name="T18" fmla="*/ 186 w 447"/>
                  <a:gd name="T19" fmla="*/ 377 h 415"/>
                  <a:gd name="T20" fmla="*/ 73 w 447"/>
                  <a:gd name="T21" fmla="*/ 62 h 415"/>
                  <a:gd name="T22" fmla="*/ 415 w 447"/>
                  <a:gd name="T23" fmla="*/ 96 h 415"/>
                  <a:gd name="T24" fmla="*/ 436 w 447"/>
                  <a:gd name="T25" fmla="*/ 89 h 415"/>
                  <a:gd name="T26" fmla="*/ 446 w 447"/>
                  <a:gd name="T27" fmla="*/ 70 h 415"/>
                  <a:gd name="T28" fmla="*/ 435 w 447"/>
                  <a:gd name="T29" fmla="*/ 46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7" h="415">
                    <a:moveTo>
                      <a:pt x="435" y="46"/>
                    </a:moveTo>
                    <a:cubicBezTo>
                      <a:pt x="432" y="42"/>
                      <a:pt x="426" y="41"/>
                      <a:pt x="422" y="40"/>
                    </a:cubicBezTo>
                    <a:cubicBezTo>
                      <a:pt x="421" y="40"/>
                      <a:pt x="421" y="40"/>
                      <a:pt x="421" y="40"/>
                    </a:cubicBezTo>
                    <a:cubicBezTo>
                      <a:pt x="34" y="1"/>
                      <a:pt x="34" y="1"/>
                      <a:pt x="34" y="1"/>
                    </a:cubicBezTo>
                    <a:cubicBezTo>
                      <a:pt x="24" y="0"/>
                      <a:pt x="15" y="4"/>
                      <a:pt x="9" y="12"/>
                    </a:cubicBezTo>
                    <a:cubicBezTo>
                      <a:pt x="2" y="19"/>
                      <a:pt x="0" y="29"/>
                      <a:pt x="4" y="39"/>
                    </a:cubicBezTo>
                    <a:cubicBezTo>
                      <a:pt x="131" y="396"/>
                      <a:pt x="131" y="396"/>
                      <a:pt x="131" y="396"/>
                    </a:cubicBezTo>
                    <a:cubicBezTo>
                      <a:pt x="135" y="407"/>
                      <a:pt x="147" y="415"/>
                      <a:pt x="159" y="415"/>
                    </a:cubicBezTo>
                    <a:cubicBezTo>
                      <a:pt x="162" y="415"/>
                      <a:pt x="165" y="414"/>
                      <a:pt x="168" y="413"/>
                    </a:cubicBezTo>
                    <a:cubicBezTo>
                      <a:pt x="183" y="408"/>
                      <a:pt x="191" y="392"/>
                      <a:pt x="186" y="377"/>
                    </a:cubicBezTo>
                    <a:cubicBezTo>
                      <a:pt x="73" y="62"/>
                      <a:pt x="73" y="62"/>
                      <a:pt x="73" y="62"/>
                    </a:cubicBezTo>
                    <a:cubicBezTo>
                      <a:pt x="415" y="96"/>
                      <a:pt x="415" y="96"/>
                      <a:pt x="415" y="96"/>
                    </a:cubicBezTo>
                    <a:cubicBezTo>
                      <a:pt x="423" y="97"/>
                      <a:pt x="431" y="94"/>
                      <a:pt x="436" y="89"/>
                    </a:cubicBezTo>
                    <a:cubicBezTo>
                      <a:pt x="442" y="84"/>
                      <a:pt x="445" y="78"/>
                      <a:pt x="446" y="70"/>
                    </a:cubicBezTo>
                    <a:cubicBezTo>
                      <a:pt x="447" y="61"/>
                      <a:pt x="443" y="52"/>
                      <a:pt x="435" y="46"/>
                    </a:cubicBezTo>
                    <a:close/>
                  </a:path>
                </a:pathLst>
              </a:custGeom>
              <a:solidFill>
                <a:srgbClr val="1825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grpSp>
      </p:grpSp>
      <p:grpSp>
        <p:nvGrpSpPr>
          <p:cNvPr id="587" name="Group 586">
            <a:extLst>
              <a:ext uri="{FF2B5EF4-FFF2-40B4-BE49-F238E27FC236}">
                <a16:creationId xmlns:a16="http://schemas.microsoft.com/office/drawing/2014/main" id="{F3B515A7-ACA3-4AED-963E-AC79BC281FD3}"/>
              </a:ext>
            </a:extLst>
          </p:cNvPr>
          <p:cNvGrpSpPr/>
          <p:nvPr/>
        </p:nvGrpSpPr>
        <p:grpSpPr>
          <a:xfrm>
            <a:off x="4786925" y="1269233"/>
            <a:ext cx="2477966" cy="1662583"/>
            <a:chOff x="4882913" y="1696376"/>
            <a:chExt cx="2527654" cy="1695921"/>
          </a:xfrm>
        </p:grpSpPr>
        <p:sp>
          <p:nvSpPr>
            <p:cNvPr id="588" name="Rectangle 587">
              <a:extLst>
                <a:ext uri="{FF2B5EF4-FFF2-40B4-BE49-F238E27FC236}">
                  <a16:creationId xmlns:a16="http://schemas.microsoft.com/office/drawing/2014/main" id="{DED2EB96-1E42-4A07-A05C-EB51D79ABE17}"/>
                </a:ext>
              </a:extLst>
            </p:cNvPr>
            <p:cNvSpPr/>
            <p:nvPr/>
          </p:nvSpPr>
          <p:spPr bwMode="auto">
            <a:xfrm>
              <a:off x="5715000" y="1696376"/>
              <a:ext cx="1695567" cy="49240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134445" rIns="134445" bIns="134445" numCol="1" spcCol="0" rtlCol="0" fromWordArt="0" anchor="t" anchorCtr="0" forceAA="0" compatLnSpc="1">
              <a:prstTxWarp prst="textNoShape">
                <a:avLst/>
              </a:prstTxWarp>
              <a:spAutoFit/>
            </a:bodyPr>
            <a:lstStyle/>
            <a:p>
              <a:pPr marL="0" marR="0" lvl="0" indent="0" algn="r" defTabSz="930858" rtl="0" eaLnBrk="1" fontAlgn="auto" latinLnBrk="0" hangingPunct="1">
                <a:lnSpc>
                  <a:spcPct val="100000"/>
                </a:lnSpc>
                <a:spcBef>
                  <a:spcPts val="1176"/>
                </a:spcBef>
                <a:spcAft>
                  <a:spcPts val="0"/>
                </a:spcAft>
                <a:buClrTx/>
                <a:buSzTx/>
                <a:buFontTx/>
                <a:buNone/>
                <a:tabLst/>
                <a:defRPr/>
              </a:pPr>
              <a:r>
                <a:rPr kumimoji="0" lang="en-US" sz="1372" b="0" i="0" u="none" strike="noStrike" kern="0" cap="none" spc="0" normalizeH="0" baseline="0" noProof="0" dirty="0">
                  <a:ln>
                    <a:noFill/>
                  </a:ln>
                  <a:solidFill>
                    <a:srgbClr val="0078D7"/>
                  </a:solidFill>
                  <a:effectLst/>
                  <a:uLnTx/>
                  <a:uFillTx/>
                  <a:latin typeface="Segoe UI"/>
                  <a:ea typeface="Segoe UI" pitchFamily="34" charset="0"/>
                  <a:cs typeface="Segoe UI Semibold" panose="020B0702040204020203" pitchFamily="34" charset="0"/>
                </a:rPr>
                <a:t>Azure SQL DW</a:t>
              </a:r>
            </a:p>
          </p:txBody>
        </p:sp>
        <p:sp>
          <p:nvSpPr>
            <p:cNvPr id="589" name="Rectangle 588">
              <a:extLst>
                <a:ext uri="{FF2B5EF4-FFF2-40B4-BE49-F238E27FC236}">
                  <a16:creationId xmlns:a16="http://schemas.microsoft.com/office/drawing/2014/main" id="{DB427DB9-6811-42C2-BB95-2033BB55A582}"/>
                </a:ext>
              </a:extLst>
            </p:cNvPr>
            <p:cNvSpPr/>
            <p:nvPr/>
          </p:nvSpPr>
          <p:spPr bwMode="auto">
            <a:xfrm>
              <a:off x="5660994" y="2097548"/>
              <a:ext cx="1749573" cy="49240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134445" rIns="134445" bIns="134445" numCol="1" spcCol="0" rtlCol="0" fromWordArt="0" anchor="t" anchorCtr="0" forceAA="0" compatLnSpc="1">
              <a:prstTxWarp prst="textNoShape">
                <a:avLst/>
              </a:prstTxWarp>
              <a:spAutoFit/>
            </a:bodyPr>
            <a:lstStyle/>
            <a:p>
              <a:pPr marL="0" marR="0" lvl="0" indent="0" algn="r" defTabSz="930858" rtl="0" eaLnBrk="1" fontAlgn="auto" latinLnBrk="0" hangingPunct="1">
                <a:lnSpc>
                  <a:spcPct val="100000"/>
                </a:lnSpc>
                <a:spcBef>
                  <a:spcPts val="1176"/>
                </a:spcBef>
                <a:spcAft>
                  <a:spcPts val="0"/>
                </a:spcAft>
                <a:buClrTx/>
                <a:buSzTx/>
                <a:buFontTx/>
                <a:buNone/>
                <a:tabLst/>
                <a:defRPr/>
              </a:pPr>
              <a:r>
                <a:rPr kumimoji="0" lang="en-US" sz="1372" b="0" i="0" u="none" strike="noStrike" kern="0" cap="none" spc="0" normalizeH="0" baseline="0" noProof="0" dirty="0">
                  <a:ln>
                    <a:noFill/>
                  </a:ln>
                  <a:solidFill>
                    <a:srgbClr val="0078D7"/>
                  </a:solidFill>
                  <a:effectLst/>
                  <a:uLnTx/>
                  <a:uFillTx/>
                  <a:latin typeface="Segoe UI"/>
                  <a:ea typeface="Segoe UI" pitchFamily="34" charset="0"/>
                  <a:cs typeface="Segoe UI Semibold" panose="020B0702040204020203" pitchFamily="34" charset="0"/>
                </a:rPr>
                <a:t>ADLS &amp; ADLA</a:t>
              </a:r>
            </a:p>
          </p:txBody>
        </p:sp>
        <p:sp>
          <p:nvSpPr>
            <p:cNvPr id="590" name="Rectangle 589">
              <a:extLst>
                <a:ext uri="{FF2B5EF4-FFF2-40B4-BE49-F238E27FC236}">
                  <a16:creationId xmlns:a16="http://schemas.microsoft.com/office/drawing/2014/main" id="{DB90FF29-485C-475A-AC4F-1CD32083D5F4}"/>
                </a:ext>
              </a:extLst>
            </p:cNvPr>
            <p:cNvSpPr/>
            <p:nvPr/>
          </p:nvSpPr>
          <p:spPr bwMode="auto">
            <a:xfrm>
              <a:off x="5884862" y="2498720"/>
              <a:ext cx="1525705" cy="49240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134445" rIns="134445" bIns="134445" numCol="1" spcCol="0" rtlCol="0" fromWordArt="0" anchor="t" anchorCtr="0" forceAA="0" compatLnSpc="1">
              <a:prstTxWarp prst="textNoShape">
                <a:avLst/>
              </a:prstTxWarp>
              <a:spAutoFit/>
            </a:bodyPr>
            <a:lstStyle/>
            <a:p>
              <a:pPr marL="0" marR="0" lvl="0" indent="0" algn="r" defTabSz="930858" rtl="0" eaLnBrk="1" fontAlgn="auto" latinLnBrk="0" hangingPunct="1">
                <a:lnSpc>
                  <a:spcPct val="100000"/>
                </a:lnSpc>
                <a:spcBef>
                  <a:spcPts val="1176"/>
                </a:spcBef>
                <a:spcAft>
                  <a:spcPts val="0"/>
                </a:spcAft>
                <a:buClrTx/>
                <a:buSzTx/>
                <a:buFontTx/>
                <a:buNone/>
                <a:tabLst/>
                <a:defRPr/>
              </a:pPr>
              <a:r>
                <a:rPr kumimoji="0" lang="en-US" sz="1372" b="0" i="0" u="none" strike="noStrike" kern="0" cap="none" spc="0" normalizeH="0" baseline="0" noProof="0" dirty="0">
                  <a:ln>
                    <a:noFill/>
                  </a:ln>
                  <a:solidFill>
                    <a:srgbClr val="0078D7"/>
                  </a:solidFill>
                  <a:effectLst/>
                  <a:uLnTx/>
                  <a:uFillTx/>
                  <a:latin typeface="Segoe UI"/>
                  <a:ea typeface="Segoe UI" pitchFamily="34" charset="0"/>
                  <a:cs typeface="Segoe UI Semibold" panose="020B0702040204020203" pitchFamily="34" charset="0"/>
                </a:rPr>
                <a:t> Cosmos DB</a:t>
              </a:r>
            </a:p>
          </p:txBody>
        </p:sp>
        <p:sp>
          <p:nvSpPr>
            <p:cNvPr id="591" name="Rectangle 590">
              <a:extLst>
                <a:ext uri="{FF2B5EF4-FFF2-40B4-BE49-F238E27FC236}">
                  <a16:creationId xmlns:a16="http://schemas.microsoft.com/office/drawing/2014/main" id="{6620863E-2B2C-46B4-B148-19AB7F308164}"/>
                </a:ext>
              </a:extLst>
            </p:cNvPr>
            <p:cNvSpPr/>
            <p:nvPr/>
          </p:nvSpPr>
          <p:spPr bwMode="auto">
            <a:xfrm>
              <a:off x="5884862" y="2899893"/>
              <a:ext cx="1525705" cy="49240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134445" rIns="134445" bIns="134445" numCol="1" spcCol="0" rtlCol="0" fromWordArt="0" anchor="t" anchorCtr="0" forceAA="0" compatLnSpc="1">
              <a:prstTxWarp prst="textNoShape">
                <a:avLst/>
              </a:prstTxWarp>
              <a:spAutoFit/>
            </a:bodyPr>
            <a:lstStyle/>
            <a:p>
              <a:pPr marL="0" marR="0" lvl="0" indent="0" algn="r" defTabSz="930858" rtl="0" eaLnBrk="1" fontAlgn="auto" latinLnBrk="0" hangingPunct="1">
                <a:lnSpc>
                  <a:spcPct val="100000"/>
                </a:lnSpc>
                <a:spcBef>
                  <a:spcPts val="1176"/>
                </a:spcBef>
                <a:spcAft>
                  <a:spcPts val="0"/>
                </a:spcAft>
                <a:buClrTx/>
                <a:buSzTx/>
                <a:buFontTx/>
                <a:buNone/>
                <a:tabLst/>
                <a:defRPr/>
              </a:pPr>
              <a:r>
                <a:rPr kumimoji="0" lang="en-US" sz="1372" b="0" i="0" u="none" strike="noStrike" kern="0" cap="none" spc="0" normalizeH="0" baseline="0" noProof="0" dirty="0">
                  <a:ln>
                    <a:noFill/>
                  </a:ln>
                  <a:solidFill>
                    <a:srgbClr val="0078D7"/>
                  </a:solidFill>
                  <a:effectLst/>
                  <a:uLnTx/>
                  <a:uFillTx/>
                  <a:latin typeface="Segoe UI"/>
                  <a:ea typeface="Segoe UI" pitchFamily="34" charset="0"/>
                  <a:cs typeface="Segoe UI Semibold" panose="020B0702040204020203" pitchFamily="34" charset="0"/>
                </a:rPr>
                <a:t>HDInsight</a:t>
              </a:r>
            </a:p>
          </p:txBody>
        </p:sp>
        <p:grpSp>
          <p:nvGrpSpPr>
            <p:cNvPr id="592" name="Group 591">
              <a:extLst>
                <a:ext uri="{FF2B5EF4-FFF2-40B4-BE49-F238E27FC236}">
                  <a16:creationId xmlns:a16="http://schemas.microsoft.com/office/drawing/2014/main" id="{63ADCE90-9FED-4D32-B9B8-2AC305DA9966}"/>
                </a:ext>
              </a:extLst>
            </p:cNvPr>
            <p:cNvGrpSpPr/>
            <p:nvPr/>
          </p:nvGrpSpPr>
          <p:grpSpPr>
            <a:xfrm>
              <a:off x="4882913" y="1728195"/>
              <a:ext cx="437492" cy="306244"/>
              <a:chOff x="-3390900" y="1268413"/>
              <a:chExt cx="2936875" cy="2055813"/>
            </a:xfrm>
          </p:grpSpPr>
          <p:sp>
            <p:nvSpPr>
              <p:cNvPr id="633" name="Freeform 5">
                <a:extLst>
                  <a:ext uri="{FF2B5EF4-FFF2-40B4-BE49-F238E27FC236}">
                    <a16:creationId xmlns:a16="http://schemas.microsoft.com/office/drawing/2014/main" id="{A2551B67-8A55-4921-9EDE-BF0BE60C6F08}"/>
                  </a:ext>
                </a:extLst>
              </p:cNvPr>
              <p:cNvSpPr>
                <a:spLocks noEditPoints="1"/>
              </p:cNvSpPr>
              <p:nvPr/>
            </p:nvSpPr>
            <p:spPr bwMode="auto">
              <a:xfrm>
                <a:off x="-3390900" y="1268413"/>
                <a:ext cx="1282700" cy="2055813"/>
              </a:xfrm>
              <a:custGeom>
                <a:avLst/>
                <a:gdLst>
                  <a:gd name="T0" fmla="*/ 589 w 663"/>
                  <a:gd name="T1" fmla="*/ 0 h 1066"/>
                  <a:gd name="T2" fmla="*/ 75 w 663"/>
                  <a:gd name="T3" fmla="*/ 0 h 1066"/>
                  <a:gd name="T4" fmla="*/ 0 w 663"/>
                  <a:gd name="T5" fmla="*/ 74 h 1066"/>
                  <a:gd name="T6" fmla="*/ 0 w 663"/>
                  <a:gd name="T7" fmla="*/ 991 h 1066"/>
                  <a:gd name="T8" fmla="*/ 75 w 663"/>
                  <a:gd name="T9" fmla="*/ 1066 h 1066"/>
                  <a:gd name="T10" fmla="*/ 589 w 663"/>
                  <a:gd name="T11" fmla="*/ 1066 h 1066"/>
                  <a:gd name="T12" fmla="*/ 663 w 663"/>
                  <a:gd name="T13" fmla="*/ 991 h 1066"/>
                  <a:gd name="T14" fmla="*/ 663 w 663"/>
                  <a:gd name="T15" fmla="*/ 74 h 1066"/>
                  <a:gd name="T16" fmla="*/ 589 w 663"/>
                  <a:gd name="T17" fmla="*/ 0 h 1066"/>
                  <a:gd name="T18" fmla="*/ 606 w 663"/>
                  <a:gd name="T19" fmla="*/ 991 h 1066"/>
                  <a:gd name="T20" fmla="*/ 589 w 663"/>
                  <a:gd name="T21" fmla="*/ 1008 h 1066"/>
                  <a:gd name="T22" fmla="*/ 75 w 663"/>
                  <a:gd name="T23" fmla="*/ 1008 h 1066"/>
                  <a:gd name="T24" fmla="*/ 58 w 663"/>
                  <a:gd name="T25" fmla="*/ 991 h 1066"/>
                  <a:gd name="T26" fmla="*/ 58 w 663"/>
                  <a:gd name="T27" fmla="*/ 74 h 1066"/>
                  <a:gd name="T28" fmla="*/ 75 w 663"/>
                  <a:gd name="T29" fmla="*/ 58 h 1066"/>
                  <a:gd name="T30" fmla="*/ 589 w 663"/>
                  <a:gd name="T31" fmla="*/ 58 h 1066"/>
                  <a:gd name="T32" fmla="*/ 606 w 663"/>
                  <a:gd name="T33" fmla="*/ 74 h 1066"/>
                  <a:gd name="T34" fmla="*/ 606 w 663"/>
                  <a:gd name="T35" fmla="*/ 991 h 1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3" h="1066">
                    <a:moveTo>
                      <a:pt x="589" y="0"/>
                    </a:moveTo>
                    <a:cubicBezTo>
                      <a:pt x="75" y="0"/>
                      <a:pt x="75" y="0"/>
                      <a:pt x="75" y="0"/>
                    </a:cubicBezTo>
                    <a:cubicBezTo>
                      <a:pt x="33" y="0"/>
                      <a:pt x="0" y="33"/>
                      <a:pt x="0" y="74"/>
                    </a:cubicBezTo>
                    <a:cubicBezTo>
                      <a:pt x="0" y="991"/>
                      <a:pt x="0" y="991"/>
                      <a:pt x="0" y="991"/>
                    </a:cubicBezTo>
                    <a:cubicBezTo>
                      <a:pt x="0" y="1032"/>
                      <a:pt x="33" y="1066"/>
                      <a:pt x="75" y="1066"/>
                    </a:cubicBezTo>
                    <a:cubicBezTo>
                      <a:pt x="589" y="1066"/>
                      <a:pt x="589" y="1066"/>
                      <a:pt x="589" y="1066"/>
                    </a:cubicBezTo>
                    <a:cubicBezTo>
                      <a:pt x="630" y="1066"/>
                      <a:pt x="663" y="1032"/>
                      <a:pt x="663" y="991"/>
                    </a:cubicBezTo>
                    <a:cubicBezTo>
                      <a:pt x="663" y="74"/>
                      <a:pt x="663" y="74"/>
                      <a:pt x="663" y="74"/>
                    </a:cubicBezTo>
                    <a:cubicBezTo>
                      <a:pt x="663" y="33"/>
                      <a:pt x="630" y="0"/>
                      <a:pt x="589" y="0"/>
                    </a:cubicBezTo>
                    <a:close/>
                    <a:moveTo>
                      <a:pt x="606" y="991"/>
                    </a:moveTo>
                    <a:cubicBezTo>
                      <a:pt x="606" y="1001"/>
                      <a:pt x="598" y="1008"/>
                      <a:pt x="589" y="1008"/>
                    </a:cubicBezTo>
                    <a:cubicBezTo>
                      <a:pt x="75" y="1008"/>
                      <a:pt x="75" y="1008"/>
                      <a:pt x="75" y="1008"/>
                    </a:cubicBezTo>
                    <a:cubicBezTo>
                      <a:pt x="66" y="1008"/>
                      <a:pt x="58" y="1000"/>
                      <a:pt x="58" y="991"/>
                    </a:cubicBezTo>
                    <a:cubicBezTo>
                      <a:pt x="58" y="74"/>
                      <a:pt x="58" y="74"/>
                      <a:pt x="58" y="74"/>
                    </a:cubicBezTo>
                    <a:cubicBezTo>
                      <a:pt x="58" y="65"/>
                      <a:pt x="66" y="58"/>
                      <a:pt x="75" y="58"/>
                    </a:cubicBezTo>
                    <a:cubicBezTo>
                      <a:pt x="589" y="58"/>
                      <a:pt x="589" y="58"/>
                      <a:pt x="589" y="58"/>
                    </a:cubicBezTo>
                    <a:cubicBezTo>
                      <a:pt x="598" y="58"/>
                      <a:pt x="606" y="65"/>
                      <a:pt x="606" y="74"/>
                    </a:cubicBezTo>
                    <a:lnTo>
                      <a:pt x="606" y="991"/>
                    </a:lnTo>
                    <a:close/>
                  </a:path>
                </a:pathLst>
              </a:custGeom>
              <a:solidFill>
                <a:srgbClr val="2373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34" name="Freeform 6">
                <a:extLst>
                  <a:ext uri="{FF2B5EF4-FFF2-40B4-BE49-F238E27FC236}">
                    <a16:creationId xmlns:a16="http://schemas.microsoft.com/office/drawing/2014/main" id="{3624C009-DD27-4491-9DFC-02B38A0640F5}"/>
                  </a:ext>
                </a:extLst>
              </p:cNvPr>
              <p:cNvSpPr>
                <a:spLocks noEditPoints="1"/>
              </p:cNvSpPr>
              <p:nvPr/>
            </p:nvSpPr>
            <p:spPr bwMode="auto">
              <a:xfrm>
                <a:off x="-1736725" y="1268413"/>
                <a:ext cx="1282700" cy="2055813"/>
              </a:xfrm>
              <a:custGeom>
                <a:avLst/>
                <a:gdLst>
                  <a:gd name="T0" fmla="*/ 589 w 663"/>
                  <a:gd name="T1" fmla="*/ 0 h 1066"/>
                  <a:gd name="T2" fmla="*/ 75 w 663"/>
                  <a:gd name="T3" fmla="*/ 0 h 1066"/>
                  <a:gd name="T4" fmla="*/ 0 w 663"/>
                  <a:gd name="T5" fmla="*/ 74 h 1066"/>
                  <a:gd name="T6" fmla="*/ 0 w 663"/>
                  <a:gd name="T7" fmla="*/ 991 h 1066"/>
                  <a:gd name="T8" fmla="*/ 75 w 663"/>
                  <a:gd name="T9" fmla="*/ 1066 h 1066"/>
                  <a:gd name="T10" fmla="*/ 589 w 663"/>
                  <a:gd name="T11" fmla="*/ 1066 h 1066"/>
                  <a:gd name="T12" fmla="*/ 663 w 663"/>
                  <a:gd name="T13" fmla="*/ 991 h 1066"/>
                  <a:gd name="T14" fmla="*/ 663 w 663"/>
                  <a:gd name="T15" fmla="*/ 74 h 1066"/>
                  <a:gd name="T16" fmla="*/ 589 w 663"/>
                  <a:gd name="T17" fmla="*/ 0 h 1066"/>
                  <a:gd name="T18" fmla="*/ 606 w 663"/>
                  <a:gd name="T19" fmla="*/ 991 h 1066"/>
                  <a:gd name="T20" fmla="*/ 589 w 663"/>
                  <a:gd name="T21" fmla="*/ 1008 h 1066"/>
                  <a:gd name="T22" fmla="*/ 75 w 663"/>
                  <a:gd name="T23" fmla="*/ 1008 h 1066"/>
                  <a:gd name="T24" fmla="*/ 58 w 663"/>
                  <a:gd name="T25" fmla="*/ 991 h 1066"/>
                  <a:gd name="T26" fmla="*/ 58 w 663"/>
                  <a:gd name="T27" fmla="*/ 74 h 1066"/>
                  <a:gd name="T28" fmla="*/ 75 w 663"/>
                  <a:gd name="T29" fmla="*/ 58 h 1066"/>
                  <a:gd name="T30" fmla="*/ 589 w 663"/>
                  <a:gd name="T31" fmla="*/ 58 h 1066"/>
                  <a:gd name="T32" fmla="*/ 606 w 663"/>
                  <a:gd name="T33" fmla="*/ 74 h 1066"/>
                  <a:gd name="T34" fmla="*/ 606 w 663"/>
                  <a:gd name="T35" fmla="*/ 991 h 1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3" h="1066">
                    <a:moveTo>
                      <a:pt x="589" y="0"/>
                    </a:moveTo>
                    <a:cubicBezTo>
                      <a:pt x="75" y="0"/>
                      <a:pt x="75" y="0"/>
                      <a:pt x="75" y="0"/>
                    </a:cubicBezTo>
                    <a:cubicBezTo>
                      <a:pt x="33" y="0"/>
                      <a:pt x="0" y="33"/>
                      <a:pt x="0" y="74"/>
                    </a:cubicBezTo>
                    <a:cubicBezTo>
                      <a:pt x="0" y="991"/>
                      <a:pt x="0" y="991"/>
                      <a:pt x="0" y="991"/>
                    </a:cubicBezTo>
                    <a:cubicBezTo>
                      <a:pt x="0" y="1032"/>
                      <a:pt x="33" y="1066"/>
                      <a:pt x="75" y="1066"/>
                    </a:cubicBezTo>
                    <a:cubicBezTo>
                      <a:pt x="589" y="1066"/>
                      <a:pt x="589" y="1066"/>
                      <a:pt x="589" y="1066"/>
                    </a:cubicBezTo>
                    <a:cubicBezTo>
                      <a:pt x="630" y="1066"/>
                      <a:pt x="663" y="1032"/>
                      <a:pt x="663" y="991"/>
                    </a:cubicBezTo>
                    <a:cubicBezTo>
                      <a:pt x="663" y="74"/>
                      <a:pt x="663" y="74"/>
                      <a:pt x="663" y="74"/>
                    </a:cubicBezTo>
                    <a:cubicBezTo>
                      <a:pt x="663" y="33"/>
                      <a:pt x="630" y="0"/>
                      <a:pt x="589" y="0"/>
                    </a:cubicBezTo>
                    <a:close/>
                    <a:moveTo>
                      <a:pt x="606" y="991"/>
                    </a:moveTo>
                    <a:cubicBezTo>
                      <a:pt x="606" y="1000"/>
                      <a:pt x="598" y="1008"/>
                      <a:pt x="589" y="1008"/>
                    </a:cubicBezTo>
                    <a:cubicBezTo>
                      <a:pt x="75" y="1008"/>
                      <a:pt x="75" y="1008"/>
                      <a:pt x="75" y="1008"/>
                    </a:cubicBezTo>
                    <a:cubicBezTo>
                      <a:pt x="65" y="1008"/>
                      <a:pt x="58" y="1000"/>
                      <a:pt x="58" y="991"/>
                    </a:cubicBezTo>
                    <a:cubicBezTo>
                      <a:pt x="58" y="74"/>
                      <a:pt x="58" y="74"/>
                      <a:pt x="58" y="74"/>
                    </a:cubicBezTo>
                    <a:cubicBezTo>
                      <a:pt x="58" y="65"/>
                      <a:pt x="65" y="58"/>
                      <a:pt x="75" y="58"/>
                    </a:cubicBezTo>
                    <a:cubicBezTo>
                      <a:pt x="589" y="58"/>
                      <a:pt x="589" y="58"/>
                      <a:pt x="589" y="58"/>
                    </a:cubicBezTo>
                    <a:cubicBezTo>
                      <a:pt x="598" y="58"/>
                      <a:pt x="606" y="65"/>
                      <a:pt x="606" y="74"/>
                    </a:cubicBezTo>
                    <a:lnTo>
                      <a:pt x="606" y="991"/>
                    </a:lnTo>
                    <a:close/>
                  </a:path>
                </a:pathLst>
              </a:custGeom>
              <a:solidFill>
                <a:srgbClr val="2373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35" name="Freeform 7">
                <a:extLst>
                  <a:ext uri="{FF2B5EF4-FFF2-40B4-BE49-F238E27FC236}">
                    <a16:creationId xmlns:a16="http://schemas.microsoft.com/office/drawing/2014/main" id="{EB12CB21-9BFF-4D9F-AFEC-BB6964545922}"/>
                  </a:ext>
                </a:extLst>
              </p:cNvPr>
              <p:cNvSpPr>
                <a:spLocks/>
              </p:cNvSpPr>
              <p:nvPr/>
            </p:nvSpPr>
            <p:spPr bwMode="auto">
              <a:xfrm>
                <a:off x="-2894013" y="1644650"/>
                <a:ext cx="1890713" cy="546100"/>
              </a:xfrm>
              <a:custGeom>
                <a:avLst/>
                <a:gdLst>
                  <a:gd name="T0" fmla="*/ 963 w 977"/>
                  <a:gd name="T1" fmla="*/ 228 h 283"/>
                  <a:gd name="T2" fmla="*/ 391 w 977"/>
                  <a:gd name="T3" fmla="*/ 23 h 283"/>
                  <a:gd name="T4" fmla="*/ 10 w 977"/>
                  <a:gd name="T5" fmla="*/ 231 h 283"/>
                  <a:gd name="T6" fmla="*/ 9 w 977"/>
                  <a:gd name="T7" fmla="*/ 233 h 283"/>
                  <a:gd name="T8" fmla="*/ 15 w 977"/>
                  <a:gd name="T9" fmla="*/ 274 h 283"/>
                  <a:gd name="T10" fmla="*/ 55 w 977"/>
                  <a:gd name="T11" fmla="*/ 269 h 283"/>
                  <a:gd name="T12" fmla="*/ 55 w 977"/>
                  <a:gd name="T13" fmla="*/ 268 h 283"/>
                  <a:gd name="T14" fmla="*/ 289 w 977"/>
                  <a:gd name="T15" fmla="*/ 106 h 283"/>
                  <a:gd name="T16" fmla="*/ 927 w 977"/>
                  <a:gd name="T17" fmla="*/ 274 h 283"/>
                  <a:gd name="T18" fmla="*/ 928 w 977"/>
                  <a:gd name="T19" fmla="*/ 274 h 283"/>
                  <a:gd name="T20" fmla="*/ 945 w 977"/>
                  <a:gd name="T21" fmla="*/ 280 h 283"/>
                  <a:gd name="T22" fmla="*/ 968 w 977"/>
                  <a:gd name="T23" fmla="*/ 269 h 283"/>
                  <a:gd name="T24" fmla="*/ 963 w 977"/>
                  <a:gd name="T25" fmla="*/ 228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7" h="283">
                    <a:moveTo>
                      <a:pt x="963" y="228"/>
                    </a:moveTo>
                    <a:cubicBezTo>
                      <a:pt x="767" y="69"/>
                      <a:pt x="574" y="0"/>
                      <a:pt x="391" y="23"/>
                    </a:cubicBezTo>
                    <a:cubicBezTo>
                      <a:pt x="169" y="49"/>
                      <a:pt x="35" y="201"/>
                      <a:pt x="10" y="231"/>
                    </a:cubicBezTo>
                    <a:cubicBezTo>
                      <a:pt x="9" y="233"/>
                      <a:pt x="9" y="233"/>
                      <a:pt x="9" y="233"/>
                    </a:cubicBezTo>
                    <a:cubicBezTo>
                      <a:pt x="0" y="246"/>
                      <a:pt x="2" y="264"/>
                      <a:pt x="15" y="274"/>
                    </a:cubicBezTo>
                    <a:cubicBezTo>
                      <a:pt x="28" y="283"/>
                      <a:pt x="45" y="281"/>
                      <a:pt x="55" y="269"/>
                    </a:cubicBezTo>
                    <a:cubicBezTo>
                      <a:pt x="55" y="269"/>
                      <a:pt x="55" y="269"/>
                      <a:pt x="55" y="268"/>
                    </a:cubicBezTo>
                    <a:cubicBezTo>
                      <a:pt x="70" y="250"/>
                      <a:pt x="153" y="155"/>
                      <a:pt x="289" y="106"/>
                    </a:cubicBezTo>
                    <a:cubicBezTo>
                      <a:pt x="489" y="35"/>
                      <a:pt x="703" y="91"/>
                      <a:pt x="927" y="274"/>
                    </a:cubicBezTo>
                    <a:cubicBezTo>
                      <a:pt x="928" y="274"/>
                      <a:pt x="928" y="274"/>
                      <a:pt x="928" y="274"/>
                    </a:cubicBezTo>
                    <a:cubicBezTo>
                      <a:pt x="934" y="278"/>
                      <a:pt x="939" y="280"/>
                      <a:pt x="945" y="280"/>
                    </a:cubicBezTo>
                    <a:cubicBezTo>
                      <a:pt x="954" y="280"/>
                      <a:pt x="962" y="276"/>
                      <a:pt x="968" y="269"/>
                    </a:cubicBezTo>
                    <a:cubicBezTo>
                      <a:pt x="977" y="255"/>
                      <a:pt x="975" y="237"/>
                      <a:pt x="963" y="228"/>
                    </a:cubicBezTo>
                    <a:close/>
                  </a:path>
                </a:pathLst>
              </a:custGeom>
              <a:solidFill>
                <a:srgbClr val="1825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36" name="Freeform 8">
                <a:extLst>
                  <a:ext uri="{FF2B5EF4-FFF2-40B4-BE49-F238E27FC236}">
                    <a16:creationId xmlns:a16="http://schemas.microsoft.com/office/drawing/2014/main" id="{273F69FD-6FF5-4E25-8800-0B25164BEA86}"/>
                  </a:ext>
                </a:extLst>
              </p:cNvPr>
              <p:cNvSpPr>
                <a:spLocks/>
              </p:cNvSpPr>
              <p:nvPr/>
            </p:nvSpPr>
            <p:spPr bwMode="auto">
              <a:xfrm>
                <a:off x="-1816100" y="1409700"/>
                <a:ext cx="865188" cy="830263"/>
              </a:xfrm>
              <a:custGeom>
                <a:avLst/>
                <a:gdLst>
                  <a:gd name="T0" fmla="*/ 444 w 447"/>
                  <a:gd name="T1" fmla="*/ 393 h 431"/>
                  <a:gd name="T2" fmla="*/ 317 w 447"/>
                  <a:gd name="T3" fmla="*/ 23 h 431"/>
                  <a:gd name="T4" fmla="*/ 279 w 447"/>
                  <a:gd name="T5" fmla="*/ 6 h 431"/>
                  <a:gd name="T6" fmla="*/ 261 w 447"/>
                  <a:gd name="T7" fmla="*/ 43 h 431"/>
                  <a:gd name="T8" fmla="*/ 374 w 447"/>
                  <a:gd name="T9" fmla="*/ 368 h 431"/>
                  <a:gd name="T10" fmla="*/ 34 w 447"/>
                  <a:gd name="T11" fmla="*/ 333 h 431"/>
                  <a:gd name="T12" fmla="*/ 1 w 447"/>
                  <a:gd name="T13" fmla="*/ 358 h 431"/>
                  <a:gd name="T14" fmla="*/ 1 w 447"/>
                  <a:gd name="T15" fmla="*/ 359 h 431"/>
                  <a:gd name="T16" fmla="*/ 12 w 447"/>
                  <a:gd name="T17" fmla="*/ 384 h 431"/>
                  <a:gd name="T18" fmla="*/ 28 w 447"/>
                  <a:gd name="T19" fmla="*/ 390 h 431"/>
                  <a:gd name="T20" fmla="*/ 414 w 447"/>
                  <a:gd name="T21" fmla="*/ 431 h 431"/>
                  <a:gd name="T22" fmla="*/ 417 w 447"/>
                  <a:gd name="T23" fmla="*/ 431 h 431"/>
                  <a:gd name="T24" fmla="*/ 439 w 447"/>
                  <a:gd name="T25" fmla="*/ 420 h 431"/>
                  <a:gd name="T26" fmla="*/ 440 w 447"/>
                  <a:gd name="T27" fmla="*/ 420 h 431"/>
                  <a:gd name="T28" fmla="*/ 444 w 447"/>
                  <a:gd name="T29" fmla="*/ 393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7" h="431">
                    <a:moveTo>
                      <a:pt x="444" y="393"/>
                    </a:moveTo>
                    <a:cubicBezTo>
                      <a:pt x="317" y="23"/>
                      <a:pt x="317" y="23"/>
                      <a:pt x="317" y="23"/>
                    </a:cubicBezTo>
                    <a:cubicBezTo>
                      <a:pt x="310" y="8"/>
                      <a:pt x="294" y="0"/>
                      <a:pt x="279" y="6"/>
                    </a:cubicBezTo>
                    <a:cubicBezTo>
                      <a:pt x="265" y="11"/>
                      <a:pt x="256" y="28"/>
                      <a:pt x="261" y="43"/>
                    </a:cubicBezTo>
                    <a:cubicBezTo>
                      <a:pt x="374" y="368"/>
                      <a:pt x="374" y="368"/>
                      <a:pt x="374" y="368"/>
                    </a:cubicBezTo>
                    <a:cubicBezTo>
                      <a:pt x="34" y="333"/>
                      <a:pt x="34" y="333"/>
                      <a:pt x="34" y="333"/>
                    </a:cubicBezTo>
                    <a:cubicBezTo>
                      <a:pt x="18" y="331"/>
                      <a:pt x="4" y="342"/>
                      <a:pt x="1" y="358"/>
                    </a:cubicBezTo>
                    <a:cubicBezTo>
                      <a:pt x="1" y="359"/>
                      <a:pt x="1" y="359"/>
                      <a:pt x="1" y="359"/>
                    </a:cubicBezTo>
                    <a:cubicBezTo>
                      <a:pt x="0" y="369"/>
                      <a:pt x="4" y="379"/>
                      <a:pt x="12" y="384"/>
                    </a:cubicBezTo>
                    <a:cubicBezTo>
                      <a:pt x="16" y="387"/>
                      <a:pt x="21" y="390"/>
                      <a:pt x="28" y="390"/>
                    </a:cubicBezTo>
                    <a:cubicBezTo>
                      <a:pt x="414" y="431"/>
                      <a:pt x="414" y="431"/>
                      <a:pt x="414" y="431"/>
                    </a:cubicBezTo>
                    <a:cubicBezTo>
                      <a:pt x="415" y="431"/>
                      <a:pt x="416" y="431"/>
                      <a:pt x="417" y="431"/>
                    </a:cubicBezTo>
                    <a:cubicBezTo>
                      <a:pt x="425" y="431"/>
                      <a:pt x="434" y="427"/>
                      <a:pt x="439" y="420"/>
                    </a:cubicBezTo>
                    <a:cubicBezTo>
                      <a:pt x="440" y="420"/>
                      <a:pt x="440" y="420"/>
                      <a:pt x="440" y="420"/>
                    </a:cubicBezTo>
                    <a:cubicBezTo>
                      <a:pt x="445" y="412"/>
                      <a:pt x="447" y="402"/>
                      <a:pt x="444" y="393"/>
                    </a:cubicBezTo>
                    <a:close/>
                  </a:path>
                </a:pathLst>
              </a:custGeom>
              <a:solidFill>
                <a:srgbClr val="1825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37" name="Freeform 9">
                <a:extLst>
                  <a:ext uri="{FF2B5EF4-FFF2-40B4-BE49-F238E27FC236}">
                    <a16:creationId xmlns:a16="http://schemas.microsoft.com/office/drawing/2014/main" id="{BA539B2D-7D1D-4852-A0A6-6DAAA8D2C163}"/>
                  </a:ext>
                </a:extLst>
              </p:cNvPr>
              <p:cNvSpPr>
                <a:spLocks/>
              </p:cNvSpPr>
              <p:nvPr/>
            </p:nvSpPr>
            <p:spPr bwMode="auto">
              <a:xfrm>
                <a:off x="-2894013" y="2379663"/>
                <a:ext cx="1911350" cy="512763"/>
              </a:xfrm>
              <a:custGeom>
                <a:avLst/>
                <a:gdLst>
                  <a:gd name="T0" fmla="*/ 987 w 988"/>
                  <a:gd name="T1" fmla="*/ 27 h 266"/>
                  <a:gd name="T2" fmla="*/ 976 w 988"/>
                  <a:gd name="T3" fmla="*/ 8 h 266"/>
                  <a:gd name="T4" fmla="*/ 956 w 988"/>
                  <a:gd name="T5" fmla="*/ 1 h 266"/>
                  <a:gd name="T6" fmla="*/ 936 w 988"/>
                  <a:gd name="T7" fmla="*/ 13 h 266"/>
                  <a:gd name="T8" fmla="*/ 936 w 988"/>
                  <a:gd name="T9" fmla="*/ 13 h 266"/>
                  <a:gd name="T10" fmla="*/ 698 w 988"/>
                  <a:gd name="T11" fmla="*/ 177 h 266"/>
                  <a:gd name="T12" fmla="*/ 51 w 988"/>
                  <a:gd name="T13" fmla="*/ 8 h 266"/>
                  <a:gd name="T14" fmla="*/ 31 w 988"/>
                  <a:gd name="T15" fmla="*/ 1 h 266"/>
                  <a:gd name="T16" fmla="*/ 10 w 988"/>
                  <a:gd name="T17" fmla="*/ 13 h 266"/>
                  <a:gd name="T18" fmla="*/ 15 w 988"/>
                  <a:gd name="T19" fmla="*/ 54 h 266"/>
                  <a:gd name="T20" fmla="*/ 526 w 988"/>
                  <a:gd name="T21" fmla="*/ 266 h 266"/>
                  <a:gd name="T22" fmla="*/ 595 w 988"/>
                  <a:gd name="T23" fmla="*/ 262 h 266"/>
                  <a:gd name="T24" fmla="*/ 981 w 988"/>
                  <a:gd name="T25" fmla="*/ 49 h 266"/>
                  <a:gd name="T26" fmla="*/ 987 w 988"/>
                  <a:gd name="T27" fmla="*/ 27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8" h="266">
                    <a:moveTo>
                      <a:pt x="987" y="27"/>
                    </a:moveTo>
                    <a:cubicBezTo>
                      <a:pt x="986" y="19"/>
                      <a:pt x="982" y="13"/>
                      <a:pt x="976" y="8"/>
                    </a:cubicBezTo>
                    <a:cubicBezTo>
                      <a:pt x="971" y="3"/>
                      <a:pt x="963" y="0"/>
                      <a:pt x="956" y="1"/>
                    </a:cubicBezTo>
                    <a:cubicBezTo>
                      <a:pt x="948" y="2"/>
                      <a:pt x="941" y="6"/>
                      <a:pt x="936" y="13"/>
                    </a:cubicBezTo>
                    <a:cubicBezTo>
                      <a:pt x="936" y="13"/>
                      <a:pt x="936" y="13"/>
                      <a:pt x="936" y="13"/>
                    </a:cubicBezTo>
                    <a:cubicBezTo>
                      <a:pt x="920" y="32"/>
                      <a:pt x="837" y="128"/>
                      <a:pt x="698" y="177"/>
                    </a:cubicBezTo>
                    <a:cubicBezTo>
                      <a:pt x="497" y="250"/>
                      <a:pt x="279" y="193"/>
                      <a:pt x="51" y="8"/>
                    </a:cubicBezTo>
                    <a:cubicBezTo>
                      <a:pt x="46" y="3"/>
                      <a:pt x="38" y="1"/>
                      <a:pt x="31" y="1"/>
                    </a:cubicBezTo>
                    <a:cubicBezTo>
                      <a:pt x="23" y="2"/>
                      <a:pt x="15" y="6"/>
                      <a:pt x="10" y="13"/>
                    </a:cubicBezTo>
                    <a:cubicBezTo>
                      <a:pt x="0" y="25"/>
                      <a:pt x="2" y="44"/>
                      <a:pt x="15" y="54"/>
                    </a:cubicBezTo>
                    <a:cubicBezTo>
                      <a:pt x="188" y="195"/>
                      <a:pt x="360" y="266"/>
                      <a:pt x="526" y="266"/>
                    </a:cubicBezTo>
                    <a:cubicBezTo>
                      <a:pt x="552" y="266"/>
                      <a:pt x="574" y="265"/>
                      <a:pt x="595" y="262"/>
                    </a:cubicBezTo>
                    <a:cubicBezTo>
                      <a:pt x="841" y="232"/>
                      <a:pt x="980" y="50"/>
                      <a:pt x="981" y="49"/>
                    </a:cubicBezTo>
                    <a:cubicBezTo>
                      <a:pt x="986" y="42"/>
                      <a:pt x="988" y="34"/>
                      <a:pt x="987" y="27"/>
                    </a:cubicBezTo>
                    <a:close/>
                  </a:path>
                </a:pathLst>
              </a:custGeom>
              <a:solidFill>
                <a:srgbClr val="1825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38" name="Freeform 10">
                <a:extLst>
                  <a:ext uri="{FF2B5EF4-FFF2-40B4-BE49-F238E27FC236}">
                    <a16:creationId xmlns:a16="http://schemas.microsoft.com/office/drawing/2014/main" id="{12273651-07AC-4F09-A3BA-5133FE36EF92}"/>
                  </a:ext>
                </a:extLst>
              </p:cNvPr>
              <p:cNvSpPr>
                <a:spLocks/>
              </p:cNvSpPr>
              <p:nvPr/>
            </p:nvSpPr>
            <p:spPr bwMode="auto">
              <a:xfrm>
                <a:off x="-2946400" y="2347913"/>
                <a:ext cx="865188" cy="800100"/>
              </a:xfrm>
              <a:custGeom>
                <a:avLst/>
                <a:gdLst>
                  <a:gd name="T0" fmla="*/ 435 w 447"/>
                  <a:gd name="T1" fmla="*/ 46 h 415"/>
                  <a:gd name="T2" fmla="*/ 422 w 447"/>
                  <a:gd name="T3" fmla="*/ 40 h 415"/>
                  <a:gd name="T4" fmla="*/ 421 w 447"/>
                  <a:gd name="T5" fmla="*/ 40 h 415"/>
                  <a:gd name="T6" fmla="*/ 34 w 447"/>
                  <a:gd name="T7" fmla="*/ 1 h 415"/>
                  <a:gd name="T8" fmla="*/ 9 w 447"/>
                  <a:gd name="T9" fmla="*/ 12 h 415"/>
                  <a:gd name="T10" fmla="*/ 4 w 447"/>
                  <a:gd name="T11" fmla="*/ 39 h 415"/>
                  <a:gd name="T12" fmla="*/ 131 w 447"/>
                  <a:gd name="T13" fmla="*/ 396 h 415"/>
                  <a:gd name="T14" fmla="*/ 159 w 447"/>
                  <a:gd name="T15" fmla="*/ 415 h 415"/>
                  <a:gd name="T16" fmla="*/ 168 w 447"/>
                  <a:gd name="T17" fmla="*/ 413 h 415"/>
                  <a:gd name="T18" fmla="*/ 186 w 447"/>
                  <a:gd name="T19" fmla="*/ 377 h 415"/>
                  <a:gd name="T20" fmla="*/ 73 w 447"/>
                  <a:gd name="T21" fmla="*/ 62 h 415"/>
                  <a:gd name="T22" fmla="*/ 415 w 447"/>
                  <a:gd name="T23" fmla="*/ 96 h 415"/>
                  <a:gd name="T24" fmla="*/ 436 w 447"/>
                  <a:gd name="T25" fmla="*/ 89 h 415"/>
                  <a:gd name="T26" fmla="*/ 446 w 447"/>
                  <a:gd name="T27" fmla="*/ 70 h 415"/>
                  <a:gd name="T28" fmla="*/ 435 w 447"/>
                  <a:gd name="T29" fmla="*/ 46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7" h="415">
                    <a:moveTo>
                      <a:pt x="435" y="46"/>
                    </a:moveTo>
                    <a:cubicBezTo>
                      <a:pt x="432" y="42"/>
                      <a:pt x="426" y="41"/>
                      <a:pt x="422" y="40"/>
                    </a:cubicBezTo>
                    <a:cubicBezTo>
                      <a:pt x="421" y="40"/>
                      <a:pt x="421" y="40"/>
                      <a:pt x="421" y="40"/>
                    </a:cubicBezTo>
                    <a:cubicBezTo>
                      <a:pt x="34" y="1"/>
                      <a:pt x="34" y="1"/>
                      <a:pt x="34" y="1"/>
                    </a:cubicBezTo>
                    <a:cubicBezTo>
                      <a:pt x="24" y="0"/>
                      <a:pt x="15" y="4"/>
                      <a:pt x="9" y="12"/>
                    </a:cubicBezTo>
                    <a:cubicBezTo>
                      <a:pt x="2" y="19"/>
                      <a:pt x="0" y="29"/>
                      <a:pt x="4" y="39"/>
                    </a:cubicBezTo>
                    <a:cubicBezTo>
                      <a:pt x="131" y="396"/>
                      <a:pt x="131" y="396"/>
                      <a:pt x="131" y="396"/>
                    </a:cubicBezTo>
                    <a:cubicBezTo>
                      <a:pt x="135" y="407"/>
                      <a:pt x="147" y="415"/>
                      <a:pt x="159" y="415"/>
                    </a:cubicBezTo>
                    <a:cubicBezTo>
                      <a:pt x="162" y="415"/>
                      <a:pt x="165" y="414"/>
                      <a:pt x="168" y="413"/>
                    </a:cubicBezTo>
                    <a:cubicBezTo>
                      <a:pt x="183" y="408"/>
                      <a:pt x="191" y="392"/>
                      <a:pt x="186" y="377"/>
                    </a:cubicBezTo>
                    <a:cubicBezTo>
                      <a:pt x="73" y="62"/>
                      <a:pt x="73" y="62"/>
                      <a:pt x="73" y="62"/>
                    </a:cubicBezTo>
                    <a:cubicBezTo>
                      <a:pt x="415" y="96"/>
                      <a:pt x="415" y="96"/>
                      <a:pt x="415" y="96"/>
                    </a:cubicBezTo>
                    <a:cubicBezTo>
                      <a:pt x="423" y="97"/>
                      <a:pt x="431" y="94"/>
                      <a:pt x="436" y="89"/>
                    </a:cubicBezTo>
                    <a:cubicBezTo>
                      <a:pt x="442" y="84"/>
                      <a:pt x="445" y="78"/>
                      <a:pt x="446" y="70"/>
                    </a:cubicBezTo>
                    <a:cubicBezTo>
                      <a:pt x="447" y="61"/>
                      <a:pt x="443" y="52"/>
                      <a:pt x="435" y="46"/>
                    </a:cubicBezTo>
                    <a:close/>
                  </a:path>
                </a:pathLst>
              </a:custGeom>
              <a:solidFill>
                <a:srgbClr val="1825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grpSp>
        <p:grpSp>
          <p:nvGrpSpPr>
            <p:cNvPr id="593" name="Group 592">
              <a:extLst>
                <a:ext uri="{FF2B5EF4-FFF2-40B4-BE49-F238E27FC236}">
                  <a16:creationId xmlns:a16="http://schemas.microsoft.com/office/drawing/2014/main" id="{D1433216-9D6A-42AE-BF0B-F46E406ED714}"/>
                </a:ext>
              </a:extLst>
            </p:cNvPr>
            <p:cNvGrpSpPr/>
            <p:nvPr/>
          </p:nvGrpSpPr>
          <p:grpSpPr>
            <a:xfrm>
              <a:off x="5653157" y="1741411"/>
              <a:ext cx="372898" cy="311994"/>
              <a:chOff x="12917488" y="4510088"/>
              <a:chExt cx="2449513" cy="2049462"/>
            </a:xfrm>
          </p:grpSpPr>
          <p:sp>
            <p:nvSpPr>
              <p:cNvPr id="624" name="Freeform 19">
                <a:extLst>
                  <a:ext uri="{FF2B5EF4-FFF2-40B4-BE49-F238E27FC236}">
                    <a16:creationId xmlns:a16="http://schemas.microsoft.com/office/drawing/2014/main" id="{996831D7-9A2E-4A8B-929C-3862DEC6361E}"/>
                  </a:ext>
                </a:extLst>
              </p:cNvPr>
              <p:cNvSpPr>
                <a:spLocks/>
              </p:cNvSpPr>
              <p:nvPr/>
            </p:nvSpPr>
            <p:spPr bwMode="auto">
              <a:xfrm>
                <a:off x="13338176" y="4886325"/>
                <a:ext cx="415925" cy="412750"/>
              </a:xfrm>
              <a:custGeom>
                <a:avLst/>
                <a:gdLst>
                  <a:gd name="T0" fmla="*/ 41 w 262"/>
                  <a:gd name="T1" fmla="*/ 0 h 260"/>
                  <a:gd name="T2" fmla="*/ 0 w 262"/>
                  <a:gd name="T3" fmla="*/ 43 h 260"/>
                  <a:gd name="T4" fmla="*/ 222 w 262"/>
                  <a:gd name="T5" fmla="*/ 260 h 260"/>
                  <a:gd name="T6" fmla="*/ 262 w 262"/>
                  <a:gd name="T7" fmla="*/ 217 h 260"/>
                  <a:gd name="T8" fmla="*/ 41 w 262"/>
                  <a:gd name="T9" fmla="*/ 0 h 260"/>
                </a:gdLst>
                <a:ahLst/>
                <a:cxnLst>
                  <a:cxn ang="0">
                    <a:pos x="T0" y="T1"/>
                  </a:cxn>
                  <a:cxn ang="0">
                    <a:pos x="T2" y="T3"/>
                  </a:cxn>
                  <a:cxn ang="0">
                    <a:pos x="T4" y="T5"/>
                  </a:cxn>
                  <a:cxn ang="0">
                    <a:pos x="T6" y="T7"/>
                  </a:cxn>
                  <a:cxn ang="0">
                    <a:pos x="T8" y="T9"/>
                  </a:cxn>
                </a:cxnLst>
                <a:rect l="0" t="0" r="r" b="b"/>
                <a:pathLst>
                  <a:path w="262" h="260">
                    <a:moveTo>
                      <a:pt x="41" y="0"/>
                    </a:moveTo>
                    <a:lnTo>
                      <a:pt x="0" y="43"/>
                    </a:lnTo>
                    <a:lnTo>
                      <a:pt x="222" y="260"/>
                    </a:lnTo>
                    <a:lnTo>
                      <a:pt x="262" y="217"/>
                    </a:lnTo>
                    <a:lnTo>
                      <a:pt x="41" y="0"/>
                    </a:lnTo>
                    <a:close/>
                  </a:path>
                </a:pathLst>
              </a:custGeom>
              <a:solidFill>
                <a:srgbClr val="002050"/>
              </a:solidFill>
              <a:ln>
                <a:noFill/>
              </a:ln>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25" name="Freeform 20">
                <a:extLst>
                  <a:ext uri="{FF2B5EF4-FFF2-40B4-BE49-F238E27FC236}">
                    <a16:creationId xmlns:a16="http://schemas.microsoft.com/office/drawing/2014/main" id="{7CCA6EA3-C8CC-4236-902B-1D578CB82783}"/>
                  </a:ext>
                </a:extLst>
              </p:cNvPr>
              <p:cNvSpPr>
                <a:spLocks/>
              </p:cNvSpPr>
              <p:nvPr/>
            </p:nvSpPr>
            <p:spPr bwMode="auto">
              <a:xfrm>
                <a:off x="13338176" y="5773738"/>
                <a:ext cx="458788" cy="452438"/>
              </a:xfrm>
              <a:custGeom>
                <a:avLst/>
                <a:gdLst>
                  <a:gd name="T0" fmla="*/ 247 w 289"/>
                  <a:gd name="T1" fmla="*/ 0 h 285"/>
                  <a:gd name="T2" fmla="*/ 0 w 289"/>
                  <a:gd name="T3" fmla="*/ 244 h 285"/>
                  <a:gd name="T4" fmla="*/ 42 w 289"/>
                  <a:gd name="T5" fmla="*/ 285 h 285"/>
                  <a:gd name="T6" fmla="*/ 289 w 289"/>
                  <a:gd name="T7" fmla="*/ 40 h 285"/>
                  <a:gd name="T8" fmla="*/ 247 w 289"/>
                  <a:gd name="T9" fmla="*/ 0 h 285"/>
                </a:gdLst>
                <a:ahLst/>
                <a:cxnLst>
                  <a:cxn ang="0">
                    <a:pos x="T0" y="T1"/>
                  </a:cxn>
                  <a:cxn ang="0">
                    <a:pos x="T2" y="T3"/>
                  </a:cxn>
                  <a:cxn ang="0">
                    <a:pos x="T4" y="T5"/>
                  </a:cxn>
                  <a:cxn ang="0">
                    <a:pos x="T6" y="T7"/>
                  </a:cxn>
                  <a:cxn ang="0">
                    <a:pos x="T8" y="T9"/>
                  </a:cxn>
                </a:cxnLst>
                <a:rect l="0" t="0" r="r" b="b"/>
                <a:pathLst>
                  <a:path w="289" h="285">
                    <a:moveTo>
                      <a:pt x="247" y="0"/>
                    </a:moveTo>
                    <a:lnTo>
                      <a:pt x="0" y="244"/>
                    </a:lnTo>
                    <a:lnTo>
                      <a:pt x="42" y="285"/>
                    </a:lnTo>
                    <a:lnTo>
                      <a:pt x="289" y="40"/>
                    </a:lnTo>
                    <a:lnTo>
                      <a:pt x="247" y="0"/>
                    </a:lnTo>
                    <a:close/>
                  </a:path>
                </a:pathLst>
              </a:custGeom>
              <a:solidFill>
                <a:srgbClr val="002050"/>
              </a:solidFill>
              <a:ln>
                <a:noFill/>
              </a:ln>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26" name="Freeform 21">
                <a:extLst>
                  <a:ext uri="{FF2B5EF4-FFF2-40B4-BE49-F238E27FC236}">
                    <a16:creationId xmlns:a16="http://schemas.microsoft.com/office/drawing/2014/main" id="{579229D4-0F60-4E50-90C2-8C37E6800A9B}"/>
                  </a:ext>
                </a:extLst>
              </p:cNvPr>
              <p:cNvSpPr>
                <a:spLocks/>
              </p:cNvSpPr>
              <p:nvPr/>
            </p:nvSpPr>
            <p:spPr bwMode="auto">
              <a:xfrm>
                <a:off x="14441488" y="5235575"/>
                <a:ext cx="474663" cy="233363"/>
              </a:xfrm>
              <a:custGeom>
                <a:avLst/>
                <a:gdLst>
                  <a:gd name="T0" fmla="*/ 280 w 299"/>
                  <a:gd name="T1" fmla="*/ 0 h 147"/>
                  <a:gd name="T2" fmla="*/ 0 w 299"/>
                  <a:gd name="T3" fmla="*/ 92 h 147"/>
                  <a:gd name="T4" fmla="*/ 19 w 299"/>
                  <a:gd name="T5" fmla="*/ 147 h 147"/>
                  <a:gd name="T6" fmla="*/ 299 w 299"/>
                  <a:gd name="T7" fmla="*/ 54 h 147"/>
                  <a:gd name="T8" fmla="*/ 280 w 299"/>
                  <a:gd name="T9" fmla="*/ 0 h 147"/>
                </a:gdLst>
                <a:ahLst/>
                <a:cxnLst>
                  <a:cxn ang="0">
                    <a:pos x="T0" y="T1"/>
                  </a:cxn>
                  <a:cxn ang="0">
                    <a:pos x="T2" y="T3"/>
                  </a:cxn>
                  <a:cxn ang="0">
                    <a:pos x="T4" y="T5"/>
                  </a:cxn>
                  <a:cxn ang="0">
                    <a:pos x="T6" y="T7"/>
                  </a:cxn>
                  <a:cxn ang="0">
                    <a:pos x="T8" y="T9"/>
                  </a:cxn>
                </a:cxnLst>
                <a:rect l="0" t="0" r="r" b="b"/>
                <a:pathLst>
                  <a:path w="299" h="147">
                    <a:moveTo>
                      <a:pt x="280" y="0"/>
                    </a:moveTo>
                    <a:lnTo>
                      <a:pt x="0" y="92"/>
                    </a:lnTo>
                    <a:lnTo>
                      <a:pt x="19" y="147"/>
                    </a:lnTo>
                    <a:lnTo>
                      <a:pt x="299" y="54"/>
                    </a:lnTo>
                    <a:lnTo>
                      <a:pt x="280" y="0"/>
                    </a:lnTo>
                    <a:close/>
                  </a:path>
                </a:pathLst>
              </a:custGeom>
              <a:solidFill>
                <a:srgbClr val="002050"/>
              </a:solidFill>
              <a:ln>
                <a:noFill/>
              </a:ln>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27" name="Freeform 22">
                <a:extLst>
                  <a:ext uri="{FF2B5EF4-FFF2-40B4-BE49-F238E27FC236}">
                    <a16:creationId xmlns:a16="http://schemas.microsoft.com/office/drawing/2014/main" id="{328E0998-6DB1-423F-B8AF-32865E7C1B36}"/>
                  </a:ext>
                </a:extLst>
              </p:cNvPr>
              <p:cNvSpPr>
                <a:spLocks/>
              </p:cNvSpPr>
              <p:nvPr/>
            </p:nvSpPr>
            <p:spPr bwMode="auto">
              <a:xfrm>
                <a:off x="14360526" y="5730875"/>
                <a:ext cx="458788" cy="369888"/>
              </a:xfrm>
              <a:custGeom>
                <a:avLst/>
                <a:gdLst>
                  <a:gd name="T0" fmla="*/ 35 w 289"/>
                  <a:gd name="T1" fmla="*/ 0 h 233"/>
                  <a:gd name="T2" fmla="*/ 0 w 289"/>
                  <a:gd name="T3" fmla="*/ 45 h 233"/>
                  <a:gd name="T4" fmla="*/ 254 w 289"/>
                  <a:gd name="T5" fmla="*/ 233 h 233"/>
                  <a:gd name="T6" fmla="*/ 289 w 289"/>
                  <a:gd name="T7" fmla="*/ 187 h 233"/>
                  <a:gd name="T8" fmla="*/ 35 w 289"/>
                  <a:gd name="T9" fmla="*/ 0 h 233"/>
                </a:gdLst>
                <a:ahLst/>
                <a:cxnLst>
                  <a:cxn ang="0">
                    <a:pos x="T0" y="T1"/>
                  </a:cxn>
                  <a:cxn ang="0">
                    <a:pos x="T2" y="T3"/>
                  </a:cxn>
                  <a:cxn ang="0">
                    <a:pos x="T4" y="T5"/>
                  </a:cxn>
                  <a:cxn ang="0">
                    <a:pos x="T6" y="T7"/>
                  </a:cxn>
                  <a:cxn ang="0">
                    <a:pos x="T8" y="T9"/>
                  </a:cxn>
                </a:cxnLst>
                <a:rect l="0" t="0" r="r" b="b"/>
                <a:pathLst>
                  <a:path w="289" h="233">
                    <a:moveTo>
                      <a:pt x="35" y="0"/>
                    </a:moveTo>
                    <a:lnTo>
                      <a:pt x="0" y="45"/>
                    </a:lnTo>
                    <a:lnTo>
                      <a:pt x="254" y="233"/>
                    </a:lnTo>
                    <a:lnTo>
                      <a:pt x="289" y="187"/>
                    </a:lnTo>
                    <a:lnTo>
                      <a:pt x="35" y="0"/>
                    </a:lnTo>
                    <a:close/>
                  </a:path>
                </a:pathLst>
              </a:custGeom>
              <a:solidFill>
                <a:srgbClr val="002050"/>
              </a:solidFill>
              <a:ln>
                <a:noFill/>
              </a:ln>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28" name="Freeform 14">
                <a:extLst>
                  <a:ext uri="{FF2B5EF4-FFF2-40B4-BE49-F238E27FC236}">
                    <a16:creationId xmlns:a16="http://schemas.microsoft.com/office/drawing/2014/main" id="{0F81CA77-178B-482A-AE9F-B8A254A9940F}"/>
                  </a:ext>
                </a:extLst>
              </p:cNvPr>
              <p:cNvSpPr>
                <a:spLocks noEditPoints="1"/>
              </p:cNvSpPr>
              <p:nvPr/>
            </p:nvSpPr>
            <p:spPr bwMode="auto">
              <a:xfrm>
                <a:off x="12917488" y="4510088"/>
                <a:ext cx="534988" cy="530225"/>
              </a:xfrm>
              <a:custGeom>
                <a:avLst/>
                <a:gdLst>
                  <a:gd name="T0" fmla="*/ 138 w 276"/>
                  <a:gd name="T1" fmla="*/ 0 h 275"/>
                  <a:gd name="T2" fmla="*/ 0 w 276"/>
                  <a:gd name="T3" fmla="*/ 138 h 275"/>
                  <a:gd name="T4" fmla="*/ 138 w 276"/>
                  <a:gd name="T5" fmla="*/ 275 h 275"/>
                  <a:gd name="T6" fmla="*/ 276 w 276"/>
                  <a:gd name="T7" fmla="*/ 138 h 275"/>
                  <a:gd name="T8" fmla="*/ 138 w 276"/>
                  <a:gd name="T9" fmla="*/ 0 h 275"/>
                  <a:gd name="T10" fmla="*/ 138 w 276"/>
                  <a:gd name="T11" fmla="*/ 228 h 275"/>
                  <a:gd name="T12" fmla="*/ 48 w 276"/>
                  <a:gd name="T13" fmla="*/ 138 h 275"/>
                  <a:gd name="T14" fmla="*/ 138 w 276"/>
                  <a:gd name="T15" fmla="*/ 48 h 275"/>
                  <a:gd name="T16" fmla="*/ 228 w 276"/>
                  <a:gd name="T17" fmla="*/ 138 h 275"/>
                  <a:gd name="T18" fmla="*/ 138 w 276"/>
                  <a:gd name="T19" fmla="*/ 22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6" h="275">
                    <a:moveTo>
                      <a:pt x="138" y="0"/>
                    </a:moveTo>
                    <a:cubicBezTo>
                      <a:pt x="62" y="0"/>
                      <a:pt x="0" y="62"/>
                      <a:pt x="0" y="138"/>
                    </a:cubicBezTo>
                    <a:cubicBezTo>
                      <a:pt x="0" y="214"/>
                      <a:pt x="62" y="275"/>
                      <a:pt x="138" y="275"/>
                    </a:cubicBezTo>
                    <a:cubicBezTo>
                      <a:pt x="214" y="275"/>
                      <a:pt x="276" y="214"/>
                      <a:pt x="276" y="138"/>
                    </a:cubicBezTo>
                    <a:cubicBezTo>
                      <a:pt x="276" y="62"/>
                      <a:pt x="214" y="0"/>
                      <a:pt x="138" y="0"/>
                    </a:cubicBezTo>
                    <a:close/>
                    <a:moveTo>
                      <a:pt x="138" y="228"/>
                    </a:moveTo>
                    <a:cubicBezTo>
                      <a:pt x="88" y="228"/>
                      <a:pt x="48" y="187"/>
                      <a:pt x="48" y="138"/>
                    </a:cubicBezTo>
                    <a:cubicBezTo>
                      <a:pt x="48" y="89"/>
                      <a:pt x="89" y="48"/>
                      <a:pt x="138" y="48"/>
                    </a:cubicBezTo>
                    <a:cubicBezTo>
                      <a:pt x="187" y="48"/>
                      <a:pt x="228" y="89"/>
                      <a:pt x="228" y="138"/>
                    </a:cubicBezTo>
                    <a:cubicBezTo>
                      <a:pt x="228" y="187"/>
                      <a:pt x="188" y="228"/>
                      <a:pt x="138" y="22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29" name="Freeform 15">
                <a:extLst>
                  <a:ext uri="{FF2B5EF4-FFF2-40B4-BE49-F238E27FC236}">
                    <a16:creationId xmlns:a16="http://schemas.microsoft.com/office/drawing/2014/main" id="{3B5C56AB-5C81-47B5-82C9-3450BD3BADA0}"/>
                  </a:ext>
                </a:extLst>
              </p:cNvPr>
              <p:cNvSpPr>
                <a:spLocks noEditPoints="1"/>
              </p:cNvSpPr>
              <p:nvPr/>
            </p:nvSpPr>
            <p:spPr bwMode="auto">
              <a:xfrm>
                <a:off x="12917488" y="6029325"/>
                <a:ext cx="534988" cy="530225"/>
              </a:xfrm>
              <a:custGeom>
                <a:avLst/>
                <a:gdLst>
                  <a:gd name="T0" fmla="*/ 138 w 276"/>
                  <a:gd name="T1" fmla="*/ 0 h 275"/>
                  <a:gd name="T2" fmla="*/ 0 w 276"/>
                  <a:gd name="T3" fmla="*/ 138 h 275"/>
                  <a:gd name="T4" fmla="*/ 138 w 276"/>
                  <a:gd name="T5" fmla="*/ 275 h 275"/>
                  <a:gd name="T6" fmla="*/ 276 w 276"/>
                  <a:gd name="T7" fmla="*/ 138 h 275"/>
                  <a:gd name="T8" fmla="*/ 138 w 276"/>
                  <a:gd name="T9" fmla="*/ 0 h 275"/>
                  <a:gd name="T10" fmla="*/ 138 w 276"/>
                  <a:gd name="T11" fmla="*/ 227 h 275"/>
                  <a:gd name="T12" fmla="*/ 48 w 276"/>
                  <a:gd name="T13" fmla="*/ 138 h 275"/>
                  <a:gd name="T14" fmla="*/ 138 w 276"/>
                  <a:gd name="T15" fmla="*/ 48 h 275"/>
                  <a:gd name="T16" fmla="*/ 228 w 276"/>
                  <a:gd name="T17" fmla="*/ 138 h 275"/>
                  <a:gd name="T18" fmla="*/ 138 w 276"/>
                  <a:gd name="T19" fmla="*/ 227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6" h="275">
                    <a:moveTo>
                      <a:pt x="138" y="0"/>
                    </a:moveTo>
                    <a:cubicBezTo>
                      <a:pt x="62" y="0"/>
                      <a:pt x="0" y="62"/>
                      <a:pt x="0" y="138"/>
                    </a:cubicBezTo>
                    <a:cubicBezTo>
                      <a:pt x="0" y="213"/>
                      <a:pt x="62" y="275"/>
                      <a:pt x="138" y="275"/>
                    </a:cubicBezTo>
                    <a:cubicBezTo>
                      <a:pt x="214" y="275"/>
                      <a:pt x="276" y="213"/>
                      <a:pt x="276" y="138"/>
                    </a:cubicBezTo>
                    <a:cubicBezTo>
                      <a:pt x="276" y="62"/>
                      <a:pt x="214" y="0"/>
                      <a:pt x="138" y="0"/>
                    </a:cubicBezTo>
                    <a:close/>
                    <a:moveTo>
                      <a:pt x="138" y="227"/>
                    </a:moveTo>
                    <a:cubicBezTo>
                      <a:pt x="88" y="227"/>
                      <a:pt x="48" y="187"/>
                      <a:pt x="48" y="138"/>
                    </a:cubicBezTo>
                    <a:cubicBezTo>
                      <a:pt x="48" y="89"/>
                      <a:pt x="89" y="48"/>
                      <a:pt x="138" y="48"/>
                    </a:cubicBezTo>
                    <a:cubicBezTo>
                      <a:pt x="187" y="48"/>
                      <a:pt x="228" y="89"/>
                      <a:pt x="228" y="138"/>
                    </a:cubicBezTo>
                    <a:cubicBezTo>
                      <a:pt x="228" y="187"/>
                      <a:pt x="188" y="227"/>
                      <a:pt x="138" y="22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30" name="Freeform 16">
                <a:extLst>
                  <a:ext uri="{FF2B5EF4-FFF2-40B4-BE49-F238E27FC236}">
                    <a16:creationId xmlns:a16="http://schemas.microsoft.com/office/drawing/2014/main" id="{4989A1F5-CB57-43CA-AC97-40BA14DB278A}"/>
                  </a:ext>
                </a:extLst>
              </p:cNvPr>
              <p:cNvSpPr>
                <a:spLocks noEditPoints="1"/>
              </p:cNvSpPr>
              <p:nvPr/>
            </p:nvSpPr>
            <p:spPr bwMode="auto">
              <a:xfrm>
                <a:off x="14832013" y="4975225"/>
                <a:ext cx="534988" cy="530225"/>
              </a:xfrm>
              <a:custGeom>
                <a:avLst/>
                <a:gdLst>
                  <a:gd name="T0" fmla="*/ 138 w 276"/>
                  <a:gd name="T1" fmla="*/ 0 h 275"/>
                  <a:gd name="T2" fmla="*/ 0 w 276"/>
                  <a:gd name="T3" fmla="*/ 138 h 275"/>
                  <a:gd name="T4" fmla="*/ 138 w 276"/>
                  <a:gd name="T5" fmla="*/ 275 h 275"/>
                  <a:gd name="T6" fmla="*/ 276 w 276"/>
                  <a:gd name="T7" fmla="*/ 138 h 275"/>
                  <a:gd name="T8" fmla="*/ 138 w 276"/>
                  <a:gd name="T9" fmla="*/ 0 h 275"/>
                  <a:gd name="T10" fmla="*/ 138 w 276"/>
                  <a:gd name="T11" fmla="*/ 227 h 275"/>
                  <a:gd name="T12" fmla="*/ 48 w 276"/>
                  <a:gd name="T13" fmla="*/ 138 h 275"/>
                  <a:gd name="T14" fmla="*/ 138 w 276"/>
                  <a:gd name="T15" fmla="*/ 48 h 275"/>
                  <a:gd name="T16" fmla="*/ 229 w 276"/>
                  <a:gd name="T17" fmla="*/ 138 h 275"/>
                  <a:gd name="T18" fmla="*/ 138 w 276"/>
                  <a:gd name="T19" fmla="*/ 227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6" h="275">
                    <a:moveTo>
                      <a:pt x="138" y="0"/>
                    </a:moveTo>
                    <a:cubicBezTo>
                      <a:pt x="62" y="0"/>
                      <a:pt x="0" y="62"/>
                      <a:pt x="0" y="138"/>
                    </a:cubicBezTo>
                    <a:cubicBezTo>
                      <a:pt x="0" y="213"/>
                      <a:pt x="62" y="275"/>
                      <a:pt x="138" y="275"/>
                    </a:cubicBezTo>
                    <a:cubicBezTo>
                      <a:pt x="214" y="275"/>
                      <a:pt x="276" y="213"/>
                      <a:pt x="276" y="138"/>
                    </a:cubicBezTo>
                    <a:cubicBezTo>
                      <a:pt x="276" y="62"/>
                      <a:pt x="214" y="0"/>
                      <a:pt x="138" y="0"/>
                    </a:cubicBezTo>
                    <a:close/>
                    <a:moveTo>
                      <a:pt x="138" y="227"/>
                    </a:moveTo>
                    <a:cubicBezTo>
                      <a:pt x="88" y="227"/>
                      <a:pt x="48" y="188"/>
                      <a:pt x="48" y="138"/>
                    </a:cubicBezTo>
                    <a:cubicBezTo>
                      <a:pt x="48" y="88"/>
                      <a:pt x="89" y="48"/>
                      <a:pt x="138" y="48"/>
                    </a:cubicBezTo>
                    <a:cubicBezTo>
                      <a:pt x="187" y="48"/>
                      <a:pt x="229" y="89"/>
                      <a:pt x="229" y="138"/>
                    </a:cubicBezTo>
                    <a:cubicBezTo>
                      <a:pt x="229" y="187"/>
                      <a:pt x="188" y="227"/>
                      <a:pt x="138" y="22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31" name="Freeform 17">
                <a:extLst>
                  <a:ext uri="{FF2B5EF4-FFF2-40B4-BE49-F238E27FC236}">
                    <a16:creationId xmlns:a16="http://schemas.microsoft.com/office/drawing/2014/main" id="{22193BF4-C70D-40A2-966B-C37AB10CA9A7}"/>
                  </a:ext>
                </a:extLst>
              </p:cNvPr>
              <p:cNvSpPr>
                <a:spLocks noEditPoints="1"/>
              </p:cNvSpPr>
              <p:nvPr/>
            </p:nvSpPr>
            <p:spPr bwMode="auto">
              <a:xfrm>
                <a:off x="14706601" y="5861050"/>
                <a:ext cx="660400" cy="655638"/>
              </a:xfrm>
              <a:custGeom>
                <a:avLst/>
                <a:gdLst>
                  <a:gd name="T0" fmla="*/ 171 w 341"/>
                  <a:gd name="T1" fmla="*/ 0 h 340"/>
                  <a:gd name="T2" fmla="*/ 0 w 341"/>
                  <a:gd name="T3" fmla="*/ 169 h 340"/>
                  <a:gd name="T4" fmla="*/ 171 w 341"/>
                  <a:gd name="T5" fmla="*/ 340 h 340"/>
                  <a:gd name="T6" fmla="*/ 341 w 341"/>
                  <a:gd name="T7" fmla="*/ 169 h 340"/>
                  <a:gd name="T8" fmla="*/ 171 w 341"/>
                  <a:gd name="T9" fmla="*/ 0 h 340"/>
                  <a:gd name="T10" fmla="*/ 171 w 341"/>
                  <a:gd name="T11" fmla="*/ 293 h 340"/>
                  <a:gd name="T12" fmla="*/ 47 w 341"/>
                  <a:gd name="T13" fmla="*/ 169 h 340"/>
                  <a:gd name="T14" fmla="*/ 171 w 341"/>
                  <a:gd name="T15" fmla="*/ 47 h 340"/>
                  <a:gd name="T16" fmla="*/ 294 w 341"/>
                  <a:gd name="T17" fmla="*/ 169 h 340"/>
                  <a:gd name="T18" fmla="*/ 171 w 341"/>
                  <a:gd name="T19" fmla="*/ 29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1" h="340">
                    <a:moveTo>
                      <a:pt x="171" y="0"/>
                    </a:moveTo>
                    <a:cubicBezTo>
                      <a:pt x="76" y="0"/>
                      <a:pt x="0" y="76"/>
                      <a:pt x="0" y="169"/>
                    </a:cubicBezTo>
                    <a:cubicBezTo>
                      <a:pt x="0" y="264"/>
                      <a:pt x="76" y="340"/>
                      <a:pt x="171" y="340"/>
                    </a:cubicBezTo>
                    <a:cubicBezTo>
                      <a:pt x="265" y="340"/>
                      <a:pt x="341" y="264"/>
                      <a:pt x="341" y="169"/>
                    </a:cubicBezTo>
                    <a:cubicBezTo>
                      <a:pt x="341" y="76"/>
                      <a:pt x="265" y="0"/>
                      <a:pt x="171" y="0"/>
                    </a:cubicBezTo>
                    <a:close/>
                    <a:moveTo>
                      <a:pt x="171" y="293"/>
                    </a:moveTo>
                    <a:cubicBezTo>
                      <a:pt x="103" y="293"/>
                      <a:pt x="47" y="237"/>
                      <a:pt x="47" y="169"/>
                    </a:cubicBezTo>
                    <a:cubicBezTo>
                      <a:pt x="47" y="102"/>
                      <a:pt x="103" y="47"/>
                      <a:pt x="171" y="47"/>
                    </a:cubicBezTo>
                    <a:cubicBezTo>
                      <a:pt x="239" y="47"/>
                      <a:pt x="294" y="102"/>
                      <a:pt x="294" y="169"/>
                    </a:cubicBezTo>
                    <a:cubicBezTo>
                      <a:pt x="294" y="237"/>
                      <a:pt x="239" y="293"/>
                      <a:pt x="171" y="29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32" name="Freeform 18">
                <a:extLst>
                  <a:ext uri="{FF2B5EF4-FFF2-40B4-BE49-F238E27FC236}">
                    <a16:creationId xmlns:a16="http://schemas.microsoft.com/office/drawing/2014/main" id="{3941C85B-76A2-4E7B-BE24-6A6971E35634}"/>
                  </a:ext>
                </a:extLst>
              </p:cNvPr>
              <p:cNvSpPr>
                <a:spLocks noEditPoints="1"/>
              </p:cNvSpPr>
              <p:nvPr/>
            </p:nvSpPr>
            <p:spPr bwMode="auto">
              <a:xfrm>
                <a:off x="13598526" y="5059363"/>
                <a:ext cx="917575" cy="909638"/>
              </a:xfrm>
              <a:custGeom>
                <a:avLst/>
                <a:gdLst>
                  <a:gd name="T0" fmla="*/ 237 w 474"/>
                  <a:gd name="T1" fmla="*/ 0 h 472"/>
                  <a:gd name="T2" fmla="*/ 0 w 474"/>
                  <a:gd name="T3" fmla="*/ 236 h 472"/>
                  <a:gd name="T4" fmla="*/ 237 w 474"/>
                  <a:gd name="T5" fmla="*/ 472 h 472"/>
                  <a:gd name="T6" fmla="*/ 474 w 474"/>
                  <a:gd name="T7" fmla="*/ 236 h 472"/>
                  <a:gd name="T8" fmla="*/ 237 w 474"/>
                  <a:gd name="T9" fmla="*/ 0 h 472"/>
                  <a:gd name="T10" fmla="*/ 237 w 474"/>
                  <a:gd name="T11" fmla="*/ 424 h 472"/>
                  <a:gd name="T12" fmla="*/ 48 w 474"/>
                  <a:gd name="T13" fmla="*/ 236 h 472"/>
                  <a:gd name="T14" fmla="*/ 237 w 474"/>
                  <a:gd name="T15" fmla="*/ 48 h 472"/>
                  <a:gd name="T16" fmla="*/ 425 w 474"/>
                  <a:gd name="T17" fmla="*/ 236 h 472"/>
                  <a:gd name="T18" fmla="*/ 237 w 474"/>
                  <a:gd name="T19" fmla="*/ 424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4" h="472">
                    <a:moveTo>
                      <a:pt x="237" y="0"/>
                    </a:moveTo>
                    <a:cubicBezTo>
                      <a:pt x="106" y="0"/>
                      <a:pt x="0" y="106"/>
                      <a:pt x="0" y="236"/>
                    </a:cubicBezTo>
                    <a:cubicBezTo>
                      <a:pt x="0" y="366"/>
                      <a:pt x="106" y="472"/>
                      <a:pt x="237" y="472"/>
                    </a:cubicBezTo>
                    <a:cubicBezTo>
                      <a:pt x="368" y="472"/>
                      <a:pt x="474" y="366"/>
                      <a:pt x="474" y="236"/>
                    </a:cubicBezTo>
                    <a:cubicBezTo>
                      <a:pt x="474" y="106"/>
                      <a:pt x="368" y="0"/>
                      <a:pt x="237" y="0"/>
                    </a:cubicBezTo>
                    <a:close/>
                    <a:moveTo>
                      <a:pt x="237" y="424"/>
                    </a:moveTo>
                    <a:cubicBezTo>
                      <a:pt x="133" y="424"/>
                      <a:pt x="48" y="340"/>
                      <a:pt x="48" y="236"/>
                    </a:cubicBezTo>
                    <a:cubicBezTo>
                      <a:pt x="48" y="133"/>
                      <a:pt x="133" y="48"/>
                      <a:pt x="237" y="48"/>
                    </a:cubicBezTo>
                    <a:cubicBezTo>
                      <a:pt x="341" y="48"/>
                      <a:pt x="425" y="133"/>
                      <a:pt x="425" y="236"/>
                    </a:cubicBezTo>
                    <a:cubicBezTo>
                      <a:pt x="425" y="340"/>
                      <a:pt x="341" y="424"/>
                      <a:pt x="237" y="424"/>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grpSp>
        <p:grpSp>
          <p:nvGrpSpPr>
            <p:cNvPr id="594" name="Group 593">
              <a:extLst>
                <a:ext uri="{FF2B5EF4-FFF2-40B4-BE49-F238E27FC236}">
                  <a16:creationId xmlns:a16="http://schemas.microsoft.com/office/drawing/2014/main" id="{68A15B88-4633-40E1-B2F4-9A102E9AC2A8}"/>
                </a:ext>
              </a:extLst>
            </p:cNvPr>
            <p:cNvGrpSpPr/>
            <p:nvPr/>
          </p:nvGrpSpPr>
          <p:grpSpPr>
            <a:xfrm>
              <a:off x="5534859" y="2144132"/>
              <a:ext cx="372898" cy="311994"/>
              <a:chOff x="12917488" y="4510088"/>
              <a:chExt cx="2449513" cy="2049462"/>
            </a:xfrm>
          </p:grpSpPr>
          <p:sp>
            <p:nvSpPr>
              <p:cNvPr id="615" name="Freeform 19">
                <a:extLst>
                  <a:ext uri="{FF2B5EF4-FFF2-40B4-BE49-F238E27FC236}">
                    <a16:creationId xmlns:a16="http://schemas.microsoft.com/office/drawing/2014/main" id="{1665445E-290C-4B45-80DF-A8EAF1B456B7}"/>
                  </a:ext>
                </a:extLst>
              </p:cNvPr>
              <p:cNvSpPr>
                <a:spLocks/>
              </p:cNvSpPr>
              <p:nvPr/>
            </p:nvSpPr>
            <p:spPr bwMode="auto">
              <a:xfrm>
                <a:off x="13338180" y="4886322"/>
                <a:ext cx="415925" cy="412752"/>
              </a:xfrm>
              <a:custGeom>
                <a:avLst/>
                <a:gdLst>
                  <a:gd name="T0" fmla="*/ 41 w 262"/>
                  <a:gd name="T1" fmla="*/ 0 h 260"/>
                  <a:gd name="T2" fmla="*/ 0 w 262"/>
                  <a:gd name="T3" fmla="*/ 43 h 260"/>
                  <a:gd name="T4" fmla="*/ 222 w 262"/>
                  <a:gd name="T5" fmla="*/ 260 h 260"/>
                  <a:gd name="T6" fmla="*/ 262 w 262"/>
                  <a:gd name="T7" fmla="*/ 217 h 260"/>
                  <a:gd name="T8" fmla="*/ 41 w 262"/>
                  <a:gd name="T9" fmla="*/ 0 h 260"/>
                </a:gdLst>
                <a:ahLst/>
                <a:cxnLst>
                  <a:cxn ang="0">
                    <a:pos x="T0" y="T1"/>
                  </a:cxn>
                  <a:cxn ang="0">
                    <a:pos x="T2" y="T3"/>
                  </a:cxn>
                  <a:cxn ang="0">
                    <a:pos x="T4" y="T5"/>
                  </a:cxn>
                  <a:cxn ang="0">
                    <a:pos x="T6" y="T7"/>
                  </a:cxn>
                  <a:cxn ang="0">
                    <a:pos x="T8" y="T9"/>
                  </a:cxn>
                </a:cxnLst>
                <a:rect l="0" t="0" r="r" b="b"/>
                <a:pathLst>
                  <a:path w="262" h="260">
                    <a:moveTo>
                      <a:pt x="41" y="0"/>
                    </a:moveTo>
                    <a:lnTo>
                      <a:pt x="0" y="43"/>
                    </a:lnTo>
                    <a:lnTo>
                      <a:pt x="222" y="260"/>
                    </a:lnTo>
                    <a:lnTo>
                      <a:pt x="262" y="217"/>
                    </a:lnTo>
                    <a:lnTo>
                      <a:pt x="41" y="0"/>
                    </a:lnTo>
                    <a:close/>
                  </a:path>
                </a:pathLst>
              </a:custGeom>
              <a:solidFill>
                <a:srgbClr val="002050"/>
              </a:solidFill>
              <a:ln>
                <a:noFill/>
              </a:ln>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16" name="Freeform 20">
                <a:extLst>
                  <a:ext uri="{FF2B5EF4-FFF2-40B4-BE49-F238E27FC236}">
                    <a16:creationId xmlns:a16="http://schemas.microsoft.com/office/drawing/2014/main" id="{B1FE5876-8DE6-43FB-843E-617F84A43006}"/>
                  </a:ext>
                </a:extLst>
              </p:cNvPr>
              <p:cNvSpPr>
                <a:spLocks/>
              </p:cNvSpPr>
              <p:nvPr/>
            </p:nvSpPr>
            <p:spPr bwMode="auto">
              <a:xfrm>
                <a:off x="13338176" y="5773738"/>
                <a:ext cx="458788" cy="452438"/>
              </a:xfrm>
              <a:custGeom>
                <a:avLst/>
                <a:gdLst>
                  <a:gd name="T0" fmla="*/ 247 w 289"/>
                  <a:gd name="T1" fmla="*/ 0 h 285"/>
                  <a:gd name="T2" fmla="*/ 0 w 289"/>
                  <a:gd name="T3" fmla="*/ 244 h 285"/>
                  <a:gd name="T4" fmla="*/ 42 w 289"/>
                  <a:gd name="T5" fmla="*/ 285 h 285"/>
                  <a:gd name="T6" fmla="*/ 289 w 289"/>
                  <a:gd name="T7" fmla="*/ 40 h 285"/>
                  <a:gd name="T8" fmla="*/ 247 w 289"/>
                  <a:gd name="T9" fmla="*/ 0 h 285"/>
                </a:gdLst>
                <a:ahLst/>
                <a:cxnLst>
                  <a:cxn ang="0">
                    <a:pos x="T0" y="T1"/>
                  </a:cxn>
                  <a:cxn ang="0">
                    <a:pos x="T2" y="T3"/>
                  </a:cxn>
                  <a:cxn ang="0">
                    <a:pos x="T4" y="T5"/>
                  </a:cxn>
                  <a:cxn ang="0">
                    <a:pos x="T6" y="T7"/>
                  </a:cxn>
                  <a:cxn ang="0">
                    <a:pos x="T8" y="T9"/>
                  </a:cxn>
                </a:cxnLst>
                <a:rect l="0" t="0" r="r" b="b"/>
                <a:pathLst>
                  <a:path w="289" h="285">
                    <a:moveTo>
                      <a:pt x="247" y="0"/>
                    </a:moveTo>
                    <a:lnTo>
                      <a:pt x="0" y="244"/>
                    </a:lnTo>
                    <a:lnTo>
                      <a:pt x="42" y="285"/>
                    </a:lnTo>
                    <a:lnTo>
                      <a:pt x="289" y="40"/>
                    </a:lnTo>
                    <a:lnTo>
                      <a:pt x="247" y="0"/>
                    </a:lnTo>
                    <a:close/>
                  </a:path>
                </a:pathLst>
              </a:custGeom>
              <a:solidFill>
                <a:srgbClr val="002050"/>
              </a:solidFill>
              <a:ln>
                <a:noFill/>
              </a:ln>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17" name="Freeform 21">
                <a:extLst>
                  <a:ext uri="{FF2B5EF4-FFF2-40B4-BE49-F238E27FC236}">
                    <a16:creationId xmlns:a16="http://schemas.microsoft.com/office/drawing/2014/main" id="{1A5495B9-BE4B-4A3E-BCFA-C897BC4EBBFC}"/>
                  </a:ext>
                </a:extLst>
              </p:cNvPr>
              <p:cNvSpPr>
                <a:spLocks/>
              </p:cNvSpPr>
              <p:nvPr/>
            </p:nvSpPr>
            <p:spPr bwMode="auto">
              <a:xfrm>
                <a:off x="14441488" y="5235575"/>
                <a:ext cx="474663" cy="233363"/>
              </a:xfrm>
              <a:custGeom>
                <a:avLst/>
                <a:gdLst>
                  <a:gd name="T0" fmla="*/ 280 w 299"/>
                  <a:gd name="T1" fmla="*/ 0 h 147"/>
                  <a:gd name="T2" fmla="*/ 0 w 299"/>
                  <a:gd name="T3" fmla="*/ 92 h 147"/>
                  <a:gd name="T4" fmla="*/ 19 w 299"/>
                  <a:gd name="T5" fmla="*/ 147 h 147"/>
                  <a:gd name="T6" fmla="*/ 299 w 299"/>
                  <a:gd name="T7" fmla="*/ 54 h 147"/>
                  <a:gd name="T8" fmla="*/ 280 w 299"/>
                  <a:gd name="T9" fmla="*/ 0 h 147"/>
                </a:gdLst>
                <a:ahLst/>
                <a:cxnLst>
                  <a:cxn ang="0">
                    <a:pos x="T0" y="T1"/>
                  </a:cxn>
                  <a:cxn ang="0">
                    <a:pos x="T2" y="T3"/>
                  </a:cxn>
                  <a:cxn ang="0">
                    <a:pos x="T4" y="T5"/>
                  </a:cxn>
                  <a:cxn ang="0">
                    <a:pos x="T6" y="T7"/>
                  </a:cxn>
                  <a:cxn ang="0">
                    <a:pos x="T8" y="T9"/>
                  </a:cxn>
                </a:cxnLst>
                <a:rect l="0" t="0" r="r" b="b"/>
                <a:pathLst>
                  <a:path w="299" h="147">
                    <a:moveTo>
                      <a:pt x="280" y="0"/>
                    </a:moveTo>
                    <a:lnTo>
                      <a:pt x="0" y="92"/>
                    </a:lnTo>
                    <a:lnTo>
                      <a:pt x="19" y="147"/>
                    </a:lnTo>
                    <a:lnTo>
                      <a:pt x="299" y="54"/>
                    </a:lnTo>
                    <a:lnTo>
                      <a:pt x="280" y="0"/>
                    </a:lnTo>
                    <a:close/>
                  </a:path>
                </a:pathLst>
              </a:custGeom>
              <a:solidFill>
                <a:srgbClr val="002050"/>
              </a:solidFill>
              <a:ln>
                <a:noFill/>
              </a:ln>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18" name="Freeform 22">
                <a:extLst>
                  <a:ext uri="{FF2B5EF4-FFF2-40B4-BE49-F238E27FC236}">
                    <a16:creationId xmlns:a16="http://schemas.microsoft.com/office/drawing/2014/main" id="{5447CF2C-8BF0-4B15-AFAB-BAB943690FEE}"/>
                  </a:ext>
                </a:extLst>
              </p:cNvPr>
              <p:cNvSpPr>
                <a:spLocks/>
              </p:cNvSpPr>
              <p:nvPr/>
            </p:nvSpPr>
            <p:spPr bwMode="auto">
              <a:xfrm>
                <a:off x="14360526" y="5730875"/>
                <a:ext cx="458788" cy="369888"/>
              </a:xfrm>
              <a:custGeom>
                <a:avLst/>
                <a:gdLst>
                  <a:gd name="T0" fmla="*/ 35 w 289"/>
                  <a:gd name="T1" fmla="*/ 0 h 233"/>
                  <a:gd name="T2" fmla="*/ 0 w 289"/>
                  <a:gd name="T3" fmla="*/ 45 h 233"/>
                  <a:gd name="T4" fmla="*/ 254 w 289"/>
                  <a:gd name="T5" fmla="*/ 233 h 233"/>
                  <a:gd name="T6" fmla="*/ 289 w 289"/>
                  <a:gd name="T7" fmla="*/ 187 h 233"/>
                  <a:gd name="T8" fmla="*/ 35 w 289"/>
                  <a:gd name="T9" fmla="*/ 0 h 233"/>
                </a:gdLst>
                <a:ahLst/>
                <a:cxnLst>
                  <a:cxn ang="0">
                    <a:pos x="T0" y="T1"/>
                  </a:cxn>
                  <a:cxn ang="0">
                    <a:pos x="T2" y="T3"/>
                  </a:cxn>
                  <a:cxn ang="0">
                    <a:pos x="T4" y="T5"/>
                  </a:cxn>
                  <a:cxn ang="0">
                    <a:pos x="T6" y="T7"/>
                  </a:cxn>
                  <a:cxn ang="0">
                    <a:pos x="T8" y="T9"/>
                  </a:cxn>
                </a:cxnLst>
                <a:rect l="0" t="0" r="r" b="b"/>
                <a:pathLst>
                  <a:path w="289" h="233">
                    <a:moveTo>
                      <a:pt x="35" y="0"/>
                    </a:moveTo>
                    <a:lnTo>
                      <a:pt x="0" y="45"/>
                    </a:lnTo>
                    <a:lnTo>
                      <a:pt x="254" y="233"/>
                    </a:lnTo>
                    <a:lnTo>
                      <a:pt x="289" y="187"/>
                    </a:lnTo>
                    <a:lnTo>
                      <a:pt x="35" y="0"/>
                    </a:lnTo>
                    <a:close/>
                  </a:path>
                </a:pathLst>
              </a:custGeom>
              <a:solidFill>
                <a:srgbClr val="002050"/>
              </a:solidFill>
              <a:ln>
                <a:noFill/>
              </a:ln>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19" name="Freeform 14">
                <a:extLst>
                  <a:ext uri="{FF2B5EF4-FFF2-40B4-BE49-F238E27FC236}">
                    <a16:creationId xmlns:a16="http://schemas.microsoft.com/office/drawing/2014/main" id="{CCB4BD15-6F7F-47FC-8493-E2A34E6871E9}"/>
                  </a:ext>
                </a:extLst>
              </p:cNvPr>
              <p:cNvSpPr>
                <a:spLocks noEditPoints="1"/>
              </p:cNvSpPr>
              <p:nvPr/>
            </p:nvSpPr>
            <p:spPr bwMode="auto">
              <a:xfrm>
                <a:off x="12917488" y="4510088"/>
                <a:ext cx="534988" cy="530225"/>
              </a:xfrm>
              <a:custGeom>
                <a:avLst/>
                <a:gdLst>
                  <a:gd name="T0" fmla="*/ 138 w 276"/>
                  <a:gd name="T1" fmla="*/ 0 h 275"/>
                  <a:gd name="T2" fmla="*/ 0 w 276"/>
                  <a:gd name="T3" fmla="*/ 138 h 275"/>
                  <a:gd name="T4" fmla="*/ 138 w 276"/>
                  <a:gd name="T5" fmla="*/ 275 h 275"/>
                  <a:gd name="T6" fmla="*/ 276 w 276"/>
                  <a:gd name="T7" fmla="*/ 138 h 275"/>
                  <a:gd name="T8" fmla="*/ 138 w 276"/>
                  <a:gd name="T9" fmla="*/ 0 h 275"/>
                  <a:gd name="T10" fmla="*/ 138 w 276"/>
                  <a:gd name="T11" fmla="*/ 228 h 275"/>
                  <a:gd name="T12" fmla="*/ 48 w 276"/>
                  <a:gd name="T13" fmla="*/ 138 h 275"/>
                  <a:gd name="T14" fmla="*/ 138 w 276"/>
                  <a:gd name="T15" fmla="*/ 48 h 275"/>
                  <a:gd name="T16" fmla="*/ 228 w 276"/>
                  <a:gd name="T17" fmla="*/ 138 h 275"/>
                  <a:gd name="T18" fmla="*/ 138 w 276"/>
                  <a:gd name="T19" fmla="*/ 22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6" h="275">
                    <a:moveTo>
                      <a:pt x="138" y="0"/>
                    </a:moveTo>
                    <a:cubicBezTo>
                      <a:pt x="62" y="0"/>
                      <a:pt x="0" y="62"/>
                      <a:pt x="0" y="138"/>
                    </a:cubicBezTo>
                    <a:cubicBezTo>
                      <a:pt x="0" y="214"/>
                      <a:pt x="62" y="275"/>
                      <a:pt x="138" y="275"/>
                    </a:cubicBezTo>
                    <a:cubicBezTo>
                      <a:pt x="214" y="275"/>
                      <a:pt x="276" y="214"/>
                      <a:pt x="276" y="138"/>
                    </a:cubicBezTo>
                    <a:cubicBezTo>
                      <a:pt x="276" y="62"/>
                      <a:pt x="214" y="0"/>
                      <a:pt x="138" y="0"/>
                    </a:cubicBezTo>
                    <a:close/>
                    <a:moveTo>
                      <a:pt x="138" y="228"/>
                    </a:moveTo>
                    <a:cubicBezTo>
                      <a:pt x="88" y="228"/>
                      <a:pt x="48" y="187"/>
                      <a:pt x="48" y="138"/>
                    </a:cubicBezTo>
                    <a:cubicBezTo>
                      <a:pt x="48" y="89"/>
                      <a:pt x="89" y="48"/>
                      <a:pt x="138" y="48"/>
                    </a:cubicBezTo>
                    <a:cubicBezTo>
                      <a:pt x="187" y="48"/>
                      <a:pt x="228" y="89"/>
                      <a:pt x="228" y="138"/>
                    </a:cubicBezTo>
                    <a:cubicBezTo>
                      <a:pt x="228" y="187"/>
                      <a:pt x="188" y="228"/>
                      <a:pt x="138" y="22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20" name="Freeform 15">
                <a:extLst>
                  <a:ext uri="{FF2B5EF4-FFF2-40B4-BE49-F238E27FC236}">
                    <a16:creationId xmlns:a16="http://schemas.microsoft.com/office/drawing/2014/main" id="{2A0579D3-9265-440A-B95F-EAB40F4A97D6}"/>
                  </a:ext>
                </a:extLst>
              </p:cNvPr>
              <p:cNvSpPr>
                <a:spLocks noEditPoints="1"/>
              </p:cNvSpPr>
              <p:nvPr/>
            </p:nvSpPr>
            <p:spPr bwMode="auto">
              <a:xfrm>
                <a:off x="12917488" y="6029325"/>
                <a:ext cx="534988" cy="530225"/>
              </a:xfrm>
              <a:custGeom>
                <a:avLst/>
                <a:gdLst>
                  <a:gd name="T0" fmla="*/ 138 w 276"/>
                  <a:gd name="T1" fmla="*/ 0 h 275"/>
                  <a:gd name="T2" fmla="*/ 0 w 276"/>
                  <a:gd name="T3" fmla="*/ 138 h 275"/>
                  <a:gd name="T4" fmla="*/ 138 w 276"/>
                  <a:gd name="T5" fmla="*/ 275 h 275"/>
                  <a:gd name="T6" fmla="*/ 276 w 276"/>
                  <a:gd name="T7" fmla="*/ 138 h 275"/>
                  <a:gd name="T8" fmla="*/ 138 w 276"/>
                  <a:gd name="T9" fmla="*/ 0 h 275"/>
                  <a:gd name="T10" fmla="*/ 138 w 276"/>
                  <a:gd name="T11" fmla="*/ 227 h 275"/>
                  <a:gd name="T12" fmla="*/ 48 w 276"/>
                  <a:gd name="T13" fmla="*/ 138 h 275"/>
                  <a:gd name="T14" fmla="*/ 138 w 276"/>
                  <a:gd name="T15" fmla="*/ 48 h 275"/>
                  <a:gd name="T16" fmla="*/ 228 w 276"/>
                  <a:gd name="T17" fmla="*/ 138 h 275"/>
                  <a:gd name="T18" fmla="*/ 138 w 276"/>
                  <a:gd name="T19" fmla="*/ 227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6" h="275">
                    <a:moveTo>
                      <a:pt x="138" y="0"/>
                    </a:moveTo>
                    <a:cubicBezTo>
                      <a:pt x="62" y="0"/>
                      <a:pt x="0" y="62"/>
                      <a:pt x="0" y="138"/>
                    </a:cubicBezTo>
                    <a:cubicBezTo>
                      <a:pt x="0" y="213"/>
                      <a:pt x="62" y="275"/>
                      <a:pt x="138" y="275"/>
                    </a:cubicBezTo>
                    <a:cubicBezTo>
                      <a:pt x="214" y="275"/>
                      <a:pt x="276" y="213"/>
                      <a:pt x="276" y="138"/>
                    </a:cubicBezTo>
                    <a:cubicBezTo>
                      <a:pt x="276" y="62"/>
                      <a:pt x="214" y="0"/>
                      <a:pt x="138" y="0"/>
                    </a:cubicBezTo>
                    <a:close/>
                    <a:moveTo>
                      <a:pt x="138" y="227"/>
                    </a:moveTo>
                    <a:cubicBezTo>
                      <a:pt x="88" y="227"/>
                      <a:pt x="48" y="187"/>
                      <a:pt x="48" y="138"/>
                    </a:cubicBezTo>
                    <a:cubicBezTo>
                      <a:pt x="48" y="89"/>
                      <a:pt x="89" y="48"/>
                      <a:pt x="138" y="48"/>
                    </a:cubicBezTo>
                    <a:cubicBezTo>
                      <a:pt x="187" y="48"/>
                      <a:pt x="228" y="89"/>
                      <a:pt x="228" y="138"/>
                    </a:cubicBezTo>
                    <a:cubicBezTo>
                      <a:pt x="228" y="187"/>
                      <a:pt x="188" y="227"/>
                      <a:pt x="138" y="22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21" name="Freeform 16">
                <a:extLst>
                  <a:ext uri="{FF2B5EF4-FFF2-40B4-BE49-F238E27FC236}">
                    <a16:creationId xmlns:a16="http://schemas.microsoft.com/office/drawing/2014/main" id="{BB05C298-808F-4055-B536-DA05A841C7B6}"/>
                  </a:ext>
                </a:extLst>
              </p:cNvPr>
              <p:cNvSpPr>
                <a:spLocks noEditPoints="1"/>
              </p:cNvSpPr>
              <p:nvPr/>
            </p:nvSpPr>
            <p:spPr bwMode="auto">
              <a:xfrm>
                <a:off x="14832013" y="4975225"/>
                <a:ext cx="534988" cy="530225"/>
              </a:xfrm>
              <a:custGeom>
                <a:avLst/>
                <a:gdLst>
                  <a:gd name="T0" fmla="*/ 138 w 276"/>
                  <a:gd name="T1" fmla="*/ 0 h 275"/>
                  <a:gd name="T2" fmla="*/ 0 w 276"/>
                  <a:gd name="T3" fmla="*/ 138 h 275"/>
                  <a:gd name="T4" fmla="*/ 138 w 276"/>
                  <a:gd name="T5" fmla="*/ 275 h 275"/>
                  <a:gd name="T6" fmla="*/ 276 w 276"/>
                  <a:gd name="T7" fmla="*/ 138 h 275"/>
                  <a:gd name="T8" fmla="*/ 138 w 276"/>
                  <a:gd name="T9" fmla="*/ 0 h 275"/>
                  <a:gd name="T10" fmla="*/ 138 w 276"/>
                  <a:gd name="T11" fmla="*/ 227 h 275"/>
                  <a:gd name="T12" fmla="*/ 48 w 276"/>
                  <a:gd name="T13" fmla="*/ 138 h 275"/>
                  <a:gd name="T14" fmla="*/ 138 w 276"/>
                  <a:gd name="T15" fmla="*/ 48 h 275"/>
                  <a:gd name="T16" fmla="*/ 229 w 276"/>
                  <a:gd name="T17" fmla="*/ 138 h 275"/>
                  <a:gd name="T18" fmla="*/ 138 w 276"/>
                  <a:gd name="T19" fmla="*/ 227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6" h="275">
                    <a:moveTo>
                      <a:pt x="138" y="0"/>
                    </a:moveTo>
                    <a:cubicBezTo>
                      <a:pt x="62" y="0"/>
                      <a:pt x="0" y="62"/>
                      <a:pt x="0" y="138"/>
                    </a:cubicBezTo>
                    <a:cubicBezTo>
                      <a:pt x="0" y="213"/>
                      <a:pt x="62" y="275"/>
                      <a:pt x="138" y="275"/>
                    </a:cubicBezTo>
                    <a:cubicBezTo>
                      <a:pt x="214" y="275"/>
                      <a:pt x="276" y="213"/>
                      <a:pt x="276" y="138"/>
                    </a:cubicBezTo>
                    <a:cubicBezTo>
                      <a:pt x="276" y="62"/>
                      <a:pt x="214" y="0"/>
                      <a:pt x="138" y="0"/>
                    </a:cubicBezTo>
                    <a:close/>
                    <a:moveTo>
                      <a:pt x="138" y="227"/>
                    </a:moveTo>
                    <a:cubicBezTo>
                      <a:pt x="88" y="227"/>
                      <a:pt x="48" y="188"/>
                      <a:pt x="48" y="138"/>
                    </a:cubicBezTo>
                    <a:cubicBezTo>
                      <a:pt x="48" y="88"/>
                      <a:pt x="89" y="48"/>
                      <a:pt x="138" y="48"/>
                    </a:cubicBezTo>
                    <a:cubicBezTo>
                      <a:pt x="187" y="48"/>
                      <a:pt x="229" y="89"/>
                      <a:pt x="229" y="138"/>
                    </a:cubicBezTo>
                    <a:cubicBezTo>
                      <a:pt x="229" y="187"/>
                      <a:pt x="188" y="227"/>
                      <a:pt x="138" y="22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22" name="Freeform 17">
                <a:extLst>
                  <a:ext uri="{FF2B5EF4-FFF2-40B4-BE49-F238E27FC236}">
                    <a16:creationId xmlns:a16="http://schemas.microsoft.com/office/drawing/2014/main" id="{9D57F741-176B-4C67-BDC8-8B22485D605A}"/>
                  </a:ext>
                </a:extLst>
              </p:cNvPr>
              <p:cNvSpPr>
                <a:spLocks noEditPoints="1"/>
              </p:cNvSpPr>
              <p:nvPr/>
            </p:nvSpPr>
            <p:spPr bwMode="auto">
              <a:xfrm>
                <a:off x="14706601" y="5861050"/>
                <a:ext cx="660400" cy="655638"/>
              </a:xfrm>
              <a:custGeom>
                <a:avLst/>
                <a:gdLst>
                  <a:gd name="T0" fmla="*/ 171 w 341"/>
                  <a:gd name="T1" fmla="*/ 0 h 340"/>
                  <a:gd name="T2" fmla="*/ 0 w 341"/>
                  <a:gd name="T3" fmla="*/ 169 h 340"/>
                  <a:gd name="T4" fmla="*/ 171 w 341"/>
                  <a:gd name="T5" fmla="*/ 340 h 340"/>
                  <a:gd name="T6" fmla="*/ 341 w 341"/>
                  <a:gd name="T7" fmla="*/ 169 h 340"/>
                  <a:gd name="T8" fmla="*/ 171 w 341"/>
                  <a:gd name="T9" fmla="*/ 0 h 340"/>
                  <a:gd name="T10" fmla="*/ 171 w 341"/>
                  <a:gd name="T11" fmla="*/ 293 h 340"/>
                  <a:gd name="T12" fmla="*/ 47 w 341"/>
                  <a:gd name="T13" fmla="*/ 169 h 340"/>
                  <a:gd name="T14" fmla="*/ 171 w 341"/>
                  <a:gd name="T15" fmla="*/ 47 h 340"/>
                  <a:gd name="T16" fmla="*/ 294 w 341"/>
                  <a:gd name="T17" fmla="*/ 169 h 340"/>
                  <a:gd name="T18" fmla="*/ 171 w 341"/>
                  <a:gd name="T19" fmla="*/ 29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1" h="340">
                    <a:moveTo>
                      <a:pt x="171" y="0"/>
                    </a:moveTo>
                    <a:cubicBezTo>
                      <a:pt x="76" y="0"/>
                      <a:pt x="0" y="76"/>
                      <a:pt x="0" y="169"/>
                    </a:cubicBezTo>
                    <a:cubicBezTo>
                      <a:pt x="0" y="264"/>
                      <a:pt x="76" y="340"/>
                      <a:pt x="171" y="340"/>
                    </a:cubicBezTo>
                    <a:cubicBezTo>
                      <a:pt x="265" y="340"/>
                      <a:pt x="341" y="264"/>
                      <a:pt x="341" y="169"/>
                    </a:cubicBezTo>
                    <a:cubicBezTo>
                      <a:pt x="341" y="76"/>
                      <a:pt x="265" y="0"/>
                      <a:pt x="171" y="0"/>
                    </a:cubicBezTo>
                    <a:close/>
                    <a:moveTo>
                      <a:pt x="171" y="293"/>
                    </a:moveTo>
                    <a:cubicBezTo>
                      <a:pt x="103" y="293"/>
                      <a:pt x="47" y="237"/>
                      <a:pt x="47" y="169"/>
                    </a:cubicBezTo>
                    <a:cubicBezTo>
                      <a:pt x="47" y="102"/>
                      <a:pt x="103" y="47"/>
                      <a:pt x="171" y="47"/>
                    </a:cubicBezTo>
                    <a:cubicBezTo>
                      <a:pt x="239" y="47"/>
                      <a:pt x="294" y="102"/>
                      <a:pt x="294" y="169"/>
                    </a:cubicBezTo>
                    <a:cubicBezTo>
                      <a:pt x="294" y="237"/>
                      <a:pt x="239" y="293"/>
                      <a:pt x="171" y="29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23" name="Freeform 18">
                <a:extLst>
                  <a:ext uri="{FF2B5EF4-FFF2-40B4-BE49-F238E27FC236}">
                    <a16:creationId xmlns:a16="http://schemas.microsoft.com/office/drawing/2014/main" id="{0218636C-0B87-46FF-BD7D-13AFFE254556}"/>
                  </a:ext>
                </a:extLst>
              </p:cNvPr>
              <p:cNvSpPr>
                <a:spLocks noEditPoints="1"/>
              </p:cNvSpPr>
              <p:nvPr/>
            </p:nvSpPr>
            <p:spPr bwMode="auto">
              <a:xfrm>
                <a:off x="13598526" y="5059363"/>
                <a:ext cx="917575" cy="909638"/>
              </a:xfrm>
              <a:custGeom>
                <a:avLst/>
                <a:gdLst>
                  <a:gd name="T0" fmla="*/ 237 w 474"/>
                  <a:gd name="T1" fmla="*/ 0 h 472"/>
                  <a:gd name="T2" fmla="*/ 0 w 474"/>
                  <a:gd name="T3" fmla="*/ 236 h 472"/>
                  <a:gd name="T4" fmla="*/ 237 w 474"/>
                  <a:gd name="T5" fmla="*/ 472 h 472"/>
                  <a:gd name="T6" fmla="*/ 474 w 474"/>
                  <a:gd name="T7" fmla="*/ 236 h 472"/>
                  <a:gd name="T8" fmla="*/ 237 w 474"/>
                  <a:gd name="T9" fmla="*/ 0 h 472"/>
                  <a:gd name="T10" fmla="*/ 237 w 474"/>
                  <a:gd name="T11" fmla="*/ 424 h 472"/>
                  <a:gd name="T12" fmla="*/ 48 w 474"/>
                  <a:gd name="T13" fmla="*/ 236 h 472"/>
                  <a:gd name="T14" fmla="*/ 237 w 474"/>
                  <a:gd name="T15" fmla="*/ 48 h 472"/>
                  <a:gd name="T16" fmla="*/ 425 w 474"/>
                  <a:gd name="T17" fmla="*/ 236 h 472"/>
                  <a:gd name="T18" fmla="*/ 237 w 474"/>
                  <a:gd name="T19" fmla="*/ 424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4" h="472">
                    <a:moveTo>
                      <a:pt x="237" y="0"/>
                    </a:moveTo>
                    <a:cubicBezTo>
                      <a:pt x="106" y="0"/>
                      <a:pt x="0" y="106"/>
                      <a:pt x="0" y="236"/>
                    </a:cubicBezTo>
                    <a:cubicBezTo>
                      <a:pt x="0" y="366"/>
                      <a:pt x="106" y="472"/>
                      <a:pt x="237" y="472"/>
                    </a:cubicBezTo>
                    <a:cubicBezTo>
                      <a:pt x="368" y="472"/>
                      <a:pt x="474" y="366"/>
                      <a:pt x="474" y="236"/>
                    </a:cubicBezTo>
                    <a:cubicBezTo>
                      <a:pt x="474" y="106"/>
                      <a:pt x="368" y="0"/>
                      <a:pt x="237" y="0"/>
                    </a:cubicBezTo>
                    <a:close/>
                    <a:moveTo>
                      <a:pt x="237" y="424"/>
                    </a:moveTo>
                    <a:cubicBezTo>
                      <a:pt x="133" y="424"/>
                      <a:pt x="48" y="340"/>
                      <a:pt x="48" y="236"/>
                    </a:cubicBezTo>
                    <a:cubicBezTo>
                      <a:pt x="48" y="133"/>
                      <a:pt x="133" y="48"/>
                      <a:pt x="237" y="48"/>
                    </a:cubicBezTo>
                    <a:cubicBezTo>
                      <a:pt x="341" y="48"/>
                      <a:pt x="425" y="133"/>
                      <a:pt x="425" y="236"/>
                    </a:cubicBezTo>
                    <a:cubicBezTo>
                      <a:pt x="425" y="340"/>
                      <a:pt x="341" y="424"/>
                      <a:pt x="237" y="424"/>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grpSp>
        <p:grpSp>
          <p:nvGrpSpPr>
            <p:cNvPr id="595" name="Group 594">
              <a:extLst>
                <a:ext uri="{FF2B5EF4-FFF2-40B4-BE49-F238E27FC236}">
                  <a16:creationId xmlns:a16="http://schemas.microsoft.com/office/drawing/2014/main" id="{3AFF8C3F-95A1-4E2A-A8CF-9956D8FEA0E6}"/>
                </a:ext>
              </a:extLst>
            </p:cNvPr>
            <p:cNvGrpSpPr/>
            <p:nvPr/>
          </p:nvGrpSpPr>
          <p:grpSpPr>
            <a:xfrm>
              <a:off x="5752492" y="2546298"/>
              <a:ext cx="372898" cy="311994"/>
              <a:chOff x="12917488" y="4510088"/>
              <a:chExt cx="2449513" cy="2049462"/>
            </a:xfrm>
          </p:grpSpPr>
          <p:sp>
            <p:nvSpPr>
              <p:cNvPr id="606" name="Freeform 19">
                <a:extLst>
                  <a:ext uri="{FF2B5EF4-FFF2-40B4-BE49-F238E27FC236}">
                    <a16:creationId xmlns:a16="http://schemas.microsoft.com/office/drawing/2014/main" id="{A84C9508-5B1F-404D-A25B-5CDA83189E28}"/>
                  </a:ext>
                </a:extLst>
              </p:cNvPr>
              <p:cNvSpPr>
                <a:spLocks/>
              </p:cNvSpPr>
              <p:nvPr/>
            </p:nvSpPr>
            <p:spPr bwMode="auto">
              <a:xfrm>
                <a:off x="13338176" y="4886325"/>
                <a:ext cx="415925" cy="412750"/>
              </a:xfrm>
              <a:custGeom>
                <a:avLst/>
                <a:gdLst>
                  <a:gd name="T0" fmla="*/ 41 w 262"/>
                  <a:gd name="T1" fmla="*/ 0 h 260"/>
                  <a:gd name="T2" fmla="*/ 0 w 262"/>
                  <a:gd name="T3" fmla="*/ 43 h 260"/>
                  <a:gd name="T4" fmla="*/ 222 w 262"/>
                  <a:gd name="T5" fmla="*/ 260 h 260"/>
                  <a:gd name="T6" fmla="*/ 262 w 262"/>
                  <a:gd name="T7" fmla="*/ 217 h 260"/>
                  <a:gd name="T8" fmla="*/ 41 w 262"/>
                  <a:gd name="T9" fmla="*/ 0 h 260"/>
                </a:gdLst>
                <a:ahLst/>
                <a:cxnLst>
                  <a:cxn ang="0">
                    <a:pos x="T0" y="T1"/>
                  </a:cxn>
                  <a:cxn ang="0">
                    <a:pos x="T2" y="T3"/>
                  </a:cxn>
                  <a:cxn ang="0">
                    <a:pos x="T4" y="T5"/>
                  </a:cxn>
                  <a:cxn ang="0">
                    <a:pos x="T6" y="T7"/>
                  </a:cxn>
                  <a:cxn ang="0">
                    <a:pos x="T8" y="T9"/>
                  </a:cxn>
                </a:cxnLst>
                <a:rect l="0" t="0" r="r" b="b"/>
                <a:pathLst>
                  <a:path w="262" h="260">
                    <a:moveTo>
                      <a:pt x="41" y="0"/>
                    </a:moveTo>
                    <a:lnTo>
                      <a:pt x="0" y="43"/>
                    </a:lnTo>
                    <a:lnTo>
                      <a:pt x="222" y="260"/>
                    </a:lnTo>
                    <a:lnTo>
                      <a:pt x="262" y="217"/>
                    </a:lnTo>
                    <a:lnTo>
                      <a:pt x="41" y="0"/>
                    </a:lnTo>
                    <a:close/>
                  </a:path>
                </a:pathLst>
              </a:custGeom>
              <a:solidFill>
                <a:srgbClr val="002050"/>
              </a:solidFill>
              <a:ln>
                <a:noFill/>
              </a:ln>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07" name="Freeform 20">
                <a:extLst>
                  <a:ext uri="{FF2B5EF4-FFF2-40B4-BE49-F238E27FC236}">
                    <a16:creationId xmlns:a16="http://schemas.microsoft.com/office/drawing/2014/main" id="{3C929F4D-1604-42FF-8819-39E07E7B7867}"/>
                  </a:ext>
                </a:extLst>
              </p:cNvPr>
              <p:cNvSpPr>
                <a:spLocks/>
              </p:cNvSpPr>
              <p:nvPr/>
            </p:nvSpPr>
            <p:spPr bwMode="auto">
              <a:xfrm>
                <a:off x="13338176" y="5773738"/>
                <a:ext cx="458788" cy="452438"/>
              </a:xfrm>
              <a:custGeom>
                <a:avLst/>
                <a:gdLst>
                  <a:gd name="T0" fmla="*/ 247 w 289"/>
                  <a:gd name="T1" fmla="*/ 0 h 285"/>
                  <a:gd name="T2" fmla="*/ 0 w 289"/>
                  <a:gd name="T3" fmla="*/ 244 h 285"/>
                  <a:gd name="T4" fmla="*/ 42 w 289"/>
                  <a:gd name="T5" fmla="*/ 285 h 285"/>
                  <a:gd name="T6" fmla="*/ 289 w 289"/>
                  <a:gd name="T7" fmla="*/ 40 h 285"/>
                  <a:gd name="T8" fmla="*/ 247 w 289"/>
                  <a:gd name="T9" fmla="*/ 0 h 285"/>
                </a:gdLst>
                <a:ahLst/>
                <a:cxnLst>
                  <a:cxn ang="0">
                    <a:pos x="T0" y="T1"/>
                  </a:cxn>
                  <a:cxn ang="0">
                    <a:pos x="T2" y="T3"/>
                  </a:cxn>
                  <a:cxn ang="0">
                    <a:pos x="T4" y="T5"/>
                  </a:cxn>
                  <a:cxn ang="0">
                    <a:pos x="T6" y="T7"/>
                  </a:cxn>
                  <a:cxn ang="0">
                    <a:pos x="T8" y="T9"/>
                  </a:cxn>
                </a:cxnLst>
                <a:rect l="0" t="0" r="r" b="b"/>
                <a:pathLst>
                  <a:path w="289" h="285">
                    <a:moveTo>
                      <a:pt x="247" y="0"/>
                    </a:moveTo>
                    <a:lnTo>
                      <a:pt x="0" y="244"/>
                    </a:lnTo>
                    <a:lnTo>
                      <a:pt x="42" y="285"/>
                    </a:lnTo>
                    <a:lnTo>
                      <a:pt x="289" y="40"/>
                    </a:lnTo>
                    <a:lnTo>
                      <a:pt x="247" y="0"/>
                    </a:lnTo>
                    <a:close/>
                  </a:path>
                </a:pathLst>
              </a:custGeom>
              <a:solidFill>
                <a:srgbClr val="002050"/>
              </a:solidFill>
              <a:ln>
                <a:noFill/>
              </a:ln>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08" name="Freeform 21">
                <a:extLst>
                  <a:ext uri="{FF2B5EF4-FFF2-40B4-BE49-F238E27FC236}">
                    <a16:creationId xmlns:a16="http://schemas.microsoft.com/office/drawing/2014/main" id="{C50B2682-995B-4B4C-8DC1-D6443981ADB4}"/>
                  </a:ext>
                </a:extLst>
              </p:cNvPr>
              <p:cNvSpPr>
                <a:spLocks/>
              </p:cNvSpPr>
              <p:nvPr/>
            </p:nvSpPr>
            <p:spPr bwMode="auto">
              <a:xfrm>
                <a:off x="14441488" y="5235575"/>
                <a:ext cx="474663" cy="233363"/>
              </a:xfrm>
              <a:custGeom>
                <a:avLst/>
                <a:gdLst>
                  <a:gd name="T0" fmla="*/ 280 w 299"/>
                  <a:gd name="T1" fmla="*/ 0 h 147"/>
                  <a:gd name="T2" fmla="*/ 0 w 299"/>
                  <a:gd name="T3" fmla="*/ 92 h 147"/>
                  <a:gd name="T4" fmla="*/ 19 w 299"/>
                  <a:gd name="T5" fmla="*/ 147 h 147"/>
                  <a:gd name="T6" fmla="*/ 299 w 299"/>
                  <a:gd name="T7" fmla="*/ 54 h 147"/>
                  <a:gd name="T8" fmla="*/ 280 w 299"/>
                  <a:gd name="T9" fmla="*/ 0 h 147"/>
                </a:gdLst>
                <a:ahLst/>
                <a:cxnLst>
                  <a:cxn ang="0">
                    <a:pos x="T0" y="T1"/>
                  </a:cxn>
                  <a:cxn ang="0">
                    <a:pos x="T2" y="T3"/>
                  </a:cxn>
                  <a:cxn ang="0">
                    <a:pos x="T4" y="T5"/>
                  </a:cxn>
                  <a:cxn ang="0">
                    <a:pos x="T6" y="T7"/>
                  </a:cxn>
                  <a:cxn ang="0">
                    <a:pos x="T8" y="T9"/>
                  </a:cxn>
                </a:cxnLst>
                <a:rect l="0" t="0" r="r" b="b"/>
                <a:pathLst>
                  <a:path w="299" h="147">
                    <a:moveTo>
                      <a:pt x="280" y="0"/>
                    </a:moveTo>
                    <a:lnTo>
                      <a:pt x="0" y="92"/>
                    </a:lnTo>
                    <a:lnTo>
                      <a:pt x="19" y="147"/>
                    </a:lnTo>
                    <a:lnTo>
                      <a:pt x="299" y="54"/>
                    </a:lnTo>
                    <a:lnTo>
                      <a:pt x="280" y="0"/>
                    </a:lnTo>
                    <a:close/>
                  </a:path>
                </a:pathLst>
              </a:custGeom>
              <a:solidFill>
                <a:srgbClr val="002050"/>
              </a:solidFill>
              <a:ln>
                <a:noFill/>
              </a:ln>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09" name="Freeform 22">
                <a:extLst>
                  <a:ext uri="{FF2B5EF4-FFF2-40B4-BE49-F238E27FC236}">
                    <a16:creationId xmlns:a16="http://schemas.microsoft.com/office/drawing/2014/main" id="{9A0E378A-B1A0-40CF-90EF-9B3BAC66CBFA}"/>
                  </a:ext>
                </a:extLst>
              </p:cNvPr>
              <p:cNvSpPr>
                <a:spLocks/>
              </p:cNvSpPr>
              <p:nvPr/>
            </p:nvSpPr>
            <p:spPr bwMode="auto">
              <a:xfrm>
                <a:off x="14360526" y="5730875"/>
                <a:ext cx="458788" cy="369888"/>
              </a:xfrm>
              <a:custGeom>
                <a:avLst/>
                <a:gdLst>
                  <a:gd name="T0" fmla="*/ 35 w 289"/>
                  <a:gd name="T1" fmla="*/ 0 h 233"/>
                  <a:gd name="T2" fmla="*/ 0 w 289"/>
                  <a:gd name="T3" fmla="*/ 45 h 233"/>
                  <a:gd name="T4" fmla="*/ 254 w 289"/>
                  <a:gd name="T5" fmla="*/ 233 h 233"/>
                  <a:gd name="T6" fmla="*/ 289 w 289"/>
                  <a:gd name="T7" fmla="*/ 187 h 233"/>
                  <a:gd name="T8" fmla="*/ 35 w 289"/>
                  <a:gd name="T9" fmla="*/ 0 h 233"/>
                </a:gdLst>
                <a:ahLst/>
                <a:cxnLst>
                  <a:cxn ang="0">
                    <a:pos x="T0" y="T1"/>
                  </a:cxn>
                  <a:cxn ang="0">
                    <a:pos x="T2" y="T3"/>
                  </a:cxn>
                  <a:cxn ang="0">
                    <a:pos x="T4" y="T5"/>
                  </a:cxn>
                  <a:cxn ang="0">
                    <a:pos x="T6" y="T7"/>
                  </a:cxn>
                  <a:cxn ang="0">
                    <a:pos x="T8" y="T9"/>
                  </a:cxn>
                </a:cxnLst>
                <a:rect l="0" t="0" r="r" b="b"/>
                <a:pathLst>
                  <a:path w="289" h="233">
                    <a:moveTo>
                      <a:pt x="35" y="0"/>
                    </a:moveTo>
                    <a:lnTo>
                      <a:pt x="0" y="45"/>
                    </a:lnTo>
                    <a:lnTo>
                      <a:pt x="254" y="233"/>
                    </a:lnTo>
                    <a:lnTo>
                      <a:pt x="289" y="187"/>
                    </a:lnTo>
                    <a:lnTo>
                      <a:pt x="35" y="0"/>
                    </a:lnTo>
                    <a:close/>
                  </a:path>
                </a:pathLst>
              </a:custGeom>
              <a:solidFill>
                <a:srgbClr val="002050"/>
              </a:solidFill>
              <a:ln>
                <a:noFill/>
              </a:ln>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10" name="Freeform 14">
                <a:extLst>
                  <a:ext uri="{FF2B5EF4-FFF2-40B4-BE49-F238E27FC236}">
                    <a16:creationId xmlns:a16="http://schemas.microsoft.com/office/drawing/2014/main" id="{009D4192-B29B-4611-8784-BFBBF8F44A48}"/>
                  </a:ext>
                </a:extLst>
              </p:cNvPr>
              <p:cNvSpPr>
                <a:spLocks noEditPoints="1"/>
              </p:cNvSpPr>
              <p:nvPr/>
            </p:nvSpPr>
            <p:spPr bwMode="auto">
              <a:xfrm>
                <a:off x="12917488" y="4510088"/>
                <a:ext cx="534988" cy="530225"/>
              </a:xfrm>
              <a:custGeom>
                <a:avLst/>
                <a:gdLst>
                  <a:gd name="T0" fmla="*/ 138 w 276"/>
                  <a:gd name="T1" fmla="*/ 0 h 275"/>
                  <a:gd name="T2" fmla="*/ 0 w 276"/>
                  <a:gd name="T3" fmla="*/ 138 h 275"/>
                  <a:gd name="T4" fmla="*/ 138 w 276"/>
                  <a:gd name="T5" fmla="*/ 275 h 275"/>
                  <a:gd name="T6" fmla="*/ 276 w 276"/>
                  <a:gd name="T7" fmla="*/ 138 h 275"/>
                  <a:gd name="T8" fmla="*/ 138 w 276"/>
                  <a:gd name="T9" fmla="*/ 0 h 275"/>
                  <a:gd name="T10" fmla="*/ 138 w 276"/>
                  <a:gd name="T11" fmla="*/ 228 h 275"/>
                  <a:gd name="T12" fmla="*/ 48 w 276"/>
                  <a:gd name="T13" fmla="*/ 138 h 275"/>
                  <a:gd name="T14" fmla="*/ 138 w 276"/>
                  <a:gd name="T15" fmla="*/ 48 h 275"/>
                  <a:gd name="T16" fmla="*/ 228 w 276"/>
                  <a:gd name="T17" fmla="*/ 138 h 275"/>
                  <a:gd name="T18" fmla="*/ 138 w 276"/>
                  <a:gd name="T19" fmla="*/ 22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6" h="275">
                    <a:moveTo>
                      <a:pt x="138" y="0"/>
                    </a:moveTo>
                    <a:cubicBezTo>
                      <a:pt x="62" y="0"/>
                      <a:pt x="0" y="62"/>
                      <a:pt x="0" y="138"/>
                    </a:cubicBezTo>
                    <a:cubicBezTo>
                      <a:pt x="0" y="214"/>
                      <a:pt x="62" y="275"/>
                      <a:pt x="138" y="275"/>
                    </a:cubicBezTo>
                    <a:cubicBezTo>
                      <a:pt x="214" y="275"/>
                      <a:pt x="276" y="214"/>
                      <a:pt x="276" y="138"/>
                    </a:cubicBezTo>
                    <a:cubicBezTo>
                      <a:pt x="276" y="62"/>
                      <a:pt x="214" y="0"/>
                      <a:pt x="138" y="0"/>
                    </a:cubicBezTo>
                    <a:close/>
                    <a:moveTo>
                      <a:pt x="138" y="228"/>
                    </a:moveTo>
                    <a:cubicBezTo>
                      <a:pt x="88" y="228"/>
                      <a:pt x="48" y="187"/>
                      <a:pt x="48" y="138"/>
                    </a:cubicBezTo>
                    <a:cubicBezTo>
                      <a:pt x="48" y="89"/>
                      <a:pt x="89" y="48"/>
                      <a:pt x="138" y="48"/>
                    </a:cubicBezTo>
                    <a:cubicBezTo>
                      <a:pt x="187" y="48"/>
                      <a:pt x="228" y="89"/>
                      <a:pt x="228" y="138"/>
                    </a:cubicBezTo>
                    <a:cubicBezTo>
                      <a:pt x="228" y="187"/>
                      <a:pt x="188" y="228"/>
                      <a:pt x="138" y="22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11" name="Freeform 15">
                <a:extLst>
                  <a:ext uri="{FF2B5EF4-FFF2-40B4-BE49-F238E27FC236}">
                    <a16:creationId xmlns:a16="http://schemas.microsoft.com/office/drawing/2014/main" id="{53731D83-A646-4E15-83A6-DFE7838F067F}"/>
                  </a:ext>
                </a:extLst>
              </p:cNvPr>
              <p:cNvSpPr>
                <a:spLocks noEditPoints="1"/>
              </p:cNvSpPr>
              <p:nvPr/>
            </p:nvSpPr>
            <p:spPr bwMode="auto">
              <a:xfrm>
                <a:off x="12917488" y="6029325"/>
                <a:ext cx="534988" cy="530225"/>
              </a:xfrm>
              <a:custGeom>
                <a:avLst/>
                <a:gdLst>
                  <a:gd name="T0" fmla="*/ 138 w 276"/>
                  <a:gd name="T1" fmla="*/ 0 h 275"/>
                  <a:gd name="T2" fmla="*/ 0 w 276"/>
                  <a:gd name="T3" fmla="*/ 138 h 275"/>
                  <a:gd name="T4" fmla="*/ 138 w 276"/>
                  <a:gd name="T5" fmla="*/ 275 h 275"/>
                  <a:gd name="T6" fmla="*/ 276 w 276"/>
                  <a:gd name="T7" fmla="*/ 138 h 275"/>
                  <a:gd name="T8" fmla="*/ 138 w 276"/>
                  <a:gd name="T9" fmla="*/ 0 h 275"/>
                  <a:gd name="T10" fmla="*/ 138 w 276"/>
                  <a:gd name="T11" fmla="*/ 227 h 275"/>
                  <a:gd name="T12" fmla="*/ 48 w 276"/>
                  <a:gd name="T13" fmla="*/ 138 h 275"/>
                  <a:gd name="T14" fmla="*/ 138 w 276"/>
                  <a:gd name="T15" fmla="*/ 48 h 275"/>
                  <a:gd name="T16" fmla="*/ 228 w 276"/>
                  <a:gd name="T17" fmla="*/ 138 h 275"/>
                  <a:gd name="T18" fmla="*/ 138 w 276"/>
                  <a:gd name="T19" fmla="*/ 227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6" h="275">
                    <a:moveTo>
                      <a:pt x="138" y="0"/>
                    </a:moveTo>
                    <a:cubicBezTo>
                      <a:pt x="62" y="0"/>
                      <a:pt x="0" y="62"/>
                      <a:pt x="0" y="138"/>
                    </a:cubicBezTo>
                    <a:cubicBezTo>
                      <a:pt x="0" y="213"/>
                      <a:pt x="62" y="275"/>
                      <a:pt x="138" y="275"/>
                    </a:cubicBezTo>
                    <a:cubicBezTo>
                      <a:pt x="214" y="275"/>
                      <a:pt x="276" y="213"/>
                      <a:pt x="276" y="138"/>
                    </a:cubicBezTo>
                    <a:cubicBezTo>
                      <a:pt x="276" y="62"/>
                      <a:pt x="214" y="0"/>
                      <a:pt x="138" y="0"/>
                    </a:cubicBezTo>
                    <a:close/>
                    <a:moveTo>
                      <a:pt x="138" y="227"/>
                    </a:moveTo>
                    <a:cubicBezTo>
                      <a:pt x="88" y="227"/>
                      <a:pt x="48" y="187"/>
                      <a:pt x="48" y="138"/>
                    </a:cubicBezTo>
                    <a:cubicBezTo>
                      <a:pt x="48" y="89"/>
                      <a:pt x="89" y="48"/>
                      <a:pt x="138" y="48"/>
                    </a:cubicBezTo>
                    <a:cubicBezTo>
                      <a:pt x="187" y="48"/>
                      <a:pt x="228" y="89"/>
                      <a:pt x="228" y="138"/>
                    </a:cubicBezTo>
                    <a:cubicBezTo>
                      <a:pt x="228" y="187"/>
                      <a:pt x="188" y="227"/>
                      <a:pt x="138" y="22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12" name="Freeform 16">
                <a:extLst>
                  <a:ext uri="{FF2B5EF4-FFF2-40B4-BE49-F238E27FC236}">
                    <a16:creationId xmlns:a16="http://schemas.microsoft.com/office/drawing/2014/main" id="{632C9530-8E56-473F-AF4B-8E49CF1C0476}"/>
                  </a:ext>
                </a:extLst>
              </p:cNvPr>
              <p:cNvSpPr>
                <a:spLocks noEditPoints="1"/>
              </p:cNvSpPr>
              <p:nvPr/>
            </p:nvSpPr>
            <p:spPr bwMode="auto">
              <a:xfrm>
                <a:off x="14832013" y="4975225"/>
                <a:ext cx="534988" cy="530225"/>
              </a:xfrm>
              <a:custGeom>
                <a:avLst/>
                <a:gdLst>
                  <a:gd name="T0" fmla="*/ 138 w 276"/>
                  <a:gd name="T1" fmla="*/ 0 h 275"/>
                  <a:gd name="T2" fmla="*/ 0 w 276"/>
                  <a:gd name="T3" fmla="*/ 138 h 275"/>
                  <a:gd name="T4" fmla="*/ 138 w 276"/>
                  <a:gd name="T5" fmla="*/ 275 h 275"/>
                  <a:gd name="T6" fmla="*/ 276 w 276"/>
                  <a:gd name="T7" fmla="*/ 138 h 275"/>
                  <a:gd name="T8" fmla="*/ 138 w 276"/>
                  <a:gd name="T9" fmla="*/ 0 h 275"/>
                  <a:gd name="T10" fmla="*/ 138 w 276"/>
                  <a:gd name="T11" fmla="*/ 227 h 275"/>
                  <a:gd name="T12" fmla="*/ 48 w 276"/>
                  <a:gd name="T13" fmla="*/ 138 h 275"/>
                  <a:gd name="T14" fmla="*/ 138 w 276"/>
                  <a:gd name="T15" fmla="*/ 48 h 275"/>
                  <a:gd name="T16" fmla="*/ 229 w 276"/>
                  <a:gd name="T17" fmla="*/ 138 h 275"/>
                  <a:gd name="T18" fmla="*/ 138 w 276"/>
                  <a:gd name="T19" fmla="*/ 227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6" h="275">
                    <a:moveTo>
                      <a:pt x="138" y="0"/>
                    </a:moveTo>
                    <a:cubicBezTo>
                      <a:pt x="62" y="0"/>
                      <a:pt x="0" y="62"/>
                      <a:pt x="0" y="138"/>
                    </a:cubicBezTo>
                    <a:cubicBezTo>
                      <a:pt x="0" y="213"/>
                      <a:pt x="62" y="275"/>
                      <a:pt x="138" y="275"/>
                    </a:cubicBezTo>
                    <a:cubicBezTo>
                      <a:pt x="214" y="275"/>
                      <a:pt x="276" y="213"/>
                      <a:pt x="276" y="138"/>
                    </a:cubicBezTo>
                    <a:cubicBezTo>
                      <a:pt x="276" y="62"/>
                      <a:pt x="214" y="0"/>
                      <a:pt x="138" y="0"/>
                    </a:cubicBezTo>
                    <a:close/>
                    <a:moveTo>
                      <a:pt x="138" y="227"/>
                    </a:moveTo>
                    <a:cubicBezTo>
                      <a:pt x="88" y="227"/>
                      <a:pt x="48" y="188"/>
                      <a:pt x="48" y="138"/>
                    </a:cubicBezTo>
                    <a:cubicBezTo>
                      <a:pt x="48" y="88"/>
                      <a:pt x="89" y="48"/>
                      <a:pt x="138" y="48"/>
                    </a:cubicBezTo>
                    <a:cubicBezTo>
                      <a:pt x="187" y="48"/>
                      <a:pt x="229" y="89"/>
                      <a:pt x="229" y="138"/>
                    </a:cubicBezTo>
                    <a:cubicBezTo>
                      <a:pt x="229" y="187"/>
                      <a:pt x="188" y="227"/>
                      <a:pt x="138" y="22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13" name="Freeform 17">
                <a:extLst>
                  <a:ext uri="{FF2B5EF4-FFF2-40B4-BE49-F238E27FC236}">
                    <a16:creationId xmlns:a16="http://schemas.microsoft.com/office/drawing/2014/main" id="{CC2C4F32-DC7E-4B58-BE04-B1E4C339F88B}"/>
                  </a:ext>
                </a:extLst>
              </p:cNvPr>
              <p:cNvSpPr>
                <a:spLocks noEditPoints="1"/>
              </p:cNvSpPr>
              <p:nvPr/>
            </p:nvSpPr>
            <p:spPr bwMode="auto">
              <a:xfrm>
                <a:off x="14706601" y="5861050"/>
                <a:ext cx="660400" cy="655638"/>
              </a:xfrm>
              <a:custGeom>
                <a:avLst/>
                <a:gdLst>
                  <a:gd name="T0" fmla="*/ 171 w 341"/>
                  <a:gd name="T1" fmla="*/ 0 h 340"/>
                  <a:gd name="T2" fmla="*/ 0 w 341"/>
                  <a:gd name="T3" fmla="*/ 169 h 340"/>
                  <a:gd name="T4" fmla="*/ 171 w 341"/>
                  <a:gd name="T5" fmla="*/ 340 h 340"/>
                  <a:gd name="T6" fmla="*/ 341 w 341"/>
                  <a:gd name="T7" fmla="*/ 169 h 340"/>
                  <a:gd name="T8" fmla="*/ 171 w 341"/>
                  <a:gd name="T9" fmla="*/ 0 h 340"/>
                  <a:gd name="T10" fmla="*/ 171 w 341"/>
                  <a:gd name="T11" fmla="*/ 293 h 340"/>
                  <a:gd name="T12" fmla="*/ 47 w 341"/>
                  <a:gd name="T13" fmla="*/ 169 h 340"/>
                  <a:gd name="T14" fmla="*/ 171 w 341"/>
                  <a:gd name="T15" fmla="*/ 47 h 340"/>
                  <a:gd name="T16" fmla="*/ 294 w 341"/>
                  <a:gd name="T17" fmla="*/ 169 h 340"/>
                  <a:gd name="T18" fmla="*/ 171 w 341"/>
                  <a:gd name="T19" fmla="*/ 29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1" h="340">
                    <a:moveTo>
                      <a:pt x="171" y="0"/>
                    </a:moveTo>
                    <a:cubicBezTo>
                      <a:pt x="76" y="0"/>
                      <a:pt x="0" y="76"/>
                      <a:pt x="0" y="169"/>
                    </a:cubicBezTo>
                    <a:cubicBezTo>
                      <a:pt x="0" y="264"/>
                      <a:pt x="76" y="340"/>
                      <a:pt x="171" y="340"/>
                    </a:cubicBezTo>
                    <a:cubicBezTo>
                      <a:pt x="265" y="340"/>
                      <a:pt x="341" y="264"/>
                      <a:pt x="341" y="169"/>
                    </a:cubicBezTo>
                    <a:cubicBezTo>
                      <a:pt x="341" y="76"/>
                      <a:pt x="265" y="0"/>
                      <a:pt x="171" y="0"/>
                    </a:cubicBezTo>
                    <a:close/>
                    <a:moveTo>
                      <a:pt x="171" y="293"/>
                    </a:moveTo>
                    <a:cubicBezTo>
                      <a:pt x="103" y="293"/>
                      <a:pt x="47" y="237"/>
                      <a:pt x="47" y="169"/>
                    </a:cubicBezTo>
                    <a:cubicBezTo>
                      <a:pt x="47" y="102"/>
                      <a:pt x="103" y="47"/>
                      <a:pt x="171" y="47"/>
                    </a:cubicBezTo>
                    <a:cubicBezTo>
                      <a:pt x="239" y="47"/>
                      <a:pt x="294" y="102"/>
                      <a:pt x="294" y="169"/>
                    </a:cubicBezTo>
                    <a:cubicBezTo>
                      <a:pt x="294" y="237"/>
                      <a:pt x="239" y="293"/>
                      <a:pt x="171" y="29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14" name="Freeform 18">
                <a:extLst>
                  <a:ext uri="{FF2B5EF4-FFF2-40B4-BE49-F238E27FC236}">
                    <a16:creationId xmlns:a16="http://schemas.microsoft.com/office/drawing/2014/main" id="{B29CC019-CAB2-47FE-8F3A-619747F1AF95}"/>
                  </a:ext>
                </a:extLst>
              </p:cNvPr>
              <p:cNvSpPr>
                <a:spLocks noEditPoints="1"/>
              </p:cNvSpPr>
              <p:nvPr/>
            </p:nvSpPr>
            <p:spPr bwMode="auto">
              <a:xfrm>
                <a:off x="13598526" y="5059363"/>
                <a:ext cx="917575" cy="909638"/>
              </a:xfrm>
              <a:custGeom>
                <a:avLst/>
                <a:gdLst>
                  <a:gd name="T0" fmla="*/ 237 w 474"/>
                  <a:gd name="T1" fmla="*/ 0 h 472"/>
                  <a:gd name="T2" fmla="*/ 0 w 474"/>
                  <a:gd name="T3" fmla="*/ 236 h 472"/>
                  <a:gd name="T4" fmla="*/ 237 w 474"/>
                  <a:gd name="T5" fmla="*/ 472 h 472"/>
                  <a:gd name="T6" fmla="*/ 474 w 474"/>
                  <a:gd name="T7" fmla="*/ 236 h 472"/>
                  <a:gd name="T8" fmla="*/ 237 w 474"/>
                  <a:gd name="T9" fmla="*/ 0 h 472"/>
                  <a:gd name="T10" fmla="*/ 237 w 474"/>
                  <a:gd name="T11" fmla="*/ 424 h 472"/>
                  <a:gd name="T12" fmla="*/ 48 w 474"/>
                  <a:gd name="T13" fmla="*/ 236 h 472"/>
                  <a:gd name="T14" fmla="*/ 237 w 474"/>
                  <a:gd name="T15" fmla="*/ 48 h 472"/>
                  <a:gd name="T16" fmla="*/ 425 w 474"/>
                  <a:gd name="T17" fmla="*/ 236 h 472"/>
                  <a:gd name="T18" fmla="*/ 237 w 474"/>
                  <a:gd name="T19" fmla="*/ 424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4" h="472">
                    <a:moveTo>
                      <a:pt x="237" y="0"/>
                    </a:moveTo>
                    <a:cubicBezTo>
                      <a:pt x="106" y="0"/>
                      <a:pt x="0" y="106"/>
                      <a:pt x="0" y="236"/>
                    </a:cubicBezTo>
                    <a:cubicBezTo>
                      <a:pt x="0" y="366"/>
                      <a:pt x="106" y="472"/>
                      <a:pt x="237" y="472"/>
                    </a:cubicBezTo>
                    <a:cubicBezTo>
                      <a:pt x="368" y="472"/>
                      <a:pt x="474" y="366"/>
                      <a:pt x="474" y="236"/>
                    </a:cubicBezTo>
                    <a:cubicBezTo>
                      <a:pt x="474" y="106"/>
                      <a:pt x="368" y="0"/>
                      <a:pt x="237" y="0"/>
                    </a:cubicBezTo>
                    <a:close/>
                    <a:moveTo>
                      <a:pt x="237" y="424"/>
                    </a:moveTo>
                    <a:cubicBezTo>
                      <a:pt x="133" y="424"/>
                      <a:pt x="48" y="340"/>
                      <a:pt x="48" y="236"/>
                    </a:cubicBezTo>
                    <a:cubicBezTo>
                      <a:pt x="48" y="133"/>
                      <a:pt x="133" y="48"/>
                      <a:pt x="237" y="48"/>
                    </a:cubicBezTo>
                    <a:cubicBezTo>
                      <a:pt x="341" y="48"/>
                      <a:pt x="425" y="133"/>
                      <a:pt x="425" y="236"/>
                    </a:cubicBezTo>
                    <a:cubicBezTo>
                      <a:pt x="425" y="340"/>
                      <a:pt x="341" y="424"/>
                      <a:pt x="237" y="424"/>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grpSp>
        <p:grpSp>
          <p:nvGrpSpPr>
            <p:cNvPr id="596" name="Group 595">
              <a:extLst>
                <a:ext uri="{FF2B5EF4-FFF2-40B4-BE49-F238E27FC236}">
                  <a16:creationId xmlns:a16="http://schemas.microsoft.com/office/drawing/2014/main" id="{6707B012-D55E-4FCB-A96C-262B02650520}"/>
                </a:ext>
              </a:extLst>
            </p:cNvPr>
            <p:cNvGrpSpPr/>
            <p:nvPr/>
          </p:nvGrpSpPr>
          <p:grpSpPr>
            <a:xfrm>
              <a:off x="6020626" y="2948464"/>
              <a:ext cx="372898" cy="311994"/>
              <a:chOff x="12917488" y="4510088"/>
              <a:chExt cx="2449513" cy="2049462"/>
            </a:xfrm>
          </p:grpSpPr>
          <p:sp>
            <p:nvSpPr>
              <p:cNvPr id="597" name="Freeform 19">
                <a:extLst>
                  <a:ext uri="{FF2B5EF4-FFF2-40B4-BE49-F238E27FC236}">
                    <a16:creationId xmlns:a16="http://schemas.microsoft.com/office/drawing/2014/main" id="{F5A97A4C-BC35-4049-87E8-55E90BAE350E}"/>
                  </a:ext>
                </a:extLst>
              </p:cNvPr>
              <p:cNvSpPr>
                <a:spLocks/>
              </p:cNvSpPr>
              <p:nvPr/>
            </p:nvSpPr>
            <p:spPr bwMode="auto">
              <a:xfrm>
                <a:off x="13338176" y="4886325"/>
                <a:ext cx="415925" cy="412750"/>
              </a:xfrm>
              <a:custGeom>
                <a:avLst/>
                <a:gdLst>
                  <a:gd name="T0" fmla="*/ 41 w 262"/>
                  <a:gd name="T1" fmla="*/ 0 h 260"/>
                  <a:gd name="T2" fmla="*/ 0 w 262"/>
                  <a:gd name="T3" fmla="*/ 43 h 260"/>
                  <a:gd name="T4" fmla="*/ 222 w 262"/>
                  <a:gd name="T5" fmla="*/ 260 h 260"/>
                  <a:gd name="T6" fmla="*/ 262 w 262"/>
                  <a:gd name="T7" fmla="*/ 217 h 260"/>
                  <a:gd name="T8" fmla="*/ 41 w 262"/>
                  <a:gd name="T9" fmla="*/ 0 h 260"/>
                </a:gdLst>
                <a:ahLst/>
                <a:cxnLst>
                  <a:cxn ang="0">
                    <a:pos x="T0" y="T1"/>
                  </a:cxn>
                  <a:cxn ang="0">
                    <a:pos x="T2" y="T3"/>
                  </a:cxn>
                  <a:cxn ang="0">
                    <a:pos x="T4" y="T5"/>
                  </a:cxn>
                  <a:cxn ang="0">
                    <a:pos x="T6" y="T7"/>
                  </a:cxn>
                  <a:cxn ang="0">
                    <a:pos x="T8" y="T9"/>
                  </a:cxn>
                </a:cxnLst>
                <a:rect l="0" t="0" r="r" b="b"/>
                <a:pathLst>
                  <a:path w="262" h="260">
                    <a:moveTo>
                      <a:pt x="41" y="0"/>
                    </a:moveTo>
                    <a:lnTo>
                      <a:pt x="0" y="43"/>
                    </a:lnTo>
                    <a:lnTo>
                      <a:pt x="222" y="260"/>
                    </a:lnTo>
                    <a:lnTo>
                      <a:pt x="262" y="217"/>
                    </a:lnTo>
                    <a:lnTo>
                      <a:pt x="41" y="0"/>
                    </a:lnTo>
                    <a:close/>
                  </a:path>
                </a:pathLst>
              </a:custGeom>
              <a:solidFill>
                <a:srgbClr val="002050"/>
              </a:solidFill>
              <a:ln>
                <a:noFill/>
              </a:ln>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598" name="Freeform 20">
                <a:extLst>
                  <a:ext uri="{FF2B5EF4-FFF2-40B4-BE49-F238E27FC236}">
                    <a16:creationId xmlns:a16="http://schemas.microsoft.com/office/drawing/2014/main" id="{255A0766-7E7C-43D0-9696-099F9B1CD10B}"/>
                  </a:ext>
                </a:extLst>
              </p:cNvPr>
              <p:cNvSpPr>
                <a:spLocks/>
              </p:cNvSpPr>
              <p:nvPr/>
            </p:nvSpPr>
            <p:spPr bwMode="auto">
              <a:xfrm>
                <a:off x="13338176" y="5773738"/>
                <a:ext cx="458788" cy="452438"/>
              </a:xfrm>
              <a:custGeom>
                <a:avLst/>
                <a:gdLst>
                  <a:gd name="T0" fmla="*/ 247 w 289"/>
                  <a:gd name="T1" fmla="*/ 0 h 285"/>
                  <a:gd name="T2" fmla="*/ 0 w 289"/>
                  <a:gd name="T3" fmla="*/ 244 h 285"/>
                  <a:gd name="T4" fmla="*/ 42 w 289"/>
                  <a:gd name="T5" fmla="*/ 285 h 285"/>
                  <a:gd name="T6" fmla="*/ 289 w 289"/>
                  <a:gd name="T7" fmla="*/ 40 h 285"/>
                  <a:gd name="T8" fmla="*/ 247 w 289"/>
                  <a:gd name="T9" fmla="*/ 0 h 285"/>
                </a:gdLst>
                <a:ahLst/>
                <a:cxnLst>
                  <a:cxn ang="0">
                    <a:pos x="T0" y="T1"/>
                  </a:cxn>
                  <a:cxn ang="0">
                    <a:pos x="T2" y="T3"/>
                  </a:cxn>
                  <a:cxn ang="0">
                    <a:pos x="T4" y="T5"/>
                  </a:cxn>
                  <a:cxn ang="0">
                    <a:pos x="T6" y="T7"/>
                  </a:cxn>
                  <a:cxn ang="0">
                    <a:pos x="T8" y="T9"/>
                  </a:cxn>
                </a:cxnLst>
                <a:rect l="0" t="0" r="r" b="b"/>
                <a:pathLst>
                  <a:path w="289" h="285">
                    <a:moveTo>
                      <a:pt x="247" y="0"/>
                    </a:moveTo>
                    <a:lnTo>
                      <a:pt x="0" y="244"/>
                    </a:lnTo>
                    <a:lnTo>
                      <a:pt x="42" y="285"/>
                    </a:lnTo>
                    <a:lnTo>
                      <a:pt x="289" y="40"/>
                    </a:lnTo>
                    <a:lnTo>
                      <a:pt x="247" y="0"/>
                    </a:lnTo>
                    <a:close/>
                  </a:path>
                </a:pathLst>
              </a:custGeom>
              <a:solidFill>
                <a:srgbClr val="002050"/>
              </a:solidFill>
              <a:ln>
                <a:noFill/>
              </a:ln>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599" name="Freeform 21">
                <a:extLst>
                  <a:ext uri="{FF2B5EF4-FFF2-40B4-BE49-F238E27FC236}">
                    <a16:creationId xmlns:a16="http://schemas.microsoft.com/office/drawing/2014/main" id="{7759C63A-5A94-4404-9AB8-66D293500C1F}"/>
                  </a:ext>
                </a:extLst>
              </p:cNvPr>
              <p:cNvSpPr>
                <a:spLocks/>
              </p:cNvSpPr>
              <p:nvPr/>
            </p:nvSpPr>
            <p:spPr bwMode="auto">
              <a:xfrm>
                <a:off x="14441488" y="5235575"/>
                <a:ext cx="474663" cy="233363"/>
              </a:xfrm>
              <a:custGeom>
                <a:avLst/>
                <a:gdLst>
                  <a:gd name="T0" fmla="*/ 280 w 299"/>
                  <a:gd name="T1" fmla="*/ 0 h 147"/>
                  <a:gd name="T2" fmla="*/ 0 w 299"/>
                  <a:gd name="T3" fmla="*/ 92 h 147"/>
                  <a:gd name="T4" fmla="*/ 19 w 299"/>
                  <a:gd name="T5" fmla="*/ 147 h 147"/>
                  <a:gd name="T6" fmla="*/ 299 w 299"/>
                  <a:gd name="T7" fmla="*/ 54 h 147"/>
                  <a:gd name="T8" fmla="*/ 280 w 299"/>
                  <a:gd name="T9" fmla="*/ 0 h 147"/>
                </a:gdLst>
                <a:ahLst/>
                <a:cxnLst>
                  <a:cxn ang="0">
                    <a:pos x="T0" y="T1"/>
                  </a:cxn>
                  <a:cxn ang="0">
                    <a:pos x="T2" y="T3"/>
                  </a:cxn>
                  <a:cxn ang="0">
                    <a:pos x="T4" y="T5"/>
                  </a:cxn>
                  <a:cxn ang="0">
                    <a:pos x="T6" y="T7"/>
                  </a:cxn>
                  <a:cxn ang="0">
                    <a:pos x="T8" y="T9"/>
                  </a:cxn>
                </a:cxnLst>
                <a:rect l="0" t="0" r="r" b="b"/>
                <a:pathLst>
                  <a:path w="299" h="147">
                    <a:moveTo>
                      <a:pt x="280" y="0"/>
                    </a:moveTo>
                    <a:lnTo>
                      <a:pt x="0" y="92"/>
                    </a:lnTo>
                    <a:lnTo>
                      <a:pt x="19" y="147"/>
                    </a:lnTo>
                    <a:lnTo>
                      <a:pt x="299" y="54"/>
                    </a:lnTo>
                    <a:lnTo>
                      <a:pt x="280" y="0"/>
                    </a:lnTo>
                    <a:close/>
                  </a:path>
                </a:pathLst>
              </a:custGeom>
              <a:solidFill>
                <a:srgbClr val="002050"/>
              </a:solidFill>
              <a:ln>
                <a:noFill/>
              </a:ln>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00" name="Freeform 22">
                <a:extLst>
                  <a:ext uri="{FF2B5EF4-FFF2-40B4-BE49-F238E27FC236}">
                    <a16:creationId xmlns:a16="http://schemas.microsoft.com/office/drawing/2014/main" id="{5FE15CB7-AF82-451F-8DD5-C081900DBEAA}"/>
                  </a:ext>
                </a:extLst>
              </p:cNvPr>
              <p:cNvSpPr>
                <a:spLocks/>
              </p:cNvSpPr>
              <p:nvPr/>
            </p:nvSpPr>
            <p:spPr bwMode="auto">
              <a:xfrm>
                <a:off x="14360526" y="5730875"/>
                <a:ext cx="458788" cy="369888"/>
              </a:xfrm>
              <a:custGeom>
                <a:avLst/>
                <a:gdLst>
                  <a:gd name="T0" fmla="*/ 35 w 289"/>
                  <a:gd name="T1" fmla="*/ 0 h 233"/>
                  <a:gd name="T2" fmla="*/ 0 w 289"/>
                  <a:gd name="T3" fmla="*/ 45 h 233"/>
                  <a:gd name="T4" fmla="*/ 254 w 289"/>
                  <a:gd name="T5" fmla="*/ 233 h 233"/>
                  <a:gd name="T6" fmla="*/ 289 w 289"/>
                  <a:gd name="T7" fmla="*/ 187 h 233"/>
                  <a:gd name="T8" fmla="*/ 35 w 289"/>
                  <a:gd name="T9" fmla="*/ 0 h 233"/>
                </a:gdLst>
                <a:ahLst/>
                <a:cxnLst>
                  <a:cxn ang="0">
                    <a:pos x="T0" y="T1"/>
                  </a:cxn>
                  <a:cxn ang="0">
                    <a:pos x="T2" y="T3"/>
                  </a:cxn>
                  <a:cxn ang="0">
                    <a:pos x="T4" y="T5"/>
                  </a:cxn>
                  <a:cxn ang="0">
                    <a:pos x="T6" y="T7"/>
                  </a:cxn>
                  <a:cxn ang="0">
                    <a:pos x="T8" y="T9"/>
                  </a:cxn>
                </a:cxnLst>
                <a:rect l="0" t="0" r="r" b="b"/>
                <a:pathLst>
                  <a:path w="289" h="233">
                    <a:moveTo>
                      <a:pt x="35" y="0"/>
                    </a:moveTo>
                    <a:lnTo>
                      <a:pt x="0" y="45"/>
                    </a:lnTo>
                    <a:lnTo>
                      <a:pt x="254" y="233"/>
                    </a:lnTo>
                    <a:lnTo>
                      <a:pt x="289" y="187"/>
                    </a:lnTo>
                    <a:lnTo>
                      <a:pt x="35" y="0"/>
                    </a:lnTo>
                    <a:close/>
                  </a:path>
                </a:pathLst>
              </a:custGeom>
              <a:solidFill>
                <a:srgbClr val="002050"/>
              </a:solidFill>
              <a:ln>
                <a:noFill/>
              </a:ln>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01" name="Freeform 14">
                <a:extLst>
                  <a:ext uri="{FF2B5EF4-FFF2-40B4-BE49-F238E27FC236}">
                    <a16:creationId xmlns:a16="http://schemas.microsoft.com/office/drawing/2014/main" id="{2EBE60E1-6670-4A19-8A93-301FA3DAEAC6}"/>
                  </a:ext>
                </a:extLst>
              </p:cNvPr>
              <p:cNvSpPr>
                <a:spLocks noEditPoints="1"/>
              </p:cNvSpPr>
              <p:nvPr/>
            </p:nvSpPr>
            <p:spPr bwMode="auto">
              <a:xfrm>
                <a:off x="12917488" y="4510088"/>
                <a:ext cx="534988" cy="530225"/>
              </a:xfrm>
              <a:custGeom>
                <a:avLst/>
                <a:gdLst>
                  <a:gd name="T0" fmla="*/ 138 w 276"/>
                  <a:gd name="T1" fmla="*/ 0 h 275"/>
                  <a:gd name="T2" fmla="*/ 0 w 276"/>
                  <a:gd name="T3" fmla="*/ 138 h 275"/>
                  <a:gd name="T4" fmla="*/ 138 w 276"/>
                  <a:gd name="T5" fmla="*/ 275 h 275"/>
                  <a:gd name="T6" fmla="*/ 276 w 276"/>
                  <a:gd name="T7" fmla="*/ 138 h 275"/>
                  <a:gd name="T8" fmla="*/ 138 w 276"/>
                  <a:gd name="T9" fmla="*/ 0 h 275"/>
                  <a:gd name="T10" fmla="*/ 138 w 276"/>
                  <a:gd name="T11" fmla="*/ 228 h 275"/>
                  <a:gd name="T12" fmla="*/ 48 w 276"/>
                  <a:gd name="T13" fmla="*/ 138 h 275"/>
                  <a:gd name="T14" fmla="*/ 138 w 276"/>
                  <a:gd name="T15" fmla="*/ 48 h 275"/>
                  <a:gd name="T16" fmla="*/ 228 w 276"/>
                  <a:gd name="T17" fmla="*/ 138 h 275"/>
                  <a:gd name="T18" fmla="*/ 138 w 276"/>
                  <a:gd name="T19" fmla="*/ 22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6" h="275">
                    <a:moveTo>
                      <a:pt x="138" y="0"/>
                    </a:moveTo>
                    <a:cubicBezTo>
                      <a:pt x="62" y="0"/>
                      <a:pt x="0" y="62"/>
                      <a:pt x="0" y="138"/>
                    </a:cubicBezTo>
                    <a:cubicBezTo>
                      <a:pt x="0" y="214"/>
                      <a:pt x="62" y="275"/>
                      <a:pt x="138" y="275"/>
                    </a:cubicBezTo>
                    <a:cubicBezTo>
                      <a:pt x="214" y="275"/>
                      <a:pt x="276" y="214"/>
                      <a:pt x="276" y="138"/>
                    </a:cubicBezTo>
                    <a:cubicBezTo>
                      <a:pt x="276" y="62"/>
                      <a:pt x="214" y="0"/>
                      <a:pt x="138" y="0"/>
                    </a:cubicBezTo>
                    <a:close/>
                    <a:moveTo>
                      <a:pt x="138" y="228"/>
                    </a:moveTo>
                    <a:cubicBezTo>
                      <a:pt x="88" y="228"/>
                      <a:pt x="48" y="187"/>
                      <a:pt x="48" y="138"/>
                    </a:cubicBezTo>
                    <a:cubicBezTo>
                      <a:pt x="48" y="89"/>
                      <a:pt x="89" y="48"/>
                      <a:pt x="138" y="48"/>
                    </a:cubicBezTo>
                    <a:cubicBezTo>
                      <a:pt x="187" y="48"/>
                      <a:pt x="228" y="89"/>
                      <a:pt x="228" y="138"/>
                    </a:cubicBezTo>
                    <a:cubicBezTo>
                      <a:pt x="228" y="187"/>
                      <a:pt x="188" y="228"/>
                      <a:pt x="138" y="22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02" name="Freeform 15">
                <a:extLst>
                  <a:ext uri="{FF2B5EF4-FFF2-40B4-BE49-F238E27FC236}">
                    <a16:creationId xmlns:a16="http://schemas.microsoft.com/office/drawing/2014/main" id="{F02F38E2-4282-4585-980C-536AD41AC0FE}"/>
                  </a:ext>
                </a:extLst>
              </p:cNvPr>
              <p:cNvSpPr>
                <a:spLocks noEditPoints="1"/>
              </p:cNvSpPr>
              <p:nvPr/>
            </p:nvSpPr>
            <p:spPr bwMode="auto">
              <a:xfrm>
                <a:off x="12917488" y="6029325"/>
                <a:ext cx="534988" cy="530225"/>
              </a:xfrm>
              <a:custGeom>
                <a:avLst/>
                <a:gdLst>
                  <a:gd name="T0" fmla="*/ 138 w 276"/>
                  <a:gd name="T1" fmla="*/ 0 h 275"/>
                  <a:gd name="T2" fmla="*/ 0 w 276"/>
                  <a:gd name="T3" fmla="*/ 138 h 275"/>
                  <a:gd name="T4" fmla="*/ 138 w 276"/>
                  <a:gd name="T5" fmla="*/ 275 h 275"/>
                  <a:gd name="T6" fmla="*/ 276 w 276"/>
                  <a:gd name="T7" fmla="*/ 138 h 275"/>
                  <a:gd name="T8" fmla="*/ 138 w 276"/>
                  <a:gd name="T9" fmla="*/ 0 h 275"/>
                  <a:gd name="T10" fmla="*/ 138 w 276"/>
                  <a:gd name="T11" fmla="*/ 227 h 275"/>
                  <a:gd name="T12" fmla="*/ 48 w 276"/>
                  <a:gd name="T13" fmla="*/ 138 h 275"/>
                  <a:gd name="T14" fmla="*/ 138 w 276"/>
                  <a:gd name="T15" fmla="*/ 48 h 275"/>
                  <a:gd name="T16" fmla="*/ 228 w 276"/>
                  <a:gd name="T17" fmla="*/ 138 h 275"/>
                  <a:gd name="T18" fmla="*/ 138 w 276"/>
                  <a:gd name="T19" fmla="*/ 227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6" h="275">
                    <a:moveTo>
                      <a:pt x="138" y="0"/>
                    </a:moveTo>
                    <a:cubicBezTo>
                      <a:pt x="62" y="0"/>
                      <a:pt x="0" y="62"/>
                      <a:pt x="0" y="138"/>
                    </a:cubicBezTo>
                    <a:cubicBezTo>
                      <a:pt x="0" y="213"/>
                      <a:pt x="62" y="275"/>
                      <a:pt x="138" y="275"/>
                    </a:cubicBezTo>
                    <a:cubicBezTo>
                      <a:pt x="214" y="275"/>
                      <a:pt x="276" y="213"/>
                      <a:pt x="276" y="138"/>
                    </a:cubicBezTo>
                    <a:cubicBezTo>
                      <a:pt x="276" y="62"/>
                      <a:pt x="214" y="0"/>
                      <a:pt x="138" y="0"/>
                    </a:cubicBezTo>
                    <a:close/>
                    <a:moveTo>
                      <a:pt x="138" y="227"/>
                    </a:moveTo>
                    <a:cubicBezTo>
                      <a:pt x="88" y="227"/>
                      <a:pt x="48" y="187"/>
                      <a:pt x="48" y="138"/>
                    </a:cubicBezTo>
                    <a:cubicBezTo>
                      <a:pt x="48" y="89"/>
                      <a:pt x="89" y="48"/>
                      <a:pt x="138" y="48"/>
                    </a:cubicBezTo>
                    <a:cubicBezTo>
                      <a:pt x="187" y="48"/>
                      <a:pt x="228" y="89"/>
                      <a:pt x="228" y="138"/>
                    </a:cubicBezTo>
                    <a:cubicBezTo>
                      <a:pt x="228" y="187"/>
                      <a:pt x="188" y="227"/>
                      <a:pt x="138" y="22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03" name="Freeform 16">
                <a:extLst>
                  <a:ext uri="{FF2B5EF4-FFF2-40B4-BE49-F238E27FC236}">
                    <a16:creationId xmlns:a16="http://schemas.microsoft.com/office/drawing/2014/main" id="{1C97962E-E868-4F1B-BC6B-846BC9798A36}"/>
                  </a:ext>
                </a:extLst>
              </p:cNvPr>
              <p:cNvSpPr>
                <a:spLocks noEditPoints="1"/>
              </p:cNvSpPr>
              <p:nvPr/>
            </p:nvSpPr>
            <p:spPr bwMode="auto">
              <a:xfrm>
                <a:off x="14832013" y="4975225"/>
                <a:ext cx="534988" cy="530225"/>
              </a:xfrm>
              <a:custGeom>
                <a:avLst/>
                <a:gdLst>
                  <a:gd name="T0" fmla="*/ 138 w 276"/>
                  <a:gd name="T1" fmla="*/ 0 h 275"/>
                  <a:gd name="T2" fmla="*/ 0 w 276"/>
                  <a:gd name="T3" fmla="*/ 138 h 275"/>
                  <a:gd name="T4" fmla="*/ 138 w 276"/>
                  <a:gd name="T5" fmla="*/ 275 h 275"/>
                  <a:gd name="T6" fmla="*/ 276 w 276"/>
                  <a:gd name="T7" fmla="*/ 138 h 275"/>
                  <a:gd name="T8" fmla="*/ 138 w 276"/>
                  <a:gd name="T9" fmla="*/ 0 h 275"/>
                  <a:gd name="T10" fmla="*/ 138 w 276"/>
                  <a:gd name="T11" fmla="*/ 227 h 275"/>
                  <a:gd name="T12" fmla="*/ 48 w 276"/>
                  <a:gd name="T13" fmla="*/ 138 h 275"/>
                  <a:gd name="T14" fmla="*/ 138 w 276"/>
                  <a:gd name="T15" fmla="*/ 48 h 275"/>
                  <a:gd name="T16" fmla="*/ 229 w 276"/>
                  <a:gd name="T17" fmla="*/ 138 h 275"/>
                  <a:gd name="T18" fmla="*/ 138 w 276"/>
                  <a:gd name="T19" fmla="*/ 227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6" h="275">
                    <a:moveTo>
                      <a:pt x="138" y="0"/>
                    </a:moveTo>
                    <a:cubicBezTo>
                      <a:pt x="62" y="0"/>
                      <a:pt x="0" y="62"/>
                      <a:pt x="0" y="138"/>
                    </a:cubicBezTo>
                    <a:cubicBezTo>
                      <a:pt x="0" y="213"/>
                      <a:pt x="62" y="275"/>
                      <a:pt x="138" y="275"/>
                    </a:cubicBezTo>
                    <a:cubicBezTo>
                      <a:pt x="214" y="275"/>
                      <a:pt x="276" y="213"/>
                      <a:pt x="276" y="138"/>
                    </a:cubicBezTo>
                    <a:cubicBezTo>
                      <a:pt x="276" y="62"/>
                      <a:pt x="214" y="0"/>
                      <a:pt x="138" y="0"/>
                    </a:cubicBezTo>
                    <a:close/>
                    <a:moveTo>
                      <a:pt x="138" y="227"/>
                    </a:moveTo>
                    <a:cubicBezTo>
                      <a:pt x="88" y="227"/>
                      <a:pt x="48" y="188"/>
                      <a:pt x="48" y="138"/>
                    </a:cubicBezTo>
                    <a:cubicBezTo>
                      <a:pt x="48" y="88"/>
                      <a:pt x="89" y="48"/>
                      <a:pt x="138" y="48"/>
                    </a:cubicBezTo>
                    <a:cubicBezTo>
                      <a:pt x="187" y="48"/>
                      <a:pt x="229" y="89"/>
                      <a:pt x="229" y="138"/>
                    </a:cubicBezTo>
                    <a:cubicBezTo>
                      <a:pt x="229" y="187"/>
                      <a:pt x="188" y="227"/>
                      <a:pt x="138" y="22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04" name="Freeform 17">
                <a:extLst>
                  <a:ext uri="{FF2B5EF4-FFF2-40B4-BE49-F238E27FC236}">
                    <a16:creationId xmlns:a16="http://schemas.microsoft.com/office/drawing/2014/main" id="{42AE1085-B821-4C41-8B81-76416896A31A}"/>
                  </a:ext>
                </a:extLst>
              </p:cNvPr>
              <p:cNvSpPr>
                <a:spLocks noEditPoints="1"/>
              </p:cNvSpPr>
              <p:nvPr/>
            </p:nvSpPr>
            <p:spPr bwMode="auto">
              <a:xfrm>
                <a:off x="14706601" y="5861050"/>
                <a:ext cx="660400" cy="655638"/>
              </a:xfrm>
              <a:custGeom>
                <a:avLst/>
                <a:gdLst>
                  <a:gd name="T0" fmla="*/ 171 w 341"/>
                  <a:gd name="T1" fmla="*/ 0 h 340"/>
                  <a:gd name="T2" fmla="*/ 0 w 341"/>
                  <a:gd name="T3" fmla="*/ 169 h 340"/>
                  <a:gd name="T4" fmla="*/ 171 w 341"/>
                  <a:gd name="T5" fmla="*/ 340 h 340"/>
                  <a:gd name="T6" fmla="*/ 341 w 341"/>
                  <a:gd name="T7" fmla="*/ 169 h 340"/>
                  <a:gd name="T8" fmla="*/ 171 w 341"/>
                  <a:gd name="T9" fmla="*/ 0 h 340"/>
                  <a:gd name="T10" fmla="*/ 171 w 341"/>
                  <a:gd name="T11" fmla="*/ 293 h 340"/>
                  <a:gd name="T12" fmla="*/ 47 w 341"/>
                  <a:gd name="T13" fmla="*/ 169 h 340"/>
                  <a:gd name="T14" fmla="*/ 171 w 341"/>
                  <a:gd name="T15" fmla="*/ 47 h 340"/>
                  <a:gd name="T16" fmla="*/ 294 w 341"/>
                  <a:gd name="T17" fmla="*/ 169 h 340"/>
                  <a:gd name="T18" fmla="*/ 171 w 341"/>
                  <a:gd name="T19" fmla="*/ 29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1" h="340">
                    <a:moveTo>
                      <a:pt x="171" y="0"/>
                    </a:moveTo>
                    <a:cubicBezTo>
                      <a:pt x="76" y="0"/>
                      <a:pt x="0" y="76"/>
                      <a:pt x="0" y="169"/>
                    </a:cubicBezTo>
                    <a:cubicBezTo>
                      <a:pt x="0" y="264"/>
                      <a:pt x="76" y="340"/>
                      <a:pt x="171" y="340"/>
                    </a:cubicBezTo>
                    <a:cubicBezTo>
                      <a:pt x="265" y="340"/>
                      <a:pt x="341" y="264"/>
                      <a:pt x="341" y="169"/>
                    </a:cubicBezTo>
                    <a:cubicBezTo>
                      <a:pt x="341" y="76"/>
                      <a:pt x="265" y="0"/>
                      <a:pt x="171" y="0"/>
                    </a:cubicBezTo>
                    <a:close/>
                    <a:moveTo>
                      <a:pt x="171" y="293"/>
                    </a:moveTo>
                    <a:cubicBezTo>
                      <a:pt x="103" y="293"/>
                      <a:pt x="47" y="237"/>
                      <a:pt x="47" y="169"/>
                    </a:cubicBezTo>
                    <a:cubicBezTo>
                      <a:pt x="47" y="102"/>
                      <a:pt x="103" y="47"/>
                      <a:pt x="171" y="47"/>
                    </a:cubicBezTo>
                    <a:cubicBezTo>
                      <a:pt x="239" y="47"/>
                      <a:pt x="294" y="102"/>
                      <a:pt x="294" y="169"/>
                    </a:cubicBezTo>
                    <a:cubicBezTo>
                      <a:pt x="294" y="237"/>
                      <a:pt x="239" y="293"/>
                      <a:pt x="171" y="29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05" name="Freeform 18">
                <a:extLst>
                  <a:ext uri="{FF2B5EF4-FFF2-40B4-BE49-F238E27FC236}">
                    <a16:creationId xmlns:a16="http://schemas.microsoft.com/office/drawing/2014/main" id="{096B1891-4A69-428A-BEA8-4F4E3468E543}"/>
                  </a:ext>
                </a:extLst>
              </p:cNvPr>
              <p:cNvSpPr>
                <a:spLocks noEditPoints="1"/>
              </p:cNvSpPr>
              <p:nvPr/>
            </p:nvSpPr>
            <p:spPr bwMode="auto">
              <a:xfrm>
                <a:off x="13598526" y="5059363"/>
                <a:ext cx="917575" cy="909638"/>
              </a:xfrm>
              <a:custGeom>
                <a:avLst/>
                <a:gdLst>
                  <a:gd name="T0" fmla="*/ 237 w 474"/>
                  <a:gd name="T1" fmla="*/ 0 h 472"/>
                  <a:gd name="T2" fmla="*/ 0 w 474"/>
                  <a:gd name="T3" fmla="*/ 236 h 472"/>
                  <a:gd name="T4" fmla="*/ 237 w 474"/>
                  <a:gd name="T5" fmla="*/ 472 h 472"/>
                  <a:gd name="T6" fmla="*/ 474 w 474"/>
                  <a:gd name="T7" fmla="*/ 236 h 472"/>
                  <a:gd name="T8" fmla="*/ 237 w 474"/>
                  <a:gd name="T9" fmla="*/ 0 h 472"/>
                  <a:gd name="T10" fmla="*/ 237 w 474"/>
                  <a:gd name="T11" fmla="*/ 424 h 472"/>
                  <a:gd name="T12" fmla="*/ 48 w 474"/>
                  <a:gd name="T13" fmla="*/ 236 h 472"/>
                  <a:gd name="T14" fmla="*/ 237 w 474"/>
                  <a:gd name="T15" fmla="*/ 48 h 472"/>
                  <a:gd name="T16" fmla="*/ 425 w 474"/>
                  <a:gd name="T17" fmla="*/ 236 h 472"/>
                  <a:gd name="T18" fmla="*/ 237 w 474"/>
                  <a:gd name="T19" fmla="*/ 424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4" h="472">
                    <a:moveTo>
                      <a:pt x="237" y="0"/>
                    </a:moveTo>
                    <a:cubicBezTo>
                      <a:pt x="106" y="0"/>
                      <a:pt x="0" y="106"/>
                      <a:pt x="0" y="236"/>
                    </a:cubicBezTo>
                    <a:cubicBezTo>
                      <a:pt x="0" y="366"/>
                      <a:pt x="106" y="472"/>
                      <a:pt x="237" y="472"/>
                    </a:cubicBezTo>
                    <a:cubicBezTo>
                      <a:pt x="368" y="472"/>
                      <a:pt x="474" y="366"/>
                      <a:pt x="474" y="236"/>
                    </a:cubicBezTo>
                    <a:cubicBezTo>
                      <a:pt x="474" y="106"/>
                      <a:pt x="368" y="0"/>
                      <a:pt x="237" y="0"/>
                    </a:cubicBezTo>
                    <a:close/>
                    <a:moveTo>
                      <a:pt x="237" y="424"/>
                    </a:moveTo>
                    <a:cubicBezTo>
                      <a:pt x="133" y="424"/>
                      <a:pt x="48" y="340"/>
                      <a:pt x="48" y="236"/>
                    </a:cubicBezTo>
                    <a:cubicBezTo>
                      <a:pt x="48" y="133"/>
                      <a:pt x="133" y="48"/>
                      <a:pt x="237" y="48"/>
                    </a:cubicBezTo>
                    <a:cubicBezTo>
                      <a:pt x="341" y="48"/>
                      <a:pt x="425" y="133"/>
                      <a:pt x="425" y="236"/>
                    </a:cubicBezTo>
                    <a:cubicBezTo>
                      <a:pt x="425" y="340"/>
                      <a:pt x="341" y="424"/>
                      <a:pt x="237" y="424"/>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grpSp>
      </p:grpSp>
      <p:grpSp>
        <p:nvGrpSpPr>
          <p:cNvPr id="639" name="Group 638">
            <a:extLst>
              <a:ext uri="{FF2B5EF4-FFF2-40B4-BE49-F238E27FC236}">
                <a16:creationId xmlns:a16="http://schemas.microsoft.com/office/drawing/2014/main" id="{1720CD9E-7220-4410-BD18-255053B45081}"/>
              </a:ext>
            </a:extLst>
          </p:cNvPr>
          <p:cNvGrpSpPr/>
          <p:nvPr/>
        </p:nvGrpSpPr>
        <p:grpSpPr>
          <a:xfrm>
            <a:off x="4169324" y="5275252"/>
            <a:ext cx="3095567" cy="876136"/>
            <a:chOff x="4252927" y="5782725"/>
            <a:chExt cx="3157640" cy="893704"/>
          </a:xfrm>
        </p:grpSpPr>
        <p:sp>
          <p:nvSpPr>
            <p:cNvPr id="640" name="Rectangle 639">
              <a:extLst>
                <a:ext uri="{FF2B5EF4-FFF2-40B4-BE49-F238E27FC236}">
                  <a16:creationId xmlns:a16="http://schemas.microsoft.com/office/drawing/2014/main" id="{2A09BD3B-94D3-42AA-AD91-507E3581A21C}"/>
                </a:ext>
              </a:extLst>
            </p:cNvPr>
            <p:cNvSpPr/>
            <p:nvPr/>
          </p:nvSpPr>
          <p:spPr bwMode="auto">
            <a:xfrm>
              <a:off x="6326150" y="5782725"/>
              <a:ext cx="1084417" cy="49240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134445" rIns="134445" bIns="134445" numCol="1" spcCol="0" rtlCol="0" fromWordArt="0" anchor="b" anchorCtr="0" forceAA="0" compatLnSpc="1">
              <a:prstTxWarp prst="textNoShape">
                <a:avLst/>
              </a:prstTxWarp>
              <a:spAutoFit/>
            </a:bodyPr>
            <a:lstStyle/>
            <a:p>
              <a:pPr marL="0" marR="0" lvl="0" indent="0" algn="r" defTabSz="930858" rtl="0" eaLnBrk="1" fontAlgn="base" latinLnBrk="0" hangingPunct="1">
                <a:lnSpc>
                  <a:spcPct val="100000"/>
                </a:lnSpc>
                <a:spcBef>
                  <a:spcPts val="1176"/>
                </a:spcBef>
                <a:spcAft>
                  <a:spcPct val="0"/>
                </a:spcAft>
                <a:buClrTx/>
                <a:buSzTx/>
                <a:buFontTx/>
                <a:buNone/>
                <a:tabLst/>
                <a:defRPr/>
              </a:pPr>
              <a:r>
                <a:rPr kumimoji="0" lang="en-US" sz="1372" b="0" i="0" u="none" strike="noStrike" kern="0" cap="none" spc="0" normalizeH="0" baseline="0" noProof="0" dirty="0">
                  <a:ln>
                    <a:noFill/>
                  </a:ln>
                  <a:solidFill>
                    <a:srgbClr val="0078D7"/>
                  </a:solidFill>
                  <a:effectLst/>
                  <a:uLnTx/>
                  <a:uFillTx/>
                  <a:latin typeface="Segoe UI"/>
                  <a:ea typeface="Segoe UI" pitchFamily="34" charset="0"/>
                  <a:cs typeface="Segoe UI Semibold" panose="020B0702040204020203" pitchFamily="34" charset="0"/>
                </a:rPr>
                <a:t>Hadoop</a:t>
              </a:r>
            </a:p>
          </p:txBody>
        </p:sp>
        <p:sp>
          <p:nvSpPr>
            <p:cNvPr id="641" name="Rectangle 640">
              <a:extLst>
                <a:ext uri="{FF2B5EF4-FFF2-40B4-BE49-F238E27FC236}">
                  <a16:creationId xmlns:a16="http://schemas.microsoft.com/office/drawing/2014/main" id="{0E25C266-EF02-41B1-AAB5-D73EB75C2849}"/>
                </a:ext>
              </a:extLst>
            </p:cNvPr>
            <p:cNvSpPr/>
            <p:nvPr/>
          </p:nvSpPr>
          <p:spPr bwMode="auto">
            <a:xfrm>
              <a:off x="4721860" y="6184025"/>
              <a:ext cx="2688707" cy="49240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134445" rIns="134445" bIns="134445" numCol="1" spcCol="0" rtlCol="0" fromWordArt="0" anchor="b" anchorCtr="0" forceAA="0" compatLnSpc="1">
              <a:prstTxWarp prst="textNoShape">
                <a:avLst/>
              </a:prstTxWarp>
              <a:spAutoFit/>
            </a:bodyPr>
            <a:lstStyle/>
            <a:p>
              <a:pPr marL="0" marR="0" lvl="0" indent="0" algn="r" defTabSz="930858" rtl="0" eaLnBrk="1" fontAlgn="base" latinLnBrk="0" hangingPunct="1">
                <a:lnSpc>
                  <a:spcPct val="100000"/>
                </a:lnSpc>
                <a:spcBef>
                  <a:spcPts val="1176"/>
                </a:spcBef>
                <a:spcAft>
                  <a:spcPct val="0"/>
                </a:spcAft>
                <a:buClrTx/>
                <a:buSzTx/>
                <a:buFontTx/>
                <a:buNone/>
                <a:tabLst/>
                <a:defRPr/>
              </a:pPr>
              <a:r>
                <a:rPr kumimoji="0" lang="en-US" sz="1372" b="0" i="0" u="none" strike="noStrike" kern="0" cap="none" spc="0" normalizeH="0" baseline="0" noProof="0" dirty="0">
                  <a:ln>
                    <a:noFill/>
                  </a:ln>
                  <a:solidFill>
                    <a:srgbClr val="0078D7"/>
                  </a:solidFill>
                  <a:effectLst/>
                  <a:uLnTx/>
                  <a:uFillTx/>
                  <a:latin typeface="Segoe UI"/>
                  <a:ea typeface="Segoe UI" pitchFamily="34" charset="0"/>
                  <a:cs typeface="Segoe UI Semibold" panose="020B0702040204020203" pitchFamily="34" charset="0"/>
                </a:rPr>
                <a:t>Analytics Platform System</a:t>
              </a:r>
            </a:p>
          </p:txBody>
        </p:sp>
        <p:grpSp>
          <p:nvGrpSpPr>
            <p:cNvPr id="642" name="Group 641">
              <a:extLst>
                <a:ext uri="{FF2B5EF4-FFF2-40B4-BE49-F238E27FC236}">
                  <a16:creationId xmlns:a16="http://schemas.microsoft.com/office/drawing/2014/main" id="{A27C8AEA-6EAF-492F-B8A9-863053DC334B}"/>
                </a:ext>
              </a:extLst>
            </p:cNvPr>
            <p:cNvGrpSpPr/>
            <p:nvPr/>
          </p:nvGrpSpPr>
          <p:grpSpPr>
            <a:xfrm>
              <a:off x="4252927" y="6260382"/>
              <a:ext cx="437492" cy="306244"/>
              <a:chOff x="-3390900" y="1268413"/>
              <a:chExt cx="2936875" cy="2055813"/>
            </a:xfrm>
          </p:grpSpPr>
          <p:sp>
            <p:nvSpPr>
              <p:cNvPr id="663" name="Freeform 5">
                <a:extLst>
                  <a:ext uri="{FF2B5EF4-FFF2-40B4-BE49-F238E27FC236}">
                    <a16:creationId xmlns:a16="http://schemas.microsoft.com/office/drawing/2014/main" id="{3B93341F-E6CD-4EB3-919F-D5E285289F2F}"/>
                  </a:ext>
                </a:extLst>
              </p:cNvPr>
              <p:cNvSpPr>
                <a:spLocks noEditPoints="1"/>
              </p:cNvSpPr>
              <p:nvPr/>
            </p:nvSpPr>
            <p:spPr bwMode="auto">
              <a:xfrm>
                <a:off x="-3390900" y="1268413"/>
                <a:ext cx="1282700" cy="2055813"/>
              </a:xfrm>
              <a:custGeom>
                <a:avLst/>
                <a:gdLst>
                  <a:gd name="T0" fmla="*/ 589 w 663"/>
                  <a:gd name="T1" fmla="*/ 0 h 1066"/>
                  <a:gd name="T2" fmla="*/ 75 w 663"/>
                  <a:gd name="T3" fmla="*/ 0 h 1066"/>
                  <a:gd name="T4" fmla="*/ 0 w 663"/>
                  <a:gd name="T5" fmla="*/ 74 h 1066"/>
                  <a:gd name="T6" fmla="*/ 0 w 663"/>
                  <a:gd name="T7" fmla="*/ 991 h 1066"/>
                  <a:gd name="T8" fmla="*/ 75 w 663"/>
                  <a:gd name="T9" fmla="*/ 1066 h 1066"/>
                  <a:gd name="T10" fmla="*/ 589 w 663"/>
                  <a:gd name="T11" fmla="*/ 1066 h 1066"/>
                  <a:gd name="T12" fmla="*/ 663 w 663"/>
                  <a:gd name="T13" fmla="*/ 991 h 1066"/>
                  <a:gd name="T14" fmla="*/ 663 w 663"/>
                  <a:gd name="T15" fmla="*/ 74 h 1066"/>
                  <a:gd name="T16" fmla="*/ 589 w 663"/>
                  <a:gd name="T17" fmla="*/ 0 h 1066"/>
                  <a:gd name="T18" fmla="*/ 606 w 663"/>
                  <a:gd name="T19" fmla="*/ 991 h 1066"/>
                  <a:gd name="T20" fmla="*/ 589 w 663"/>
                  <a:gd name="T21" fmla="*/ 1008 h 1066"/>
                  <a:gd name="T22" fmla="*/ 75 w 663"/>
                  <a:gd name="T23" fmla="*/ 1008 h 1066"/>
                  <a:gd name="T24" fmla="*/ 58 w 663"/>
                  <a:gd name="T25" fmla="*/ 991 h 1066"/>
                  <a:gd name="T26" fmla="*/ 58 w 663"/>
                  <a:gd name="T27" fmla="*/ 74 h 1066"/>
                  <a:gd name="T28" fmla="*/ 75 w 663"/>
                  <a:gd name="T29" fmla="*/ 58 h 1066"/>
                  <a:gd name="T30" fmla="*/ 589 w 663"/>
                  <a:gd name="T31" fmla="*/ 58 h 1066"/>
                  <a:gd name="T32" fmla="*/ 606 w 663"/>
                  <a:gd name="T33" fmla="*/ 74 h 1066"/>
                  <a:gd name="T34" fmla="*/ 606 w 663"/>
                  <a:gd name="T35" fmla="*/ 991 h 1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3" h="1066">
                    <a:moveTo>
                      <a:pt x="589" y="0"/>
                    </a:moveTo>
                    <a:cubicBezTo>
                      <a:pt x="75" y="0"/>
                      <a:pt x="75" y="0"/>
                      <a:pt x="75" y="0"/>
                    </a:cubicBezTo>
                    <a:cubicBezTo>
                      <a:pt x="33" y="0"/>
                      <a:pt x="0" y="33"/>
                      <a:pt x="0" y="74"/>
                    </a:cubicBezTo>
                    <a:cubicBezTo>
                      <a:pt x="0" y="991"/>
                      <a:pt x="0" y="991"/>
                      <a:pt x="0" y="991"/>
                    </a:cubicBezTo>
                    <a:cubicBezTo>
                      <a:pt x="0" y="1032"/>
                      <a:pt x="33" y="1066"/>
                      <a:pt x="75" y="1066"/>
                    </a:cubicBezTo>
                    <a:cubicBezTo>
                      <a:pt x="589" y="1066"/>
                      <a:pt x="589" y="1066"/>
                      <a:pt x="589" y="1066"/>
                    </a:cubicBezTo>
                    <a:cubicBezTo>
                      <a:pt x="630" y="1066"/>
                      <a:pt x="663" y="1032"/>
                      <a:pt x="663" y="991"/>
                    </a:cubicBezTo>
                    <a:cubicBezTo>
                      <a:pt x="663" y="74"/>
                      <a:pt x="663" y="74"/>
                      <a:pt x="663" y="74"/>
                    </a:cubicBezTo>
                    <a:cubicBezTo>
                      <a:pt x="663" y="33"/>
                      <a:pt x="630" y="0"/>
                      <a:pt x="589" y="0"/>
                    </a:cubicBezTo>
                    <a:close/>
                    <a:moveTo>
                      <a:pt x="606" y="991"/>
                    </a:moveTo>
                    <a:cubicBezTo>
                      <a:pt x="606" y="1001"/>
                      <a:pt x="598" y="1008"/>
                      <a:pt x="589" y="1008"/>
                    </a:cubicBezTo>
                    <a:cubicBezTo>
                      <a:pt x="75" y="1008"/>
                      <a:pt x="75" y="1008"/>
                      <a:pt x="75" y="1008"/>
                    </a:cubicBezTo>
                    <a:cubicBezTo>
                      <a:pt x="66" y="1008"/>
                      <a:pt x="58" y="1000"/>
                      <a:pt x="58" y="991"/>
                    </a:cubicBezTo>
                    <a:cubicBezTo>
                      <a:pt x="58" y="74"/>
                      <a:pt x="58" y="74"/>
                      <a:pt x="58" y="74"/>
                    </a:cubicBezTo>
                    <a:cubicBezTo>
                      <a:pt x="58" y="65"/>
                      <a:pt x="66" y="58"/>
                      <a:pt x="75" y="58"/>
                    </a:cubicBezTo>
                    <a:cubicBezTo>
                      <a:pt x="589" y="58"/>
                      <a:pt x="589" y="58"/>
                      <a:pt x="589" y="58"/>
                    </a:cubicBezTo>
                    <a:cubicBezTo>
                      <a:pt x="598" y="58"/>
                      <a:pt x="606" y="65"/>
                      <a:pt x="606" y="74"/>
                    </a:cubicBezTo>
                    <a:lnTo>
                      <a:pt x="606" y="991"/>
                    </a:lnTo>
                    <a:close/>
                  </a:path>
                </a:pathLst>
              </a:custGeom>
              <a:solidFill>
                <a:srgbClr val="2373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64" name="Freeform 6">
                <a:extLst>
                  <a:ext uri="{FF2B5EF4-FFF2-40B4-BE49-F238E27FC236}">
                    <a16:creationId xmlns:a16="http://schemas.microsoft.com/office/drawing/2014/main" id="{6C7DF2B8-7427-4634-8148-1082B65CD6AA}"/>
                  </a:ext>
                </a:extLst>
              </p:cNvPr>
              <p:cNvSpPr>
                <a:spLocks noEditPoints="1"/>
              </p:cNvSpPr>
              <p:nvPr/>
            </p:nvSpPr>
            <p:spPr bwMode="auto">
              <a:xfrm>
                <a:off x="-1736725" y="1268413"/>
                <a:ext cx="1282700" cy="2055813"/>
              </a:xfrm>
              <a:custGeom>
                <a:avLst/>
                <a:gdLst>
                  <a:gd name="T0" fmla="*/ 589 w 663"/>
                  <a:gd name="T1" fmla="*/ 0 h 1066"/>
                  <a:gd name="T2" fmla="*/ 75 w 663"/>
                  <a:gd name="T3" fmla="*/ 0 h 1066"/>
                  <a:gd name="T4" fmla="*/ 0 w 663"/>
                  <a:gd name="T5" fmla="*/ 74 h 1066"/>
                  <a:gd name="T6" fmla="*/ 0 w 663"/>
                  <a:gd name="T7" fmla="*/ 991 h 1066"/>
                  <a:gd name="T8" fmla="*/ 75 w 663"/>
                  <a:gd name="T9" fmla="*/ 1066 h 1066"/>
                  <a:gd name="T10" fmla="*/ 589 w 663"/>
                  <a:gd name="T11" fmla="*/ 1066 h 1066"/>
                  <a:gd name="T12" fmla="*/ 663 w 663"/>
                  <a:gd name="T13" fmla="*/ 991 h 1066"/>
                  <a:gd name="T14" fmla="*/ 663 w 663"/>
                  <a:gd name="T15" fmla="*/ 74 h 1066"/>
                  <a:gd name="T16" fmla="*/ 589 w 663"/>
                  <a:gd name="T17" fmla="*/ 0 h 1066"/>
                  <a:gd name="T18" fmla="*/ 606 w 663"/>
                  <a:gd name="T19" fmla="*/ 991 h 1066"/>
                  <a:gd name="T20" fmla="*/ 589 w 663"/>
                  <a:gd name="T21" fmla="*/ 1008 h 1066"/>
                  <a:gd name="T22" fmla="*/ 75 w 663"/>
                  <a:gd name="T23" fmla="*/ 1008 h 1066"/>
                  <a:gd name="T24" fmla="*/ 58 w 663"/>
                  <a:gd name="T25" fmla="*/ 991 h 1066"/>
                  <a:gd name="T26" fmla="*/ 58 w 663"/>
                  <a:gd name="T27" fmla="*/ 74 h 1066"/>
                  <a:gd name="T28" fmla="*/ 75 w 663"/>
                  <a:gd name="T29" fmla="*/ 58 h 1066"/>
                  <a:gd name="T30" fmla="*/ 589 w 663"/>
                  <a:gd name="T31" fmla="*/ 58 h 1066"/>
                  <a:gd name="T32" fmla="*/ 606 w 663"/>
                  <a:gd name="T33" fmla="*/ 74 h 1066"/>
                  <a:gd name="T34" fmla="*/ 606 w 663"/>
                  <a:gd name="T35" fmla="*/ 991 h 1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3" h="1066">
                    <a:moveTo>
                      <a:pt x="589" y="0"/>
                    </a:moveTo>
                    <a:cubicBezTo>
                      <a:pt x="75" y="0"/>
                      <a:pt x="75" y="0"/>
                      <a:pt x="75" y="0"/>
                    </a:cubicBezTo>
                    <a:cubicBezTo>
                      <a:pt x="33" y="0"/>
                      <a:pt x="0" y="33"/>
                      <a:pt x="0" y="74"/>
                    </a:cubicBezTo>
                    <a:cubicBezTo>
                      <a:pt x="0" y="991"/>
                      <a:pt x="0" y="991"/>
                      <a:pt x="0" y="991"/>
                    </a:cubicBezTo>
                    <a:cubicBezTo>
                      <a:pt x="0" y="1032"/>
                      <a:pt x="33" y="1066"/>
                      <a:pt x="75" y="1066"/>
                    </a:cubicBezTo>
                    <a:cubicBezTo>
                      <a:pt x="589" y="1066"/>
                      <a:pt x="589" y="1066"/>
                      <a:pt x="589" y="1066"/>
                    </a:cubicBezTo>
                    <a:cubicBezTo>
                      <a:pt x="630" y="1066"/>
                      <a:pt x="663" y="1032"/>
                      <a:pt x="663" y="991"/>
                    </a:cubicBezTo>
                    <a:cubicBezTo>
                      <a:pt x="663" y="74"/>
                      <a:pt x="663" y="74"/>
                      <a:pt x="663" y="74"/>
                    </a:cubicBezTo>
                    <a:cubicBezTo>
                      <a:pt x="663" y="33"/>
                      <a:pt x="630" y="0"/>
                      <a:pt x="589" y="0"/>
                    </a:cubicBezTo>
                    <a:close/>
                    <a:moveTo>
                      <a:pt x="606" y="991"/>
                    </a:moveTo>
                    <a:cubicBezTo>
                      <a:pt x="606" y="1000"/>
                      <a:pt x="598" y="1008"/>
                      <a:pt x="589" y="1008"/>
                    </a:cubicBezTo>
                    <a:cubicBezTo>
                      <a:pt x="75" y="1008"/>
                      <a:pt x="75" y="1008"/>
                      <a:pt x="75" y="1008"/>
                    </a:cubicBezTo>
                    <a:cubicBezTo>
                      <a:pt x="65" y="1008"/>
                      <a:pt x="58" y="1000"/>
                      <a:pt x="58" y="991"/>
                    </a:cubicBezTo>
                    <a:cubicBezTo>
                      <a:pt x="58" y="74"/>
                      <a:pt x="58" y="74"/>
                      <a:pt x="58" y="74"/>
                    </a:cubicBezTo>
                    <a:cubicBezTo>
                      <a:pt x="58" y="65"/>
                      <a:pt x="65" y="58"/>
                      <a:pt x="75" y="58"/>
                    </a:cubicBezTo>
                    <a:cubicBezTo>
                      <a:pt x="589" y="58"/>
                      <a:pt x="589" y="58"/>
                      <a:pt x="589" y="58"/>
                    </a:cubicBezTo>
                    <a:cubicBezTo>
                      <a:pt x="598" y="58"/>
                      <a:pt x="606" y="65"/>
                      <a:pt x="606" y="74"/>
                    </a:cubicBezTo>
                    <a:lnTo>
                      <a:pt x="606" y="991"/>
                    </a:lnTo>
                    <a:close/>
                  </a:path>
                </a:pathLst>
              </a:custGeom>
              <a:solidFill>
                <a:srgbClr val="2373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65" name="Freeform 7">
                <a:extLst>
                  <a:ext uri="{FF2B5EF4-FFF2-40B4-BE49-F238E27FC236}">
                    <a16:creationId xmlns:a16="http://schemas.microsoft.com/office/drawing/2014/main" id="{EEC674B2-DFD1-4E4A-A811-A6C7F96A8AB0}"/>
                  </a:ext>
                </a:extLst>
              </p:cNvPr>
              <p:cNvSpPr>
                <a:spLocks/>
              </p:cNvSpPr>
              <p:nvPr/>
            </p:nvSpPr>
            <p:spPr bwMode="auto">
              <a:xfrm>
                <a:off x="-2894013" y="1644650"/>
                <a:ext cx="1890713" cy="546100"/>
              </a:xfrm>
              <a:custGeom>
                <a:avLst/>
                <a:gdLst>
                  <a:gd name="T0" fmla="*/ 963 w 977"/>
                  <a:gd name="T1" fmla="*/ 228 h 283"/>
                  <a:gd name="T2" fmla="*/ 391 w 977"/>
                  <a:gd name="T3" fmla="*/ 23 h 283"/>
                  <a:gd name="T4" fmla="*/ 10 w 977"/>
                  <a:gd name="T5" fmla="*/ 231 h 283"/>
                  <a:gd name="T6" fmla="*/ 9 w 977"/>
                  <a:gd name="T7" fmla="*/ 233 h 283"/>
                  <a:gd name="T8" fmla="*/ 15 w 977"/>
                  <a:gd name="T9" fmla="*/ 274 h 283"/>
                  <a:gd name="T10" fmla="*/ 55 w 977"/>
                  <a:gd name="T11" fmla="*/ 269 h 283"/>
                  <a:gd name="T12" fmla="*/ 55 w 977"/>
                  <a:gd name="T13" fmla="*/ 268 h 283"/>
                  <a:gd name="T14" fmla="*/ 289 w 977"/>
                  <a:gd name="T15" fmla="*/ 106 h 283"/>
                  <a:gd name="T16" fmla="*/ 927 w 977"/>
                  <a:gd name="T17" fmla="*/ 274 h 283"/>
                  <a:gd name="T18" fmla="*/ 928 w 977"/>
                  <a:gd name="T19" fmla="*/ 274 h 283"/>
                  <a:gd name="T20" fmla="*/ 945 w 977"/>
                  <a:gd name="T21" fmla="*/ 280 h 283"/>
                  <a:gd name="T22" fmla="*/ 968 w 977"/>
                  <a:gd name="T23" fmla="*/ 269 h 283"/>
                  <a:gd name="T24" fmla="*/ 963 w 977"/>
                  <a:gd name="T25" fmla="*/ 228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7" h="283">
                    <a:moveTo>
                      <a:pt x="963" y="228"/>
                    </a:moveTo>
                    <a:cubicBezTo>
                      <a:pt x="767" y="69"/>
                      <a:pt x="574" y="0"/>
                      <a:pt x="391" y="23"/>
                    </a:cubicBezTo>
                    <a:cubicBezTo>
                      <a:pt x="169" y="49"/>
                      <a:pt x="35" y="201"/>
                      <a:pt x="10" y="231"/>
                    </a:cubicBezTo>
                    <a:cubicBezTo>
                      <a:pt x="9" y="233"/>
                      <a:pt x="9" y="233"/>
                      <a:pt x="9" y="233"/>
                    </a:cubicBezTo>
                    <a:cubicBezTo>
                      <a:pt x="0" y="246"/>
                      <a:pt x="2" y="264"/>
                      <a:pt x="15" y="274"/>
                    </a:cubicBezTo>
                    <a:cubicBezTo>
                      <a:pt x="28" y="283"/>
                      <a:pt x="45" y="281"/>
                      <a:pt x="55" y="269"/>
                    </a:cubicBezTo>
                    <a:cubicBezTo>
                      <a:pt x="55" y="269"/>
                      <a:pt x="55" y="269"/>
                      <a:pt x="55" y="268"/>
                    </a:cubicBezTo>
                    <a:cubicBezTo>
                      <a:pt x="70" y="250"/>
                      <a:pt x="153" y="155"/>
                      <a:pt x="289" y="106"/>
                    </a:cubicBezTo>
                    <a:cubicBezTo>
                      <a:pt x="489" y="35"/>
                      <a:pt x="703" y="91"/>
                      <a:pt x="927" y="274"/>
                    </a:cubicBezTo>
                    <a:cubicBezTo>
                      <a:pt x="928" y="274"/>
                      <a:pt x="928" y="274"/>
                      <a:pt x="928" y="274"/>
                    </a:cubicBezTo>
                    <a:cubicBezTo>
                      <a:pt x="934" y="278"/>
                      <a:pt x="939" y="280"/>
                      <a:pt x="945" y="280"/>
                    </a:cubicBezTo>
                    <a:cubicBezTo>
                      <a:pt x="954" y="280"/>
                      <a:pt x="962" y="276"/>
                      <a:pt x="968" y="269"/>
                    </a:cubicBezTo>
                    <a:cubicBezTo>
                      <a:pt x="977" y="255"/>
                      <a:pt x="975" y="237"/>
                      <a:pt x="963" y="228"/>
                    </a:cubicBezTo>
                    <a:close/>
                  </a:path>
                </a:pathLst>
              </a:custGeom>
              <a:solidFill>
                <a:srgbClr val="1825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66" name="Freeform 8">
                <a:extLst>
                  <a:ext uri="{FF2B5EF4-FFF2-40B4-BE49-F238E27FC236}">
                    <a16:creationId xmlns:a16="http://schemas.microsoft.com/office/drawing/2014/main" id="{C30B8049-872B-4B36-8B11-A1E8AF2E6E81}"/>
                  </a:ext>
                </a:extLst>
              </p:cNvPr>
              <p:cNvSpPr>
                <a:spLocks/>
              </p:cNvSpPr>
              <p:nvPr/>
            </p:nvSpPr>
            <p:spPr bwMode="auto">
              <a:xfrm>
                <a:off x="-1816100" y="1409700"/>
                <a:ext cx="865188" cy="830263"/>
              </a:xfrm>
              <a:custGeom>
                <a:avLst/>
                <a:gdLst>
                  <a:gd name="T0" fmla="*/ 444 w 447"/>
                  <a:gd name="T1" fmla="*/ 393 h 431"/>
                  <a:gd name="T2" fmla="*/ 317 w 447"/>
                  <a:gd name="T3" fmla="*/ 23 h 431"/>
                  <a:gd name="T4" fmla="*/ 279 w 447"/>
                  <a:gd name="T5" fmla="*/ 6 h 431"/>
                  <a:gd name="T6" fmla="*/ 261 w 447"/>
                  <a:gd name="T7" fmla="*/ 43 h 431"/>
                  <a:gd name="T8" fmla="*/ 374 w 447"/>
                  <a:gd name="T9" fmla="*/ 368 h 431"/>
                  <a:gd name="T10" fmla="*/ 34 w 447"/>
                  <a:gd name="T11" fmla="*/ 333 h 431"/>
                  <a:gd name="T12" fmla="*/ 1 w 447"/>
                  <a:gd name="T13" fmla="*/ 358 h 431"/>
                  <a:gd name="T14" fmla="*/ 1 w 447"/>
                  <a:gd name="T15" fmla="*/ 359 h 431"/>
                  <a:gd name="T16" fmla="*/ 12 w 447"/>
                  <a:gd name="T17" fmla="*/ 384 h 431"/>
                  <a:gd name="T18" fmla="*/ 28 w 447"/>
                  <a:gd name="T19" fmla="*/ 390 h 431"/>
                  <a:gd name="T20" fmla="*/ 414 w 447"/>
                  <a:gd name="T21" fmla="*/ 431 h 431"/>
                  <a:gd name="T22" fmla="*/ 417 w 447"/>
                  <a:gd name="T23" fmla="*/ 431 h 431"/>
                  <a:gd name="T24" fmla="*/ 439 w 447"/>
                  <a:gd name="T25" fmla="*/ 420 h 431"/>
                  <a:gd name="T26" fmla="*/ 440 w 447"/>
                  <a:gd name="T27" fmla="*/ 420 h 431"/>
                  <a:gd name="T28" fmla="*/ 444 w 447"/>
                  <a:gd name="T29" fmla="*/ 393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7" h="431">
                    <a:moveTo>
                      <a:pt x="444" y="393"/>
                    </a:moveTo>
                    <a:cubicBezTo>
                      <a:pt x="317" y="23"/>
                      <a:pt x="317" y="23"/>
                      <a:pt x="317" y="23"/>
                    </a:cubicBezTo>
                    <a:cubicBezTo>
                      <a:pt x="310" y="8"/>
                      <a:pt x="294" y="0"/>
                      <a:pt x="279" y="6"/>
                    </a:cubicBezTo>
                    <a:cubicBezTo>
                      <a:pt x="265" y="11"/>
                      <a:pt x="256" y="28"/>
                      <a:pt x="261" y="43"/>
                    </a:cubicBezTo>
                    <a:cubicBezTo>
                      <a:pt x="374" y="368"/>
                      <a:pt x="374" y="368"/>
                      <a:pt x="374" y="368"/>
                    </a:cubicBezTo>
                    <a:cubicBezTo>
                      <a:pt x="34" y="333"/>
                      <a:pt x="34" y="333"/>
                      <a:pt x="34" y="333"/>
                    </a:cubicBezTo>
                    <a:cubicBezTo>
                      <a:pt x="18" y="331"/>
                      <a:pt x="4" y="342"/>
                      <a:pt x="1" y="358"/>
                    </a:cubicBezTo>
                    <a:cubicBezTo>
                      <a:pt x="1" y="359"/>
                      <a:pt x="1" y="359"/>
                      <a:pt x="1" y="359"/>
                    </a:cubicBezTo>
                    <a:cubicBezTo>
                      <a:pt x="0" y="369"/>
                      <a:pt x="4" y="379"/>
                      <a:pt x="12" y="384"/>
                    </a:cubicBezTo>
                    <a:cubicBezTo>
                      <a:pt x="16" y="387"/>
                      <a:pt x="21" y="390"/>
                      <a:pt x="28" y="390"/>
                    </a:cubicBezTo>
                    <a:cubicBezTo>
                      <a:pt x="414" y="431"/>
                      <a:pt x="414" y="431"/>
                      <a:pt x="414" y="431"/>
                    </a:cubicBezTo>
                    <a:cubicBezTo>
                      <a:pt x="415" y="431"/>
                      <a:pt x="416" y="431"/>
                      <a:pt x="417" y="431"/>
                    </a:cubicBezTo>
                    <a:cubicBezTo>
                      <a:pt x="425" y="431"/>
                      <a:pt x="434" y="427"/>
                      <a:pt x="439" y="420"/>
                    </a:cubicBezTo>
                    <a:cubicBezTo>
                      <a:pt x="440" y="420"/>
                      <a:pt x="440" y="420"/>
                      <a:pt x="440" y="420"/>
                    </a:cubicBezTo>
                    <a:cubicBezTo>
                      <a:pt x="445" y="412"/>
                      <a:pt x="447" y="402"/>
                      <a:pt x="444" y="393"/>
                    </a:cubicBezTo>
                    <a:close/>
                  </a:path>
                </a:pathLst>
              </a:custGeom>
              <a:solidFill>
                <a:srgbClr val="1825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67" name="Freeform 9">
                <a:extLst>
                  <a:ext uri="{FF2B5EF4-FFF2-40B4-BE49-F238E27FC236}">
                    <a16:creationId xmlns:a16="http://schemas.microsoft.com/office/drawing/2014/main" id="{AE645597-2F89-488B-A9CF-2F3CE4C127EE}"/>
                  </a:ext>
                </a:extLst>
              </p:cNvPr>
              <p:cNvSpPr>
                <a:spLocks/>
              </p:cNvSpPr>
              <p:nvPr/>
            </p:nvSpPr>
            <p:spPr bwMode="auto">
              <a:xfrm>
                <a:off x="-2894013" y="2379663"/>
                <a:ext cx="1911350" cy="512763"/>
              </a:xfrm>
              <a:custGeom>
                <a:avLst/>
                <a:gdLst>
                  <a:gd name="T0" fmla="*/ 987 w 988"/>
                  <a:gd name="T1" fmla="*/ 27 h 266"/>
                  <a:gd name="T2" fmla="*/ 976 w 988"/>
                  <a:gd name="T3" fmla="*/ 8 h 266"/>
                  <a:gd name="T4" fmla="*/ 956 w 988"/>
                  <a:gd name="T5" fmla="*/ 1 h 266"/>
                  <a:gd name="T6" fmla="*/ 936 w 988"/>
                  <a:gd name="T7" fmla="*/ 13 h 266"/>
                  <a:gd name="T8" fmla="*/ 936 w 988"/>
                  <a:gd name="T9" fmla="*/ 13 h 266"/>
                  <a:gd name="T10" fmla="*/ 698 w 988"/>
                  <a:gd name="T11" fmla="*/ 177 h 266"/>
                  <a:gd name="T12" fmla="*/ 51 w 988"/>
                  <a:gd name="T13" fmla="*/ 8 h 266"/>
                  <a:gd name="T14" fmla="*/ 31 w 988"/>
                  <a:gd name="T15" fmla="*/ 1 h 266"/>
                  <a:gd name="T16" fmla="*/ 10 w 988"/>
                  <a:gd name="T17" fmla="*/ 13 h 266"/>
                  <a:gd name="T18" fmla="*/ 15 w 988"/>
                  <a:gd name="T19" fmla="*/ 54 h 266"/>
                  <a:gd name="T20" fmla="*/ 526 w 988"/>
                  <a:gd name="T21" fmla="*/ 266 h 266"/>
                  <a:gd name="T22" fmla="*/ 595 w 988"/>
                  <a:gd name="T23" fmla="*/ 262 h 266"/>
                  <a:gd name="T24" fmla="*/ 981 w 988"/>
                  <a:gd name="T25" fmla="*/ 49 h 266"/>
                  <a:gd name="T26" fmla="*/ 987 w 988"/>
                  <a:gd name="T27" fmla="*/ 27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8" h="266">
                    <a:moveTo>
                      <a:pt x="987" y="27"/>
                    </a:moveTo>
                    <a:cubicBezTo>
                      <a:pt x="986" y="19"/>
                      <a:pt x="982" y="13"/>
                      <a:pt x="976" y="8"/>
                    </a:cubicBezTo>
                    <a:cubicBezTo>
                      <a:pt x="971" y="3"/>
                      <a:pt x="963" y="0"/>
                      <a:pt x="956" y="1"/>
                    </a:cubicBezTo>
                    <a:cubicBezTo>
                      <a:pt x="948" y="2"/>
                      <a:pt x="941" y="6"/>
                      <a:pt x="936" y="13"/>
                    </a:cubicBezTo>
                    <a:cubicBezTo>
                      <a:pt x="936" y="13"/>
                      <a:pt x="936" y="13"/>
                      <a:pt x="936" y="13"/>
                    </a:cubicBezTo>
                    <a:cubicBezTo>
                      <a:pt x="920" y="32"/>
                      <a:pt x="837" y="128"/>
                      <a:pt x="698" y="177"/>
                    </a:cubicBezTo>
                    <a:cubicBezTo>
                      <a:pt x="497" y="250"/>
                      <a:pt x="279" y="193"/>
                      <a:pt x="51" y="8"/>
                    </a:cubicBezTo>
                    <a:cubicBezTo>
                      <a:pt x="46" y="3"/>
                      <a:pt x="38" y="1"/>
                      <a:pt x="31" y="1"/>
                    </a:cubicBezTo>
                    <a:cubicBezTo>
                      <a:pt x="23" y="2"/>
                      <a:pt x="15" y="6"/>
                      <a:pt x="10" y="13"/>
                    </a:cubicBezTo>
                    <a:cubicBezTo>
                      <a:pt x="0" y="25"/>
                      <a:pt x="2" y="44"/>
                      <a:pt x="15" y="54"/>
                    </a:cubicBezTo>
                    <a:cubicBezTo>
                      <a:pt x="188" y="195"/>
                      <a:pt x="360" y="266"/>
                      <a:pt x="526" y="266"/>
                    </a:cubicBezTo>
                    <a:cubicBezTo>
                      <a:pt x="552" y="266"/>
                      <a:pt x="574" y="265"/>
                      <a:pt x="595" y="262"/>
                    </a:cubicBezTo>
                    <a:cubicBezTo>
                      <a:pt x="841" y="232"/>
                      <a:pt x="980" y="50"/>
                      <a:pt x="981" y="49"/>
                    </a:cubicBezTo>
                    <a:cubicBezTo>
                      <a:pt x="986" y="42"/>
                      <a:pt x="988" y="34"/>
                      <a:pt x="987" y="27"/>
                    </a:cubicBezTo>
                    <a:close/>
                  </a:path>
                </a:pathLst>
              </a:custGeom>
              <a:solidFill>
                <a:srgbClr val="1825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68" name="Freeform 10">
                <a:extLst>
                  <a:ext uri="{FF2B5EF4-FFF2-40B4-BE49-F238E27FC236}">
                    <a16:creationId xmlns:a16="http://schemas.microsoft.com/office/drawing/2014/main" id="{7233E5CC-7999-42D1-B7AF-0BF28C9BA68B}"/>
                  </a:ext>
                </a:extLst>
              </p:cNvPr>
              <p:cNvSpPr>
                <a:spLocks/>
              </p:cNvSpPr>
              <p:nvPr/>
            </p:nvSpPr>
            <p:spPr bwMode="auto">
              <a:xfrm>
                <a:off x="-2946400" y="2347913"/>
                <a:ext cx="865188" cy="800100"/>
              </a:xfrm>
              <a:custGeom>
                <a:avLst/>
                <a:gdLst>
                  <a:gd name="T0" fmla="*/ 435 w 447"/>
                  <a:gd name="T1" fmla="*/ 46 h 415"/>
                  <a:gd name="T2" fmla="*/ 422 w 447"/>
                  <a:gd name="T3" fmla="*/ 40 h 415"/>
                  <a:gd name="T4" fmla="*/ 421 w 447"/>
                  <a:gd name="T5" fmla="*/ 40 h 415"/>
                  <a:gd name="T6" fmla="*/ 34 w 447"/>
                  <a:gd name="T7" fmla="*/ 1 h 415"/>
                  <a:gd name="T8" fmla="*/ 9 w 447"/>
                  <a:gd name="T9" fmla="*/ 12 h 415"/>
                  <a:gd name="T10" fmla="*/ 4 w 447"/>
                  <a:gd name="T11" fmla="*/ 39 h 415"/>
                  <a:gd name="T12" fmla="*/ 131 w 447"/>
                  <a:gd name="T13" fmla="*/ 396 h 415"/>
                  <a:gd name="T14" fmla="*/ 159 w 447"/>
                  <a:gd name="T15" fmla="*/ 415 h 415"/>
                  <a:gd name="T16" fmla="*/ 168 w 447"/>
                  <a:gd name="T17" fmla="*/ 413 h 415"/>
                  <a:gd name="T18" fmla="*/ 186 w 447"/>
                  <a:gd name="T19" fmla="*/ 377 h 415"/>
                  <a:gd name="T20" fmla="*/ 73 w 447"/>
                  <a:gd name="T21" fmla="*/ 62 h 415"/>
                  <a:gd name="T22" fmla="*/ 415 w 447"/>
                  <a:gd name="T23" fmla="*/ 96 h 415"/>
                  <a:gd name="T24" fmla="*/ 436 w 447"/>
                  <a:gd name="T25" fmla="*/ 89 h 415"/>
                  <a:gd name="T26" fmla="*/ 446 w 447"/>
                  <a:gd name="T27" fmla="*/ 70 h 415"/>
                  <a:gd name="T28" fmla="*/ 435 w 447"/>
                  <a:gd name="T29" fmla="*/ 46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7" h="415">
                    <a:moveTo>
                      <a:pt x="435" y="46"/>
                    </a:moveTo>
                    <a:cubicBezTo>
                      <a:pt x="432" y="42"/>
                      <a:pt x="426" y="41"/>
                      <a:pt x="422" y="40"/>
                    </a:cubicBezTo>
                    <a:cubicBezTo>
                      <a:pt x="421" y="40"/>
                      <a:pt x="421" y="40"/>
                      <a:pt x="421" y="40"/>
                    </a:cubicBezTo>
                    <a:cubicBezTo>
                      <a:pt x="34" y="1"/>
                      <a:pt x="34" y="1"/>
                      <a:pt x="34" y="1"/>
                    </a:cubicBezTo>
                    <a:cubicBezTo>
                      <a:pt x="24" y="0"/>
                      <a:pt x="15" y="4"/>
                      <a:pt x="9" y="12"/>
                    </a:cubicBezTo>
                    <a:cubicBezTo>
                      <a:pt x="2" y="19"/>
                      <a:pt x="0" y="29"/>
                      <a:pt x="4" y="39"/>
                    </a:cubicBezTo>
                    <a:cubicBezTo>
                      <a:pt x="131" y="396"/>
                      <a:pt x="131" y="396"/>
                      <a:pt x="131" y="396"/>
                    </a:cubicBezTo>
                    <a:cubicBezTo>
                      <a:pt x="135" y="407"/>
                      <a:pt x="147" y="415"/>
                      <a:pt x="159" y="415"/>
                    </a:cubicBezTo>
                    <a:cubicBezTo>
                      <a:pt x="162" y="415"/>
                      <a:pt x="165" y="414"/>
                      <a:pt x="168" y="413"/>
                    </a:cubicBezTo>
                    <a:cubicBezTo>
                      <a:pt x="183" y="408"/>
                      <a:pt x="191" y="392"/>
                      <a:pt x="186" y="377"/>
                    </a:cubicBezTo>
                    <a:cubicBezTo>
                      <a:pt x="73" y="62"/>
                      <a:pt x="73" y="62"/>
                      <a:pt x="73" y="62"/>
                    </a:cubicBezTo>
                    <a:cubicBezTo>
                      <a:pt x="415" y="96"/>
                      <a:pt x="415" y="96"/>
                      <a:pt x="415" y="96"/>
                    </a:cubicBezTo>
                    <a:cubicBezTo>
                      <a:pt x="423" y="97"/>
                      <a:pt x="431" y="94"/>
                      <a:pt x="436" y="89"/>
                    </a:cubicBezTo>
                    <a:cubicBezTo>
                      <a:pt x="442" y="84"/>
                      <a:pt x="445" y="78"/>
                      <a:pt x="446" y="70"/>
                    </a:cubicBezTo>
                    <a:cubicBezTo>
                      <a:pt x="447" y="61"/>
                      <a:pt x="443" y="52"/>
                      <a:pt x="435" y="46"/>
                    </a:cubicBezTo>
                    <a:close/>
                  </a:path>
                </a:pathLst>
              </a:custGeom>
              <a:solidFill>
                <a:srgbClr val="1825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grpSp>
        <p:grpSp>
          <p:nvGrpSpPr>
            <p:cNvPr id="643" name="Group 642">
              <a:extLst>
                <a:ext uri="{FF2B5EF4-FFF2-40B4-BE49-F238E27FC236}">
                  <a16:creationId xmlns:a16="http://schemas.microsoft.com/office/drawing/2014/main" id="{C0FD0D2B-5D20-40B9-ADF1-6FDE23FFBD90}"/>
                </a:ext>
              </a:extLst>
            </p:cNvPr>
            <p:cNvGrpSpPr/>
            <p:nvPr/>
          </p:nvGrpSpPr>
          <p:grpSpPr>
            <a:xfrm>
              <a:off x="6183700" y="5838698"/>
              <a:ext cx="372898" cy="311994"/>
              <a:chOff x="12917488" y="4510088"/>
              <a:chExt cx="2449513" cy="2049462"/>
            </a:xfrm>
          </p:grpSpPr>
          <p:sp>
            <p:nvSpPr>
              <p:cNvPr id="654" name="Freeform 19">
                <a:extLst>
                  <a:ext uri="{FF2B5EF4-FFF2-40B4-BE49-F238E27FC236}">
                    <a16:creationId xmlns:a16="http://schemas.microsoft.com/office/drawing/2014/main" id="{FB702931-718C-4097-8103-ED452CFF895B}"/>
                  </a:ext>
                </a:extLst>
              </p:cNvPr>
              <p:cNvSpPr>
                <a:spLocks/>
              </p:cNvSpPr>
              <p:nvPr/>
            </p:nvSpPr>
            <p:spPr bwMode="auto">
              <a:xfrm>
                <a:off x="13338176" y="4886325"/>
                <a:ext cx="415925" cy="412750"/>
              </a:xfrm>
              <a:custGeom>
                <a:avLst/>
                <a:gdLst>
                  <a:gd name="T0" fmla="*/ 41 w 262"/>
                  <a:gd name="T1" fmla="*/ 0 h 260"/>
                  <a:gd name="T2" fmla="*/ 0 w 262"/>
                  <a:gd name="T3" fmla="*/ 43 h 260"/>
                  <a:gd name="T4" fmla="*/ 222 w 262"/>
                  <a:gd name="T5" fmla="*/ 260 h 260"/>
                  <a:gd name="T6" fmla="*/ 262 w 262"/>
                  <a:gd name="T7" fmla="*/ 217 h 260"/>
                  <a:gd name="T8" fmla="*/ 41 w 262"/>
                  <a:gd name="T9" fmla="*/ 0 h 260"/>
                </a:gdLst>
                <a:ahLst/>
                <a:cxnLst>
                  <a:cxn ang="0">
                    <a:pos x="T0" y="T1"/>
                  </a:cxn>
                  <a:cxn ang="0">
                    <a:pos x="T2" y="T3"/>
                  </a:cxn>
                  <a:cxn ang="0">
                    <a:pos x="T4" y="T5"/>
                  </a:cxn>
                  <a:cxn ang="0">
                    <a:pos x="T6" y="T7"/>
                  </a:cxn>
                  <a:cxn ang="0">
                    <a:pos x="T8" y="T9"/>
                  </a:cxn>
                </a:cxnLst>
                <a:rect l="0" t="0" r="r" b="b"/>
                <a:pathLst>
                  <a:path w="262" h="260">
                    <a:moveTo>
                      <a:pt x="41" y="0"/>
                    </a:moveTo>
                    <a:lnTo>
                      <a:pt x="0" y="43"/>
                    </a:lnTo>
                    <a:lnTo>
                      <a:pt x="222" y="260"/>
                    </a:lnTo>
                    <a:lnTo>
                      <a:pt x="262" y="217"/>
                    </a:lnTo>
                    <a:lnTo>
                      <a:pt x="41" y="0"/>
                    </a:lnTo>
                    <a:close/>
                  </a:path>
                </a:pathLst>
              </a:custGeom>
              <a:solidFill>
                <a:srgbClr val="002050"/>
              </a:solidFill>
              <a:ln>
                <a:noFill/>
              </a:ln>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55" name="Freeform 20">
                <a:extLst>
                  <a:ext uri="{FF2B5EF4-FFF2-40B4-BE49-F238E27FC236}">
                    <a16:creationId xmlns:a16="http://schemas.microsoft.com/office/drawing/2014/main" id="{55EFBE3F-FF88-4E93-B921-2F8422BEEF0B}"/>
                  </a:ext>
                </a:extLst>
              </p:cNvPr>
              <p:cNvSpPr>
                <a:spLocks/>
              </p:cNvSpPr>
              <p:nvPr/>
            </p:nvSpPr>
            <p:spPr bwMode="auto">
              <a:xfrm>
                <a:off x="13338176" y="5773738"/>
                <a:ext cx="458788" cy="452438"/>
              </a:xfrm>
              <a:custGeom>
                <a:avLst/>
                <a:gdLst>
                  <a:gd name="T0" fmla="*/ 247 w 289"/>
                  <a:gd name="T1" fmla="*/ 0 h 285"/>
                  <a:gd name="T2" fmla="*/ 0 w 289"/>
                  <a:gd name="T3" fmla="*/ 244 h 285"/>
                  <a:gd name="T4" fmla="*/ 42 w 289"/>
                  <a:gd name="T5" fmla="*/ 285 h 285"/>
                  <a:gd name="T6" fmla="*/ 289 w 289"/>
                  <a:gd name="T7" fmla="*/ 40 h 285"/>
                  <a:gd name="T8" fmla="*/ 247 w 289"/>
                  <a:gd name="T9" fmla="*/ 0 h 285"/>
                </a:gdLst>
                <a:ahLst/>
                <a:cxnLst>
                  <a:cxn ang="0">
                    <a:pos x="T0" y="T1"/>
                  </a:cxn>
                  <a:cxn ang="0">
                    <a:pos x="T2" y="T3"/>
                  </a:cxn>
                  <a:cxn ang="0">
                    <a:pos x="T4" y="T5"/>
                  </a:cxn>
                  <a:cxn ang="0">
                    <a:pos x="T6" y="T7"/>
                  </a:cxn>
                  <a:cxn ang="0">
                    <a:pos x="T8" y="T9"/>
                  </a:cxn>
                </a:cxnLst>
                <a:rect l="0" t="0" r="r" b="b"/>
                <a:pathLst>
                  <a:path w="289" h="285">
                    <a:moveTo>
                      <a:pt x="247" y="0"/>
                    </a:moveTo>
                    <a:lnTo>
                      <a:pt x="0" y="244"/>
                    </a:lnTo>
                    <a:lnTo>
                      <a:pt x="42" y="285"/>
                    </a:lnTo>
                    <a:lnTo>
                      <a:pt x="289" y="40"/>
                    </a:lnTo>
                    <a:lnTo>
                      <a:pt x="247" y="0"/>
                    </a:lnTo>
                    <a:close/>
                  </a:path>
                </a:pathLst>
              </a:custGeom>
              <a:solidFill>
                <a:srgbClr val="002050"/>
              </a:solidFill>
              <a:ln>
                <a:noFill/>
              </a:ln>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56" name="Freeform 21">
                <a:extLst>
                  <a:ext uri="{FF2B5EF4-FFF2-40B4-BE49-F238E27FC236}">
                    <a16:creationId xmlns:a16="http://schemas.microsoft.com/office/drawing/2014/main" id="{16D4801E-B142-49B7-9250-EF3B512847E7}"/>
                  </a:ext>
                </a:extLst>
              </p:cNvPr>
              <p:cNvSpPr>
                <a:spLocks/>
              </p:cNvSpPr>
              <p:nvPr/>
            </p:nvSpPr>
            <p:spPr bwMode="auto">
              <a:xfrm>
                <a:off x="14441488" y="5235575"/>
                <a:ext cx="474663" cy="233363"/>
              </a:xfrm>
              <a:custGeom>
                <a:avLst/>
                <a:gdLst>
                  <a:gd name="T0" fmla="*/ 280 w 299"/>
                  <a:gd name="T1" fmla="*/ 0 h 147"/>
                  <a:gd name="T2" fmla="*/ 0 w 299"/>
                  <a:gd name="T3" fmla="*/ 92 h 147"/>
                  <a:gd name="T4" fmla="*/ 19 w 299"/>
                  <a:gd name="T5" fmla="*/ 147 h 147"/>
                  <a:gd name="T6" fmla="*/ 299 w 299"/>
                  <a:gd name="T7" fmla="*/ 54 h 147"/>
                  <a:gd name="T8" fmla="*/ 280 w 299"/>
                  <a:gd name="T9" fmla="*/ 0 h 147"/>
                </a:gdLst>
                <a:ahLst/>
                <a:cxnLst>
                  <a:cxn ang="0">
                    <a:pos x="T0" y="T1"/>
                  </a:cxn>
                  <a:cxn ang="0">
                    <a:pos x="T2" y="T3"/>
                  </a:cxn>
                  <a:cxn ang="0">
                    <a:pos x="T4" y="T5"/>
                  </a:cxn>
                  <a:cxn ang="0">
                    <a:pos x="T6" y="T7"/>
                  </a:cxn>
                  <a:cxn ang="0">
                    <a:pos x="T8" y="T9"/>
                  </a:cxn>
                </a:cxnLst>
                <a:rect l="0" t="0" r="r" b="b"/>
                <a:pathLst>
                  <a:path w="299" h="147">
                    <a:moveTo>
                      <a:pt x="280" y="0"/>
                    </a:moveTo>
                    <a:lnTo>
                      <a:pt x="0" y="92"/>
                    </a:lnTo>
                    <a:lnTo>
                      <a:pt x="19" y="147"/>
                    </a:lnTo>
                    <a:lnTo>
                      <a:pt x="299" y="54"/>
                    </a:lnTo>
                    <a:lnTo>
                      <a:pt x="280" y="0"/>
                    </a:lnTo>
                    <a:close/>
                  </a:path>
                </a:pathLst>
              </a:custGeom>
              <a:solidFill>
                <a:srgbClr val="002050"/>
              </a:solidFill>
              <a:ln>
                <a:noFill/>
              </a:ln>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57" name="Freeform 22">
                <a:extLst>
                  <a:ext uri="{FF2B5EF4-FFF2-40B4-BE49-F238E27FC236}">
                    <a16:creationId xmlns:a16="http://schemas.microsoft.com/office/drawing/2014/main" id="{01589DED-AA3C-4A55-9F61-D46809275B0F}"/>
                  </a:ext>
                </a:extLst>
              </p:cNvPr>
              <p:cNvSpPr>
                <a:spLocks/>
              </p:cNvSpPr>
              <p:nvPr/>
            </p:nvSpPr>
            <p:spPr bwMode="auto">
              <a:xfrm>
                <a:off x="14360526" y="5730875"/>
                <a:ext cx="458788" cy="369888"/>
              </a:xfrm>
              <a:custGeom>
                <a:avLst/>
                <a:gdLst>
                  <a:gd name="T0" fmla="*/ 35 w 289"/>
                  <a:gd name="T1" fmla="*/ 0 h 233"/>
                  <a:gd name="T2" fmla="*/ 0 w 289"/>
                  <a:gd name="T3" fmla="*/ 45 h 233"/>
                  <a:gd name="T4" fmla="*/ 254 w 289"/>
                  <a:gd name="T5" fmla="*/ 233 h 233"/>
                  <a:gd name="T6" fmla="*/ 289 w 289"/>
                  <a:gd name="T7" fmla="*/ 187 h 233"/>
                  <a:gd name="T8" fmla="*/ 35 w 289"/>
                  <a:gd name="T9" fmla="*/ 0 h 233"/>
                </a:gdLst>
                <a:ahLst/>
                <a:cxnLst>
                  <a:cxn ang="0">
                    <a:pos x="T0" y="T1"/>
                  </a:cxn>
                  <a:cxn ang="0">
                    <a:pos x="T2" y="T3"/>
                  </a:cxn>
                  <a:cxn ang="0">
                    <a:pos x="T4" y="T5"/>
                  </a:cxn>
                  <a:cxn ang="0">
                    <a:pos x="T6" y="T7"/>
                  </a:cxn>
                  <a:cxn ang="0">
                    <a:pos x="T8" y="T9"/>
                  </a:cxn>
                </a:cxnLst>
                <a:rect l="0" t="0" r="r" b="b"/>
                <a:pathLst>
                  <a:path w="289" h="233">
                    <a:moveTo>
                      <a:pt x="35" y="0"/>
                    </a:moveTo>
                    <a:lnTo>
                      <a:pt x="0" y="45"/>
                    </a:lnTo>
                    <a:lnTo>
                      <a:pt x="254" y="233"/>
                    </a:lnTo>
                    <a:lnTo>
                      <a:pt x="289" y="187"/>
                    </a:lnTo>
                    <a:lnTo>
                      <a:pt x="35" y="0"/>
                    </a:lnTo>
                    <a:close/>
                  </a:path>
                </a:pathLst>
              </a:custGeom>
              <a:solidFill>
                <a:srgbClr val="002050"/>
              </a:solidFill>
              <a:ln>
                <a:noFill/>
              </a:ln>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58" name="Freeform 14">
                <a:extLst>
                  <a:ext uri="{FF2B5EF4-FFF2-40B4-BE49-F238E27FC236}">
                    <a16:creationId xmlns:a16="http://schemas.microsoft.com/office/drawing/2014/main" id="{6878C3B3-65A2-469B-8547-E9503E3EA707}"/>
                  </a:ext>
                </a:extLst>
              </p:cNvPr>
              <p:cNvSpPr>
                <a:spLocks noEditPoints="1"/>
              </p:cNvSpPr>
              <p:nvPr/>
            </p:nvSpPr>
            <p:spPr bwMode="auto">
              <a:xfrm>
                <a:off x="12917488" y="4510088"/>
                <a:ext cx="534988" cy="530225"/>
              </a:xfrm>
              <a:custGeom>
                <a:avLst/>
                <a:gdLst>
                  <a:gd name="T0" fmla="*/ 138 w 276"/>
                  <a:gd name="T1" fmla="*/ 0 h 275"/>
                  <a:gd name="T2" fmla="*/ 0 w 276"/>
                  <a:gd name="T3" fmla="*/ 138 h 275"/>
                  <a:gd name="T4" fmla="*/ 138 w 276"/>
                  <a:gd name="T5" fmla="*/ 275 h 275"/>
                  <a:gd name="T6" fmla="*/ 276 w 276"/>
                  <a:gd name="T7" fmla="*/ 138 h 275"/>
                  <a:gd name="T8" fmla="*/ 138 w 276"/>
                  <a:gd name="T9" fmla="*/ 0 h 275"/>
                  <a:gd name="T10" fmla="*/ 138 w 276"/>
                  <a:gd name="T11" fmla="*/ 228 h 275"/>
                  <a:gd name="T12" fmla="*/ 48 w 276"/>
                  <a:gd name="T13" fmla="*/ 138 h 275"/>
                  <a:gd name="T14" fmla="*/ 138 w 276"/>
                  <a:gd name="T15" fmla="*/ 48 h 275"/>
                  <a:gd name="T16" fmla="*/ 228 w 276"/>
                  <a:gd name="T17" fmla="*/ 138 h 275"/>
                  <a:gd name="T18" fmla="*/ 138 w 276"/>
                  <a:gd name="T19" fmla="*/ 22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6" h="275">
                    <a:moveTo>
                      <a:pt x="138" y="0"/>
                    </a:moveTo>
                    <a:cubicBezTo>
                      <a:pt x="62" y="0"/>
                      <a:pt x="0" y="62"/>
                      <a:pt x="0" y="138"/>
                    </a:cubicBezTo>
                    <a:cubicBezTo>
                      <a:pt x="0" y="214"/>
                      <a:pt x="62" y="275"/>
                      <a:pt x="138" y="275"/>
                    </a:cubicBezTo>
                    <a:cubicBezTo>
                      <a:pt x="214" y="275"/>
                      <a:pt x="276" y="214"/>
                      <a:pt x="276" y="138"/>
                    </a:cubicBezTo>
                    <a:cubicBezTo>
                      <a:pt x="276" y="62"/>
                      <a:pt x="214" y="0"/>
                      <a:pt x="138" y="0"/>
                    </a:cubicBezTo>
                    <a:close/>
                    <a:moveTo>
                      <a:pt x="138" y="228"/>
                    </a:moveTo>
                    <a:cubicBezTo>
                      <a:pt x="88" y="228"/>
                      <a:pt x="48" y="187"/>
                      <a:pt x="48" y="138"/>
                    </a:cubicBezTo>
                    <a:cubicBezTo>
                      <a:pt x="48" y="89"/>
                      <a:pt x="89" y="48"/>
                      <a:pt x="138" y="48"/>
                    </a:cubicBezTo>
                    <a:cubicBezTo>
                      <a:pt x="187" y="48"/>
                      <a:pt x="228" y="89"/>
                      <a:pt x="228" y="138"/>
                    </a:cubicBezTo>
                    <a:cubicBezTo>
                      <a:pt x="228" y="187"/>
                      <a:pt x="188" y="228"/>
                      <a:pt x="138" y="22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59" name="Freeform 15">
                <a:extLst>
                  <a:ext uri="{FF2B5EF4-FFF2-40B4-BE49-F238E27FC236}">
                    <a16:creationId xmlns:a16="http://schemas.microsoft.com/office/drawing/2014/main" id="{6F478569-964B-4D3B-BFCD-F8E1EE59AD96}"/>
                  </a:ext>
                </a:extLst>
              </p:cNvPr>
              <p:cNvSpPr>
                <a:spLocks noEditPoints="1"/>
              </p:cNvSpPr>
              <p:nvPr/>
            </p:nvSpPr>
            <p:spPr bwMode="auto">
              <a:xfrm>
                <a:off x="12917488" y="6029325"/>
                <a:ext cx="534988" cy="530225"/>
              </a:xfrm>
              <a:custGeom>
                <a:avLst/>
                <a:gdLst>
                  <a:gd name="T0" fmla="*/ 138 w 276"/>
                  <a:gd name="T1" fmla="*/ 0 h 275"/>
                  <a:gd name="T2" fmla="*/ 0 w 276"/>
                  <a:gd name="T3" fmla="*/ 138 h 275"/>
                  <a:gd name="T4" fmla="*/ 138 w 276"/>
                  <a:gd name="T5" fmla="*/ 275 h 275"/>
                  <a:gd name="T6" fmla="*/ 276 w 276"/>
                  <a:gd name="T7" fmla="*/ 138 h 275"/>
                  <a:gd name="T8" fmla="*/ 138 w 276"/>
                  <a:gd name="T9" fmla="*/ 0 h 275"/>
                  <a:gd name="T10" fmla="*/ 138 w 276"/>
                  <a:gd name="T11" fmla="*/ 227 h 275"/>
                  <a:gd name="T12" fmla="*/ 48 w 276"/>
                  <a:gd name="T13" fmla="*/ 138 h 275"/>
                  <a:gd name="T14" fmla="*/ 138 w 276"/>
                  <a:gd name="T15" fmla="*/ 48 h 275"/>
                  <a:gd name="T16" fmla="*/ 228 w 276"/>
                  <a:gd name="T17" fmla="*/ 138 h 275"/>
                  <a:gd name="T18" fmla="*/ 138 w 276"/>
                  <a:gd name="T19" fmla="*/ 227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6" h="275">
                    <a:moveTo>
                      <a:pt x="138" y="0"/>
                    </a:moveTo>
                    <a:cubicBezTo>
                      <a:pt x="62" y="0"/>
                      <a:pt x="0" y="62"/>
                      <a:pt x="0" y="138"/>
                    </a:cubicBezTo>
                    <a:cubicBezTo>
                      <a:pt x="0" y="213"/>
                      <a:pt x="62" y="275"/>
                      <a:pt x="138" y="275"/>
                    </a:cubicBezTo>
                    <a:cubicBezTo>
                      <a:pt x="214" y="275"/>
                      <a:pt x="276" y="213"/>
                      <a:pt x="276" y="138"/>
                    </a:cubicBezTo>
                    <a:cubicBezTo>
                      <a:pt x="276" y="62"/>
                      <a:pt x="214" y="0"/>
                      <a:pt x="138" y="0"/>
                    </a:cubicBezTo>
                    <a:close/>
                    <a:moveTo>
                      <a:pt x="138" y="227"/>
                    </a:moveTo>
                    <a:cubicBezTo>
                      <a:pt x="88" y="227"/>
                      <a:pt x="48" y="187"/>
                      <a:pt x="48" y="138"/>
                    </a:cubicBezTo>
                    <a:cubicBezTo>
                      <a:pt x="48" y="89"/>
                      <a:pt x="89" y="48"/>
                      <a:pt x="138" y="48"/>
                    </a:cubicBezTo>
                    <a:cubicBezTo>
                      <a:pt x="187" y="48"/>
                      <a:pt x="228" y="89"/>
                      <a:pt x="228" y="138"/>
                    </a:cubicBezTo>
                    <a:cubicBezTo>
                      <a:pt x="228" y="187"/>
                      <a:pt x="188" y="227"/>
                      <a:pt x="138" y="22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60" name="Freeform 16">
                <a:extLst>
                  <a:ext uri="{FF2B5EF4-FFF2-40B4-BE49-F238E27FC236}">
                    <a16:creationId xmlns:a16="http://schemas.microsoft.com/office/drawing/2014/main" id="{C43919C6-0E31-4034-B322-7ED0F27A94E3}"/>
                  </a:ext>
                </a:extLst>
              </p:cNvPr>
              <p:cNvSpPr>
                <a:spLocks noEditPoints="1"/>
              </p:cNvSpPr>
              <p:nvPr/>
            </p:nvSpPr>
            <p:spPr bwMode="auto">
              <a:xfrm>
                <a:off x="14832013" y="4975225"/>
                <a:ext cx="534988" cy="530225"/>
              </a:xfrm>
              <a:custGeom>
                <a:avLst/>
                <a:gdLst>
                  <a:gd name="T0" fmla="*/ 138 w 276"/>
                  <a:gd name="T1" fmla="*/ 0 h 275"/>
                  <a:gd name="T2" fmla="*/ 0 w 276"/>
                  <a:gd name="T3" fmla="*/ 138 h 275"/>
                  <a:gd name="T4" fmla="*/ 138 w 276"/>
                  <a:gd name="T5" fmla="*/ 275 h 275"/>
                  <a:gd name="T6" fmla="*/ 276 w 276"/>
                  <a:gd name="T7" fmla="*/ 138 h 275"/>
                  <a:gd name="T8" fmla="*/ 138 w 276"/>
                  <a:gd name="T9" fmla="*/ 0 h 275"/>
                  <a:gd name="T10" fmla="*/ 138 w 276"/>
                  <a:gd name="T11" fmla="*/ 227 h 275"/>
                  <a:gd name="T12" fmla="*/ 48 w 276"/>
                  <a:gd name="T13" fmla="*/ 138 h 275"/>
                  <a:gd name="T14" fmla="*/ 138 w 276"/>
                  <a:gd name="T15" fmla="*/ 48 h 275"/>
                  <a:gd name="T16" fmla="*/ 229 w 276"/>
                  <a:gd name="T17" fmla="*/ 138 h 275"/>
                  <a:gd name="T18" fmla="*/ 138 w 276"/>
                  <a:gd name="T19" fmla="*/ 227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6" h="275">
                    <a:moveTo>
                      <a:pt x="138" y="0"/>
                    </a:moveTo>
                    <a:cubicBezTo>
                      <a:pt x="62" y="0"/>
                      <a:pt x="0" y="62"/>
                      <a:pt x="0" y="138"/>
                    </a:cubicBezTo>
                    <a:cubicBezTo>
                      <a:pt x="0" y="213"/>
                      <a:pt x="62" y="275"/>
                      <a:pt x="138" y="275"/>
                    </a:cubicBezTo>
                    <a:cubicBezTo>
                      <a:pt x="214" y="275"/>
                      <a:pt x="276" y="213"/>
                      <a:pt x="276" y="138"/>
                    </a:cubicBezTo>
                    <a:cubicBezTo>
                      <a:pt x="276" y="62"/>
                      <a:pt x="214" y="0"/>
                      <a:pt x="138" y="0"/>
                    </a:cubicBezTo>
                    <a:close/>
                    <a:moveTo>
                      <a:pt x="138" y="227"/>
                    </a:moveTo>
                    <a:cubicBezTo>
                      <a:pt x="88" y="227"/>
                      <a:pt x="48" y="188"/>
                      <a:pt x="48" y="138"/>
                    </a:cubicBezTo>
                    <a:cubicBezTo>
                      <a:pt x="48" y="88"/>
                      <a:pt x="89" y="48"/>
                      <a:pt x="138" y="48"/>
                    </a:cubicBezTo>
                    <a:cubicBezTo>
                      <a:pt x="187" y="48"/>
                      <a:pt x="229" y="89"/>
                      <a:pt x="229" y="138"/>
                    </a:cubicBezTo>
                    <a:cubicBezTo>
                      <a:pt x="229" y="187"/>
                      <a:pt x="188" y="227"/>
                      <a:pt x="138" y="22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61" name="Freeform 17">
                <a:extLst>
                  <a:ext uri="{FF2B5EF4-FFF2-40B4-BE49-F238E27FC236}">
                    <a16:creationId xmlns:a16="http://schemas.microsoft.com/office/drawing/2014/main" id="{384F0FF2-AD22-4CAD-8620-E509AD401D3A}"/>
                  </a:ext>
                </a:extLst>
              </p:cNvPr>
              <p:cNvSpPr>
                <a:spLocks noEditPoints="1"/>
              </p:cNvSpPr>
              <p:nvPr/>
            </p:nvSpPr>
            <p:spPr bwMode="auto">
              <a:xfrm>
                <a:off x="14706601" y="5861050"/>
                <a:ext cx="660400" cy="655638"/>
              </a:xfrm>
              <a:custGeom>
                <a:avLst/>
                <a:gdLst>
                  <a:gd name="T0" fmla="*/ 171 w 341"/>
                  <a:gd name="T1" fmla="*/ 0 h 340"/>
                  <a:gd name="T2" fmla="*/ 0 w 341"/>
                  <a:gd name="T3" fmla="*/ 169 h 340"/>
                  <a:gd name="T4" fmla="*/ 171 w 341"/>
                  <a:gd name="T5" fmla="*/ 340 h 340"/>
                  <a:gd name="T6" fmla="*/ 341 w 341"/>
                  <a:gd name="T7" fmla="*/ 169 h 340"/>
                  <a:gd name="T8" fmla="*/ 171 w 341"/>
                  <a:gd name="T9" fmla="*/ 0 h 340"/>
                  <a:gd name="T10" fmla="*/ 171 w 341"/>
                  <a:gd name="T11" fmla="*/ 293 h 340"/>
                  <a:gd name="T12" fmla="*/ 47 w 341"/>
                  <a:gd name="T13" fmla="*/ 169 h 340"/>
                  <a:gd name="T14" fmla="*/ 171 w 341"/>
                  <a:gd name="T15" fmla="*/ 47 h 340"/>
                  <a:gd name="T16" fmla="*/ 294 w 341"/>
                  <a:gd name="T17" fmla="*/ 169 h 340"/>
                  <a:gd name="T18" fmla="*/ 171 w 341"/>
                  <a:gd name="T19" fmla="*/ 29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1" h="340">
                    <a:moveTo>
                      <a:pt x="171" y="0"/>
                    </a:moveTo>
                    <a:cubicBezTo>
                      <a:pt x="76" y="0"/>
                      <a:pt x="0" y="76"/>
                      <a:pt x="0" y="169"/>
                    </a:cubicBezTo>
                    <a:cubicBezTo>
                      <a:pt x="0" y="264"/>
                      <a:pt x="76" y="340"/>
                      <a:pt x="171" y="340"/>
                    </a:cubicBezTo>
                    <a:cubicBezTo>
                      <a:pt x="265" y="340"/>
                      <a:pt x="341" y="264"/>
                      <a:pt x="341" y="169"/>
                    </a:cubicBezTo>
                    <a:cubicBezTo>
                      <a:pt x="341" y="76"/>
                      <a:pt x="265" y="0"/>
                      <a:pt x="171" y="0"/>
                    </a:cubicBezTo>
                    <a:close/>
                    <a:moveTo>
                      <a:pt x="171" y="293"/>
                    </a:moveTo>
                    <a:cubicBezTo>
                      <a:pt x="103" y="293"/>
                      <a:pt x="47" y="237"/>
                      <a:pt x="47" y="169"/>
                    </a:cubicBezTo>
                    <a:cubicBezTo>
                      <a:pt x="47" y="102"/>
                      <a:pt x="103" y="47"/>
                      <a:pt x="171" y="47"/>
                    </a:cubicBezTo>
                    <a:cubicBezTo>
                      <a:pt x="239" y="47"/>
                      <a:pt x="294" y="102"/>
                      <a:pt x="294" y="169"/>
                    </a:cubicBezTo>
                    <a:cubicBezTo>
                      <a:pt x="294" y="237"/>
                      <a:pt x="239" y="293"/>
                      <a:pt x="171" y="29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62" name="Freeform 18">
                <a:extLst>
                  <a:ext uri="{FF2B5EF4-FFF2-40B4-BE49-F238E27FC236}">
                    <a16:creationId xmlns:a16="http://schemas.microsoft.com/office/drawing/2014/main" id="{E70EA273-0F21-415F-9F1F-D2EC43C62C02}"/>
                  </a:ext>
                </a:extLst>
              </p:cNvPr>
              <p:cNvSpPr>
                <a:spLocks noEditPoints="1"/>
              </p:cNvSpPr>
              <p:nvPr/>
            </p:nvSpPr>
            <p:spPr bwMode="auto">
              <a:xfrm>
                <a:off x="13598526" y="5059363"/>
                <a:ext cx="917575" cy="909638"/>
              </a:xfrm>
              <a:custGeom>
                <a:avLst/>
                <a:gdLst>
                  <a:gd name="T0" fmla="*/ 237 w 474"/>
                  <a:gd name="T1" fmla="*/ 0 h 472"/>
                  <a:gd name="T2" fmla="*/ 0 w 474"/>
                  <a:gd name="T3" fmla="*/ 236 h 472"/>
                  <a:gd name="T4" fmla="*/ 237 w 474"/>
                  <a:gd name="T5" fmla="*/ 472 h 472"/>
                  <a:gd name="T6" fmla="*/ 474 w 474"/>
                  <a:gd name="T7" fmla="*/ 236 h 472"/>
                  <a:gd name="T8" fmla="*/ 237 w 474"/>
                  <a:gd name="T9" fmla="*/ 0 h 472"/>
                  <a:gd name="T10" fmla="*/ 237 w 474"/>
                  <a:gd name="T11" fmla="*/ 424 h 472"/>
                  <a:gd name="T12" fmla="*/ 48 w 474"/>
                  <a:gd name="T13" fmla="*/ 236 h 472"/>
                  <a:gd name="T14" fmla="*/ 237 w 474"/>
                  <a:gd name="T15" fmla="*/ 48 h 472"/>
                  <a:gd name="T16" fmla="*/ 425 w 474"/>
                  <a:gd name="T17" fmla="*/ 236 h 472"/>
                  <a:gd name="T18" fmla="*/ 237 w 474"/>
                  <a:gd name="T19" fmla="*/ 424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4" h="472">
                    <a:moveTo>
                      <a:pt x="237" y="0"/>
                    </a:moveTo>
                    <a:cubicBezTo>
                      <a:pt x="106" y="0"/>
                      <a:pt x="0" y="106"/>
                      <a:pt x="0" y="236"/>
                    </a:cubicBezTo>
                    <a:cubicBezTo>
                      <a:pt x="0" y="366"/>
                      <a:pt x="106" y="472"/>
                      <a:pt x="237" y="472"/>
                    </a:cubicBezTo>
                    <a:cubicBezTo>
                      <a:pt x="368" y="472"/>
                      <a:pt x="474" y="366"/>
                      <a:pt x="474" y="236"/>
                    </a:cubicBezTo>
                    <a:cubicBezTo>
                      <a:pt x="474" y="106"/>
                      <a:pt x="368" y="0"/>
                      <a:pt x="237" y="0"/>
                    </a:cubicBezTo>
                    <a:close/>
                    <a:moveTo>
                      <a:pt x="237" y="424"/>
                    </a:moveTo>
                    <a:cubicBezTo>
                      <a:pt x="133" y="424"/>
                      <a:pt x="48" y="340"/>
                      <a:pt x="48" y="236"/>
                    </a:cubicBezTo>
                    <a:cubicBezTo>
                      <a:pt x="48" y="133"/>
                      <a:pt x="133" y="48"/>
                      <a:pt x="237" y="48"/>
                    </a:cubicBezTo>
                    <a:cubicBezTo>
                      <a:pt x="341" y="48"/>
                      <a:pt x="425" y="133"/>
                      <a:pt x="425" y="236"/>
                    </a:cubicBezTo>
                    <a:cubicBezTo>
                      <a:pt x="425" y="340"/>
                      <a:pt x="341" y="424"/>
                      <a:pt x="237" y="424"/>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grpSp>
        <p:grpSp>
          <p:nvGrpSpPr>
            <p:cNvPr id="644" name="Group 643">
              <a:extLst>
                <a:ext uri="{FF2B5EF4-FFF2-40B4-BE49-F238E27FC236}">
                  <a16:creationId xmlns:a16="http://schemas.microsoft.com/office/drawing/2014/main" id="{5AFCFA41-95C6-4C79-A817-FB1490159A4F}"/>
                </a:ext>
              </a:extLst>
            </p:cNvPr>
            <p:cNvGrpSpPr/>
            <p:nvPr/>
          </p:nvGrpSpPr>
          <p:grpSpPr>
            <a:xfrm>
              <a:off x="4795062" y="6231330"/>
              <a:ext cx="372898" cy="311994"/>
              <a:chOff x="12917488" y="4510088"/>
              <a:chExt cx="2449513" cy="2049462"/>
            </a:xfrm>
          </p:grpSpPr>
          <p:sp>
            <p:nvSpPr>
              <p:cNvPr id="645" name="Freeform 19">
                <a:extLst>
                  <a:ext uri="{FF2B5EF4-FFF2-40B4-BE49-F238E27FC236}">
                    <a16:creationId xmlns:a16="http://schemas.microsoft.com/office/drawing/2014/main" id="{BB8E54F5-23D1-476B-9CDE-A45ECC799270}"/>
                  </a:ext>
                </a:extLst>
              </p:cNvPr>
              <p:cNvSpPr>
                <a:spLocks/>
              </p:cNvSpPr>
              <p:nvPr/>
            </p:nvSpPr>
            <p:spPr bwMode="auto">
              <a:xfrm>
                <a:off x="13338176" y="4886325"/>
                <a:ext cx="415925" cy="412750"/>
              </a:xfrm>
              <a:custGeom>
                <a:avLst/>
                <a:gdLst>
                  <a:gd name="T0" fmla="*/ 41 w 262"/>
                  <a:gd name="T1" fmla="*/ 0 h 260"/>
                  <a:gd name="T2" fmla="*/ 0 w 262"/>
                  <a:gd name="T3" fmla="*/ 43 h 260"/>
                  <a:gd name="T4" fmla="*/ 222 w 262"/>
                  <a:gd name="T5" fmla="*/ 260 h 260"/>
                  <a:gd name="T6" fmla="*/ 262 w 262"/>
                  <a:gd name="T7" fmla="*/ 217 h 260"/>
                  <a:gd name="T8" fmla="*/ 41 w 262"/>
                  <a:gd name="T9" fmla="*/ 0 h 260"/>
                </a:gdLst>
                <a:ahLst/>
                <a:cxnLst>
                  <a:cxn ang="0">
                    <a:pos x="T0" y="T1"/>
                  </a:cxn>
                  <a:cxn ang="0">
                    <a:pos x="T2" y="T3"/>
                  </a:cxn>
                  <a:cxn ang="0">
                    <a:pos x="T4" y="T5"/>
                  </a:cxn>
                  <a:cxn ang="0">
                    <a:pos x="T6" y="T7"/>
                  </a:cxn>
                  <a:cxn ang="0">
                    <a:pos x="T8" y="T9"/>
                  </a:cxn>
                </a:cxnLst>
                <a:rect l="0" t="0" r="r" b="b"/>
                <a:pathLst>
                  <a:path w="262" h="260">
                    <a:moveTo>
                      <a:pt x="41" y="0"/>
                    </a:moveTo>
                    <a:lnTo>
                      <a:pt x="0" y="43"/>
                    </a:lnTo>
                    <a:lnTo>
                      <a:pt x="222" y="260"/>
                    </a:lnTo>
                    <a:lnTo>
                      <a:pt x="262" y="217"/>
                    </a:lnTo>
                    <a:lnTo>
                      <a:pt x="41" y="0"/>
                    </a:lnTo>
                    <a:close/>
                  </a:path>
                </a:pathLst>
              </a:custGeom>
              <a:solidFill>
                <a:srgbClr val="002050"/>
              </a:solidFill>
              <a:ln>
                <a:noFill/>
              </a:ln>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46" name="Freeform 20">
                <a:extLst>
                  <a:ext uri="{FF2B5EF4-FFF2-40B4-BE49-F238E27FC236}">
                    <a16:creationId xmlns:a16="http://schemas.microsoft.com/office/drawing/2014/main" id="{EA035014-76F1-491B-950B-96BCD8ACD793}"/>
                  </a:ext>
                </a:extLst>
              </p:cNvPr>
              <p:cNvSpPr>
                <a:spLocks/>
              </p:cNvSpPr>
              <p:nvPr/>
            </p:nvSpPr>
            <p:spPr bwMode="auto">
              <a:xfrm>
                <a:off x="13338176" y="5773738"/>
                <a:ext cx="458788" cy="452438"/>
              </a:xfrm>
              <a:custGeom>
                <a:avLst/>
                <a:gdLst>
                  <a:gd name="T0" fmla="*/ 247 w 289"/>
                  <a:gd name="T1" fmla="*/ 0 h 285"/>
                  <a:gd name="T2" fmla="*/ 0 w 289"/>
                  <a:gd name="T3" fmla="*/ 244 h 285"/>
                  <a:gd name="T4" fmla="*/ 42 w 289"/>
                  <a:gd name="T5" fmla="*/ 285 h 285"/>
                  <a:gd name="T6" fmla="*/ 289 w 289"/>
                  <a:gd name="T7" fmla="*/ 40 h 285"/>
                  <a:gd name="T8" fmla="*/ 247 w 289"/>
                  <a:gd name="T9" fmla="*/ 0 h 285"/>
                </a:gdLst>
                <a:ahLst/>
                <a:cxnLst>
                  <a:cxn ang="0">
                    <a:pos x="T0" y="T1"/>
                  </a:cxn>
                  <a:cxn ang="0">
                    <a:pos x="T2" y="T3"/>
                  </a:cxn>
                  <a:cxn ang="0">
                    <a:pos x="T4" y="T5"/>
                  </a:cxn>
                  <a:cxn ang="0">
                    <a:pos x="T6" y="T7"/>
                  </a:cxn>
                  <a:cxn ang="0">
                    <a:pos x="T8" y="T9"/>
                  </a:cxn>
                </a:cxnLst>
                <a:rect l="0" t="0" r="r" b="b"/>
                <a:pathLst>
                  <a:path w="289" h="285">
                    <a:moveTo>
                      <a:pt x="247" y="0"/>
                    </a:moveTo>
                    <a:lnTo>
                      <a:pt x="0" y="244"/>
                    </a:lnTo>
                    <a:lnTo>
                      <a:pt x="42" y="285"/>
                    </a:lnTo>
                    <a:lnTo>
                      <a:pt x="289" y="40"/>
                    </a:lnTo>
                    <a:lnTo>
                      <a:pt x="247" y="0"/>
                    </a:lnTo>
                    <a:close/>
                  </a:path>
                </a:pathLst>
              </a:custGeom>
              <a:solidFill>
                <a:srgbClr val="002050"/>
              </a:solidFill>
              <a:ln>
                <a:noFill/>
              </a:ln>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47" name="Freeform 21">
                <a:extLst>
                  <a:ext uri="{FF2B5EF4-FFF2-40B4-BE49-F238E27FC236}">
                    <a16:creationId xmlns:a16="http://schemas.microsoft.com/office/drawing/2014/main" id="{C547CE6C-001E-4D73-A949-7C0535C6EB6F}"/>
                  </a:ext>
                </a:extLst>
              </p:cNvPr>
              <p:cNvSpPr>
                <a:spLocks/>
              </p:cNvSpPr>
              <p:nvPr/>
            </p:nvSpPr>
            <p:spPr bwMode="auto">
              <a:xfrm>
                <a:off x="14441488" y="5235575"/>
                <a:ext cx="474663" cy="233363"/>
              </a:xfrm>
              <a:custGeom>
                <a:avLst/>
                <a:gdLst>
                  <a:gd name="T0" fmla="*/ 280 w 299"/>
                  <a:gd name="T1" fmla="*/ 0 h 147"/>
                  <a:gd name="T2" fmla="*/ 0 w 299"/>
                  <a:gd name="T3" fmla="*/ 92 h 147"/>
                  <a:gd name="T4" fmla="*/ 19 w 299"/>
                  <a:gd name="T5" fmla="*/ 147 h 147"/>
                  <a:gd name="T6" fmla="*/ 299 w 299"/>
                  <a:gd name="T7" fmla="*/ 54 h 147"/>
                  <a:gd name="T8" fmla="*/ 280 w 299"/>
                  <a:gd name="T9" fmla="*/ 0 h 147"/>
                </a:gdLst>
                <a:ahLst/>
                <a:cxnLst>
                  <a:cxn ang="0">
                    <a:pos x="T0" y="T1"/>
                  </a:cxn>
                  <a:cxn ang="0">
                    <a:pos x="T2" y="T3"/>
                  </a:cxn>
                  <a:cxn ang="0">
                    <a:pos x="T4" y="T5"/>
                  </a:cxn>
                  <a:cxn ang="0">
                    <a:pos x="T6" y="T7"/>
                  </a:cxn>
                  <a:cxn ang="0">
                    <a:pos x="T8" y="T9"/>
                  </a:cxn>
                </a:cxnLst>
                <a:rect l="0" t="0" r="r" b="b"/>
                <a:pathLst>
                  <a:path w="299" h="147">
                    <a:moveTo>
                      <a:pt x="280" y="0"/>
                    </a:moveTo>
                    <a:lnTo>
                      <a:pt x="0" y="92"/>
                    </a:lnTo>
                    <a:lnTo>
                      <a:pt x="19" y="147"/>
                    </a:lnTo>
                    <a:lnTo>
                      <a:pt x="299" y="54"/>
                    </a:lnTo>
                    <a:lnTo>
                      <a:pt x="280" y="0"/>
                    </a:lnTo>
                    <a:close/>
                  </a:path>
                </a:pathLst>
              </a:custGeom>
              <a:solidFill>
                <a:srgbClr val="002050"/>
              </a:solidFill>
              <a:ln>
                <a:noFill/>
              </a:ln>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48" name="Freeform 22">
                <a:extLst>
                  <a:ext uri="{FF2B5EF4-FFF2-40B4-BE49-F238E27FC236}">
                    <a16:creationId xmlns:a16="http://schemas.microsoft.com/office/drawing/2014/main" id="{92DCA92A-B8D7-4F52-9F43-F5C95E342065}"/>
                  </a:ext>
                </a:extLst>
              </p:cNvPr>
              <p:cNvSpPr>
                <a:spLocks/>
              </p:cNvSpPr>
              <p:nvPr/>
            </p:nvSpPr>
            <p:spPr bwMode="auto">
              <a:xfrm>
                <a:off x="14360526" y="5730875"/>
                <a:ext cx="458788" cy="369888"/>
              </a:xfrm>
              <a:custGeom>
                <a:avLst/>
                <a:gdLst>
                  <a:gd name="T0" fmla="*/ 35 w 289"/>
                  <a:gd name="T1" fmla="*/ 0 h 233"/>
                  <a:gd name="T2" fmla="*/ 0 w 289"/>
                  <a:gd name="T3" fmla="*/ 45 h 233"/>
                  <a:gd name="T4" fmla="*/ 254 w 289"/>
                  <a:gd name="T5" fmla="*/ 233 h 233"/>
                  <a:gd name="T6" fmla="*/ 289 w 289"/>
                  <a:gd name="T7" fmla="*/ 187 h 233"/>
                  <a:gd name="T8" fmla="*/ 35 w 289"/>
                  <a:gd name="T9" fmla="*/ 0 h 233"/>
                </a:gdLst>
                <a:ahLst/>
                <a:cxnLst>
                  <a:cxn ang="0">
                    <a:pos x="T0" y="T1"/>
                  </a:cxn>
                  <a:cxn ang="0">
                    <a:pos x="T2" y="T3"/>
                  </a:cxn>
                  <a:cxn ang="0">
                    <a:pos x="T4" y="T5"/>
                  </a:cxn>
                  <a:cxn ang="0">
                    <a:pos x="T6" y="T7"/>
                  </a:cxn>
                  <a:cxn ang="0">
                    <a:pos x="T8" y="T9"/>
                  </a:cxn>
                </a:cxnLst>
                <a:rect l="0" t="0" r="r" b="b"/>
                <a:pathLst>
                  <a:path w="289" h="233">
                    <a:moveTo>
                      <a:pt x="35" y="0"/>
                    </a:moveTo>
                    <a:lnTo>
                      <a:pt x="0" y="45"/>
                    </a:lnTo>
                    <a:lnTo>
                      <a:pt x="254" y="233"/>
                    </a:lnTo>
                    <a:lnTo>
                      <a:pt x="289" y="187"/>
                    </a:lnTo>
                    <a:lnTo>
                      <a:pt x="35" y="0"/>
                    </a:lnTo>
                    <a:close/>
                  </a:path>
                </a:pathLst>
              </a:custGeom>
              <a:solidFill>
                <a:srgbClr val="002050"/>
              </a:solidFill>
              <a:ln>
                <a:noFill/>
              </a:ln>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49" name="Freeform 14">
                <a:extLst>
                  <a:ext uri="{FF2B5EF4-FFF2-40B4-BE49-F238E27FC236}">
                    <a16:creationId xmlns:a16="http://schemas.microsoft.com/office/drawing/2014/main" id="{AE2400C8-2734-4EA7-9E75-7704DE0FD7AB}"/>
                  </a:ext>
                </a:extLst>
              </p:cNvPr>
              <p:cNvSpPr>
                <a:spLocks noEditPoints="1"/>
              </p:cNvSpPr>
              <p:nvPr/>
            </p:nvSpPr>
            <p:spPr bwMode="auto">
              <a:xfrm>
                <a:off x="12917488" y="4510088"/>
                <a:ext cx="534988" cy="530225"/>
              </a:xfrm>
              <a:custGeom>
                <a:avLst/>
                <a:gdLst>
                  <a:gd name="T0" fmla="*/ 138 w 276"/>
                  <a:gd name="T1" fmla="*/ 0 h 275"/>
                  <a:gd name="T2" fmla="*/ 0 w 276"/>
                  <a:gd name="T3" fmla="*/ 138 h 275"/>
                  <a:gd name="T4" fmla="*/ 138 w 276"/>
                  <a:gd name="T5" fmla="*/ 275 h 275"/>
                  <a:gd name="T6" fmla="*/ 276 w 276"/>
                  <a:gd name="T7" fmla="*/ 138 h 275"/>
                  <a:gd name="T8" fmla="*/ 138 w 276"/>
                  <a:gd name="T9" fmla="*/ 0 h 275"/>
                  <a:gd name="T10" fmla="*/ 138 w 276"/>
                  <a:gd name="T11" fmla="*/ 228 h 275"/>
                  <a:gd name="T12" fmla="*/ 48 w 276"/>
                  <a:gd name="T13" fmla="*/ 138 h 275"/>
                  <a:gd name="T14" fmla="*/ 138 w 276"/>
                  <a:gd name="T15" fmla="*/ 48 h 275"/>
                  <a:gd name="T16" fmla="*/ 228 w 276"/>
                  <a:gd name="T17" fmla="*/ 138 h 275"/>
                  <a:gd name="T18" fmla="*/ 138 w 276"/>
                  <a:gd name="T19" fmla="*/ 22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6" h="275">
                    <a:moveTo>
                      <a:pt x="138" y="0"/>
                    </a:moveTo>
                    <a:cubicBezTo>
                      <a:pt x="62" y="0"/>
                      <a:pt x="0" y="62"/>
                      <a:pt x="0" y="138"/>
                    </a:cubicBezTo>
                    <a:cubicBezTo>
                      <a:pt x="0" y="214"/>
                      <a:pt x="62" y="275"/>
                      <a:pt x="138" y="275"/>
                    </a:cubicBezTo>
                    <a:cubicBezTo>
                      <a:pt x="214" y="275"/>
                      <a:pt x="276" y="214"/>
                      <a:pt x="276" y="138"/>
                    </a:cubicBezTo>
                    <a:cubicBezTo>
                      <a:pt x="276" y="62"/>
                      <a:pt x="214" y="0"/>
                      <a:pt x="138" y="0"/>
                    </a:cubicBezTo>
                    <a:close/>
                    <a:moveTo>
                      <a:pt x="138" y="228"/>
                    </a:moveTo>
                    <a:cubicBezTo>
                      <a:pt x="88" y="228"/>
                      <a:pt x="48" y="187"/>
                      <a:pt x="48" y="138"/>
                    </a:cubicBezTo>
                    <a:cubicBezTo>
                      <a:pt x="48" y="89"/>
                      <a:pt x="89" y="48"/>
                      <a:pt x="138" y="48"/>
                    </a:cubicBezTo>
                    <a:cubicBezTo>
                      <a:pt x="187" y="48"/>
                      <a:pt x="228" y="89"/>
                      <a:pt x="228" y="138"/>
                    </a:cubicBezTo>
                    <a:cubicBezTo>
                      <a:pt x="228" y="187"/>
                      <a:pt x="188" y="228"/>
                      <a:pt x="138" y="22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50" name="Freeform 15">
                <a:extLst>
                  <a:ext uri="{FF2B5EF4-FFF2-40B4-BE49-F238E27FC236}">
                    <a16:creationId xmlns:a16="http://schemas.microsoft.com/office/drawing/2014/main" id="{74B3EF74-FCEC-47D1-AF8F-DE22467F02F6}"/>
                  </a:ext>
                </a:extLst>
              </p:cNvPr>
              <p:cNvSpPr>
                <a:spLocks noEditPoints="1"/>
              </p:cNvSpPr>
              <p:nvPr/>
            </p:nvSpPr>
            <p:spPr bwMode="auto">
              <a:xfrm>
                <a:off x="12917488" y="6029325"/>
                <a:ext cx="534988" cy="530225"/>
              </a:xfrm>
              <a:custGeom>
                <a:avLst/>
                <a:gdLst>
                  <a:gd name="T0" fmla="*/ 138 w 276"/>
                  <a:gd name="T1" fmla="*/ 0 h 275"/>
                  <a:gd name="T2" fmla="*/ 0 w 276"/>
                  <a:gd name="T3" fmla="*/ 138 h 275"/>
                  <a:gd name="T4" fmla="*/ 138 w 276"/>
                  <a:gd name="T5" fmla="*/ 275 h 275"/>
                  <a:gd name="T6" fmla="*/ 276 w 276"/>
                  <a:gd name="T7" fmla="*/ 138 h 275"/>
                  <a:gd name="T8" fmla="*/ 138 w 276"/>
                  <a:gd name="T9" fmla="*/ 0 h 275"/>
                  <a:gd name="T10" fmla="*/ 138 w 276"/>
                  <a:gd name="T11" fmla="*/ 227 h 275"/>
                  <a:gd name="T12" fmla="*/ 48 w 276"/>
                  <a:gd name="T13" fmla="*/ 138 h 275"/>
                  <a:gd name="T14" fmla="*/ 138 w 276"/>
                  <a:gd name="T15" fmla="*/ 48 h 275"/>
                  <a:gd name="T16" fmla="*/ 228 w 276"/>
                  <a:gd name="T17" fmla="*/ 138 h 275"/>
                  <a:gd name="T18" fmla="*/ 138 w 276"/>
                  <a:gd name="T19" fmla="*/ 227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6" h="275">
                    <a:moveTo>
                      <a:pt x="138" y="0"/>
                    </a:moveTo>
                    <a:cubicBezTo>
                      <a:pt x="62" y="0"/>
                      <a:pt x="0" y="62"/>
                      <a:pt x="0" y="138"/>
                    </a:cubicBezTo>
                    <a:cubicBezTo>
                      <a:pt x="0" y="213"/>
                      <a:pt x="62" y="275"/>
                      <a:pt x="138" y="275"/>
                    </a:cubicBezTo>
                    <a:cubicBezTo>
                      <a:pt x="214" y="275"/>
                      <a:pt x="276" y="213"/>
                      <a:pt x="276" y="138"/>
                    </a:cubicBezTo>
                    <a:cubicBezTo>
                      <a:pt x="276" y="62"/>
                      <a:pt x="214" y="0"/>
                      <a:pt x="138" y="0"/>
                    </a:cubicBezTo>
                    <a:close/>
                    <a:moveTo>
                      <a:pt x="138" y="227"/>
                    </a:moveTo>
                    <a:cubicBezTo>
                      <a:pt x="88" y="227"/>
                      <a:pt x="48" y="187"/>
                      <a:pt x="48" y="138"/>
                    </a:cubicBezTo>
                    <a:cubicBezTo>
                      <a:pt x="48" y="89"/>
                      <a:pt x="89" y="48"/>
                      <a:pt x="138" y="48"/>
                    </a:cubicBezTo>
                    <a:cubicBezTo>
                      <a:pt x="187" y="48"/>
                      <a:pt x="228" y="89"/>
                      <a:pt x="228" y="138"/>
                    </a:cubicBezTo>
                    <a:cubicBezTo>
                      <a:pt x="228" y="187"/>
                      <a:pt x="188" y="227"/>
                      <a:pt x="138" y="22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51" name="Freeform 16">
                <a:extLst>
                  <a:ext uri="{FF2B5EF4-FFF2-40B4-BE49-F238E27FC236}">
                    <a16:creationId xmlns:a16="http://schemas.microsoft.com/office/drawing/2014/main" id="{A6ACAE2C-792E-45D1-AB7D-1AF23E263952}"/>
                  </a:ext>
                </a:extLst>
              </p:cNvPr>
              <p:cNvSpPr>
                <a:spLocks noEditPoints="1"/>
              </p:cNvSpPr>
              <p:nvPr/>
            </p:nvSpPr>
            <p:spPr bwMode="auto">
              <a:xfrm>
                <a:off x="14832013" y="4975225"/>
                <a:ext cx="534988" cy="530225"/>
              </a:xfrm>
              <a:custGeom>
                <a:avLst/>
                <a:gdLst>
                  <a:gd name="T0" fmla="*/ 138 w 276"/>
                  <a:gd name="T1" fmla="*/ 0 h 275"/>
                  <a:gd name="T2" fmla="*/ 0 w 276"/>
                  <a:gd name="T3" fmla="*/ 138 h 275"/>
                  <a:gd name="T4" fmla="*/ 138 w 276"/>
                  <a:gd name="T5" fmla="*/ 275 h 275"/>
                  <a:gd name="T6" fmla="*/ 276 w 276"/>
                  <a:gd name="T7" fmla="*/ 138 h 275"/>
                  <a:gd name="T8" fmla="*/ 138 w 276"/>
                  <a:gd name="T9" fmla="*/ 0 h 275"/>
                  <a:gd name="T10" fmla="*/ 138 w 276"/>
                  <a:gd name="T11" fmla="*/ 227 h 275"/>
                  <a:gd name="T12" fmla="*/ 48 w 276"/>
                  <a:gd name="T13" fmla="*/ 138 h 275"/>
                  <a:gd name="T14" fmla="*/ 138 w 276"/>
                  <a:gd name="T15" fmla="*/ 48 h 275"/>
                  <a:gd name="T16" fmla="*/ 229 w 276"/>
                  <a:gd name="T17" fmla="*/ 138 h 275"/>
                  <a:gd name="T18" fmla="*/ 138 w 276"/>
                  <a:gd name="T19" fmla="*/ 227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6" h="275">
                    <a:moveTo>
                      <a:pt x="138" y="0"/>
                    </a:moveTo>
                    <a:cubicBezTo>
                      <a:pt x="62" y="0"/>
                      <a:pt x="0" y="62"/>
                      <a:pt x="0" y="138"/>
                    </a:cubicBezTo>
                    <a:cubicBezTo>
                      <a:pt x="0" y="213"/>
                      <a:pt x="62" y="275"/>
                      <a:pt x="138" y="275"/>
                    </a:cubicBezTo>
                    <a:cubicBezTo>
                      <a:pt x="214" y="275"/>
                      <a:pt x="276" y="213"/>
                      <a:pt x="276" y="138"/>
                    </a:cubicBezTo>
                    <a:cubicBezTo>
                      <a:pt x="276" y="62"/>
                      <a:pt x="214" y="0"/>
                      <a:pt x="138" y="0"/>
                    </a:cubicBezTo>
                    <a:close/>
                    <a:moveTo>
                      <a:pt x="138" y="227"/>
                    </a:moveTo>
                    <a:cubicBezTo>
                      <a:pt x="88" y="227"/>
                      <a:pt x="48" y="188"/>
                      <a:pt x="48" y="138"/>
                    </a:cubicBezTo>
                    <a:cubicBezTo>
                      <a:pt x="48" y="88"/>
                      <a:pt x="89" y="48"/>
                      <a:pt x="138" y="48"/>
                    </a:cubicBezTo>
                    <a:cubicBezTo>
                      <a:pt x="187" y="48"/>
                      <a:pt x="229" y="89"/>
                      <a:pt x="229" y="138"/>
                    </a:cubicBezTo>
                    <a:cubicBezTo>
                      <a:pt x="229" y="187"/>
                      <a:pt x="188" y="227"/>
                      <a:pt x="138" y="22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52" name="Freeform 17">
                <a:extLst>
                  <a:ext uri="{FF2B5EF4-FFF2-40B4-BE49-F238E27FC236}">
                    <a16:creationId xmlns:a16="http://schemas.microsoft.com/office/drawing/2014/main" id="{DF689D84-6464-4F16-83C9-9076180CFC00}"/>
                  </a:ext>
                </a:extLst>
              </p:cNvPr>
              <p:cNvSpPr>
                <a:spLocks noEditPoints="1"/>
              </p:cNvSpPr>
              <p:nvPr/>
            </p:nvSpPr>
            <p:spPr bwMode="auto">
              <a:xfrm>
                <a:off x="14706601" y="5861050"/>
                <a:ext cx="660400" cy="655638"/>
              </a:xfrm>
              <a:custGeom>
                <a:avLst/>
                <a:gdLst>
                  <a:gd name="T0" fmla="*/ 171 w 341"/>
                  <a:gd name="T1" fmla="*/ 0 h 340"/>
                  <a:gd name="T2" fmla="*/ 0 w 341"/>
                  <a:gd name="T3" fmla="*/ 169 h 340"/>
                  <a:gd name="T4" fmla="*/ 171 w 341"/>
                  <a:gd name="T5" fmla="*/ 340 h 340"/>
                  <a:gd name="T6" fmla="*/ 341 w 341"/>
                  <a:gd name="T7" fmla="*/ 169 h 340"/>
                  <a:gd name="T8" fmla="*/ 171 w 341"/>
                  <a:gd name="T9" fmla="*/ 0 h 340"/>
                  <a:gd name="T10" fmla="*/ 171 w 341"/>
                  <a:gd name="T11" fmla="*/ 293 h 340"/>
                  <a:gd name="T12" fmla="*/ 47 w 341"/>
                  <a:gd name="T13" fmla="*/ 169 h 340"/>
                  <a:gd name="T14" fmla="*/ 171 w 341"/>
                  <a:gd name="T15" fmla="*/ 47 h 340"/>
                  <a:gd name="T16" fmla="*/ 294 w 341"/>
                  <a:gd name="T17" fmla="*/ 169 h 340"/>
                  <a:gd name="T18" fmla="*/ 171 w 341"/>
                  <a:gd name="T19" fmla="*/ 29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1" h="340">
                    <a:moveTo>
                      <a:pt x="171" y="0"/>
                    </a:moveTo>
                    <a:cubicBezTo>
                      <a:pt x="76" y="0"/>
                      <a:pt x="0" y="76"/>
                      <a:pt x="0" y="169"/>
                    </a:cubicBezTo>
                    <a:cubicBezTo>
                      <a:pt x="0" y="264"/>
                      <a:pt x="76" y="340"/>
                      <a:pt x="171" y="340"/>
                    </a:cubicBezTo>
                    <a:cubicBezTo>
                      <a:pt x="265" y="340"/>
                      <a:pt x="341" y="264"/>
                      <a:pt x="341" y="169"/>
                    </a:cubicBezTo>
                    <a:cubicBezTo>
                      <a:pt x="341" y="76"/>
                      <a:pt x="265" y="0"/>
                      <a:pt x="171" y="0"/>
                    </a:cubicBezTo>
                    <a:close/>
                    <a:moveTo>
                      <a:pt x="171" y="293"/>
                    </a:moveTo>
                    <a:cubicBezTo>
                      <a:pt x="103" y="293"/>
                      <a:pt x="47" y="237"/>
                      <a:pt x="47" y="169"/>
                    </a:cubicBezTo>
                    <a:cubicBezTo>
                      <a:pt x="47" y="102"/>
                      <a:pt x="103" y="47"/>
                      <a:pt x="171" y="47"/>
                    </a:cubicBezTo>
                    <a:cubicBezTo>
                      <a:pt x="239" y="47"/>
                      <a:pt x="294" y="102"/>
                      <a:pt x="294" y="169"/>
                    </a:cubicBezTo>
                    <a:cubicBezTo>
                      <a:pt x="294" y="237"/>
                      <a:pt x="239" y="293"/>
                      <a:pt x="171" y="29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53" name="Freeform 18">
                <a:extLst>
                  <a:ext uri="{FF2B5EF4-FFF2-40B4-BE49-F238E27FC236}">
                    <a16:creationId xmlns:a16="http://schemas.microsoft.com/office/drawing/2014/main" id="{AE39F79B-72B3-432E-A689-AE1C6555A1C9}"/>
                  </a:ext>
                </a:extLst>
              </p:cNvPr>
              <p:cNvSpPr>
                <a:spLocks noEditPoints="1"/>
              </p:cNvSpPr>
              <p:nvPr/>
            </p:nvSpPr>
            <p:spPr bwMode="auto">
              <a:xfrm>
                <a:off x="13598526" y="5059363"/>
                <a:ext cx="917575" cy="909638"/>
              </a:xfrm>
              <a:custGeom>
                <a:avLst/>
                <a:gdLst>
                  <a:gd name="T0" fmla="*/ 237 w 474"/>
                  <a:gd name="T1" fmla="*/ 0 h 472"/>
                  <a:gd name="T2" fmla="*/ 0 w 474"/>
                  <a:gd name="T3" fmla="*/ 236 h 472"/>
                  <a:gd name="T4" fmla="*/ 237 w 474"/>
                  <a:gd name="T5" fmla="*/ 472 h 472"/>
                  <a:gd name="T6" fmla="*/ 474 w 474"/>
                  <a:gd name="T7" fmla="*/ 236 h 472"/>
                  <a:gd name="T8" fmla="*/ 237 w 474"/>
                  <a:gd name="T9" fmla="*/ 0 h 472"/>
                  <a:gd name="T10" fmla="*/ 237 w 474"/>
                  <a:gd name="T11" fmla="*/ 424 h 472"/>
                  <a:gd name="T12" fmla="*/ 48 w 474"/>
                  <a:gd name="T13" fmla="*/ 236 h 472"/>
                  <a:gd name="T14" fmla="*/ 237 w 474"/>
                  <a:gd name="T15" fmla="*/ 48 h 472"/>
                  <a:gd name="T16" fmla="*/ 425 w 474"/>
                  <a:gd name="T17" fmla="*/ 236 h 472"/>
                  <a:gd name="T18" fmla="*/ 237 w 474"/>
                  <a:gd name="T19" fmla="*/ 424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4" h="472">
                    <a:moveTo>
                      <a:pt x="237" y="0"/>
                    </a:moveTo>
                    <a:cubicBezTo>
                      <a:pt x="106" y="0"/>
                      <a:pt x="0" y="106"/>
                      <a:pt x="0" y="236"/>
                    </a:cubicBezTo>
                    <a:cubicBezTo>
                      <a:pt x="0" y="366"/>
                      <a:pt x="106" y="472"/>
                      <a:pt x="237" y="472"/>
                    </a:cubicBezTo>
                    <a:cubicBezTo>
                      <a:pt x="368" y="472"/>
                      <a:pt x="474" y="366"/>
                      <a:pt x="474" y="236"/>
                    </a:cubicBezTo>
                    <a:cubicBezTo>
                      <a:pt x="474" y="106"/>
                      <a:pt x="368" y="0"/>
                      <a:pt x="237" y="0"/>
                    </a:cubicBezTo>
                    <a:close/>
                    <a:moveTo>
                      <a:pt x="237" y="424"/>
                    </a:moveTo>
                    <a:cubicBezTo>
                      <a:pt x="133" y="424"/>
                      <a:pt x="48" y="340"/>
                      <a:pt x="48" y="236"/>
                    </a:cubicBezTo>
                    <a:cubicBezTo>
                      <a:pt x="48" y="133"/>
                      <a:pt x="133" y="48"/>
                      <a:pt x="237" y="48"/>
                    </a:cubicBezTo>
                    <a:cubicBezTo>
                      <a:pt x="341" y="48"/>
                      <a:pt x="425" y="133"/>
                      <a:pt x="425" y="236"/>
                    </a:cubicBezTo>
                    <a:cubicBezTo>
                      <a:pt x="425" y="340"/>
                      <a:pt x="341" y="424"/>
                      <a:pt x="237" y="424"/>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grpSp>
      </p:grpSp>
      <p:grpSp>
        <p:nvGrpSpPr>
          <p:cNvPr id="669" name="Group 668">
            <a:extLst>
              <a:ext uri="{FF2B5EF4-FFF2-40B4-BE49-F238E27FC236}">
                <a16:creationId xmlns:a16="http://schemas.microsoft.com/office/drawing/2014/main" id="{D2A23FBC-6B1F-4FF4-85A3-EB9A43EE5D55}"/>
              </a:ext>
            </a:extLst>
          </p:cNvPr>
          <p:cNvGrpSpPr/>
          <p:nvPr/>
        </p:nvGrpSpPr>
        <p:grpSpPr>
          <a:xfrm>
            <a:off x="650871" y="872625"/>
            <a:ext cx="6798748" cy="350456"/>
            <a:chOff x="663921" y="1291815"/>
            <a:chExt cx="6935077" cy="357483"/>
          </a:xfrm>
        </p:grpSpPr>
        <p:sp>
          <p:nvSpPr>
            <p:cNvPr id="670" name="Rectangle 669">
              <a:extLst>
                <a:ext uri="{FF2B5EF4-FFF2-40B4-BE49-F238E27FC236}">
                  <a16:creationId xmlns:a16="http://schemas.microsoft.com/office/drawing/2014/main" id="{990C0DBA-EDEE-4BBE-AAB5-E722DC805D0F}"/>
                </a:ext>
              </a:extLst>
            </p:cNvPr>
            <p:cNvSpPr/>
            <p:nvPr/>
          </p:nvSpPr>
          <p:spPr>
            <a:xfrm>
              <a:off x="909331" y="1310744"/>
              <a:ext cx="1132041" cy="338554"/>
            </a:xfrm>
            <a:prstGeom prst="rect">
              <a:avLst/>
            </a:prstGeom>
          </p:spPr>
          <p:txBody>
            <a:bodyPr wrap="none">
              <a:sp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solidFill>
                    <a:srgbClr val="FFFFFF"/>
                  </a:solidFill>
                  <a:effectLst/>
                  <a:uLnTx/>
                  <a:uFillTx/>
                  <a:latin typeface="Segoe UI"/>
                  <a:ea typeface="Segoe UI" pitchFamily="34" charset="0"/>
                  <a:cs typeface="Segoe UI Semibold" panose="020B0702040204020203" pitchFamily="34" charset="0"/>
                </a:rPr>
                <a:t>Sequential</a:t>
              </a:r>
            </a:p>
          </p:txBody>
        </p:sp>
        <p:sp>
          <p:nvSpPr>
            <p:cNvPr id="671" name="Pentagon 13">
              <a:extLst>
                <a:ext uri="{FF2B5EF4-FFF2-40B4-BE49-F238E27FC236}">
                  <a16:creationId xmlns:a16="http://schemas.microsoft.com/office/drawing/2014/main" id="{707F99A4-6ABF-4296-9614-99F28B5A6221}"/>
                </a:ext>
              </a:extLst>
            </p:cNvPr>
            <p:cNvSpPr/>
            <p:nvPr/>
          </p:nvSpPr>
          <p:spPr bwMode="auto">
            <a:xfrm>
              <a:off x="3847802" y="1291815"/>
              <a:ext cx="3751196" cy="344614"/>
            </a:xfrm>
            <a:prstGeom prst="homePlat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342768" marR="0" lvl="0" indent="-342768" algn="ctr" defTabSz="932114" rtl="0" eaLnBrk="1" fontAlgn="base" latinLnBrk="0" hangingPunct="1">
                <a:lnSpc>
                  <a:spcPct val="100000"/>
                </a:lnSpc>
                <a:spcBef>
                  <a:spcPct val="0"/>
                </a:spcBef>
                <a:spcAft>
                  <a:spcPct val="0"/>
                </a:spcAft>
                <a:buClrTx/>
                <a:buSzTx/>
                <a:buFont typeface="Wingdings 3" panose="05040102010807070707" pitchFamily="18" charset="2"/>
                <a:buChar char="Æ"/>
                <a:tabLst/>
                <a:defRPr/>
              </a:pPr>
              <a:endParaRPr kumimoji="0" lang="en-US" sz="1567" b="1" i="0" u="none" strike="noStrike" kern="0" cap="none" spc="0" normalizeH="0" baseline="0" noProof="0" dirty="0" err="1">
                <a:ln>
                  <a:noFill/>
                </a:ln>
                <a:solidFill>
                  <a:srgbClr val="FFFFFF"/>
                </a:solidFill>
                <a:effectLst/>
                <a:uLnTx/>
                <a:uFillTx/>
                <a:latin typeface="Segoe UI"/>
                <a:ea typeface="Segoe UI" pitchFamily="34" charset="0"/>
                <a:cs typeface="Segoe UI Semibold" panose="020B0702040204020203" pitchFamily="34" charset="0"/>
              </a:endParaRPr>
            </a:p>
          </p:txBody>
        </p:sp>
        <p:sp>
          <p:nvSpPr>
            <p:cNvPr id="672" name="Pentagon 14">
              <a:extLst>
                <a:ext uri="{FF2B5EF4-FFF2-40B4-BE49-F238E27FC236}">
                  <a16:creationId xmlns:a16="http://schemas.microsoft.com/office/drawing/2014/main" id="{B3D451E5-4CA4-43CF-A81D-E1FAF21F0DE2}"/>
                </a:ext>
              </a:extLst>
            </p:cNvPr>
            <p:cNvSpPr/>
            <p:nvPr/>
          </p:nvSpPr>
          <p:spPr bwMode="auto">
            <a:xfrm flipH="1">
              <a:off x="663921" y="1291815"/>
              <a:ext cx="3198896" cy="344614"/>
            </a:xfrm>
            <a:prstGeom prst="homePlat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342768" marR="0" lvl="0" indent="-342768" algn="ctr" defTabSz="932114" rtl="0" eaLnBrk="1" fontAlgn="base" latinLnBrk="0" hangingPunct="1">
                <a:lnSpc>
                  <a:spcPct val="100000"/>
                </a:lnSpc>
                <a:spcBef>
                  <a:spcPct val="0"/>
                </a:spcBef>
                <a:spcAft>
                  <a:spcPct val="0"/>
                </a:spcAft>
                <a:buClrTx/>
                <a:buSzTx/>
                <a:buFont typeface="Wingdings 3" panose="05040102010807070707" pitchFamily="18" charset="2"/>
                <a:buChar char="Æ"/>
                <a:tabLst/>
                <a:defRPr/>
              </a:pPr>
              <a:endParaRPr kumimoji="0" lang="en-US" sz="1567" b="1" i="0" u="none" strike="noStrike" kern="0" cap="none" spc="0" normalizeH="0" baseline="0" noProof="0" dirty="0" err="1">
                <a:ln>
                  <a:noFill/>
                </a:ln>
                <a:solidFill>
                  <a:srgbClr val="FFFFFF"/>
                </a:solidFill>
                <a:effectLst/>
                <a:uLnTx/>
                <a:uFillTx/>
                <a:latin typeface="Segoe UI"/>
                <a:ea typeface="Segoe UI" pitchFamily="34" charset="0"/>
                <a:cs typeface="Segoe UI Semibold" panose="020B0702040204020203" pitchFamily="34" charset="0"/>
              </a:endParaRPr>
            </a:p>
          </p:txBody>
        </p:sp>
        <p:sp>
          <p:nvSpPr>
            <p:cNvPr id="673" name="TextBox 672">
              <a:extLst>
                <a:ext uri="{FF2B5EF4-FFF2-40B4-BE49-F238E27FC236}">
                  <a16:creationId xmlns:a16="http://schemas.microsoft.com/office/drawing/2014/main" id="{A4416E1D-23D2-44A3-9D1E-09C9EFD19926}"/>
                </a:ext>
              </a:extLst>
            </p:cNvPr>
            <p:cNvSpPr txBox="1"/>
            <p:nvPr/>
          </p:nvSpPr>
          <p:spPr>
            <a:xfrm>
              <a:off x="816438" y="1367669"/>
              <a:ext cx="2353497" cy="212513"/>
            </a:xfrm>
            <a:prstGeom prst="rect">
              <a:avLst/>
            </a:prstGeom>
            <a:noFill/>
          </p:spPr>
          <p:txBody>
            <a:bodyPr wrap="square" lIns="182828" tIns="146263" rIns="182828" bIns="146263" rtlCol="0" anchor="ctr">
              <a:noAutofit/>
            </a:bodyPr>
            <a:lstStyle/>
            <a:p>
              <a:pPr marL="0" marR="0" lvl="0" indent="0" algn="l" defTabSz="914049" rtl="0" eaLnBrk="1" fontAlgn="auto" latinLnBrk="0" hangingPunct="1">
                <a:lnSpc>
                  <a:spcPct val="100000"/>
                </a:lnSpc>
                <a:spcBef>
                  <a:spcPts val="0"/>
                </a:spcBef>
                <a:spcAft>
                  <a:spcPts val="600"/>
                </a:spcAft>
                <a:buClrTx/>
                <a:buSzTx/>
                <a:buFontTx/>
                <a:buNone/>
                <a:tabLst/>
                <a:defRPr/>
              </a:pPr>
              <a:r>
                <a:rPr kumimoji="0" lang="en-US" sz="1567" b="0" i="0" u="none" strike="noStrike" kern="0" cap="none" spc="0" normalizeH="0" baseline="0" noProof="0" dirty="0">
                  <a:ln>
                    <a:noFill/>
                  </a:ln>
                  <a:noFill/>
                  <a:effectLst/>
                  <a:uLnTx/>
                  <a:uFillTx/>
                  <a:latin typeface="Segoe UI"/>
                  <a:ea typeface="MS PGothic" charset="0"/>
                  <a:cs typeface="Segoe UI Semibold" panose="020B0702040204020203" pitchFamily="34" charset="0"/>
                </a:rPr>
                <a:t>Scale Up</a:t>
              </a:r>
            </a:p>
          </p:txBody>
        </p:sp>
        <p:sp>
          <p:nvSpPr>
            <p:cNvPr id="674" name="Pentagon 181">
              <a:extLst>
                <a:ext uri="{FF2B5EF4-FFF2-40B4-BE49-F238E27FC236}">
                  <a16:creationId xmlns:a16="http://schemas.microsoft.com/office/drawing/2014/main" id="{A2FB9835-D3A2-48D1-B9E4-4F9720E4E9B2}"/>
                </a:ext>
              </a:extLst>
            </p:cNvPr>
            <p:cNvSpPr/>
            <p:nvPr/>
          </p:nvSpPr>
          <p:spPr bwMode="auto">
            <a:xfrm>
              <a:off x="3847802" y="1291815"/>
              <a:ext cx="3751196" cy="344614"/>
            </a:xfrm>
            <a:prstGeom prst="homePlate">
              <a:avLst/>
            </a:prstGeom>
            <a:no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342768" marR="0" lvl="0" indent="-342768" algn="ctr" defTabSz="932114" rtl="0" eaLnBrk="1" fontAlgn="base" latinLnBrk="0" hangingPunct="1">
                <a:lnSpc>
                  <a:spcPct val="100000"/>
                </a:lnSpc>
                <a:spcBef>
                  <a:spcPct val="0"/>
                </a:spcBef>
                <a:spcAft>
                  <a:spcPct val="0"/>
                </a:spcAft>
                <a:buClrTx/>
                <a:buSzTx/>
                <a:buFont typeface="Wingdings 3" panose="05040102010807070707" pitchFamily="18" charset="2"/>
                <a:buChar char="Æ"/>
                <a:tabLst/>
                <a:defRPr/>
              </a:pPr>
              <a:endParaRPr kumimoji="0" lang="en-US" sz="1567" b="1" i="0" u="none" strike="noStrike" kern="0" cap="none" spc="0" normalizeH="0" baseline="0" noProof="0" dirty="0" err="1">
                <a:ln>
                  <a:noFill/>
                </a:ln>
                <a:solidFill>
                  <a:srgbClr val="FFFFFF"/>
                </a:solidFill>
                <a:effectLst/>
                <a:uLnTx/>
                <a:uFillTx/>
                <a:latin typeface="Segoe UI"/>
                <a:ea typeface="Segoe UI" pitchFamily="34" charset="0"/>
                <a:cs typeface="Segoe UI Semibold" panose="020B0702040204020203" pitchFamily="34" charset="0"/>
              </a:endParaRPr>
            </a:p>
          </p:txBody>
        </p:sp>
        <p:sp>
          <p:nvSpPr>
            <p:cNvPr id="675" name="Pentagon 199">
              <a:extLst>
                <a:ext uri="{FF2B5EF4-FFF2-40B4-BE49-F238E27FC236}">
                  <a16:creationId xmlns:a16="http://schemas.microsoft.com/office/drawing/2014/main" id="{CB9AD397-6C6D-4A66-A58F-DDA18460A867}"/>
                </a:ext>
              </a:extLst>
            </p:cNvPr>
            <p:cNvSpPr/>
            <p:nvPr/>
          </p:nvSpPr>
          <p:spPr bwMode="auto">
            <a:xfrm flipH="1">
              <a:off x="663921" y="1291815"/>
              <a:ext cx="3198896" cy="344614"/>
            </a:xfrm>
            <a:prstGeom prst="homePlate">
              <a:avLst/>
            </a:prstGeom>
            <a:no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342768" marR="0" lvl="0" indent="-342768" algn="ctr" defTabSz="932114" rtl="0" eaLnBrk="1" fontAlgn="base" latinLnBrk="0" hangingPunct="1">
                <a:lnSpc>
                  <a:spcPct val="100000"/>
                </a:lnSpc>
                <a:spcBef>
                  <a:spcPct val="0"/>
                </a:spcBef>
                <a:spcAft>
                  <a:spcPct val="0"/>
                </a:spcAft>
                <a:buClrTx/>
                <a:buSzTx/>
                <a:buFont typeface="Wingdings 3" panose="05040102010807070707" pitchFamily="18" charset="2"/>
                <a:buChar char="Æ"/>
                <a:tabLst/>
                <a:defRPr/>
              </a:pPr>
              <a:endParaRPr kumimoji="0" lang="en-US" sz="1567" b="1" i="0" u="none" strike="noStrike" kern="0" cap="none" spc="0" normalizeH="0" baseline="0" noProof="0" dirty="0" err="1">
                <a:ln>
                  <a:noFill/>
                </a:ln>
                <a:solidFill>
                  <a:srgbClr val="FFFFFF"/>
                </a:solidFill>
                <a:effectLst/>
                <a:uLnTx/>
                <a:uFillTx/>
                <a:latin typeface="Segoe UI"/>
                <a:ea typeface="Segoe UI" pitchFamily="34" charset="0"/>
                <a:cs typeface="Segoe UI Semibold" panose="020B0702040204020203" pitchFamily="34" charset="0"/>
              </a:endParaRPr>
            </a:p>
          </p:txBody>
        </p:sp>
        <p:sp>
          <p:nvSpPr>
            <p:cNvPr id="676" name="TextBox 675">
              <a:extLst>
                <a:ext uri="{FF2B5EF4-FFF2-40B4-BE49-F238E27FC236}">
                  <a16:creationId xmlns:a16="http://schemas.microsoft.com/office/drawing/2014/main" id="{6D672A13-7FFF-48CB-A6FF-983C74C96CD3}"/>
                </a:ext>
              </a:extLst>
            </p:cNvPr>
            <p:cNvSpPr txBox="1"/>
            <p:nvPr/>
          </p:nvSpPr>
          <p:spPr>
            <a:xfrm>
              <a:off x="4166373" y="1359350"/>
              <a:ext cx="3246494" cy="229151"/>
            </a:xfrm>
            <a:prstGeom prst="rect">
              <a:avLst/>
            </a:prstGeom>
            <a:noFill/>
          </p:spPr>
          <p:txBody>
            <a:bodyPr wrap="square" lIns="182828" tIns="146263" rIns="182828" bIns="146263" rtlCol="0" anchor="ctr">
              <a:noAutofit/>
            </a:bodyPr>
            <a:lstStyle/>
            <a:p>
              <a:pPr marL="0" marR="0" lvl="0" indent="0" algn="r" defTabSz="914049" rtl="0" eaLnBrk="1" fontAlgn="auto" latinLnBrk="0" hangingPunct="1">
                <a:lnSpc>
                  <a:spcPct val="100000"/>
                </a:lnSpc>
                <a:spcBef>
                  <a:spcPts val="0"/>
                </a:spcBef>
                <a:spcAft>
                  <a:spcPts val="600"/>
                </a:spcAft>
                <a:buClrTx/>
                <a:buSzTx/>
                <a:buFontTx/>
                <a:buNone/>
                <a:tabLst/>
                <a:defRPr/>
              </a:pPr>
              <a:r>
                <a:rPr kumimoji="0" lang="en-US" sz="1567" b="0" i="0" u="none" strike="noStrike" kern="0" cap="none" spc="0" normalizeH="0" baseline="0" noProof="0" dirty="0">
                  <a:ln>
                    <a:noFill/>
                  </a:ln>
                  <a:solidFill>
                    <a:srgbClr val="FFFFFF"/>
                  </a:solidFill>
                  <a:effectLst/>
                  <a:uLnTx/>
                  <a:uFillTx/>
                  <a:latin typeface="Segoe UI"/>
                  <a:ea typeface="MS PGothic" charset="0"/>
                  <a:cs typeface="Segoe UI Semibold" panose="020B0702040204020203" pitchFamily="34" charset="0"/>
                </a:rPr>
                <a:t>Scale Out + Across</a:t>
              </a:r>
            </a:p>
          </p:txBody>
        </p:sp>
        <p:sp>
          <p:nvSpPr>
            <p:cNvPr id="677" name="TextBox 676">
              <a:extLst>
                <a:ext uri="{FF2B5EF4-FFF2-40B4-BE49-F238E27FC236}">
                  <a16:creationId xmlns:a16="http://schemas.microsoft.com/office/drawing/2014/main" id="{03B7B92E-5D31-43F5-A02E-F9179F26903A}"/>
                </a:ext>
              </a:extLst>
            </p:cNvPr>
            <p:cNvSpPr txBox="1"/>
            <p:nvPr/>
          </p:nvSpPr>
          <p:spPr>
            <a:xfrm>
              <a:off x="816438" y="1367009"/>
              <a:ext cx="2353497" cy="212513"/>
            </a:xfrm>
            <a:prstGeom prst="rect">
              <a:avLst/>
            </a:prstGeom>
            <a:noFill/>
          </p:spPr>
          <p:txBody>
            <a:bodyPr wrap="square" lIns="182828" tIns="146263" rIns="182828" bIns="146263" rtlCol="0" anchor="ctr">
              <a:noAutofit/>
            </a:bodyPr>
            <a:lstStyle/>
            <a:p>
              <a:pPr marL="0" marR="0" lvl="0" indent="0" algn="l" defTabSz="914049" rtl="0" eaLnBrk="1" fontAlgn="auto" latinLnBrk="0" hangingPunct="1">
                <a:lnSpc>
                  <a:spcPct val="100000"/>
                </a:lnSpc>
                <a:spcBef>
                  <a:spcPts val="0"/>
                </a:spcBef>
                <a:spcAft>
                  <a:spcPts val="600"/>
                </a:spcAft>
                <a:buClrTx/>
                <a:buSzTx/>
                <a:buFontTx/>
                <a:buNone/>
                <a:tabLst/>
                <a:defRPr/>
              </a:pPr>
              <a:r>
                <a:rPr kumimoji="0" lang="en-US" sz="1567" b="0" i="0" u="none" strike="noStrike" kern="0" cap="none" spc="0" normalizeH="0" baseline="0" noProof="0" dirty="0">
                  <a:ln>
                    <a:noFill/>
                  </a:ln>
                  <a:solidFill>
                    <a:srgbClr val="FFFFFF"/>
                  </a:solidFill>
                  <a:effectLst/>
                  <a:uLnTx/>
                  <a:uFillTx/>
                  <a:latin typeface="Segoe UI"/>
                  <a:ea typeface="MS PGothic" charset="0"/>
                  <a:cs typeface="Segoe UI Semibold" panose="020B0702040204020203" pitchFamily="34" charset="0"/>
                </a:rPr>
                <a:t>Scale Up</a:t>
              </a:r>
            </a:p>
          </p:txBody>
        </p:sp>
        <p:sp>
          <p:nvSpPr>
            <p:cNvPr id="678" name="Rectangle 677">
              <a:extLst>
                <a:ext uri="{FF2B5EF4-FFF2-40B4-BE49-F238E27FC236}">
                  <a16:creationId xmlns:a16="http://schemas.microsoft.com/office/drawing/2014/main" id="{7CB4D024-2EAB-4D19-8B96-15FC901B64DC}"/>
                </a:ext>
              </a:extLst>
            </p:cNvPr>
            <p:cNvSpPr/>
            <p:nvPr/>
          </p:nvSpPr>
          <p:spPr>
            <a:xfrm>
              <a:off x="923389" y="1304404"/>
              <a:ext cx="1132041" cy="338554"/>
            </a:xfrm>
            <a:prstGeom prst="rect">
              <a:avLst/>
            </a:prstGeom>
          </p:spPr>
          <p:txBody>
            <a:bodyPr wrap="none">
              <a:sp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noFill/>
                  <a:effectLst/>
                  <a:uLnTx/>
                  <a:uFillTx/>
                  <a:latin typeface="Segoe UI"/>
                  <a:ea typeface="Segoe UI" pitchFamily="34" charset="0"/>
                  <a:cs typeface="Segoe UI Semibold" panose="020B0702040204020203" pitchFamily="34" charset="0"/>
                </a:rPr>
                <a:t>Sequential</a:t>
              </a:r>
            </a:p>
          </p:txBody>
        </p:sp>
      </p:grpSp>
      <p:grpSp>
        <p:nvGrpSpPr>
          <p:cNvPr id="679" name="Group 678">
            <a:extLst>
              <a:ext uri="{FF2B5EF4-FFF2-40B4-BE49-F238E27FC236}">
                <a16:creationId xmlns:a16="http://schemas.microsoft.com/office/drawing/2014/main" id="{24194BC5-A822-4146-90B2-8FD32DDCACAF}"/>
              </a:ext>
            </a:extLst>
          </p:cNvPr>
          <p:cNvGrpSpPr/>
          <p:nvPr/>
        </p:nvGrpSpPr>
        <p:grpSpPr>
          <a:xfrm>
            <a:off x="7449618" y="5409256"/>
            <a:ext cx="4314376" cy="740965"/>
            <a:chOff x="7598998" y="5919415"/>
            <a:chExt cx="4400888" cy="755823"/>
          </a:xfrm>
        </p:grpSpPr>
        <p:sp>
          <p:nvSpPr>
            <p:cNvPr id="680" name="Rectangle 679">
              <a:extLst>
                <a:ext uri="{FF2B5EF4-FFF2-40B4-BE49-F238E27FC236}">
                  <a16:creationId xmlns:a16="http://schemas.microsoft.com/office/drawing/2014/main" id="{CC86C7A7-759D-45C5-8923-C1053A165583}"/>
                </a:ext>
              </a:extLst>
            </p:cNvPr>
            <p:cNvSpPr/>
            <p:nvPr/>
          </p:nvSpPr>
          <p:spPr>
            <a:xfrm>
              <a:off x="7598998" y="5919415"/>
              <a:ext cx="4400888" cy="755823"/>
            </a:xfrm>
            <a:prstGeom prst="rect">
              <a:avLst/>
            </a:prstGeom>
            <a:noFill/>
            <a:ln w="6350" cap="flat" cmpd="sng" algn="ctr">
              <a:solidFill>
                <a:srgbClr val="FFFFFF">
                  <a:lumMod val="75000"/>
                </a:srgbClr>
              </a:solidFill>
              <a:prstDash val="solid"/>
            </a:ln>
            <a:effectLst/>
          </p:spPr>
          <p:txBody>
            <a:bodyPr rtlCol="0" anchor="t"/>
            <a:lstStyle/>
            <a:p>
              <a:pPr marL="0" marR="0" lvl="0" indent="0" algn="ctr" defTabSz="913505"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Key</a:t>
              </a:r>
            </a:p>
          </p:txBody>
        </p:sp>
        <p:grpSp>
          <p:nvGrpSpPr>
            <p:cNvPr id="681" name="Group 680">
              <a:extLst>
                <a:ext uri="{FF2B5EF4-FFF2-40B4-BE49-F238E27FC236}">
                  <a16:creationId xmlns:a16="http://schemas.microsoft.com/office/drawing/2014/main" id="{ED584CE9-F5E9-43BB-88C8-FA5D75EAC65F}"/>
                </a:ext>
              </a:extLst>
            </p:cNvPr>
            <p:cNvGrpSpPr/>
            <p:nvPr/>
          </p:nvGrpSpPr>
          <p:grpSpPr>
            <a:xfrm>
              <a:off x="7719794" y="6221300"/>
              <a:ext cx="4280092" cy="311994"/>
              <a:chOff x="7719794" y="6199348"/>
              <a:chExt cx="4280092" cy="311994"/>
            </a:xfrm>
          </p:grpSpPr>
          <p:sp>
            <p:nvSpPr>
              <p:cNvPr id="682" name="TextBox 681">
                <a:extLst>
                  <a:ext uri="{FF2B5EF4-FFF2-40B4-BE49-F238E27FC236}">
                    <a16:creationId xmlns:a16="http://schemas.microsoft.com/office/drawing/2014/main" id="{A4CC0872-5D00-4CA3-8D76-02AA21D6F12E}"/>
                  </a:ext>
                </a:extLst>
              </p:cNvPr>
              <p:cNvSpPr txBox="1"/>
              <p:nvPr/>
            </p:nvSpPr>
            <p:spPr>
              <a:xfrm>
                <a:off x="8265839" y="6247623"/>
                <a:ext cx="1259413" cy="215444"/>
              </a:xfrm>
              <a:prstGeom prst="rect">
                <a:avLst/>
              </a:prstGeom>
              <a:noFill/>
            </p:spPr>
            <p:txBody>
              <a:bodyPr wrap="square" lIns="0" tIns="0" rIns="0" bIns="0" rtlCol="0">
                <a:spAutoFit/>
              </a:bodyPr>
              <a:lstStyle/>
              <a:p>
                <a:pPr marL="0" marR="0" lvl="0" indent="0" algn="l" defTabSz="913505"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505050"/>
                    </a:solidFill>
                    <a:effectLst/>
                    <a:uLnTx/>
                    <a:uFillTx/>
                    <a:latin typeface="Segoe UI"/>
                    <a:ea typeface="MS PGothic" charset="0"/>
                    <a:cs typeface="+mn-cs"/>
                  </a:rPr>
                  <a:t>Relational</a:t>
                </a:r>
              </a:p>
            </p:txBody>
          </p:sp>
          <p:sp>
            <p:nvSpPr>
              <p:cNvPr id="683" name="TextBox 682">
                <a:extLst>
                  <a:ext uri="{FF2B5EF4-FFF2-40B4-BE49-F238E27FC236}">
                    <a16:creationId xmlns:a16="http://schemas.microsoft.com/office/drawing/2014/main" id="{14C055D8-B49E-4D2C-A181-79DBECE6B7FE}"/>
                  </a:ext>
                </a:extLst>
              </p:cNvPr>
              <p:cNvSpPr txBox="1"/>
              <p:nvPr/>
            </p:nvSpPr>
            <p:spPr>
              <a:xfrm>
                <a:off x="10740473" y="6247623"/>
                <a:ext cx="1259413" cy="215444"/>
              </a:xfrm>
              <a:prstGeom prst="rect">
                <a:avLst/>
              </a:prstGeom>
              <a:noFill/>
            </p:spPr>
            <p:txBody>
              <a:bodyPr wrap="square" lIns="0" tIns="0" rIns="0" bIns="0" rtlCol="0">
                <a:spAutoFit/>
              </a:bodyPr>
              <a:lstStyle/>
              <a:p>
                <a:pPr marL="0" marR="0" lvl="0" indent="0" algn="l" defTabSz="913505"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505050"/>
                    </a:solidFill>
                    <a:effectLst/>
                    <a:uLnTx/>
                    <a:uFillTx/>
                    <a:latin typeface="Segoe UI"/>
                    <a:ea typeface="MS PGothic" charset="0"/>
                    <a:cs typeface="+mn-cs"/>
                  </a:rPr>
                  <a:t>Non-relational</a:t>
                </a:r>
              </a:p>
            </p:txBody>
          </p:sp>
          <p:grpSp>
            <p:nvGrpSpPr>
              <p:cNvPr id="684" name="Group 683">
                <a:extLst>
                  <a:ext uri="{FF2B5EF4-FFF2-40B4-BE49-F238E27FC236}">
                    <a16:creationId xmlns:a16="http://schemas.microsoft.com/office/drawing/2014/main" id="{10D78285-5A9F-4695-BA55-549F9BF97EFF}"/>
                  </a:ext>
                </a:extLst>
              </p:cNvPr>
              <p:cNvGrpSpPr/>
              <p:nvPr/>
            </p:nvGrpSpPr>
            <p:grpSpPr>
              <a:xfrm>
                <a:off x="7719794" y="6202223"/>
                <a:ext cx="437492" cy="306244"/>
                <a:chOff x="-3390900" y="1268413"/>
                <a:chExt cx="2936875" cy="2055813"/>
              </a:xfrm>
            </p:grpSpPr>
            <p:sp>
              <p:nvSpPr>
                <p:cNvPr id="697" name="Freeform 5">
                  <a:extLst>
                    <a:ext uri="{FF2B5EF4-FFF2-40B4-BE49-F238E27FC236}">
                      <a16:creationId xmlns:a16="http://schemas.microsoft.com/office/drawing/2014/main" id="{D087EF09-745A-4CB4-B0FE-8A6F06B7E3FD}"/>
                    </a:ext>
                  </a:extLst>
                </p:cNvPr>
                <p:cNvSpPr>
                  <a:spLocks noEditPoints="1"/>
                </p:cNvSpPr>
                <p:nvPr/>
              </p:nvSpPr>
              <p:spPr bwMode="auto">
                <a:xfrm>
                  <a:off x="-3390900" y="1268413"/>
                  <a:ext cx="1282700" cy="2055813"/>
                </a:xfrm>
                <a:custGeom>
                  <a:avLst/>
                  <a:gdLst>
                    <a:gd name="T0" fmla="*/ 589 w 663"/>
                    <a:gd name="T1" fmla="*/ 0 h 1066"/>
                    <a:gd name="T2" fmla="*/ 75 w 663"/>
                    <a:gd name="T3" fmla="*/ 0 h 1066"/>
                    <a:gd name="T4" fmla="*/ 0 w 663"/>
                    <a:gd name="T5" fmla="*/ 74 h 1066"/>
                    <a:gd name="T6" fmla="*/ 0 w 663"/>
                    <a:gd name="T7" fmla="*/ 991 h 1066"/>
                    <a:gd name="T8" fmla="*/ 75 w 663"/>
                    <a:gd name="T9" fmla="*/ 1066 h 1066"/>
                    <a:gd name="T10" fmla="*/ 589 w 663"/>
                    <a:gd name="T11" fmla="*/ 1066 h 1066"/>
                    <a:gd name="T12" fmla="*/ 663 w 663"/>
                    <a:gd name="T13" fmla="*/ 991 h 1066"/>
                    <a:gd name="T14" fmla="*/ 663 w 663"/>
                    <a:gd name="T15" fmla="*/ 74 h 1066"/>
                    <a:gd name="T16" fmla="*/ 589 w 663"/>
                    <a:gd name="T17" fmla="*/ 0 h 1066"/>
                    <a:gd name="T18" fmla="*/ 606 w 663"/>
                    <a:gd name="T19" fmla="*/ 991 h 1066"/>
                    <a:gd name="T20" fmla="*/ 589 w 663"/>
                    <a:gd name="T21" fmla="*/ 1008 h 1066"/>
                    <a:gd name="T22" fmla="*/ 75 w 663"/>
                    <a:gd name="T23" fmla="*/ 1008 h 1066"/>
                    <a:gd name="T24" fmla="*/ 58 w 663"/>
                    <a:gd name="T25" fmla="*/ 991 h 1066"/>
                    <a:gd name="T26" fmla="*/ 58 w 663"/>
                    <a:gd name="T27" fmla="*/ 74 h 1066"/>
                    <a:gd name="T28" fmla="*/ 75 w 663"/>
                    <a:gd name="T29" fmla="*/ 58 h 1066"/>
                    <a:gd name="T30" fmla="*/ 589 w 663"/>
                    <a:gd name="T31" fmla="*/ 58 h 1066"/>
                    <a:gd name="T32" fmla="*/ 606 w 663"/>
                    <a:gd name="T33" fmla="*/ 74 h 1066"/>
                    <a:gd name="T34" fmla="*/ 606 w 663"/>
                    <a:gd name="T35" fmla="*/ 991 h 1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3" h="1066">
                      <a:moveTo>
                        <a:pt x="589" y="0"/>
                      </a:moveTo>
                      <a:cubicBezTo>
                        <a:pt x="75" y="0"/>
                        <a:pt x="75" y="0"/>
                        <a:pt x="75" y="0"/>
                      </a:cubicBezTo>
                      <a:cubicBezTo>
                        <a:pt x="33" y="0"/>
                        <a:pt x="0" y="33"/>
                        <a:pt x="0" y="74"/>
                      </a:cubicBezTo>
                      <a:cubicBezTo>
                        <a:pt x="0" y="991"/>
                        <a:pt x="0" y="991"/>
                        <a:pt x="0" y="991"/>
                      </a:cubicBezTo>
                      <a:cubicBezTo>
                        <a:pt x="0" y="1032"/>
                        <a:pt x="33" y="1066"/>
                        <a:pt x="75" y="1066"/>
                      </a:cubicBezTo>
                      <a:cubicBezTo>
                        <a:pt x="589" y="1066"/>
                        <a:pt x="589" y="1066"/>
                        <a:pt x="589" y="1066"/>
                      </a:cubicBezTo>
                      <a:cubicBezTo>
                        <a:pt x="630" y="1066"/>
                        <a:pt x="663" y="1032"/>
                        <a:pt x="663" y="991"/>
                      </a:cubicBezTo>
                      <a:cubicBezTo>
                        <a:pt x="663" y="74"/>
                        <a:pt x="663" y="74"/>
                        <a:pt x="663" y="74"/>
                      </a:cubicBezTo>
                      <a:cubicBezTo>
                        <a:pt x="663" y="33"/>
                        <a:pt x="630" y="0"/>
                        <a:pt x="589" y="0"/>
                      </a:cubicBezTo>
                      <a:close/>
                      <a:moveTo>
                        <a:pt x="606" y="991"/>
                      </a:moveTo>
                      <a:cubicBezTo>
                        <a:pt x="606" y="1001"/>
                        <a:pt x="598" y="1008"/>
                        <a:pt x="589" y="1008"/>
                      </a:cubicBezTo>
                      <a:cubicBezTo>
                        <a:pt x="75" y="1008"/>
                        <a:pt x="75" y="1008"/>
                        <a:pt x="75" y="1008"/>
                      </a:cubicBezTo>
                      <a:cubicBezTo>
                        <a:pt x="66" y="1008"/>
                        <a:pt x="58" y="1000"/>
                        <a:pt x="58" y="991"/>
                      </a:cubicBezTo>
                      <a:cubicBezTo>
                        <a:pt x="58" y="74"/>
                        <a:pt x="58" y="74"/>
                        <a:pt x="58" y="74"/>
                      </a:cubicBezTo>
                      <a:cubicBezTo>
                        <a:pt x="58" y="65"/>
                        <a:pt x="66" y="58"/>
                        <a:pt x="75" y="58"/>
                      </a:cubicBezTo>
                      <a:cubicBezTo>
                        <a:pt x="589" y="58"/>
                        <a:pt x="589" y="58"/>
                        <a:pt x="589" y="58"/>
                      </a:cubicBezTo>
                      <a:cubicBezTo>
                        <a:pt x="598" y="58"/>
                        <a:pt x="606" y="65"/>
                        <a:pt x="606" y="74"/>
                      </a:cubicBezTo>
                      <a:lnTo>
                        <a:pt x="606" y="991"/>
                      </a:lnTo>
                      <a:close/>
                    </a:path>
                  </a:pathLst>
                </a:custGeom>
                <a:solidFill>
                  <a:srgbClr val="2373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98" name="Freeform 6">
                  <a:extLst>
                    <a:ext uri="{FF2B5EF4-FFF2-40B4-BE49-F238E27FC236}">
                      <a16:creationId xmlns:a16="http://schemas.microsoft.com/office/drawing/2014/main" id="{9E69D59D-BDE2-4A93-A779-160FF2D9FE88}"/>
                    </a:ext>
                  </a:extLst>
                </p:cNvPr>
                <p:cNvSpPr>
                  <a:spLocks noEditPoints="1"/>
                </p:cNvSpPr>
                <p:nvPr/>
              </p:nvSpPr>
              <p:spPr bwMode="auto">
                <a:xfrm>
                  <a:off x="-1736725" y="1268413"/>
                  <a:ext cx="1282700" cy="2055813"/>
                </a:xfrm>
                <a:custGeom>
                  <a:avLst/>
                  <a:gdLst>
                    <a:gd name="T0" fmla="*/ 589 w 663"/>
                    <a:gd name="T1" fmla="*/ 0 h 1066"/>
                    <a:gd name="T2" fmla="*/ 75 w 663"/>
                    <a:gd name="T3" fmla="*/ 0 h 1066"/>
                    <a:gd name="T4" fmla="*/ 0 w 663"/>
                    <a:gd name="T5" fmla="*/ 74 h 1066"/>
                    <a:gd name="T6" fmla="*/ 0 w 663"/>
                    <a:gd name="T7" fmla="*/ 991 h 1066"/>
                    <a:gd name="T8" fmla="*/ 75 w 663"/>
                    <a:gd name="T9" fmla="*/ 1066 h 1066"/>
                    <a:gd name="T10" fmla="*/ 589 w 663"/>
                    <a:gd name="T11" fmla="*/ 1066 h 1066"/>
                    <a:gd name="T12" fmla="*/ 663 w 663"/>
                    <a:gd name="T13" fmla="*/ 991 h 1066"/>
                    <a:gd name="T14" fmla="*/ 663 w 663"/>
                    <a:gd name="T15" fmla="*/ 74 h 1066"/>
                    <a:gd name="T16" fmla="*/ 589 w 663"/>
                    <a:gd name="T17" fmla="*/ 0 h 1066"/>
                    <a:gd name="T18" fmla="*/ 606 w 663"/>
                    <a:gd name="T19" fmla="*/ 991 h 1066"/>
                    <a:gd name="T20" fmla="*/ 589 w 663"/>
                    <a:gd name="T21" fmla="*/ 1008 h 1066"/>
                    <a:gd name="T22" fmla="*/ 75 w 663"/>
                    <a:gd name="T23" fmla="*/ 1008 h 1066"/>
                    <a:gd name="T24" fmla="*/ 58 w 663"/>
                    <a:gd name="T25" fmla="*/ 991 h 1066"/>
                    <a:gd name="T26" fmla="*/ 58 w 663"/>
                    <a:gd name="T27" fmla="*/ 74 h 1066"/>
                    <a:gd name="T28" fmla="*/ 75 w 663"/>
                    <a:gd name="T29" fmla="*/ 58 h 1066"/>
                    <a:gd name="T30" fmla="*/ 589 w 663"/>
                    <a:gd name="T31" fmla="*/ 58 h 1066"/>
                    <a:gd name="T32" fmla="*/ 606 w 663"/>
                    <a:gd name="T33" fmla="*/ 74 h 1066"/>
                    <a:gd name="T34" fmla="*/ 606 w 663"/>
                    <a:gd name="T35" fmla="*/ 991 h 1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3" h="1066">
                      <a:moveTo>
                        <a:pt x="589" y="0"/>
                      </a:moveTo>
                      <a:cubicBezTo>
                        <a:pt x="75" y="0"/>
                        <a:pt x="75" y="0"/>
                        <a:pt x="75" y="0"/>
                      </a:cubicBezTo>
                      <a:cubicBezTo>
                        <a:pt x="33" y="0"/>
                        <a:pt x="0" y="33"/>
                        <a:pt x="0" y="74"/>
                      </a:cubicBezTo>
                      <a:cubicBezTo>
                        <a:pt x="0" y="991"/>
                        <a:pt x="0" y="991"/>
                        <a:pt x="0" y="991"/>
                      </a:cubicBezTo>
                      <a:cubicBezTo>
                        <a:pt x="0" y="1032"/>
                        <a:pt x="33" y="1066"/>
                        <a:pt x="75" y="1066"/>
                      </a:cubicBezTo>
                      <a:cubicBezTo>
                        <a:pt x="589" y="1066"/>
                        <a:pt x="589" y="1066"/>
                        <a:pt x="589" y="1066"/>
                      </a:cubicBezTo>
                      <a:cubicBezTo>
                        <a:pt x="630" y="1066"/>
                        <a:pt x="663" y="1032"/>
                        <a:pt x="663" y="991"/>
                      </a:cubicBezTo>
                      <a:cubicBezTo>
                        <a:pt x="663" y="74"/>
                        <a:pt x="663" y="74"/>
                        <a:pt x="663" y="74"/>
                      </a:cubicBezTo>
                      <a:cubicBezTo>
                        <a:pt x="663" y="33"/>
                        <a:pt x="630" y="0"/>
                        <a:pt x="589" y="0"/>
                      </a:cubicBezTo>
                      <a:close/>
                      <a:moveTo>
                        <a:pt x="606" y="991"/>
                      </a:moveTo>
                      <a:cubicBezTo>
                        <a:pt x="606" y="1000"/>
                        <a:pt x="598" y="1008"/>
                        <a:pt x="589" y="1008"/>
                      </a:cubicBezTo>
                      <a:cubicBezTo>
                        <a:pt x="75" y="1008"/>
                        <a:pt x="75" y="1008"/>
                        <a:pt x="75" y="1008"/>
                      </a:cubicBezTo>
                      <a:cubicBezTo>
                        <a:pt x="65" y="1008"/>
                        <a:pt x="58" y="1000"/>
                        <a:pt x="58" y="991"/>
                      </a:cubicBezTo>
                      <a:cubicBezTo>
                        <a:pt x="58" y="74"/>
                        <a:pt x="58" y="74"/>
                        <a:pt x="58" y="74"/>
                      </a:cubicBezTo>
                      <a:cubicBezTo>
                        <a:pt x="58" y="65"/>
                        <a:pt x="65" y="58"/>
                        <a:pt x="75" y="58"/>
                      </a:cubicBezTo>
                      <a:cubicBezTo>
                        <a:pt x="589" y="58"/>
                        <a:pt x="589" y="58"/>
                        <a:pt x="589" y="58"/>
                      </a:cubicBezTo>
                      <a:cubicBezTo>
                        <a:pt x="598" y="58"/>
                        <a:pt x="606" y="65"/>
                        <a:pt x="606" y="74"/>
                      </a:cubicBezTo>
                      <a:lnTo>
                        <a:pt x="606" y="991"/>
                      </a:lnTo>
                      <a:close/>
                    </a:path>
                  </a:pathLst>
                </a:custGeom>
                <a:solidFill>
                  <a:srgbClr val="2373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99" name="Freeform 7">
                  <a:extLst>
                    <a:ext uri="{FF2B5EF4-FFF2-40B4-BE49-F238E27FC236}">
                      <a16:creationId xmlns:a16="http://schemas.microsoft.com/office/drawing/2014/main" id="{B8D7A6B9-6E10-4C5E-83F7-9461E68C8BAC}"/>
                    </a:ext>
                  </a:extLst>
                </p:cNvPr>
                <p:cNvSpPr>
                  <a:spLocks/>
                </p:cNvSpPr>
                <p:nvPr/>
              </p:nvSpPr>
              <p:spPr bwMode="auto">
                <a:xfrm>
                  <a:off x="-2894013" y="1644650"/>
                  <a:ext cx="1890713" cy="546100"/>
                </a:xfrm>
                <a:custGeom>
                  <a:avLst/>
                  <a:gdLst>
                    <a:gd name="T0" fmla="*/ 963 w 977"/>
                    <a:gd name="T1" fmla="*/ 228 h 283"/>
                    <a:gd name="T2" fmla="*/ 391 w 977"/>
                    <a:gd name="T3" fmla="*/ 23 h 283"/>
                    <a:gd name="T4" fmla="*/ 10 w 977"/>
                    <a:gd name="T5" fmla="*/ 231 h 283"/>
                    <a:gd name="T6" fmla="*/ 9 w 977"/>
                    <a:gd name="T7" fmla="*/ 233 h 283"/>
                    <a:gd name="T8" fmla="*/ 15 w 977"/>
                    <a:gd name="T9" fmla="*/ 274 h 283"/>
                    <a:gd name="T10" fmla="*/ 55 w 977"/>
                    <a:gd name="T11" fmla="*/ 269 h 283"/>
                    <a:gd name="T12" fmla="*/ 55 w 977"/>
                    <a:gd name="T13" fmla="*/ 268 h 283"/>
                    <a:gd name="T14" fmla="*/ 289 w 977"/>
                    <a:gd name="T15" fmla="*/ 106 h 283"/>
                    <a:gd name="T16" fmla="*/ 927 w 977"/>
                    <a:gd name="T17" fmla="*/ 274 h 283"/>
                    <a:gd name="T18" fmla="*/ 928 w 977"/>
                    <a:gd name="T19" fmla="*/ 274 h 283"/>
                    <a:gd name="T20" fmla="*/ 945 w 977"/>
                    <a:gd name="T21" fmla="*/ 280 h 283"/>
                    <a:gd name="T22" fmla="*/ 968 w 977"/>
                    <a:gd name="T23" fmla="*/ 269 h 283"/>
                    <a:gd name="T24" fmla="*/ 963 w 977"/>
                    <a:gd name="T25" fmla="*/ 228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7" h="283">
                      <a:moveTo>
                        <a:pt x="963" y="228"/>
                      </a:moveTo>
                      <a:cubicBezTo>
                        <a:pt x="767" y="69"/>
                        <a:pt x="574" y="0"/>
                        <a:pt x="391" y="23"/>
                      </a:cubicBezTo>
                      <a:cubicBezTo>
                        <a:pt x="169" y="49"/>
                        <a:pt x="35" y="201"/>
                        <a:pt x="10" y="231"/>
                      </a:cubicBezTo>
                      <a:cubicBezTo>
                        <a:pt x="9" y="233"/>
                        <a:pt x="9" y="233"/>
                        <a:pt x="9" y="233"/>
                      </a:cubicBezTo>
                      <a:cubicBezTo>
                        <a:pt x="0" y="246"/>
                        <a:pt x="2" y="264"/>
                        <a:pt x="15" y="274"/>
                      </a:cubicBezTo>
                      <a:cubicBezTo>
                        <a:pt x="28" y="283"/>
                        <a:pt x="45" y="281"/>
                        <a:pt x="55" y="269"/>
                      </a:cubicBezTo>
                      <a:cubicBezTo>
                        <a:pt x="55" y="269"/>
                        <a:pt x="55" y="269"/>
                        <a:pt x="55" y="268"/>
                      </a:cubicBezTo>
                      <a:cubicBezTo>
                        <a:pt x="70" y="250"/>
                        <a:pt x="153" y="155"/>
                        <a:pt x="289" y="106"/>
                      </a:cubicBezTo>
                      <a:cubicBezTo>
                        <a:pt x="489" y="35"/>
                        <a:pt x="703" y="91"/>
                        <a:pt x="927" y="274"/>
                      </a:cubicBezTo>
                      <a:cubicBezTo>
                        <a:pt x="928" y="274"/>
                        <a:pt x="928" y="274"/>
                        <a:pt x="928" y="274"/>
                      </a:cubicBezTo>
                      <a:cubicBezTo>
                        <a:pt x="934" y="278"/>
                        <a:pt x="939" y="280"/>
                        <a:pt x="945" y="280"/>
                      </a:cubicBezTo>
                      <a:cubicBezTo>
                        <a:pt x="954" y="280"/>
                        <a:pt x="962" y="276"/>
                        <a:pt x="968" y="269"/>
                      </a:cubicBezTo>
                      <a:cubicBezTo>
                        <a:pt x="977" y="255"/>
                        <a:pt x="975" y="237"/>
                        <a:pt x="963" y="228"/>
                      </a:cubicBezTo>
                      <a:close/>
                    </a:path>
                  </a:pathLst>
                </a:custGeom>
                <a:solidFill>
                  <a:srgbClr val="1825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700" name="Freeform 8">
                  <a:extLst>
                    <a:ext uri="{FF2B5EF4-FFF2-40B4-BE49-F238E27FC236}">
                      <a16:creationId xmlns:a16="http://schemas.microsoft.com/office/drawing/2014/main" id="{BE9FCCA6-274D-4EE3-8FB5-530E03B236E8}"/>
                    </a:ext>
                  </a:extLst>
                </p:cNvPr>
                <p:cNvSpPr>
                  <a:spLocks/>
                </p:cNvSpPr>
                <p:nvPr/>
              </p:nvSpPr>
              <p:spPr bwMode="auto">
                <a:xfrm>
                  <a:off x="-1816100" y="1409700"/>
                  <a:ext cx="865188" cy="830263"/>
                </a:xfrm>
                <a:custGeom>
                  <a:avLst/>
                  <a:gdLst>
                    <a:gd name="T0" fmla="*/ 444 w 447"/>
                    <a:gd name="T1" fmla="*/ 393 h 431"/>
                    <a:gd name="T2" fmla="*/ 317 w 447"/>
                    <a:gd name="T3" fmla="*/ 23 h 431"/>
                    <a:gd name="T4" fmla="*/ 279 w 447"/>
                    <a:gd name="T5" fmla="*/ 6 h 431"/>
                    <a:gd name="T6" fmla="*/ 261 w 447"/>
                    <a:gd name="T7" fmla="*/ 43 h 431"/>
                    <a:gd name="T8" fmla="*/ 374 w 447"/>
                    <a:gd name="T9" fmla="*/ 368 h 431"/>
                    <a:gd name="T10" fmla="*/ 34 w 447"/>
                    <a:gd name="T11" fmla="*/ 333 h 431"/>
                    <a:gd name="T12" fmla="*/ 1 w 447"/>
                    <a:gd name="T13" fmla="*/ 358 h 431"/>
                    <a:gd name="T14" fmla="*/ 1 w 447"/>
                    <a:gd name="T15" fmla="*/ 359 h 431"/>
                    <a:gd name="T16" fmla="*/ 12 w 447"/>
                    <a:gd name="T17" fmla="*/ 384 h 431"/>
                    <a:gd name="T18" fmla="*/ 28 w 447"/>
                    <a:gd name="T19" fmla="*/ 390 h 431"/>
                    <a:gd name="T20" fmla="*/ 414 w 447"/>
                    <a:gd name="T21" fmla="*/ 431 h 431"/>
                    <a:gd name="T22" fmla="*/ 417 w 447"/>
                    <a:gd name="T23" fmla="*/ 431 h 431"/>
                    <a:gd name="T24" fmla="*/ 439 w 447"/>
                    <a:gd name="T25" fmla="*/ 420 h 431"/>
                    <a:gd name="T26" fmla="*/ 440 w 447"/>
                    <a:gd name="T27" fmla="*/ 420 h 431"/>
                    <a:gd name="T28" fmla="*/ 444 w 447"/>
                    <a:gd name="T29" fmla="*/ 393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7" h="431">
                      <a:moveTo>
                        <a:pt x="444" y="393"/>
                      </a:moveTo>
                      <a:cubicBezTo>
                        <a:pt x="317" y="23"/>
                        <a:pt x="317" y="23"/>
                        <a:pt x="317" y="23"/>
                      </a:cubicBezTo>
                      <a:cubicBezTo>
                        <a:pt x="310" y="8"/>
                        <a:pt x="294" y="0"/>
                        <a:pt x="279" y="6"/>
                      </a:cubicBezTo>
                      <a:cubicBezTo>
                        <a:pt x="265" y="11"/>
                        <a:pt x="256" y="28"/>
                        <a:pt x="261" y="43"/>
                      </a:cubicBezTo>
                      <a:cubicBezTo>
                        <a:pt x="374" y="368"/>
                        <a:pt x="374" y="368"/>
                        <a:pt x="374" y="368"/>
                      </a:cubicBezTo>
                      <a:cubicBezTo>
                        <a:pt x="34" y="333"/>
                        <a:pt x="34" y="333"/>
                        <a:pt x="34" y="333"/>
                      </a:cubicBezTo>
                      <a:cubicBezTo>
                        <a:pt x="18" y="331"/>
                        <a:pt x="4" y="342"/>
                        <a:pt x="1" y="358"/>
                      </a:cubicBezTo>
                      <a:cubicBezTo>
                        <a:pt x="1" y="359"/>
                        <a:pt x="1" y="359"/>
                        <a:pt x="1" y="359"/>
                      </a:cubicBezTo>
                      <a:cubicBezTo>
                        <a:pt x="0" y="369"/>
                        <a:pt x="4" y="379"/>
                        <a:pt x="12" y="384"/>
                      </a:cubicBezTo>
                      <a:cubicBezTo>
                        <a:pt x="16" y="387"/>
                        <a:pt x="21" y="390"/>
                        <a:pt x="28" y="390"/>
                      </a:cubicBezTo>
                      <a:cubicBezTo>
                        <a:pt x="414" y="431"/>
                        <a:pt x="414" y="431"/>
                        <a:pt x="414" y="431"/>
                      </a:cubicBezTo>
                      <a:cubicBezTo>
                        <a:pt x="415" y="431"/>
                        <a:pt x="416" y="431"/>
                        <a:pt x="417" y="431"/>
                      </a:cubicBezTo>
                      <a:cubicBezTo>
                        <a:pt x="425" y="431"/>
                        <a:pt x="434" y="427"/>
                        <a:pt x="439" y="420"/>
                      </a:cubicBezTo>
                      <a:cubicBezTo>
                        <a:pt x="440" y="420"/>
                        <a:pt x="440" y="420"/>
                        <a:pt x="440" y="420"/>
                      </a:cubicBezTo>
                      <a:cubicBezTo>
                        <a:pt x="445" y="412"/>
                        <a:pt x="447" y="402"/>
                        <a:pt x="444" y="393"/>
                      </a:cubicBezTo>
                      <a:close/>
                    </a:path>
                  </a:pathLst>
                </a:custGeom>
                <a:solidFill>
                  <a:srgbClr val="1825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701" name="Freeform 9">
                  <a:extLst>
                    <a:ext uri="{FF2B5EF4-FFF2-40B4-BE49-F238E27FC236}">
                      <a16:creationId xmlns:a16="http://schemas.microsoft.com/office/drawing/2014/main" id="{159E8E26-1B7D-4211-9C0C-0C98663F53EC}"/>
                    </a:ext>
                  </a:extLst>
                </p:cNvPr>
                <p:cNvSpPr>
                  <a:spLocks/>
                </p:cNvSpPr>
                <p:nvPr/>
              </p:nvSpPr>
              <p:spPr bwMode="auto">
                <a:xfrm>
                  <a:off x="-2894013" y="2379663"/>
                  <a:ext cx="1911350" cy="512763"/>
                </a:xfrm>
                <a:custGeom>
                  <a:avLst/>
                  <a:gdLst>
                    <a:gd name="T0" fmla="*/ 987 w 988"/>
                    <a:gd name="T1" fmla="*/ 27 h 266"/>
                    <a:gd name="T2" fmla="*/ 976 w 988"/>
                    <a:gd name="T3" fmla="*/ 8 h 266"/>
                    <a:gd name="T4" fmla="*/ 956 w 988"/>
                    <a:gd name="T5" fmla="*/ 1 h 266"/>
                    <a:gd name="T6" fmla="*/ 936 w 988"/>
                    <a:gd name="T7" fmla="*/ 13 h 266"/>
                    <a:gd name="T8" fmla="*/ 936 w 988"/>
                    <a:gd name="T9" fmla="*/ 13 h 266"/>
                    <a:gd name="T10" fmla="*/ 698 w 988"/>
                    <a:gd name="T11" fmla="*/ 177 h 266"/>
                    <a:gd name="T12" fmla="*/ 51 w 988"/>
                    <a:gd name="T13" fmla="*/ 8 h 266"/>
                    <a:gd name="T14" fmla="*/ 31 w 988"/>
                    <a:gd name="T15" fmla="*/ 1 h 266"/>
                    <a:gd name="T16" fmla="*/ 10 w 988"/>
                    <a:gd name="T17" fmla="*/ 13 h 266"/>
                    <a:gd name="T18" fmla="*/ 15 w 988"/>
                    <a:gd name="T19" fmla="*/ 54 h 266"/>
                    <a:gd name="T20" fmla="*/ 526 w 988"/>
                    <a:gd name="T21" fmla="*/ 266 h 266"/>
                    <a:gd name="T22" fmla="*/ 595 w 988"/>
                    <a:gd name="T23" fmla="*/ 262 h 266"/>
                    <a:gd name="T24" fmla="*/ 981 w 988"/>
                    <a:gd name="T25" fmla="*/ 49 h 266"/>
                    <a:gd name="T26" fmla="*/ 987 w 988"/>
                    <a:gd name="T27" fmla="*/ 27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8" h="266">
                      <a:moveTo>
                        <a:pt x="987" y="27"/>
                      </a:moveTo>
                      <a:cubicBezTo>
                        <a:pt x="986" y="19"/>
                        <a:pt x="982" y="13"/>
                        <a:pt x="976" y="8"/>
                      </a:cubicBezTo>
                      <a:cubicBezTo>
                        <a:pt x="971" y="3"/>
                        <a:pt x="963" y="0"/>
                        <a:pt x="956" y="1"/>
                      </a:cubicBezTo>
                      <a:cubicBezTo>
                        <a:pt x="948" y="2"/>
                        <a:pt x="941" y="6"/>
                        <a:pt x="936" y="13"/>
                      </a:cubicBezTo>
                      <a:cubicBezTo>
                        <a:pt x="936" y="13"/>
                        <a:pt x="936" y="13"/>
                        <a:pt x="936" y="13"/>
                      </a:cubicBezTo>
                      <a:cubicBezTo>
                        <a:pt x="920" y="32"/>
                        <a:pt x="837" y="128"/>
                        <a:pt x="698" y="177"/>
                      </a:cubicBezTo>
                      <a:cubicBezTo>
                        <a:pt x="497" y="250"/>
                        <a:pt x="279" y="193"/>
                        <a:pt x="51" y="8"/>
                      </a:cubicBezTo>
                      <a:cubicBezTo>
                        <a:pt x="46" y="3"/>
                        <a:pt x="38" y="1"/>
                        <a:pt x="31" y="1"/>
                      </a:cubicBezTo>
                      <a:cubicBezTo>
                        <a:pt x="23" y="2"/>
                        <a:pt x="15" y="6"/>
                        <a:pt x="10" y="13"/>
                      </a:cubicBezTo>
                      <a:cubicBezTo>
                        <a:pt x="0" y="25"/>
                        <a:pt x="2" y="44"/>
                        <a:pt x="15" y="54"/>
                      </a:cubicBezTo>
                      <a:cubicBezTo>
                        <a:pt x="188" y="195"/>
                        <a:pt x="360" y="266"/>
                        <a:pt x="526" y="266"/>
                      </a:cubicBezTo>
                      <a:cubicBezTo>
                        <a:pt x="552" y="266"/>
                        <a:pt x="574" y="265"/>
                        <a:pt x="595" y="262"/>
                      </a:cubicBezTo>
                      <a:cubicBezTo>
                        <a:pt x="841" y="232"/>
                        <a:pt x="980" y="50"/>
                        <a:pt x="981" y="49"/>
                      </a:cubicBezTo>
                      <a:cubicBezTo>
                        <a:pt x="986" y="42"/>
                        <a:pt x="988" y="34"/>
                        <a:pt x="987" y="27"/>
                      </a:cubicBezTo>
                      <a:close/>
                    </a:path>
                  </a:pathLst>
                </a:custGeom>
                <a:solidFill>
                  <a:srgbClr val="1825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702" name="Freeform 10">
                  <a:extLst>
                    <a:ext uri="{FF2B5EF4-FFF2-40B4-BE49-F238E27FC236}">
                      <a16:creationId xmlns:a16="http://schemas.microsoft.com/office/drawing/2014/main" id="{6F61BCE9-401D-4D90-A7B2-52113B2C73D2}"/>
                    </a:ext>
                  </a:extLst>
                </p:cNvPr>
                <p:cNvSpPr>
                  <a:spLocks/>
                </p:cNvSpPr>
                <p:nvPr/>
              </p:nvSpPr>
              <p:spPr bwMode="auto">
                <a:xfrm>
                  <a:off x="-2946400" y="2347913"/>
                  <a:ext cx="865188" cy="800100"/>
                </a:xfrm>
                <a:custGeom>
                  <a:avLst/>
                  <a:gdLst>
                    <a:gd name="T0" fmla="*/ 435 w 447"/>
                    <a:gd name="T1" fmla="*/ 46 h 415"/>
                    <a:gd name="T2" fmla="*/ 422 w 447"/>
                    <a:gd name="T3" fmla="*/ 40 h 415"/>
                    <a:gd name="T4" fmla="*/ 421 w 447"/>
                    <a:gd name="T5" fmla="*/ 40 h 415"/>
                    <a:gd name="T6" fmla="*/ 34 w 447"/>
                    <a:gd name="T7" fmla="*/ 1 h 415"/>
                    <a:gd name="T8" fmla="*/ 9 w 447"/>
                    <a:gd name="T9" fmla="*/ 12 h 415"/>
                    <a:gd name="T10" fmla="*/ 4 w 447"/>
                    <a:gd name="T11" fmla="*/ 39 h 415"/>
                    <a:gd name="T12" fmla="*/ 131 w 447"/>
                    <a:gd name="T13" fmla="*/ 396 h 415"/>
                    <a:gd name="T14" fmla="*/ 159 w 447"/>
                    <a:gd name="T15" fmla="*/ 415 h 415"/>
                    <a:gd name="T16" fmla="*/ 168 w 447"/>
                    <a:gd name="T17" fmla="*/ 413 h 415"/>
                    <a:gd name="T18" fmla="*/ 186 w 447"/>
                    <a:gd name="T19" fmla="*/ 377 h 415"/>
                    <a:gd name="T20" fmla="*/ 73 w 447"/>
                    <a:gd name="T21" fmla="*/ 62 h 415"/>
                    <a:gd name="T22" fmla="*/ 415 w 447"/>
                    <a:gd name="T23" fmla="*/ 96 h 415"/>
                    <a:gd name="T24" fmla="*/ 436 w 447"/>
                    <a:gd name="T25" fmla="*/ 89 h 415"/>
                    <a:gd name="T26" fmla="*/ 446 w 447"/>
                    <a:gd name="T27" fmla="*/ 70 h 415"/>
                    <a:gd name="T28" fmla="*/ 435 w 447"/>
                    <a:gd name="T29" fmla="*/ 46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7" h="415">
                      <a:moveTo>
                        <a:pt x="435" y="46"/>
                      </a:moveTo>
                      <a:cubicBezTo>
                        <a:pt x="432" y="42"/>
                        <a:pt x="426" y="41"/>
                        <a:pt x="422" y="40"/>
                      </a:cubicBezTo>
                      <a:cubicBezTo>
                        <a:pt x="421" y="40"/>
                        <a:pt x="421" y="40"/>
                        <a:pt x="421" y="40"/>
                      </a:cubicBezTo>
                      <a:cubicBezTo>
                        <a:pt x="34" y="1"/>
                        <a:pt x="34" y="1"/>
                        <a:pt x="34" y="1"/>
                      </a:cubicBezTo>
                      <a:cubicBezTo>
                        <a:pt x="24" y="0"/>
                        <a:pt x="15" y="4"/>
                        <a:pt x="9" y="12"/>
                      </a:cubicBezTo>
                      <a:cubicBezTo>
                        <a:pt x="2" y="19"/>
                        <a:pt x="0" y="29"/>
                        <a:pt x="4" y="39"/>
                      </a:cubicBezTo>
                      <a:cubicBezTo>
                        <a:pt x="131" y="396"/>
                        <a:pt x="131" y="396"/>
                        <a:pt x="131" y="396"/>
                      </a:cubicBezTo>
                      <a:cubicBezTo>
                        <a:pt x="135" y="407"/>
                        <a:pt x="147" y="415"/>
                        <a:pt x="159" y="415"/>
                      </a:cubicBezTo>
                      <a:cubicBezTo>
                        <a:pt x="162" y="415"/>
                        <a:pt x="165" y="414"/>
                        <a:pt x="168" y="413"/>
                      </a:cubicBezTo>
                      <a:cubicBezTo>
                        <a:pt x="183" y="408"/>
                        <a:pt x="191" y="392"/>
                        <a:pt x="186" y="377"/>
                      </a:cubicBezTo>
                      <a:cubicBezTo>
                        <a:pt x="73" y="62"/>
                        <a:pt x="73" y="62"/>
                        <a:pt x="73" y="62"/>
                      </a:cubicBezTo>
                      <a:cubicBezTo>
                        <a:pt x="415" y="96"/>
                        <a:pt x="415" y="96"/>
                        <a:pt x="415" y="96"/>
                      </a:cubicBezTo>
                      <a:cubicBezTo>
                        <a:pt x="423" y="97"/>
                        <a:pt x="431" y="94"/>
                        <a:pt x="436" y="89"/>
                      </a:cubicBezTo>
                      <a:cubicBezTo>
                        <a:pt x="442" y="84"/>
                        <a:pt x="445" y="78"/>
                        <a:pt x="446" y="70"/>
                      </a:cubicBezTo>
                      <a:cubicBezTo>
                        <a:pt x="447" y="61"/>
                        <a:pt x="443" y="52"/>
                        <a:pt x="435" y="46"/>
                      </a:cubicBezTo>
                      <a:close/>
                    </a:path>
                  </a:pathLst>
                </a:custGeom>
                <a:solidFill>
                  <a:srgbClr val="1825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grpSp>
          <p:grpSp>
            <p:nvGrpSpPr>
              <p:cNvPr id="685" name="Group 684">
                <a:extLst>
                  <a:ext uri="{FF2B5EF4-FFF2-40B4-BE49-F238E27FC236}">
                    <a16:creationId xmlns:a16="http://schemas.microsoft.com/office/drawing/2014/main" id="{E0EA2364-553A-4A91-8451-D8D5B38DE7C6}"/>
                  </a:ext>
                </a:extLst>
              </p:cNvPr>
              <p:cNvGrpSpPr/>
              <p:nvPr/>
            </p:nvGrpSpPr>
            <p:grpSpPr>
              <a:xfrm>
                <a:off x="10260889" y="6199348"/>
                <a:ext cx="372898" cy="311994"/>
                <a:chOff x="12917488" y="4510088"/>
                <a:chExt cx="2449513" cy="2049462"/>
              </a:xfrm>
            </p:grpSpPr>
            <p:sp>
              <p:nvSpPr>
                <p:cNvPr id="688" name="Freeform 19">
                  <a:extLst>
                    <a:ext uri="{FF2B5EF4-FFF2-40B4-BE49-F238E27FC236}">
                      <a16:creationId xmlns:a16="http://schemas.microsoft.com/office/drawing/2014/main" id="{A54D7BC5-2057-4E7C-A4A2-2E9354629DDF}"/>
                    </a:ext>
                  </a:extLst>
                </p:cNvPr>
                <p:cNvSpPr>
                  <a:spLocks/>
                </p:cNvSpPr>
                <p:nvPr/>
              </p:nvSpPr>
              <p:spPr bwMode="auto">
                <a:xfrm>
                  <a:off x="13338176" y="4886325"/>
                  <a:ext cx="415925" cy="412750"/>
                </a:xfrm>
                <a:custGeom>
                  <a:avLst/>
                  <a:gdLst>
                    <a:gd name="T0" fmla="*/ 41 w 262"/>
                    <a:gd name="T1" fmla="*/ 0 h 260"/>
                    <a:gd name="T2" fmla="*/ 0 w 262"/>
                    <a:gd name="T3" fmla="*/ 43 h 260"/>
                    <a:gd name="T4" fmla="*/ 222 w 262"/>
                    <a:gd name="T5" fmla="*/ 260 h 260"/>
                    <a:gd name="T6" fmla="*/ 262 w 262"/>
                    <a:gd name="T7" fmla="*/ 217 h 260"/>
                    <a:gd name="T8" fmla="*/ 41 w 262"/>
                    <a:gd name="T9" fmla="*/ 0 h 260"/>
                  </a:gdLst>
                  <a:ahLst/>
                  <a:cxnLst>
                    <a:cxn ang="0">
                      <a:pos x="T0" y="T1"/>
                    </a:cxn>
                    <a:cxn ang="0">
                      <a:pos x="T2" y="T3"/>
                    </a:cxn>
                    <a:cxn ang="0">
                      <a:pos x="T4" y="T5"/>
                    </a:cxn>
                    <a:cxn ang="0">
                      <a:pos x="T6" y="T7"/>
                    </a:cxn>
                    <a:cxn ang="0">
                      <a:pos x="T8" y="T9"/>
                    </a:cxn>
                  </a:cxnLst>
                  <a:rect l="0" t="0" r="r" b="b"/>
                  <a:pathLst>
                    <a:path w="262" h="260">
                      <a:moveTo>
                        <a:pt x="41" y="0"/>
                      </a:moveTo>
                      <a:lnTo>
                        <a:pt x="0" y="43"/>
                      </a:lnTo>
                      <a:lnTo>
                        <a:pt x="222" y="260"/>
                      </a:lnTo>
                      <a:lnTo>
                        <a:pt x="262" y="217"/>
                      </a:lnTo>
                      <a:lnTo>
                        <a:pt x="41" y="0"/>
                      </a:lnTo>
                      <a:close/>
                    </a:path>
                  </a:pathLst>
                </a:custGeom>
                <a:solidFill>
                  <a:srgbClr val="002050"/>
                </a:solidFill>
                <a:ln>
                  <a:noFill/>
                </a:ln>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89" name="Freeform 20">
                  <a:extLst>
                    <a:ext uri="{FF2B5EF4-FFF2-40B4-BE49-F238E27FC236}">
                      <a16:creationId xmlns:a16="http://schemas.microsoft.com/office/drawing/2014/main" id="{68A6411D-45FC-41C1-B172-89493BCD483E}"/>
                    </a:ext>
                  </a:extLst>
                </p:cNvPr>
                <p:cNvSpPr>
                  <a:spLocks/>
                </p:cNvSpPr>
                <p:nvPr/>
              </p:nvSpPr>
              <p:spPr bwMode="auto">
                <a:xfrm>
                  <a:off x="13338176" y="5773738"/>
                  <a:ext cx="458788" cy="452438"/>
                </a:xfrm>
                <a:custGeom>
                  <a:avLst/>
                  <a:gdLst>
                    <a:gd name="T0" fmla="*/ 247 w 289"/>
                    <a:gd name="T1" fmla="*/ 0 h 285"/>
                    <a:gd name="T2" fmla="*/ 0 w 289"/>
                    <a:gd name="T3" fmla="*/ 244 h 285"/>
                    <a:gd name="T4" fmla="*/ 42 w 289"/>
                    <a:gd name="T5" fmla="*/ 285 h 285"/>
                    <a:gd name="T6" fmla="*/ 289 w 289"/>
                    <a:gd name="T7" fmla="*/ 40 h 285"/>
                    <a:gd name="T8" fmla="*/ 247 w 289"/>
                    <a:gd name="T9" fmla="*/ 0 h 285"/>
                  </a:gdLst>
                  <a:ahLst/>
                  <a:cxnLst>
                    <a:cxn ang="0">
                      <a:pos x="T0" y="T1"/>
                    </a:cxn>
                    <a:cxn ang="0">
                      <a:pos x="T2" y="T3"/>
                    </a:cxn>
                    <a:cxn ang="0">
                      <a:pos x="T4" y="T5"/>
                    </a:cxn>
                    <a:cxn ang="0">
                      <a:pos x="T6" y="T7"/>
                    </a:cxn>
                    <a:cxn ang="0">
                      <a:pos x="T8" y="T9"/>
                    </a:cxn>
                  </a:cxnLst>
                  <a:rect l="0" t="0" r="r" b="b"/>
                  <a:pathLst>
                    <a:path w="289" h="285">
                      <a:moveTo>
                        <a:pt x="247" y="0"/>
                      </a:moveTo>
                      <a:lnTo>
                        <a:pt x="0" y="244"/>
                      </a:lnTo>
                      <a:lnTo>
                        <a:pt x="42" y="285"/>
                      </a:lnTo>
                      <a:lnTo>
                        <a:pt x="289" y="40"/>
                      </a:lnTo>
                      <a:lnTo>
                        <a:pt x="247" y="0"/>
                      </a:lnTo>
                      <a:close/>
                    </a:path>
                  </a:pathLst>
                </a:custGeom>
                <a:solidFill>
                  <a:srgbClr val="002050"/>
                </a:solidFill>
                <a:ln>
                  <a:noFill/>
                </a:ln>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90" name="Freeform 21">
                  <a:extLst>
                    <a:ext uri="{FF2B5EF4-FFF2-40B4-BE49-F238E27FC236}">
                      <a16:creationId xmlns:a16="http://schemas.microsoft.com/office/drawing/2014/main" id="{3A33CAE2-F28B-4806-B52A-F79863E343A9}"/>
                    </a:ext>
                  </a:extLst>
                </p:cNvPr>
                <p:cNvSpPr>
                  <a:spLocks/>
                </p:cNvSpPr>
                <p:nvPr/>
              </p:nvSpPr>
              <p:spPr bwMode="auto">
                <a:xfrm>
                  <a:off x="14441488" y="5235575"/>
                  <a:ext cx="474663" cy="233363"/>
                </a:xfrm>
                <a:custGeom>
                  <a:avLst/>
                  <a:gdLst>
                    <a:gd name="T0" fmla="*/ 280 w 299"/>
                    <a:gd name="T1" fmla="*/ 0 h 147"/>
                    <a:gd name="T2" fmla="*/ 0 w 299"/>
                    <a:gd name="T3" fmla="*/ 92 h 147"/>
                    <a:gd name="T4" fmla="*/ 19 w 299"/>
                    <a:gd name="T5" fmla="*/ 147 h 147"/>
                    <a:gd name="T6" fmla="*/ 299 w 299"/>
                    <a:gd name="T7" fmla="*/ 54 h 147"/>
                    <a:gd name="T8" fmla="*/ 280 w 299"/>
                    <a:gd name="T9" fmla="*/ 0 h 147"/>
                  </a:gdLst>
                  <a:ahLst/>
                  <a:cxnLst>
                    <a:cxn ang="0">
                      <a:pos x="T0" y="T1"/>
                    </a:cxn>
                    <a:cxn ang="0">
                      <a:pos x="T2" y="T3"/>
                    </a:cxn>
                    <a:cxn ang="0">
                      <a:pos x="T4" y="T5"/>
                    </a:cxn>
                    <a:cxn ang="0">
                      <a:pos x="T6" y="T7"/>
                    </a:cxn>
                    <a:cxn ang="0">
                      <a:pos x="T8" y="T9"/>
                    </a:cxn>
                  </a:cxnLst>
                  <a:rect l="0" t="0" r="r" b="b"/>
                  <a:pathLst>
                    <a:path w="299" h="147">
                      <a:moveTo>
                        <a:pt x="280" y="0"/>
                      </a:moveTo>
                      <a:lnTo>
                        <a:pt x="0" y="92"/>
                      </a:lnTo>
                      <a:lnTo>
                        <a:pt x="19" y="147"/>
                      </a:lnTo>
                      <a:lnTo>
                        <a:pt x="299" y="54"/>
                      </a:lnTo>
                      <a:lnTo>
                        <a:pt x="280" y="0"/>
                      </a:lnTo>
                      <a:close/>
                    </a:path>
                  </a:pathLst>
                </a:custGeom>
                <a:solidFill>
                  <a:srgbClr val="002050"/>
                </a:solidFill>
                <a:ln>
                  <a:noFill/>
                </a:ln>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91" name="Freeform 22">
                  <a:extLst>
                    <a:ext uri="{FF2B5EF4-FFF2-40B4-BE49-F238E27FC236}">
                      <a16:creationId xmlns:a16="http://schemas.microsoft.com/office/drawing/2014/main" id="{D54487F4-7BC7-476F-BC14-5B74EB177375}"/>
                    </a:ext>
                  </a:extLst>
                </p:cNvPr>
                <p:cNvSpPr>
                  <a:spLocks/>
                </p:cNvSpPr>
                <p:nvPr/>
              </p:nvSpPr>
              <p:spPr bwMode="auto">
                <a:xfrm>
                  <a:off x="14360526" y="5730875"/>
                  <a:ext cx="458788" cy="369888"/>
                </a:xfrm>
                <a:custGeom>
                  <a:avLst/>
                  <a:gdLst>
                    <a:gd name="T0" fmla="*/ 35 w 289"/>
                    <a:gd name="T1" fmla="*/ 0 h 233"/>
                    <a:gd name="T2" fmla="*/ 0 w 289"/>
                    <a:gd name="T3" fmla="*/ 45 h 233"/>
                    <a:gd name="T4" fmla="*/ 254 w 289"/>
                    <a:gd name="T5" fmla="*/ 233 h 233"/>
                    <a:gd name="T6" fmla="*/ 289 w 289"/>
                    <a:gd name="T7" fmla="*/ 187 h 233"/>
                    <a:gd name="T8" fmla="*/ 35 w 289"/>
                    <a:gd name="T9" fmla="*/ 0 h 233"/>
                  </a:gdLst>
                  <a:ahLst/>
                  <a:cxnLst>
                    <a:cxn ang="0">
                      <a:pos x="T0" y="T1"/>
                    </a:cxn>
                    <a:cxn ang="0">
                      <a:pos x="T2" y="T3"/>
                    </a:cxn>
                    <a:cxn ang="0">
                      <a:pos x="T4" y="T5"/>
                    </a:cxn>
                    <a:cxn ang="0">
                      <a:pos x="T6" y="T7"/>
                    </a:cxn>
                    <a:cxn ang="0">
                      <a:pos x="T8" y="T9"/>
                    </a:cxn>
                  </a:cxnLst>
                  <a:rect l="0" t="0" r="r" b="b"/>
                  <a:pathLst>
                    <a:path w="289" h="233">
                      <a:moveTo>
                        <a:pt x="35" y="0"/>
                      </a:moveTo>
                      <a:lnTo>
                        <a:pt x="0" y="45"/>
                      </a:lnTo>
                      <a:lnTo>
                        <a:pt x="254" y="233"/>
                      </a:lnTo>
                      <a:lnTo>
                        <a:pt x="289" y="187"/>
                      </a:lnTo>
                      <a:lnTo>
                        <a:pt x="35" y="0"/>
                      </a:lnTo>
                      <a:close/>
                    </a:path>
                  </a:pathLst>
                </a:custGeom>
                <a:solidFill>
                  <a:srgbClr val="002050"/>
                </a:solidFill>
                <a:ln>
                  <a:noFill/>
                </a:ln>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92" name="Freeform 14">
                  <a:extLst>
                    <a:ext uri="{FF2B5EF4-FFF2-40B4-BE49-F238E27FC236}">
                      <a16:creationId xmlns:a16="http://schemas.microsoft.com/office/drawing/2014/main" id="{0F3E33F8-10AB-4F1E-8446-DB367F022209}"/>
                    </a:ext>
                  </a:extLst>
                </p:cNvPr>
                <p:cNvSpPr>
                  <a:spLocks noEditPoints="1"/>
                </p:cNvSpPr>
                <p:nvPr/>
              </p:nvSpPr>
              <p:spPr bwMode="auto">
                <a:xfrm>
                  <a:off x="12917488" y="4510088"/>
                  <a:ext cx="534988" cy="530225"/>
                </a:xfrm>
                <a:custGeom>
                  <a:avLst/>
                  <a:gdLst>
                    <a:gd name="T0" fmla="*/ 138 w 276"/>
                    <a:gd name="T1" fmla="*/ 0 h 275"/>
                    <a:gd name="T2" fmla="*/ 0 w 276"/>
                    <a:gd name="T3" fmla="*/ 138 h 275"/>
                    <a:gd name="T4" fmla="*/ 138 w 276"/>
                    <a:gd name="T5" fmla="*/ 275 h 275"/>
                    <a:gd name="T6" fmla="*/ 276 w 276"/>
                    <a:gd name="T7" fmla="*/ 138 h 275"/>
                    <a:gd name="T8" fmla="*/ 138 w 276"/>
                    <a:gd name="T9" fmla="*/ 0 h 275"/>
                    <a:gd name="T10" fmla="*/ 138 w 276"/>
                    <a:gd name="T11" fmla="*/ 228 h 275"/>
                    <a:gd name="T12" fmla="*/ 48 w 276"/>
                    <a:gd name="T13" fmla="*/ 138 h 275"/>
                    <a:gd name="T14" fmla="*/ 138 w 276"/>
                    <a:gd name="T15" fmla="*/ 48 h 275"/>
                    <a:gd name="T16" fmla="*/ 228 w 276"/>
                    <a:gd name="T17" fmla="*/ 138 h 275"/>
                    <a:gd name="T18" fmla="*/ 138 w 276"/>
                    <a:gd name="T19" fmla="*/ 22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6" h="275">
                      <a:moveTo>
                        <a:pt x="138" y="0"/>
                      </a:moveTo>
                      <a:cubicBezTo>
                        <a:pt x="62" y="0"/>
                        <a:pt x="0" y="62"/>
                        <a:pt x="0" y="138"/>
                      </a:cubicBezTo>
                      <a:cubicBezTo>
                        <a:pt x="0" y="214"/>
                        <a:pt x="62" y="275"/>
                        <a:pt x="138" y="275"/>
                      </a:cubicBezTo>
                      <a:cubicBezTo>
                        <a:pt x="214" y="275"/>
                        <a:pt x="276" y="214"/>
                        <a:pt x="276" y="138"/>
                      </a:cubicBezTo>
                      <a:cubicBezTo>
                        <a:pt x="276" y="62"/>
                        <a:pt x="214" y="0"/>
                        <a:pt x="138" y="0"/>
                      </a:cubicBezTo>
                      <a:close/>
                      <a:moveTo>
                        <a:pt x="138" y="228"/>
                      </a:moveTo>
                      <a:cubicBezTo>
                        <a:pt x="88" y="228"/>
                        <a:pt x="48" y="187"/>
                        <a:pt x="48" y="138"/>
                      </a:cubicBezTo>
                      <a:cubicBezTo>
                        <a:pt x="48" y="89"/>
                        <a:pt x="89" y="48"/>
                        <a:pt x="138" y="48"/>
                      </a:cubicBezTo>
                      <a:cubicBezTo>
                        <a:pt x="187" y="48"/>
                        <a:pt x="228" y="89"/>
                        <a:pt x="228" y="138"/>
                      </a:cubicBezTo>
                      <a:cubicBezTo>
                        <a:pt x="228" y="187"/>
                        <a:pt x="188" y="228"/>
                        <a:pt x="138" y="22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93" name="Freeform 15">
                  <a:extLst>
                    <a:ext uri="{FF2B5EF4-FFF2-40B4-BE49-F238E27FC236}">
                      <a16:creationId xmlns:a16="http://schemas.microsoft.com/office/drawing/2014/main" id="{CC30E537-621D-4E76-A149-E6327D58BE0B}"/>
                    </a:ext>
                  </a:extLst>
                </p:cNvPr>
                <p:cNvSpPr>
                  <a:spLocks noEditPoints="1"/>
                </p:cNvSpPr>
                <p:nvPr/>
              </p:nvSpPr>
              <p:spPr bwMode="auto">
                <a:xfrm>
                  <a:off x="12917488" y="6029325"/>
                  <a:ext cx="534988" cy="530225"/>
                </a:xfrm>
                <a:custGeom>
                  <a:avLst/>
                  <a:gdLst>
                    <a:gd name="T0" fmla="*/ 138 w 276"/>
                    <a:gd name="T1" fmla="*/ 0 h 275"/>
                    <a:gd name="T2" fmla="*/ 0 w 276"/>
                    <a:gd name="T3" fmla="*/ 138 h 275"/>
                    <a:gd name="T4" fmla="*/ 138 w 276"/>
                    <a:gd name="T5" fmla="*/ 275 h 275"/>
                    <a:gd name="T6" fmla="*/ 276 w 276"/>
                    <a:gd name="T7" fmla="*/ 138 h 275"/>
                    <a:gd name="T8" fmla="*/ 138 w 276"/>
                    <a:gd name="T9" fmla="*/ 0 h 275"/>
                    <a:gd name="T10" fmla="*/ 138 w 276"/>
                    <a:gd name="T11" fmla="*/ 227 h 275"/>
                    <a:gd name="T12" fmla="*/ 48 w 276"/>
                    <a:gd name="T13" fmla="*/ 138 h 275"/>
                    <a:gd name="T14" fmla="*/ 138 w 276"/>
                    <a:gd name="T15" fmla="*/ 48 h 275"/>
                    <a:gd name="T16" fmla="*/ 228 w 276"/>
                    <a:gd name="T17" fmla="*/ 138 h 275"/>
                    <a:gd name="T18" fmla="*/ 138 w 276"/>
                    <a:gd name="T19" fmla="*/ 227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6" h="275">
                      <a:moveTo>
                        <a:pt x="138" y="0"/>
                      </a:moveTo>
                      <a:cubicBezTo>
                        <a:pt x="62" y="0"/>
                        <a:pt x="0" y="62"/>
                        <a:pt x="0" y="138"/>
                      </a:cubicBezTo>
                      <a:cubicBezTo>
                        <a:pt x="0" y="213"/>
                        <a:pt x="62" y="275"/>
                        <a:pt x="138" y="275"/>
                      </a:cubicBezTo>
                      <a:cubicBezTo>
                        <a:pt x="214" y="275"/>
                        <a:pt x="276" y="213"/>
                        <a:pt x="276" y="138"/>
                      </a:cubicBezTo>
                      <a:cubicBezTo>
                        <a:pt x="276" y="62"/>
                        <a:pt x="214" y="0"/>
                        <a:pt x="138" y="0"/>
                      </a:cubicBezTo>
                      <a:close/>
                      <a:moveTo>
                        <a:pt x="138" y="227"/>
                      </a:moveTo>
                      <a:cubicBezTo>
                        <a:pt x="88" y="227"/>
                        <a:pt x="48" y="187"/>
                        <a:pt x="48" y="138"/>
                      </a:cubicBezTo>
                      <a:cubicBezTo>
                        <a:pt x="48" y="89"/>
                        <a:pt x="89" y="48"/>
                        <a:pt x="138" y="48"/>
                      </a:cubicBezTo>
                      <a:cubicBezTo>
                        <a:pt x="187" y="48"/>
                        <a:pt x="228" y="89"/>
                        <a:pt x="228" y="138"/>
                      </a:cubicBezTo>
                      <a:cubicBezTo>
                        <a:pt x="228" y="187"/>
                        <a:pt x="188" y="227"/>
                        <a:pt x="138" y="22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94" name="Freeform 16">
                  <a:extLst>
                    <a:ext uri="{FF2B5EF4-FFF2-40B4-BE49-F238E27FC236}">
                      <a16:creationId xmlns:a16="http://schemas.microsoft.com/office/drawing/2014/main" id="{16B134DE-42ED-47E9-9FE0-44CE85125B62}"/>
                    </a:ext>
                  </a:extLst>
                </p:cNvPr>
                <p:cNvSpPr>
                  <a:spLocks noEditPoints="1"/>
                </p:cNvSpPr>
                <p:nvPr/>
              </p:nvSpPr>
              <p:spPr bwMode="auto">
                <a:xfrm>
                  <a:off x="14832013" y="4975225"/>
                  <a:ext cx="534988" cy="530225"/>
                </a:xfrm>
                <a:custGeom>
                  <a:avLst/>
                  <a:gdLst>
                    <a:gd name="T0" fmla="*/ 138 w 276"/>
                    <a:gd name="T1" fmla="*/ 0 h 275"/>
                    <a:gd name="T2" fmla="*/ 0 w 276"/>
                    <a:gd name="T3" fmla="*/ 138 h 275"/>
                    <a:gd name="T4" fmla="*/ 138 w 276"/>
                    <a:gd name="T5" fmla="*/ 275 h 275"/>
                    <a:gd name="T6" fmla="*/ 276 w 276"/>
                    <a:gd name="T7" fmla="*/ 138 h 275"/>
                    <a:gd name="T8" fmla="*/ 138 w 276"/>
                    <a:gd name="T9" fmla="*/ 0 h 275"/>
                    <a:gd name="T10" fmla="*/ 138 w 276"/>
                    <a:gd name="T11" fmla="*/ 227 h 275"/>
                    <a:gd name="T12" fmla="*/ 48 w 276"/>
                    <a:gd name="T13" fmla="*/ 138 h 275"/>
                    <a:gd name="T14" fmla="*/ 138 w 276"/>
                    <a:gd name="T15" fmla="*/ 48 h 275"/>
                    <a:gd name="T16" fmla="*/ 229 w 276"/>
                    <a:gd name="T17" fmla="*/ 138 h 275"/>
                    <a:gd name="T18" fmla="*/ 138 w 276"/>
                    <a:gd name="T19" fmla="*/ 227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6" h="275">
                      <a:moveTo>
                        <a:pt x="138" y="0"/>
                      </a:moveTo>
                      <a:cubicBezTo>
                        <a:pt x="62" y="0"/>
                        <a:pt x="0" y="62"/>
                        <a:pt x="0" y="138"/>
                      </a:cubicBezTo>
                      <a:cubicBezTo>
                        <a:pt x="0" y="213"/>
                        <a:pt x="62" y="275"/>
                        <a:pt x="138" y="275"/>
                      </a:cubicBezTo>
                      <a:cubicBezTo>
                        <a:pt x="214" y="275"/>
                        <a:pt x="276" y="213"/>
                        <a:pt x="276" y="138"/>
                      </a:cubicBezTo>
                      <a:cubicBezTo>
                        <a:pt x="276" y="62"/>
                        <a:pt x="214" y="0"/>
                        <a:pt x="138" y="0"/>
                      </a:cubicBezTo>
                      <a:close/>
                      <a:moveTo>
                        <a:pt x="138" y="227"/>
                      </a:moveTo>
                      <a:cubicBezTo>
                        <a:pt x="88" y="227"/>
                        <a:pt x="48" y="188"/>
                        <a:pt x="48" y="138"/>
                      </a:cubicBezTo>
                      <a:cubicBezTo>
                        <a:pt x="48" y="88"/>
                        <a:pt x="89" y="48"/>
                        <a:pt x="138" y="48"/>
                      </a:cubicBezTo>
                      <a:cubicBezTo>
                        <a:pt x="187" y="48"/>
                        <a:pt x="229" y="89"/>
                        <a:pt x="229" y="138"/>
                      </a:cubicBezTo>
                      <a:cubicBezTo>
                        <a:pt x="229" y="187"/>
                        <a:pt x="188" y="227"/>
                        <a:pt x="138" y="22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95" name="Freeform 17">
                  <a:extLst>
                    <a:ext uri="{FF2B5EF4-FFF2-40B4-BE49-F238E27FC236}">
                      <a16:creationId xmlns:a16="http://schemas.microsoft.com/office/drawing/2014/main" id="{0E8F23F8-F1C0-4B7D-90E6-02366136D864}"/>
                    </a:ext>
                  </a:extLst>
                </p:cNvPr>
                <p:cNvSpPr>
                  <a:spLocks noEditPoints="1"/>
                </p:cNvSpPr>
                <p:nvPr/>
              </p:nvSpPr>
              <p:spPr bwMode="auto">
                <a:xfrm>
                  <a:off x="14706601" y="5861050"/>
                  <a:ext cx="660400" cy="655638"/>
                </a:xfrm>
                <a:custGeom>
                  <a:avLst/>
                  <a:gdLst>
                    <a:gd name="T0" fmla="*/ 171 w 341"/>
                    <a:gd name="T1" fmla="*/ 0 h 340"/>
                    <a:gd name="T2" fmla="*/ 0 w 341"/>
                    <a:gd name="T3" fmla="*/ 169 h 340"/>
                    <a:gd name="T4" fmla="*/ 171 w 341"/>
                    <a:gd name="T5" fmla="*/ 340 h 340"/>
                    <a:gd name="T6" fmla="*/ 341 w 341"/>
                    <a:gd name="T7" fmla="*/ 169 h 340"/>
                    <a:gd name="T8" fmla="*/ 171 w 341"/>
                    <a:gd name="T9" fmla="*/ 0 h 340"/>
                    <a:gd name="T10" fmla="*/ 171 w 341"/>
                    <a:gd name="T11" fmla="*/ 293 h 340"/>
                    <a:gd name="T12" fmla="*/ 47 w 341"/>
                    <a:gd name="T13" fmla="*/ 169 h 340"/>
                    <a:gd name="T14" fmla="*/ 171 w 341"/>
                    <a:gd name="T15" fmla="*/ 47 h 340"/>
                    <a:gd name="T16" fmla="*/ 294 w 341"/>
                    <a:gd name="T17" fmla="*/ 169 h 340"/>
                    <a:gd name="T18" fmla="*/ 171 w 341"/>
                    <a:gd name="T19" fmla="*/ 29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1" h="340">
                      <a:moveTo>
                        <a:pt x="171" y="0"/>
                      </a:moveTo>
                      <a:cubicBezTo>
                        <a:pt x="76" y="0"/>
                        <a:pt x="0" y="76"/>
                        <a:pt x="0" y="169"/>
                      </a:cubicBezTo>
                      <a:cubicBezTo>
                        <a:pt x="0" y="264"/>
                        <a:pt x="76" y="340"/>
                        <a:pt x="171" y="340"/>
                      </a:cubicBezTo>
                      <a:cubicBezTo>
                        <a:pt x="265" y="340"/>
                        <a:pt x="341" y="264"/>
                        <a:pt x="341" y="169"/>
                      </a:cubicBezTo>
                      <a:cubicBezTo>
                        <a:pt x="341" y="76"/>
                        <a:pt x="265" y="0"/>
                        <a:pt x="171" y="0"/>
                      </a:cubicBezTo>
                      <a:close/>
                      <a:moveTo>
                        <a:pt x="171" y="293"/>
                      </a:moveTo>
                      <a:cubicBezTo>
                        <a:pt x="103" y="293"/>
                        <a:pt x="47" y="237"/>
                        <a:pt x="47" y="169"/>
                      </a:cubicBezTo>
                      <a:cubicBezTo>
                        <a:pt x="47" y="102"/>
                        <a:pt x="103" y="47"/>
                        <a:pt x="171" y="47"/>
                      </a:cubicBezTo>
                      <a:cubicBezTo>
                        <a:pt x="239" y="47"/>
                        <a:pt x="294" y="102"/>
                        <a:pt x="294" y="169"/>
                      </a:cubicBezTo>
                      <a:cubicBezTo>
                        <a:pt x="294" y="237"/>
                        <a:pt x="239" y="293"/>
                        <a:pt x="171" y="29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sp>
              <p:nvSpPr>
                <p:cNvPr id="696" name="Freeform 18">
                  <a:extLst>
                    <a:ext uri="{FF2B5EF4-FFF2-40B4-BE49-F238E27FC236}">
                      <a16:creationId xmlns:a16="http://schemas.microsoft.com/office/drawing/2014/main" id="{060AC907-ED55-42D0-A4E6-E40B80E48152}"/>
                    </a:ext>
                  </a:extLst>
                </p:cNvPr>
                <p:cNvSpPr>
                  <a:spLocks noEditPoints="1"/>
                </p:cNvSpPr>
                <p:nvPr/>
              </p:nvSpPr>
              <p:spPr bwMode="auto">
                <a:xfrm>
                  <a:off x="13598526" y="5059363"/>
                  <a:ext cx="917575" cy="909638"/>
                </a:xfrm>
                <a:custGeom>
                  <a:avLst/>
                  <a:gdLst>
                    <a:gd name="T0" fmla="*/ 237 w 474"/>
                    <a:gd name="T1" fmla="*/ 0 h 472"/>
                    <a:gd name="T2" fmla="*/ 0 w 474"/>
                    <a:gd name="T3" fmla="*/ 236 h 472"/>
                    <a:gd name="T4" fmla="*/ 237 w 474"/>
                    <a:gd name="T5" fmla="*/ 472 h 472"/>
                    <a:gd name="T6" fmla="*/ 474 w 474"/>
                    <a:gd name="T7" fmla="*/ 236 h 472"/>
                    <a:gd name="T8" fmla="*/ 237 w 474"/>
                    <a:gd name="T9" fmla="*/ 0 h 472"/>
                    <a:gd name="T10" fmla="*/ 237 w 474"/>
                    <a:gd name="T11" fmla="*/ 424 h 472"/>
                    <a:gd name="T12" fmla="*/ 48 w 474"/>
                    <a:gd name="T13" fmla="*/ 236 h 472"/>
                    <a:gd name="T14" fmla="*/ 237 w 474"/>
                    <a:gd name="T15" fmla="*/ 48 h 472"/>
                    <a:gd name="T16" fmla="*/ 425 w 474"/>
                    <a:gd name="T17" fmla="*/ 236 h 472"/>
                    <a:gd name="T18" fmla="*/ 237 w 474"/>
                    <a:gd name="T19" fmla="*/ 424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4" h="472">
                      <a:moveTo>
                        <a:pt x="237" y="0"/>
                      </a:moveTo>
                      <a:cubicBezTo>
                        <a:pt x="106" y="0"/>
                        <a:pt x="0" y="106"/>
                        <a:pt x="0" y="236"/>
                      </a:cubicBezTo>
                      <a:cubicBezTo>
                        <a:pt x="0" y="366"/>
                        <a:pt x="106" y="472"/>
                        <a:pt x="237" y="472"/>
                      </a:cubicBezTo>
                      <a:cubicBezTo>
                        <a:pt x="368" y="472"/>
                        <a:pt x="474" y="366"/>
                        <a:pt x="474" y="236"/>
                      </a:cubicBezTo>
                      <a:cubicBezTo>
                        <a:pt x="474" y="106"/>
                        <a:pt x="368" y="0"/>
                        <a:pt x="237" y="0"/>
                      </a:cubicBezTo>
                      <a:close/>
                      <a:moveTo>
                        <a:pt x="237" y="424"/>
                      </a:moveTo>
                      <a:cubicBezTo>
                        <a:pt x="133" y="424"/>
                        <a:pt x="48" y="340"/>
                        <a:pt x="48" y="236"/>
                      </a:cubicBezTo>
                      <a:cubicBezTo>
                        <a:pt x="48" y="133"/>
                        <a:pt x="133" y="48"/>
                        <a:pt x="237" y="48"/>
                      </a:cubicBezTo>
                      <a:cubicBezTo>
                        <a:pt x="341" y="48"/>
                        <a:pt x="425" y="133"/>
                        <a:pt x="425" y="236"/>
                      </a:cubicBezTo>
                      <a:cubicBezTo>
                        <a:pt x="425" y="340"/>
                        <a:pt x="341" y="424"/>
                        <a:pt x="237" y="424"/>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S PGothic" charset="0"/>
                    <a:cs typeface="+mn-cs"/>
                  </a:endParaRPr>
                </a:p>
              </p:txBody>
            </p:sp>
          </p:grpSp>
          <p:sp>
            <p:nvSpPr>
              <p:cNvPr id="686" name="Rectangle 685">
                <a:extLst>
                  <a:ext uri="{FF2B5EF4-FFF2-40B4-BE49-F238E27FC236}">
                    <a16:creationId xmlns:a16="http://schemas.microsoft.com/office/drawing/2014/main" id="{B493CEB3-C990-4A1F-BF2D-40A51A0E1E25}"/>
                  </a:ext>
                </a:extLst>
              </p:cNvPr>
              <p:cNvSpPr/>
              <p:nvPr/>
            </p:nvSpPr>
            <p:spPr>
              <a:xfrm>
                <a:off x="10646809" y="6201457"/>
                <a:ext cx="1335622" cy="307777"/>
              </a:xfrm>
              <a:prstGeom prst="rect">
                <a:avLst/>
              </a:prstGeom>
            </p:spPr>
            <p:txBody>
              <a:bodyPr wrap="none">
                <a:sp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noFill/>
                    <a:effectLst/>
                    <a:uLnTx/>
                    <a:uFillTx/>
                    <a:latin typeface="Segoe UI"/>
                    <a:ea typeface="Segoe UI" pitchFamily="34" charset="0"/>
                    <a:cs typeface="Segoe UI Semibold" panose="020B0702040204020203" pitchFamily="34" charset="0"/>
                  </a:rPr>
                  <a:t>Non-relational</a:t>
                </a:r>
              </a:p>
            </p:txBody>
          </p:sp>
          <p:sp>
            <p:nvSpPr>
              <p:cNvPr id="687" name="Rectangle 686">
                <a:extLst>
                  <a:ext uri="{FF2B5EF4-FFF2-40B4-BE49-F238E27FC236}">
                    <a16:creationId xmlns:a16="http://schemas.microsoft.com/office/drawing/2014/main" id="{53380EBA-003B-4FAF-A212-12F24AB55F5A}"/>
                  </a:ext>
                </a:extLst>
              </p:cNvPr>
              <p:cNvSpPr/>
              <p:nvPr/>
            </p:nvSpPr>
            <p:spPr>
              <a:xfrm>
                <a:off x="8174740" y="6201457"/>
                <a:ext cx="966931" cy="307777"/>
              </a:xfrm>
              <a:prstGeom prst="rect">
                <a:avLst/>
              </a:prstGeom>
            </p:spPr>
            <p:txBody>
              <a:bodyPr wrap="none">
                <a:spAutoFit/>
              </a:bodyPr>
              <a:lstStyle/>
              <a:p>
                <a:pPr marL="0" marR="0" lvl="0" indent="0" algn="l" defTabSz="913505"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noFill/>
                    <a:effectLst/>
                    <a:uLnTx/>
                    <a:uFillTx/>
                    <a:latin typeface="Segoe UI"/>
                    <a:ea typeface="Segoe UI" pitchFamily="34" charset="0"/>
                    <a:cs typeface="Segoe UI Semibold" panose="020B0702040204020203" pitchFamily="34" charset="0"/>
                  </a:rPr>
                  <a:t>Relational</a:t>
                </a:r>
                <a:endParaRPr kumimoji="0" lang="en-US" sz="1372" b="0" i="0" u="none" strike="noStrike" kern="0" cap="none" spc="0" normalizeH="0" baseline="0" noProof="0" dirty="0">
                  <a:ln>
                    <a:noFill/>
                  </a:ln>
                  <a:noFill/>
                  <a:effectLst/>
                  <a:uLnTx/>
                  <a:uFillTx/>
                  <a:latin typeface="Segoe UI"/>
                  <a:ea typeface="MS PGothic" charset="0"/>
                  <a:cs typeface="+mn-cs"/>
                </a:endParaRPr>
              </a:p>
            </p:txBody>
          </p:sp>
        </p:grpSp>
      </p:grpSp>
      <p:grpSp>
        <p:nvGrpSpPr>
          <p:cNvPr id="703" name="Group 702">
            <a:extLst>
              <a:ext uri="{FF2B5EF4-FFF2-40B4-BE49-F238E27FC236}">
                <a16:creationId xmlns:a16="http://schemas.microsoft.com/office/drawing/2014/main" id="{5C544951-4F9D-4AE5-B3CC-194F9BFF11A8}"/>
              </a:ext>
            </a:extLst>
          </p:cNvPr>
          <p:cNvGrpSpPr/>
          <p:nvPr/>
        </p:nvGrpSpPr>
        <p:grpSpPr>
          <a:xfrm>
            <a:off x="443545" y="1077902"/>
            <a:ext cx="348356" cy="5275499"/>
            <a:chOff x="452438" y="1501209"/>
            <a:chExt cx="355341" cy="5381284"/>
          </a:xfrm>
        </p:grpSpPr>
        <p:sp>
          <p:nvSpPr>
            <p:cNvPr id="704" name="Pentagon 21">
              <a:extLst>
                <a:ext uri="{FF2B5EF4-FFF2-40B4-BE49-F238E27FC236}">
                  <a16:creationId xmlns:a16="http://schemas.microsoft.com/office/drawing/2014/main" id="{867D2773-5203-402A-B716-AA6B6B6187B9}"/>
                </a:ext>
              </a:extLst>
            </p:cNvPr>
            <p:cNvSpPr/>
            <p:nvPr/>
          </p:nvSpPr>
          <p:spPr bwMode="auto">
            <a:xfrm rot="5400000" flipH="1">
              <a:off x="-782899" y="2736980"/>
              <a:ext cx="2816155" cy="344613"/>
            </a:xfrm>
            <a:prstGeom prst="homePlat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342768" marR="0" lvl="0" indent="-342768" algn="ctr" defTabSz="932114" rtl="0" eaLnBrk="1" fontAlgn="base" latinLnBrk="0" hangingPunct="1">
                <a:lnSpc>
                  <a:spcPct val="100000"/>
                </a:lnSpc>
                <a:spcBef>
                  <a:spcPct val="0"/>
                </a:spcBef>
                <a:spcAft>
                  <a:spcPct val="0"/>
                </a:spcAft>
                <a:buClrTx/>
                <a:buSzTx/>
                <a:buFont typeface="Wingdings 3" panose="05040102010807070707" pitchFamily="18" charset="2"/>
                <a:buChar char="Æ"/>
                <a:tabLst/>
                <a:defRPr/>
              </a:pPr>
              <a:endParaRPr kumimoji="0" lang="en-US" sz="1567" b="1" i="0" u="none" strike="noStrike" kern="0" cap="none" spc="0" normalizeH="0" baseline="0" noProof="0" dirty="0" err="1">
                <a:ln>
                  <a:noFill/>
                </a:ln>
                <a:solidFill>
                  <a:srgbClr val="FFFFFF"/>
                </a:solidFill>
                <a:effectLst/>
                <a:uLnTx/>
                <a:uFillTx/>
                <a:latin typeface="Segoe UI"/>
                <a:ea typeface="Segoe UI" pitchFamily="34" charset="0"/>
                <a:cs typeface="Segoe UI Semibold" panose="020B0702040204020203" pitchFamily="34" charset="0"/>
              </a:endParaRPr>
            </a:p>
          </p:txBody>
        </p:sp>
        <p:sp>
          <p:nvSpPr>
            <p:cNvPr id="705" name="Pentagon 22">
              <a:extLst>
                <a:ext uri="{FF2B5EF4-FFF2-40B4-BE49-F238E27FC236}">
                  <a16:creationId xmlns:a16="http://schemas.microsoft.com/office/drawing/2014/main" id="{973FD3A0-ECE2-40EE-B552-B28FB79D21E9}"/>
                </a:ext>
              </a:extLst>
            </p:cNvPr>
            <p:cNvSpPr/>
            <p:nvPr/>
          </p:nvSpPr>
          <p:spPr bwMode="auto">
            <a:xfrm rot="16200000" flipH="1">
              <a:off x="-813020" y="5272421"/>
              <a:ext cx="2875530" cy="344614"/>
            </a:xfrm>
            <a:prstGeom prst="homePlat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342768" marR="0" lvl="0" indent="-342768" algn="ctr" defTabSz="932114" rtl="0" eaLnBrk="1" fontAlgn="base" latinLnBrk="0" hangingPunct="1">
                <a:lnSpc>
                  <a:spcPct val="100000"/>
                </a:lnSpc>
                <a:spcBef>
                  <a:spcPct val="0"/>
                </a:spcBef>
                <a:spcAft>
                  <a:spcPct val="0"/>
                </a:spcAft>
                <a:buClrTx/>
                <a:buSzTx/>
                <a:buFont typeface="Wingdings 3" panose="05040102010807070707" pitchFamily="18" charset="2"/>
                <a:buChar char="Æ"/>
                <a:tabLst/>
                <a:defRPr/>
              </a:pPr>
              <a:endParaRPr kumimoji="0" lang="en-US" sz="1567" b="1" i="0" u="none" strike="noStrike" kern="0" cap="none" spc="0" normalizeH="0" baseline="0" noProof="0" dirty="0" err="1">
                <a:ln>
                  <a:noFill/>
                </a:ln>
                <a:solidFill>
                  <a:srgbClr val="FFFFFF"/>
                </a:solidFill>
                <a:effectLst/>
                <a:uLnTx/>
                <a:uFillTx/>
                <a:latin typeface="Segoe UI"/>
                <a:ea typeface="Segoe UI" pitchFamily="34" charset="0"/>
                <a:cs typeface="Segoe UI Semibold" panose="020B0702040204020203" pitchFamily="34" charset="0"/>
              </a:endParaRPr>
            </a:p>
          </p:txBody>
        </p:sp>
        <p:sp>
          <p:nvSpPr>
            <p:cNvPr id="706" name="TextBox 705">
              <a:extLst>
                <a:ext uri="{FF2B5EF4-FFF2-40B4-BE49-F238E27FC236}">
                  <a16:creationId xmlns:a16="http://schemas.microsoft.com/office/drawing/2014/main" id="{3009A19B-4F41-4B1C-A1FA-626879A56E4D}"/>
                </a:ext>
              </a:extLst>
            </p:cNvPr>
            <p:cNvSpPr txBox="1"/>
            <p:nvPr/>
          </p:nvSpPr>
          <p:spPr>
            <a:xfrm rot="16200000">
              <a:off x="-431051" y="5588354"/>
              <a:ext cx="2123294" cy="163210"/>
            </a:xfrm>
            <a:prstGeom prst="rect">
              <a:avLst/>
            </a:prstGeom>
            <a:noFill/>
          </p:spPr>
          <p:txBody>
            <a:bodyPr wrap="square" lIns="182828" tIns="146263" rIns="182828" bIns="146263" rtlCol="0" anchor="ctr">
              <a:noAutofit/>
            </a:bodyPr>
            <a:lstStyle/>
            <a:p>
              <a:pPr marL="0" marR="0" lvl="0" indent="0" algn="l" defTabSz="914049" rtl="0" eaLnBrk="1" fontAlgn="auto" latinLnBrk="0" hangingPunct="1">
                <a:lnSpc>
                  <a:spcPct val="100000"/>
                </a:lnSpc>
                <a:spcBef>
                  <a:spcPts val="0"/>
                </a:spcBef>
                <a:spcAft>
                  <a:spcPts val="600"/>
                </a:spcAft>
                <a:buClrTx/>
                <a:buSzTx/>
                <a:buFontTx/>
                <a:buNone/>
                <a:tabLst/>
                <a:defRPr/>
              </a:pPr>
              <a:r>
                <a:rPr kumimoji="0" lang="en-US" sz="1567" b="0" i="0" u="none" strike="noStrike" kern="0" cap="none" spc="0" normalizeH="0" baseline="0" noProof="0" dirty="0">
                  <a:ln>
                    <a:noFill/>
                  </a:ln>
                  <a:solidFill>
                    <a:srgbClr val="FFFFFF"/>
                  </a:solidFill>
                  <a:effectLst/>
                  <a:uLnTx/>
                  <a:uFillTx/>
                  <a:latin typeface="Segoe UI"/>
                  <a:ea typeface="MS PGothic" charset="0"/>
                  <a:cs typeface="Segoe UI Semibold" panose="020B0702040204020203" pitchFamily="34" charset="0"/>
                </a:rPr>
                <a:t>On-premises</a:t>
              </a:r>
            </a:p>
          </p:txBody>
        </p:sp>
        <p:sp>
          <p:nvSpPr>
            <p:cNvPr id="707" name="TextBox 706">
              <a:extLst>
                <a:ext uri="{FF2B5EF4-FFF2-40B4-BE49-F238E27FC236}">
                  <a16:creationId xmlns:a16="http://schemas.microsoft.com/office/drawing/2014/main" id="{A422C0E2-421F-44C9-B5DA-31FF7B2DC079}"/>
                </a:ext>
              </a:extLst>
            </p:cNvPr>
            <p:cNvSpPr txBox="1"/>
            <p:nvPr/>
          </p:nvSpPr>
          <p:spPr>
            <a:xfrm rot="16200000">
              <a:off x="-431051" y="2640898"/>
              <a:ext cx="2123294" cy="163210"/>
            </a:xfrm>
            <a:prstGeom prst="rect">
              <a:avLst/>
            </a:prstGeom>
            <a:noFill/>
          </p:spPr>
          <p:txBody>
            <a:bodyPr wrap="square" lIns="182828" tIns="146263" rIns="182828" bIns="146263" rtlCol="0" anchor="ctr">
              <a:noAutofit/>
            </a:bodyPr>
            <a:lstStyle/>
            <a:p>
              <a:pPr marL="0" marR="0" lvl="0" indent="0" algn="r" defTabSz="914049" rtl="0" eaLnBrk="1" fontAlgn="auto" latinLnBrk="0" hangingPunct="1">
                <a:lnSpc>
                  <a:spcPct val="100000"/>
                </a:lnSpc>
                <a:spcBef>
                  <a:spcPts val="0"/>
                </a:spcBef>
                <a:spcAft>
                  <a:spcPts val="600"/>
                </a:spcAft>
                <a:buClrTx/>
                <a:buSzTx/>
                <a:buFontTx/>
                <a:buNone/>
                <a:tabLst/>
                <a:defRPr/>
              </a:pPr>
              <a:r>
                <a:rPr kumimoji="0" lang="en-US" sz="1567" b="0" i="0" u="none" strike="noStrike" kern="0" cap="none" spc="0" normalizeH="0" baseline="0" noProof="0" dirty="0">
                  <a:ln>
                    <a:noFill/>
                  </a:ln>
                  <a:solidFill>
                    <a:srgbClr val="FFFFFF"/>
                  </a:solidFill>
                  <a:effectLst/>
                  <a:uLnTx/>
                  <a:uFillTx/>
                  <a:latin typeface="Segoe UI"/>
                  <a:ea typeface="MS PGothic" charset="0"/>
                  <a:cs typeface="Segoe UI Semibold" panose="020B0702040204020203" pitchFamily="34" charset="0"/>
                </a:rPr>
                <a:t>Cloud</a:t>
              </a:r>
            </a:p>
          </p:txBody>
        </p:sp>
        <p:sp>
          <p:nvSpPr>
            <p:cNvPr id="708" name="Freeform 35">
              <a:extLst>
                <a:ext uri="{FF2B5EF4-FFF2-40B4-BE49-F238E27FC236}">
                  <a16:creationId xmlns:a16="http://schemas.microsoft.com/office/drawing/2014/main" id="{DA04F0F8-6854-473D-9163-4321EC500211}"/>
                </a:ext>
              </a:extLst>
            </p:cNvPr>
            <p:cNvSpPr>
              <a:spLocks/>
            </p:cNvSpPr>
            <p:nvPr/>
          </p:nvSpPr>
          <p:spPr bwMode="auto">
            <a:xfrm rot="16200000">
              <a:off x="450881" y="2534583"/>
              <a:ext cx="311106" cy="189913"/>
            </a:xfrm>
            <a:custGeom>
              <a:avLst/>
              <a:gdLst>
                <a:gd name="connsiteX0" fmla="*/ 1857229 w 3708400"/>
                <a:gd name="connsiteY0" fmla="*/ 109538 h 2263775"/>
                <a:gd name="connsiteX1" fmla="*/ 1224183 w 3708400"/>
                <a:gd name="connsiteY1" fmla="*/ 628297 h 2263775"/>
                <a:gd name="connsiteX2" fmla="*/ 1218125 w 3708400"/>
                <a:gd name="connsiteY2" fmla="*/ 646499 h 2263775"/>
                <a:gd name="connsiteX3" fmla="*/ 1212067 w 3708400"/>
                <a:gd name="connsiteY3" fmla="*/ 746611 h 2263775"/>
                <a:gd name="connsiteX4" fmla="*/ 1154517 w 3708400"/>
                <a:gd name="connsiteY4" fmla="*/ 746611 h 2263775"/>
                <a:gd name="connsiteX5" fmla="*/ 775901 w 3708400"/>
                <a:gd name="connsiteY5" fmla="*/ 895261 h 2263775"/>
                <a:gd name="connsiteX6" fmla="*/ 775901 w 3708400"/>
                <a:gd name="connsiteY6" fmla="*/ 898295 h 2263775"/>
                <a:gd name="connsiteX7" fmla="*/ 721381 w 3708400"/>
                <a:gd name="connsiteY7" fmla="*/ 958968 h 2263775"/>
                <a:gd name="connsiteX8" fmla="*/ 697149 w 3708400"/>
                <a:gd name="connsiteY8" fmla="*/ 958968 h 2263775"/>
                <a:gd name="connsiteX9" fmla="*/ 109537 w 3708400"/>
                <a:gd name="connsiteY9" fmla="*/ 1556603 h 2263775"/>
                <a:gd name="connsiteX10" fmla="*/ 645657 w 3708400"/>
                <a:gd name="connsiteY10" fmla="*/ 2154238 h 2263775"/>
                <a:gd name="connsiteX11" fmla="*/ 648686 w 3708400"/>
                <a:gd name="connsiteY11" fmla="*/ 2154238 h 2263775"/>
                <a:gd name="connsiteX12" fmla="*/ 688062 w 3708400"/>
                <a:gd name="connsiteY12" fmla="*/ 2154238 h 2263775"/>
                <a:gd name="connsiteX13" fmla="*/ 3053655 w 3708400"/>
                <a:gd name="connsiteY13" fmla="*/ 2154238 h 2263775"/>
                <a:gd name="connsiteX14" fmla="*/ 3598862 w 3708400"/>
                <a:gd name="connsiteY14" fmla="*/ 1611210 h 2263775"/>
                <a:gd name="connsiteX15" fmla="*/ 3362606 w 3708400"/>
                <a:gd name="connsiteY15" fmla="*/ 1159191 h 2263775"/>
                <a:gd name="connsiteX16" fmla="*/ 3353519 w 3708400"/>
                <a:gd name="connsiteY16" fmla="*/ 1153124 h 2263775"/>
                <a:gd name="connsiteX17" fmla="*/ 3314143 w 3708400"/>
                <a:gd name="connsiteY17" fmla="*/ 1134922 h 2263775"/>
                <a:gd name="connsiteX18" fmla="*/ 3320201 w 3708400"/>
                <a:gd name="connsiteY18" fmla="*/ 1053013 h 2263775"/>
                <a:gd name="connsiteX19" fmla="*/ 2672010 w 3708400"/>
                <a:gd name="connsiteY19" fmla="*/ 403805 h 2263775"/>
                <a:gd name="connsiteX20" fmla="*/ 2490274 w 3708400"/>
                <a:gd name="connsiteY20" fmla="*/ 431108 h 2263775"/>
                <a:gd name="connsiteX21" fmla="*/ 2475130 w 3708400"/>
                <a:gd name="connsiteY21" fmla="*/ 437176 h 2263775"/>
                <a:gd name="connsiteX22" fmla="*/ 2423638 w 3708400"/>
                <a:gd name="connsiteY22" fmla="*/ 455378 h 2263775"/>
                <a:gd name="connsiteX23" fmla="*/ 2396378 w 3708400"/>
                <a:gd name="connsiteY23" fmla="*/ 403805 h 2263775"/>
                <a:gd name="connsiteX24" fmla="*/ 2393349 w 3708400"/>
                <a:gd name="connsiteY24" fmla="*/ 397738 h 2263775"/>
                <a:gd name="connsiteX25" fmla="*/ 1857229 w 3708400"/>
                <a:gd name="connsiteY25" fmla="*/ 109538 h 2263775"/>
                <a:gd name="connsiteX26" fmla="*/ 1857230 w 3708400"/>
                <a:gd name="connsiteY26" fmla="*/ 0 h 2263775"/>
                <a:gd name="connsiteX27" fmla="*/ 2475297 w 3708400"/>
                <a:gd name="connsiteY27" fmla="*/ 321663 h 2263775"/>
                <a:gd name="connsiteX28" fmla="*/ 2672230 w 3708400"/>
                <a:gd name="connsiteY28" fmla="*/ 294352 h 2263775"/>
                <a:gd name="connsiteX29" fmla="*/ 3429664 w 3708400"/>
                <a:gd name="connsiteY29" fmla="*/ 1052989 h 2263775"/>
                <a:gd name="connsiteX30" fmla="*/ 3429664 w 3708400"/>
                <a:gd name="connsiteY30" fmla="*/ 1059058 h 2263775"/>
                <a:gd name="connsiteX31" fmla="*/ 3426634 w 3708400"/>
                <a:gd name="connsiteY31" fmla="*/ 1071197 h 2263775"/>
                <a:gd name="connsiteX32" fmla="*/ 3708400 w 3708400"/>
                <a:gd name="connsiteY32" fmla="*/ 1611347 h 2263775"/>
                <a:gd name="connsiteX33" fmla="*/ 3053977 w 3708400"/>
                <a:gd name="connsiteY33" fmla="*/ 2263775 h 2263775"/>
                <a:gd name="connsiteX34" fmla="*/ 681691 w 3708400"/>
                <a:gd name="connsiteY34" fmla="*/ 2263775 h 2263775"/>
                <a:gd name="connsiteX35" fmla="*/ 636245 w 3708400"/>
                <a:gd name="connsiteY35" fmla="*/ 2260741 h 2263775"/>
                <a:gd name="connsiteX36" fmla="*/ 0 w 3708400"/>
                <a:gd name="connsiteY36" fmla="*/ 1556725 h 2263775"/>
                <a:gd name="connsiteX37" fmla="*/ 669572 w 3708400"/>
                <a:gd name="connsiteY37" fmla="*/ 849674 h 2263775"/>
                <a:gd name="connsiteX38" fmla="*/ 669572 w 3708400"/>
                <a:gd name="connsiteY38" fmla="*/ 846640 h 2263775"/>
                <a:gd name="connsiteX39" fmla="*/ 687751 w 3708400"/>
                <a:gd name="connsiteY39" fmla="*/ 831467 h 2263775"/>
                <a:gd name="connsiteX40" fmla="*/ 1111914 w 3708400"/>
                <a:gd name="connsiteY40" fmla="*/ 640290 h 2263775"/>
                <a:gd name="connsiteX41" fmla="*/ 1111914 w 3708400"/>
                <a:gd name="connsiteY41" fmla="*/ 622083 h 2263775"/>
                <a:gd name="connsiteX42" fmla="*/ 1117974 w 3708400"/>
                <a:gd name="connsiteY42" fmla="*/ 594772 h 2263775"/>
                <a:gd name="connsiteX43" fmla="*/ 1857230 w 3708400"/>
                <a:gd name="connsiteY43" fmla="*/ 0 h 2263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708400" h="2263775">
                  <a:moveTo>
                    <a:pt x="1857229" y="109538"/>
                  </a:moveTo>
                  <a:cubicBezTo>
                    <a:pt x="1548278" y="109538"/>
                    <a:pt x="1284761" y="327963"/>
                    <a:pt x="1224183" y="628297"/>
                  </a:cubicBezTo>
                  <a:cubicBezTo>
                    <a:pt x="1218125" y="646499"/>
                    <a:pt x="1218125" y="646499"/>
                    <a:pt x="1218125" y="646499"/>
                  </a:cubicBezTo>
                  <a:cubicBezTo>
                    <a:pt x="1212067" y="746611"/>
                    <a:pt x="1212067" y="746611"/>
                    <a:pt x="1212067" y="746611"/>
                  </a:cubicBezTo>
                  <a:cubicBezTo>
                    <a:pt x="1154517" y="746611"/>
                    <a:pt x="1154517" y="746611"/>
                    <a:pt x="1154517" y="746611"/>
                  </a:cubicBezTo>
                  <a:cubicBezTo>
                    <a:pt x="1012158" y="746611"/>
                    <a:pt x="878885" y="801217"/>
                    <a:pt x="775901" y="895261"/>
                  </a:cubicBezTo>
                  <a:cubicBezTo>
                    <a:pt x="775901" y="898295"/>
                    <a:pt x="775901" y="898295"/>
                    <a:pt x="775901" y="898295"/>
                  </a:cubicBezTo>
                  <a:cubicBezTo>
                    <a:pt x="721381" y="958968"/>
                    <a:pt x="721381" y="958968"/>
                    <a:pt x="721381" y="958968"/>
                  </a:cubicBezTo>
                  <a:cubicBezTo>
                    <a:pt x="697149" y="958968"/>
                    <a:pt x="697149" y="958968"/>
                    <a:pt x="697149" y="958968"/>
                  </a:cubicBezTo>
                  <a:cubicBezTo>
                    <a:pt x="373054" y="965036"/>
                    <a:pt x="109537" y="1232000"/>
                    <a:pt x="109537" y="1556603"/>
                  </a:cubicBezTo>
                  <a:cubicBezTo>
                    <a:pt x="109537" y="1863005"/>
                    <a:pt x="339736" y="2120868"/>
                    <a:pt x="645657" y="2154238"/>
                  </a:cubicBezTo>
                  <a:cubicBezTo>
                    <a:pt x="648686" y="2154238"/>
                    <a:pt x="648686" y="2154238"/>
                    <a:pt x="648686" y="2154238"/>
                  </a:cubicBezTo>
                  <a:lnTo>
                    <a:pt x="688062" y="2154238"/>
                  </a:lnTo>
                  <a:cubicBezTo>
                    <a:pt x="3053655" y="2154238"/>
                    <a:pt x="3053655" y="2154238"/>
                    <a:pt x="3053655" y="2154238"/>
                  </a:cubicBezTo>
                  <a:cubicBezTo>
                    <a:pt x="3353519" y="2154238"/>
                    <a:pt x="3598862" y="1911544"/>
                    <a:pt x="3598862" y="1611210"/>
                  </a:cubicBezTo>
                  <a:cubicBezTo>
                    <a:pt x="3598862" y="1432222"/>
                    <a:pt x="3511023" y="1265370"/>
                    <a:pt x="3362606" y="1159191"/>
                  </a:cubicBezTo>
                  <a:cubicBezTo>
                    <a:pt x="3359577" y="1159191"/>
                    <a:pt x="3356548" y="1156158"/>
                    <a:pt x="3353519" y="1153124"/>
                  </a:cubicBezTo>
                  <a:cubicBezTo>
                    <a:pt x="3314143" y="1134922"/>
                    <a:pt x="3314143" y="1134922"/>
                    <a:pt x="3314143" y="1134922"/>
                  </a:cubicBezTo>
                  <a:cubicBezTo>
                    <a:pt x="3320201" y="1053013"/>
                    <a:pt x="3320201" y="1053013"/>
                    <a:pt x="3320201" y="1053013"/>
                  </a:cubicBezTo>
                  <a:cubicBezTo>
                    <a:pt x="3320201" y="695038"/>
                    <a:pt x="3029424" y="403805"/>
                    <a:pt x="2672010" y="403805"/>
                  </a:cubicBezTo>
                  <a:cubicBezTo>
                    <a:pt x="2614461" y="403805"/>
                    <a:pt x="2550853" y="412906"/>
                    <a:pt x="2490274" y="431108"/>
                  </a:cubicBezTo>
                  <a:cubicBezTo>
                    <a:pt x="2484217" y="434142"/>
                    <a:pt x="2478159" y="437176"/>
                    <a:pt x="2475130" y="437176"/>
                  </a:cubicBezTo>
                  <a:cubicBezTo>
                    <a:pt x="2423638" y="455378"/>
                    <a:pt x="2423638" y="455378"/>
                    <a:pt x="2423638" y="455378"/>
                  </a:cubicBezTo>
                  <a:cubicBezTo>
                    <a:pt x="2396378" y="403805"/>
                    <a:pt x="2396378" y="403805"/>
                    <a:pt x="2396378" y="403805"/>
                  </a:cubicBezTo>
                  <a:cubicBezTo>
                    <a:pt x="2393349" y="397738"/>
                    <a:pt x="2393349" y="397738"/>
                    <a:pt x="2393349" y="397738"/>
                  </a:cubicBezTo>
                  <a:cubicBezTo>
                    <a:pt x="2272192" y="218751"/>
                    <a:pt x="2072282" y="109538"/>
                    <a:pt x="1857229" y="109538"/>
                  </a:cubicBezTo>
                  <a:close/>
                  <a:moveTo>
                    <a:pt x="1857230" y="0"/>
                  </a:moveTo>
                  <a:cubicBezTo>
                    <a:pt x="2102639" y="0"/>
                    <a:pt x="2332899" y="121382"/>
                    <a:pt x="2475297" y="321663"/>
                  </a:cubicBezTo>
                  <a:cubicBezTo>
                    <a:pt x="2541951" y="303455"/>
                    <a:pt x="2608605" y="294352"/>
                    <a:pt x="2672230" y="294352"/>
                  </a:cubicBezTo>
                  <a:cubicBezTo>
                    <a:pt x="3090333" y="294352"/>
                    <a:pt x="3429664" y="634221"/>
                    <a:pt x="3429664" y="1052989"/>
                  </a:cubicBezTo>
                  <a:cubicBezTo>
                    <a:pt x="3429664" y="1059058"/>
                    <a:pt x="3429664" y="1059058"/>
                    <a:pt x="3429664" y="1059058"/>
                  </a:cubicBezTo>
                  <a:cubicBezTo>
                    <a:pt x="3426634" y="1071197"/>
                    <a:pt x="3426634" y="1071197"/>
                    <a:pt x="3426634" y="1071197"/>
                  </a:cubicBezTo>
                  <a:cubicBezTo>
                    <a:pt x="3602359" y="1195613"/>
                    <a:pt x="3708400" y="1395894"/>
                    <a:pt x="3708400" y="1611347"/>
                  </a:cubicBezTo>
                  <a:cubicBezTo>
                    <a:pt x="3708400" y="1972458"/>
                    <a:pt x="3414515" y="2263775"/>
                    <a:pt x="3053977" y="2263775"/>
                  </a:cubicBezTo>
                  <a:cubicBezTo>
                    <a:pt x="681691" y="2263775"/>
                    <a:pt x="681691" y="2263775"/>
                    <a:pt x="681691" y="2263775"/>
                  </a:cubicBezTo>
                  <a:cubicBezTo>
                    <a:pt x="636245" y="2260741"/>
                    <a:pt x="636245" y="2260741"/>
                    <a:pt x="636245" y="2260741"/>
                  </a:cubicBezTo>
                  <a:cubicBezTo>
                    <a:pt x="275706" y="2224326"/>
                    <a:pt x="0" y="1920871"/>
                    <a:pt x="0" y="1556725"/>
                  </a:cubicBezTo>
                  <a:cubicBezTo>
                    <a:pt x="0" y="1180441"/>
                    <a:pt x="299944" y="870916"/>
                    <a:pt x="669572" y="849674"/>
                  </a:cubicBezTo>
                  <a:cubicBezTo>
                    <a:pt x="669572" y="846640"/>
                    <a:pt x="669572" y="846640"/>
                    <a:pt x="669572" y="846640"/>
                  </a:cubicBezTo>
                  <a:cubicBezTo>
                    <a:pt x="687751" y="831467"/>
                    <a:pt x="687751" y="831467"/>
                    <a:pt x="687751" y="831467"/>
                  </a:cubicBezTo>
                  <a:cubicBezTo>
                    <a:pt x="799851" y="716154"/>
                    <a:pt x="948308" y="649394"/>
                    <a:pt x="1111914" y="640290"/>
                  </a:cubicBezTo>
                  <a:cubicBezTo>
                    <a:pt x="1111914" y="622083"/>
                    <a:pt x="1111914" y="622083"/>
                    <a:pt x="1111914" y="622083"/>
                  </a:cubicBezTo>
                  <a:cubicBezTo>
                    <a:pt x="1111914" y="609945"/>
                    <a:pt x="1114944" y="603876"/>
                    <a:pt x="1117974" y="594772"/>
                  </a:cubicBezTo>
                  <a:cubicBezTo>
                    <a:pt x="1193717" y="248833"/>
                    <a:pt x="1502751" y="0"/>
                    <a:pt x="1857230" y="0"/>
                  </a:cubicBezTo>
                  <a:close/>
                </a:path>
              </a:pathLst>
            </a:custGeom>
            <a:noFill/>
            <a:ln w="12700">
              <a:noFill/>
              <a:round/>
              <a:headEnd/>
              <a:tailEnd/>
            </a:ln>
            <a:extLst/>
          </p:spPr>
          <p:txBody>
            <a:bodyPr vert="horz" wrap="square" lIns="89642" tIns="44821" rIns="89642" bIns="44821" numCol="1" anchor="t" anchorCtr="0" compatLnSpc="1">
              <a:prstTxWarp prst="textNoShape">
                <a:avLst/>
              </a:prstTxWarp>
              <a:noAutofit/>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noFill/>
                <a:effectLst/>
                <a:uLnTx/>
                <a:uFillTx/>
                <a:latin typeface="Segoe UI"/>
                <a:ea typeface="MS PGothic" charset="0"/>
                <a:cs typeface="+mn-cs"/>
              </a:endParaRPr>
            </a:p>
          </p:txBody>
        </p:sp>
        <p:sp>
          <p:nvSpPr>
            <p:cNvPr id="709" name="Rectangle 708">
              <a:extLst>
                <a:ext uri="{FF2B5EF4-FFF2-40B4-BE49-F238E27FC236}">
                  <a16:creationId xmlns:a16="http://schemas.microsoft.com/office/drawing/2014/main" id="{C4F238F7-DC40-4B90-9B4E-F175ADAE51B8}"/>
                </a:ext>
              </a:extLst>
            </p:cNvPr>
            <p:cNvSpPr/>
            <p:nvPr/>
          </p:nvSpPr>
          <p:spPr>
            <a:xfrm rot="16200000">
              <a:off x="268178" y="1936348"/>
              <a:ext cx="716863" cy="338554"/>
            </a:xfrm>
            <a:prstGeom prst="rect">
              <a:avLst/>
            </a:prstGeom>
            <a:noFill/>
          </p:spPr>
          <p:txBody>
            <a:bodyPr wrap="none">
              <a:spAutoFit/>
            </a:bodyPr>
            <a:lstStyle/>
            <a:p>
              <a:pPr marL="0" marR="0" lvl="0" indent="0" algn="l" defTabSz="913505"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noFill/>
                  <a:effectLst/>
                  <a:uLnTx/>
                  <a:uFillTx/>
                  <a:latin typeface="Segoe UI"/>
                  <a:ea typeface="Segoe UI" pitchFamily="34" charset="0"/>
                  <a:cs typeface="Segoe UI Semibold" panose="020B0702040204020203" pitchFamily="34" charset="0"/>
                </a:rPr>
                <a:t>Cloud</a:t>
              </a:r>
              <a:endParaRPr kumimoji="0" lang="en-US" sz="1568" b="0" i="0" u="none" strike="noStrike" kern="0" cap="none" spc="0" normalizeH="0" baseline="0" noProof="0" dirty="0">
                <a:ln>
                  <a:noFill/>
                </a:ln>
                <a:noFill/>
                <a:effectLst/>
                <a:uLnTx/>
                <a:uFillTx/>
                <a:latin typeface="Segoe UI"/>
                <a:ea typeface="MS PGothic" charset="0"/>
                <a:cs typeface="+mn-cs"/>
              </a:endParaRPr>
            </a:p>
          </p:txBody>
        </p:sp>
        <p:sp>
          <p:nvSpPr>
            <p:cNvPr id="710" name="Freeform 87">
              <a:extLst>
                <a:ext uri="{FF2B5EF4-FFF2-40B4-BE49-F238E27FC236}">
                  <a16:creationId xmlns:a16="http://schemas.microsoft.com/office/drawing/2014/main" id="{5A9C7819-6B7D-4033-B81D-9FEC3EC590AA}"/>
                </a:ext>
              </a:extLst>
            </p:cNvPr>
            <p:cNvSpPr>
              <a:spLocks/>
            </p:cNvSpPr>
            <p:nvPr/>
          </p:nvSpPr>
          <p:spPr bwMode="auto">
            <a:xfrm rot="16200000">
              <a:off x="557165" y="6566880"/>
              <a:ext cx="160951" cy="235702"/>
            </a:xfrm>
            <a:custGeom>
              <a:avLst/>
              <a:gdLst>
                <a:gd name="connsiteX0" fmla="*/ 122238 w 2276475"/>
                <a:gd name="connsiteY0" fmla="*/ 2868613 h 3333750"/>
                <a:gd name="connsiteX1" fmla="*/ 122238 w 2276475"/>
                <a:gd name="connsiteY1" fmla="*/ 3185748 h 3333750"/>
                <a:gd name="connsiteX2" fmla="*/ 128322 w 2276475"/>
                <a:gd name="connsiteY2" fmla="*/ 3213101 h 3333750"/>
                <a:gd name="connsiteX3" fmla="*/ 2148154 w 2276475"/>
                <a:gd name="connsiteY3" fmla="*/ 3213101 h 3333750"/>
                <a:gd name="connsiteX4" fmla="*/ 2154238 w 2276475"/>
                <a:gd name="connsiteY4" fmla="*/ 3185748 h 3333750"/>
                <a:gd name="connsiteX5" fmla="*/ 2154238 w 2276475"/>
                <a:gd name="connsiteY5" fmla="*/ 2868613 h 3333750"/>
                <a:gd name="connsiteX6" fmla="*/ 2019847 w 2276475"/>
                <a:gd name="connsiteY6" fmla="*/ 2868613 h 3333750"/>
                <a:gd name="connsiteX7" fmla="*/ 126626 w 2276475"/>
                <a:gd name="connsiteY7" fmla="*/ 2868613 h 3333750"/>
                <a:gd name="connsiteX8" fmla="*/ 399008 w 2276475"/>
                <a:gd name="connsiteY8" fmla="*/ 2470150 h 3333750"/>
                <a:gd name="connsiteX9" fmla="*/ 1342482 w 2276475"/>
                <a:gd name="connsiteY9" fmla="*/ 2470150 h 3333750"/>
                <a:gd name="connsiteX10" fmla="*/ 1403351 w 2276475"/>
                <a:gd name="connsiteY10" fmla="*/ 2531269 h 3333750"/>
                <a:gd name="connsiteX11" fmla="*/ 1342482 w 2276475"/>
                <a:gd name="connsiteY11" fmla="*/ 2592388 h 3333750"/>
                <a:gd name="connsiteX12" fmla="*/ 399008 w 2276475"/>
                <a:gd name="connsiteY12" fmla="*/ 2592388 h 3333750"/>
                <a:gd name="connsiteX13" fmla="*/ 338138 w 2276475"/>
                <a:gd name="connsiteY13" fmla="*/ 2531269 h 3333750"/>
                <a:gd name="connsiteX14" fmla="*/ 399008 w 2276475"/>
                <a:gd name="connsiteY14" fmla="*/ 2470150 h 3333750"/>
                <a:gd name="connsiteX15" fmla="*/ 1677078 w 2276475"/>
                <a:gd name="connsiteY15" fmla="*/ 2373313 h 3333750"/>
                <a:gd name="connsiteX16" fmla="*/ 1600621 w 2276475"/>
                <a:gd name="connsiteY16" fmla="*/ 2403641 h 3333750"/>
                <a:gd name="connsiteX17" fmla="*/ 1570038 w 2276475"/>
                <a:gd name="connsiteY17" fmla="*/ 2473397 h 3333750"/>
                <a:gd name="connsiteX18" fmla="*/ 1600621 w 2276475"/>
                <a:gd name="connsiteY18" fmla="*/ 2546185 h 3333750"/>
                <a:gd name="connsiteX19" fmla="*/ 1674020 w 2276475"/>
                <a:gd name="connsiteY19" fmla="*/ 2576513 h 3333750"/>
                <a:gd name="connsiteX20" fmla="*/ 1747418 w 2276475"/>
                <a:gd name="connsiteY20" fmla="*/ 2546185 h 3333750"/>
                <a:gd name="connsiteX21" fmla="*/ 1778001 w 2276475"/>
                <a:gd name="connsiteY21" fmla="*/ 2473397 h 3333750"/>
                <a:gd name="connsiteX22" fmla="*/ 1677078 w 2276475"/>
                <a:gd name="connsiteY22" fmla="*/ 2373313 h 3333750"/>
                <a:gd name="connsiteX23" fmla="*/ 1676272 w 2276475"/>
                <a:gd name="connsiteY23" fmla="*/ 2252663 h 3333750"/>
                <a:gd name="connsiteX24" fmla="*/ 1898650 w 2276475"/>
                <a:gd name="connsiteY24" fmla="*/ 2474190 h 3333750"/>
                <a:gd name="connsiteX25" fmla="*/ 1834678 w 2276475"/>
                <a:gd name="connsiteY25" fmla="*/ 2631990 h 3333750"/>
                <a:gd name="connsiteX26" fmla="*/ 1673225 w 2276475"/>
                <a:gd name="connsiteY26" fmla="*/ 2698751 h 3333750"/>
                <a:gd name="connsiteX27" fmla="*/ 1514818 w 2276475"/>
                <a:gd name="connsiteY27" fmla="*/ 2631990 h 3333750"/>
                <a:gd name="connsiteX28" fmla="*/ 1447800 w 2276475"/>
                <a:gd name="connsiteY28" fmla="*/ 2474190 h 3333750"/>
                <a:gd name="connsiteX29" fmla="*/ 1514818 w 2276475"/>
                <a:gd name="connsiteY29" fmla="*/ 2316390 h 3333750"/>
                <a:gd name="connsiteX30" fmla="*/ 1676272 w 2276475"/>
                <a:gd name="connsiteY30" fmla="*/ 2252663 h 3333750"/>
                <a:gd name="connsiteX31" fmla="*/ 122238 w 2276475"/>
                <a:gd name="connsiteY31" fmla="*/ 2193925 h 3333750"/>
                <a:gd name="connsiteX32" fmla="*/ 122238 w 2276475"/>
                <a:gd name="connsiteY32" fmla="*/ 2203756 h 3333750"/>
                <a:gd name="connsiteX33" fmla="*/ 122238 w 2276475"/>
                <a:gd name="connsiteY33" fmla="*/ 2374283 h 3333750"/>
                <a:gd name="connsiteX34" fmla="*/ 122238 w 2276475"/>
                <a:gd name="connsiteY34" fmla="*/ 2574870 h 3333750"/>
                <a:gd name="connsiteX35" fmla="*/ 122238 w 2276475"/>
                <a:gd name="connsiteY35" fmla="*/ 2747963 h 3333750"/>
                <a:gd name="connsiteX36" fmla="*/ 256628 w 2276475"/>
                <a:gd name="connsiteY36" fmla="*/ 2747963 h 3333750"/>
                <a:gd name="connsiteX37" fmla="*/ 2149850 w 2276475"/>
                <a:gd name="connsiteY37" fmla="*/ 2747963 h 3333750"/>
                <a:gd name="connsiteX38" fmla="*/ 2154238 w 2276475"/>
                <a:gd name="connsiteY38" fmla="*/ 2747963 h 3333750"/>
                <a:gd name="connsiteX39" fmla="*/ 2154238 w 2276475"/>
                <a:gd name="connsiteY39" fmla="*/ 2193925 h 3333750"/>
                <a:gd name="connsiteX40" fmla="*/ 2019847 w 2276475"/>
                <a:gd name="connsiteY40" fmla="*/ 2193925 h 3333750"/>
                <a:gd name="connsiteX41" fmla="*/ 126626 w 2276475"/>
                <a:gd name="connsiteY41" fmla="*/ 2193925 h 3333750"/>
                <a:gd name="connsiteX42" fmla="*/ 399008 w 2276475"/>
                <a:gd name="connsiteY42" fmla="*/ 1808163 h 3333750"/>
                <a:gd name="connsiteX43" fmla="*/ 1342482 w 2276475"/>
                <a:gd name="connsiteY43" fmla="*/ 1808163 h 3333750"/>
                <a:gd name="connsiteX44" fmla="*/ 1403351 w 2276475"/>
                <a:gd name="connsiteY44" fmla="*/ 1869282 h 3333750"/>
                <a:gd name="connsiteX45" fmla="*/ 1342482 w 2276475"/>
                <a:gd name="connsiteY45" fmla="*/ 1930401 h 3333750"/>
                <a:gd name="connsiteX46" fmla="*/ 399008 w 2276475"/>
                <a:gd name="connsiteY46" fmla="*/ 1930401 h 3333750"/>
                <a:gd name="connsiteX47" fmla="*/ 338138 w 2276475"/>
                <a:gd name="connsiteY47" fmla="*/ 1869282 h 3333750"/>
                <a:gd name="connsiteX48" fmla="*/ 399008 w 2276475"/>
                <a:gd name="connsiteY48" fmla="*/ 1808163 h 3333750"/>
                <a:gd name="connsiteX49" fmla="*/ 1674020 w 2276475"/>
                <a:gd name="connsiteY49" fmla="*/ 1692275 h 3333750"/>
                <a:gd name="connsiteX50" fmla="*/ 1570038 w 2276475"/>
                <a:gd name="connsiteY50" fmla="*/ 1793141 h 3333750"/>
                <a:gd name="connsiteX51" fmla="*/ 1674020 w 2276475"/>
                <a:gd name="connsiteY51" fmla="*/ 1897063 h 3333750"/>
                <a:gd name="connsiteX52" fmla="*/ 1778001 w 2276475"/>
                <a:gd name="connsiteY52" fmla="*/ 1796197 h 3333750"/>
                <a:gd name="connsiteX53" fmla="*/ 1747418 w 2276475"/>
                <a:gd name="connsiteY53" fmla="*/ 1722840 h 3333750"/>
                <a:gd name="connsiteX54" fmla="*/ 1674020 w 2276475"/>
                <a:gd name="connsiteY54" fmla="*/ 1692275 h 3333750"/>
                <a:gd name="connsiteX55" fmla="*/ 1673225 w 2276475"/>
                <a:gd name="connsiteY55" fmla="*/ 1571625 h 3333750"/>
                <a:gd name="connsiteX56" fmla="*/ 1834678 w 2276475"/>
                <a:gd name="connsiteY56" fmla="*/ 1638387 h 3333750"/>
                <a:gd name="connsiteX57" fmla="*/ 1898650 w 2276475"/>
                <a:gd name="connsiteY57" fmla="*/ 1796186 h 3333750"/>
                <a:gd name="connsiteX58" fmla="*/ 1673225 w 2276475"/>
                <a:gd name="connsiteY58" fmla="*/ 2017713 h 3333750"/>
                <a:gd name="connsiteX59" fmla="*/ 1447800 w 2276475"/>
                <a:gd name="connsiteY59" fmla="*/ 1796186 h 3333750"/>
                <a:gd name="connsiteX60" fmla="*/ 1673225 w 2276475"/>
                <a:gd name="connsiteY60" fmla="*/ 1571625 h 3333750"/>
                <a:gd name="connsiteX61" fmla="*/ 122238 w 2276475"/>
                <a:gd name="connsiteY61" fmla="*/ 1519238 h 3333750"/>
                <a:gd name="connsiteX62" fmla="*/ 122238 w 2276475"/>
                <a:gd name="connsiteY62" fmla="*/ 1970070 h 3333750"/>
                <a:gd name="connsiteX63" fmla="*/ 122238 w 2276475"/>
                <a:gd name="connsiteY63" fmla="*/ 2073275 h 3333750"/>
                <a:gd name="connsiteX64" fmla="*/ 256628 w 2276475"/>
                <a:gd name="connsiteY64" fmla="*/ 2073275 h 3333750"/>
                <a:gd name="connsiteX65" fmla="*/ 2149850 w 2276475"/>
                <a:gd name="connsiteY65" fmla="*/ 2073275 h 3333750"/>
                <a:gd name="connsiteX66" fmla="*/ 2154238 w 2276475"/>
                <a:gd name="connsiteY66" fmla="*/ 2073275 h 3333750"/>
                <a:gd name="connsiteX67" fmla="*/ 2154238 w 2276475"/>
                <a:gd name="connsiteY67" fmla="*/ 1833306 h 3333750"/>
                <a:gd name="connsiteX68" fmla="*/ 2154238 w 2276475"/>
                <a:gd name="connsiteY68" fmla="*/ 1541561 h 3333750"/>
                <a:gd name="connsiteX69" fmla="*/ 2154238 w 2276475"/>
                <a:gd name="connsiteY69" fmla="*/ 1519238 h 3333750"/>
                <a:gd name="connsiteX70" fmla="*/ 2019847 w 2276475"/>
                <a:gd name="connsiteY70" fmla="*/ 1519238 h 3333750"/>
                <a:gd name="connsiteX71" fmla="*/ 126626 w 2276475"/>
                <a:gd name="connsiteY71" fmla="*/ 1519238 h 3333750"/>
                <a:gd name="connsiteX72" fmla="*/ 399000 w 2276475"/>
                <a:gd name="connsiteY72" fmla="*/ 1143000 h 3333750"/>
                <a:gd name="connsiteX73" fmla="*/ 1339314 w 2276475"/>
                <a:gd name="connsiteY73" fmla="*/ 1143000 h 3333750"/>
                <a:gd name="connsiteX74" fmla="*/ 1400176 w 2276475"/>
                <a:gd name="connsiteY74" fmla="*/ 1203325 h 3333750"/>
                <a:gd name="connsiteX75" fmla="*/ 1339314 w 2276475"/>
                <a:gd name="connsiteY75" fmla="*/ 1263650 h 3333750"/>
                <a:gd name="connsiteX76" fmla="*/ 399000 w 2276475"/>
                <a:gd name="connsiteY76" fmla="*/ 1263650 h 3333750"/>
                <a:gd name="connsiteX77" fmla="*/ 338138 w 2276475"/>
                <a:gd name="connsiteY77" fmla="*/ 1203325 h 3333750"/>
                <a:gd name="connsiteX78" fmla="*/ 399000 w 2276475"/>
                <a:gd name="connsiteY78" fmla="*/ 1143000 h 3333750"/>
                <a:gd name="connsiteX79" fmla="*/ 1674020 w 2276475"/>
                <a:gd name="connsiteY79" fmla="*/ 1012825 h 3333750"/>
                <a:gd name="connsiteX80" fmla="*/ 1603679 w 2276475"/>
                <a:gd name="connsiteY80" fmla="*/ 1043153 h 3333750"/>
                <a:gd name="connsiteX81" fmla="*/ 1570038 w 2276475"/>
                <a:gd name="connsiteY81" fmla="*/ 1115942 h 3333750"/>
                <a:gd name="connsiteX82" fmla="*/ 1674020 w 2276475"/>
                <a:gd name="connsiteY82" fmla="*/ 1216025 h 3333750"/>
                <a:gd name="connsiteX83" fmla="*/ 1778001 w 2276475"/>
                <a:gd name="connsiteY83" fmla="*/ 1115942 h 3333750"/>
                <a:gd name="connsiteX84" fmla="*/ 1747418 w 2276475"/>
                <a:gd name="connsiteY84" fmla="*/ 1043153 h 3333750"/>
                <a:gd name="connsiteX85" fmla="*/ 1674020 w 2276475"/>
                <a:gd name="connsiteY85" fmla="*/ 1012825 h 3333750"/>
                <a:gd name="connsiteX86" fmla="*/ 1673225 w 2276475"/>
                <a:gd name="connsiteY86" fmla="*/ 890588 h 3333750"/>
                <a:gd name="connsiteX87" fmla="*/ 1676272 w 2276475"/>
                <a:gd name="connsiteY87" fmla="*/ 890588 h 3333750"/>
                <a:gd name="connsiteX88" fmla="*/ 1831632 w 2276475"/>
                <a:gd name="connsiteY88" fmla="*/ 957350 h 3333750"/>
                <a:gd name="connsiteX89" fmla="*/ 1898650 w 2276475"/>
                <a:gd name="connsiteY89" fmla="*/ 1115149 h 3333750"/>
                <a:gd name="connsiteX90" fmla="*/ 1673225 w 2276475"/>
                <a:gd name="connsiteY90" fmla="*/ 1336676 h 3333750"/>
                <a:gd name="connsiteX91" fmla="*/ 1447800 w 2276475"/>
                <a:gd name="connsiteY91" fmla="*/ 1115149 h 3333750"/>
                <a:gd name="connsiteX92" fmla="*/ 1514818 w 2276475"/>
                <a:gd name="connsiteY92" fmla="*/ 954315 h 3333750"/>
                <a:gd name="connsiteX93" fmla="*/ 1673225 w 2276475"/>
                <a:gd name="connsiteY93" fmla="*/ 890588 h 3333750"/>
                <a:gd name="connsiteX94" fmla="*/ 122238 w 2276475"/>
                <a:gd name="connsiteY94" fmla="*/ 844550 h 3333750"/>
                <a:gd name="connsiteX95" fmla="*/ 122238 w 2276475"/>
                <a:gd name="connsiteY95" fmla="*/ 1398588 h 3333750"/>
                <a:gd name="connsiteX96" fmla="*/ 256628 w 2276475"/>
                <a:gd name="connsiteY96" fmla="*/ 1398588 h 3333750"/>
                <a:gd name="connsiteX97" fmla="*/ 2149850 w 2276475"/>
                <a:gd name="connsiteY97" fmla="*/ 1398588 h 3333750"/>
                <a:gd name="connsiteX98" fmla="*/ 2154238 w 2276475"/>
                <a:gd name="connsiteY98" fmla="*/ 1398588 h 3333750"/>
                <a:gd name="connsiteX99" fmla="*/ 2154238 w 2276475"/>
                <a:gd name="connsiteY99" fmla="*/ 1341995 h 3333750"/>
                <a:gd name="connsiteX100" fmla="*/ 2154238 w 2276475"/>
                <a:gd name="connsiteY100" fmla="*/ 1128212 h 3333750"/>
                <a:gd name="connsiteX101" fmla="*/ 2154238 w 2276475"/>
                <a:gd name="connsiteY101" fmla="*/ 844550 h 3333750"/>
                <a:gd name="connsiteX102" fmla="*/ 2019847 w 2276475"/>
                <a:gd name="connsiteY102" fmla="*/ 844550 h 3333750"/>
                <a:gd name="connsiteX103" fmla="*/ 126626 w 2276475"/>
                <a:gd name="connsiteY103" fmla="*/ 844550 h 3333750"/>
                <a:gd name="connsiteX104" fmla="*/ 395840 w 2276475"/>
                <a:gd name="connsiteY104" fmla="*/ 471488 h 3333750"/>
                <a:gd name="connsiteX105" fmla="*/ 1342474 w 2276475"/>
                <a:gd name="connsiteY105" fmla="*/ 471488 h 3333750"/>
                <a:gd name="connsiteX106" fmla="*/ 1403351 w 2276475"/>
                <a:gd name="connsiteY106" fmla="*/ 531813 h 3333750"/>
                <a:gd name="connsiteX107" fmla="*/ 1342474 w 2276475"/>
                <a:gd name="connsiteY107" fmla="*/ 592138 h 3333750"/>
                <a:gd name="connsiteX108" fmla="*/ 395840 w 2276475"/>
                <a:gd name="connsiteY108" fmla="*/ 592138 h 3333750"/>
                <a:gd name="connsiteX109" fmla="*/ 334963 w 2276475"/>
                <a:gd name="connsiteY109" fmla="*/ 531813 h 3333750"/>
                <a:gd name="connsiteX110" fmla="*/ 395840 w 2276475"/>
                <a:gd name="connsiteY110" fmla="*/ 471488 h 3333750"/>
                <a:gd name="connsiteX111" fmla="*/ 1677078 w 2276475"/>
                <a:gd name="connsiteY111" fmla="*/ 331788 h 3333750"/>
                <a:gd name="connsiteX112" fmla="*/ 1570038 w 2276475"/>
                <a:gd name="connsiteY112" fmla="*/ 431872 h 3333750"/>
                <a:gd name="connsiteX113" fmla="*/ 1600621 w 2276475"/>
                <a:gd name="connsiteY113" fmla="*/ 504660 h 3333750"/>
                <a:gd name="connsiteX114" fmla="*/ 1674020 w 2276475"/>
                <a:gd name="connsiteY114" fmla="*/ 534988 h 3333750"/>
                <a:gd name="connsiteX115" fmla="*/ 1747418 w 2276475"/>
                <a:gd name="connsiteY115" fmla="*/ 504660 h 3333750"/>
                <a:gd name="connsiteX116" fmla="*/ 1778001 w 2276475"/>
                <a:gd name="connsiteY116" fmla="*/ 434905 h 3333750"/>
                <a:gd name="connsiteX117" fmla="*/ 1677078 w 2276475"/>
                <a:gd name="connsiteY117" fmla="*/ 331788 h 3333750"/>
                <a:gd name="connsiteX118" fmla="*/ 1676272 w 2276475"/>
                <a:gd name="connsiteY118" fmla="*/ 209550 h 3333750"/>
                <a:gd name="connsiteX119" fmla="*/ 1898650 w 2276475"/>
                <a:gd name="connsiteY119" fmla="*/ 434910 h 3333750"/>
                <a:gd name="connsiteX120" fmla="*/ 1831632 w 2276475"/>
                <a:gd name="connsiteY120" fmla="*/ 593272 h 3333750"/>
                <a:gd name="connsiteX121" fmla="*/ 1673225 w 2276475"/>
                <a:gd name="connsiteY121" fmla="*/ 657225 h 3333750"/>
                <a:gd name="connsiteX122" fmla="*/ 1670179 w 2276475"/>
                <a:gd name="connsiteY122" fmla="*/ 657225 h 3333750"/>
                <a:gd name="connsiteX123" fmla="*/ 1514818 w 2276475"/>
                <a:gd name="connsiteY123" fmla="*/ 590226 h 3333750"/>
                <a:gd name="connsiteX124" fmla="*/ 1447800 w 2276475"/>
                <a:gd name="connsiteY124" fmla="*/ 431865 h 3333750"/>
                <a:gd name="connsiteX125" fmla="*/ 1676272 w 2276475"/>
                <a:gd name="connsiteY125" fmla="*/ 209550 h 3333750"/>
                <a:gd name="connsiteX126" fmla="*/ 128322 w 2276475"/>
                <a:gd name="connsiteY126" fmla="*/ 122238 h 3333750"/>
                <a:gd name="connsiteX127" fmla="*/ 122238 w 2276475"/>
                <a:gd name="connsiteY127" fmla="*/ 155669 h 3333750"/>
                <a:gd name="connsiteX128" fmla="*/ 122238 w 2276475"/>
                <a:gd name="connsiteY128" fmla="*/ 723900 h 3333750"/>
                <a:gd name="connsiteX129" fmla="*/ 256628 w 2276475"/>
                <a:gd name="connsiteY129" fmla="*/ 723900 h 3333750"/>
                <a:gd name="connsiteX130" fmla="*/ 2149850 w 2276475"/>
                <a:gd name="connsiteY130" fmla="*/ 723900 h 3333750"/>
                <a:gd name="connsiteX131" fmla="*/ 2154238 w 2276475"/>
                <a:gd name="connsiteY131" fmla="*/ 723900 h 3333750"/>
                <a:gd name="connsiteX132" fmla="*/ 2154238 w 2276475"/>
                <a:gd name="connsiteY132" fmla="*/ 152630 h 3333750"/>
                <a:gd name="connsiteX133" fmla="*/ 2148154 w 2276475"/>
                <a:gd name="connsiteY133" fmla="*/ 122238 h 3333750"/>
                <a:gd name="connsiteX134" fmla="*/ 128322 w 2276475"/>
                <a:gd name="connsiteY134" fmla="*/ 122238 h 3333750"/>
                <a:gd name="connsiteX135" fmla="*/ 106520 w 2276475"/>
                <a:gd name="connsiteY135" fmla="*/ 0 h 3333750"/>
                <a:gd name="connsiteX136" fmla="*/ 2169956 w 2276475"/>
                <a:gd name="connsiteY136" fmla="*/ 0 h 3333750"/>
                <a:gd name="connsiteX137" fmla="*/ 2197346 w 2276475"/>
                <a:gd name="connsiteY137" fmla="*/ 6078 h 3333750"/>
                <a:gd name="connsiteX138" fmla="*/ 2276475 w 2276475"/>
                <a:gd name="connsiteY138" fmla="*/ 151949 h 3333750"/>
                <a:gd name="connsiteX139" fmla="*/ 2276475 w 2276475"/>
                <a:gd name="connsiteY139" fmla="*/ 784225 h 3333750"/>
                <a:gd name="connsiteX140" fmla="*/ 2276475 w 2276475"/>
                <a:gd name="connsiteY140" fmla="*/ 1127458 h 3333750"/>
                <a:gd name="connsiteX141" fmla="*/ 2276475 w 2276475"/>
                <a:gd name="connsiteY141" fmla="*/ 1446550 h 3333750"/>
                <a:gd name="connsiteX142" fmla="*/ 2276475 w 2276475"/>
                <a:gd name="connsiteY142" fmla="*/ 1458913 h 3333750"/>
                <a:gd name="connsiteX143" fmla="*/ 2276475 w 2276475"/>
                <a:gd name="connsiteY143" fmla="*/ 1573943 h 3333750"/>
                <a:gd name="connsiteX144" fmla="*/ 2276475 w 2276475"/>
                <a:gd name="connsiteY144" fmla="*/ 1832499 h 3333750"/>
                <a:gd name="connsiteX145" fmla="*/ 2276475 w 2276475"/>
                <a:gd name="connsiteY145" fmla="*/ 2133600 h 3333750"/>
                <a:gd name="connsiteX146" fmla="*/ 2276475 w 2276475"/>
                <a:gd name="connsiteY146" fmla="*/ 2808288 h 3333750"/>
                <a:gd name="connsiteX147" fmla="*/ 2276475 w 2276475"/>
                <a:gd name="connsiteY147" fmla="*/ 3184841 h 3333750"/>
                <a:gd name="connsiteX148" fmla="*/ 2197346 w 2276475"/>
                <a:gd name="connsiteY148" fmla="*/ 3327672 h 3333750"/>
                <a:gd name="connsiteX149" fmla="*/ 2169956 w 2276475"/>
                <a:gd name="connsiteY149" fmla="*/ 3333750 h 3333750"/>
                <a:gd name="connsiteX150" fmla="*/ 106520 w 2276475"/>
                <a:gd name="connsiteY150" fmla="*/ 3333750 h 3333750"/>
                <a:gd name="connsiteX151" fmla="*/ 79129 w 2276475"/>
                <a:gd name="connsiteY151" fmla="*/ 3327672 h 3333750"/>
                <a:gd name="connsiteX152" fmla="*/ 0 w 2276475"/>
                <a:gd name="connsiteY152" fmla="*/ 3184841 h 3333750"/>
                <a:gd name="connsiteX153" fmla="*/ 0 w 2276475"/>
                <a:gd name="connsiteY153" fmla="*/ 2808288 h 3333750"/>
                <a:gd name="connsiteX154" fmla="*/ 0 w 2276475"/>
                <a:gd name="connsiteY154" fmla="*/ 2574008 h 3333750"/>
                <a:gd name="connsiteX155" fmla="*/ 0 w 2276475"/>
                <a:gd name="connsiteY155" fmla="*/ 2373436 h 3333750"/>
                <a:gd name="connsiteX156" fmla="*/ 0 w 2276475"/>
                <a:gd name="connsiteY156" fmla="*/ 2139768 h 3333750"/>
                <a:gd name="connsiteX157" fmla="*/ 0 w 2276475"/>
                <a:gd name="connsiteY157" fmla="*/ 2133600 h 3333750"/>
                <a:gd name="connsiteX158" fmla="*/ 0 w 2276475"/>
                <a:gd name="connsiteY158" fmla="*/ 2067930 h 3333750"/>
                <a:gd name="connsiteX159" fmla="*/ 0 w 2276475"/>
                <a:gd name="connsiteY159" fmla="*/ 1969253 h 3333750"/>
                <a:gd name="connsiteX160" fmla="*/ 0 w 2276475"/>
                <a:gd name="connsiteY160" fmla="*/ 1458913 h 3333750"/>
                <a:gd name="connsiteX161" fmla="*/ 0 w 2276475"/>
                <a:gd name="connsiteY161" fmla="*/ 784225 h 3333750"/>
                <a:gd name="connsiteX162" fmla="*/ 0 w 2276475"/>
                <a:gd name="connsiteY162" fmla="*/ 154988 h 3333750"/>
                <a:gd name="connsiteX163" fmla="*/ 79129 w 2276475"/>
                <a:gd name="connsiteY163" fmla="*/ 6078 h 3333750"/>
                <a:gd name="connsiteX164" fmla="*/ 106520 w 2276475"/>
                <a:gd name="connsiteY164" fmla="*/ 0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2276475" h="3333750">
                  <a:moveTo>
                    <a:pt x="122238" y="2868613"/>
                  </a:moveTo>
                  <a:lnTo>
                    <a:pt x="122238" y="3185748"/>
                  </a:lnTo>
                  <a:cubicBezTo>
                    <a:pt x="122238" y="3200944"/>
                    <a:pt x="125280" y="3210062"/>
                    <a:pt x="128322" y="3213101"/>
                  </a:cubicBezTo>
                  <a:cubicBezTo>
                    <a:pt x="2148154" y="3213101"/>
                    <a:pt x="2148154" y="3213101"/>
                    <a:pt x="2148154" y="3213101"/>
                  </a:cubicBezTo>
                  <a:cubicBezTo>
                    <a:pt x="2151196" y="3210062"/>
                    <a:pt x="2154238" y="3200944"/>
                    <a:pt x="2154238" y="3185748"/>
                  </a:cubicBezTo>
                  <a:lnTo>
                    <a:pt x="2154238" y="2868613"/>
                  </a:lnTo>
                  <a:lnTo>
                    <a:pt x="2019847" y="2868613"/>
                  </a:lnTo>
                  <a:cubicBezTo>
                    <a:pt x="692797" y="2868613"/>
                    <a:pt x="264716" y="2868613"/>
                    <a:pt x="126626" y="2868613"/>
                  </a:cubicBezTo>
                  <a:close/>
                  <a:moveTo>
                    <a:pt x="399008" y="2470150"/>
                  </a:moveTo>
                  <a:cubicBezTo>
                    <a:pt x="1342482" y="2470150"/>
                    <a:pt x="1342482" y="2470150"/>
                    <a:pt x="1342482" y="2470150"/>
                  </a:cubicBezTo>
                  <a:cubicBezTo>
                    <a:pt x="1375960" y="2470150"/>
                    <a:pt x="1403351" y="2497654"/>
                    <a:pt x="1403351" y="2531269"/>
                  </a:cubicBezTo>
                  <a:cubicBezTo>
                    <a:pt x="1403351" y="2564885"/>
                    <a:pt x="1375960" y="2592388"/>
                    <a:pt x="1342482" y="2592388"/>
                  </a:cubicBezTo>
                  <a:cubicBezTo>
                    <a:pt x="399008" y="2592388"/>
                    <a:pt x="399008" y="2592388"/>
                    <a:pt x="399008" y="2592388"/>
                  </a:cubicBezTo>
                  <a:cubicBezTo>
                    <a:pt x="365529" y="2592388"/>
                    <a:pt x="338138" y="2564885"/>
                    <a:pt x="338138" y="2531269"/>
                  </a:cubicBezTo>
                  <a:cubicBezTo>
                    <a:pt x="338138" y="2497654"/>
                    <a:pt x="365529" y="2470150"/>
                    <a:pt x="399008" y="2470150"/>
                  </a:cubicBezTo>
                  <a:close/>
                  <a:moveTo>
                    <a:pt x="1677078" y="2373313"/>
                  </a:moveTo>
                  <a:cubicBezTo>
                    <a:pt x="1646495" y="2373313"/>
                    <a:pt x="1618971" y="2385444"/>
                    <a:pt x="1600621" y="2403641"/>
                  </a:cubicBezTo>
                  <a:cubicBezTo>
                    <a:pt x="1582271" y="2421839"/>
                    <a:pt x="1570038" y="2446101"/>
                    <a:pt x="1570038" y="2473397"/>
                  </a:cubicBezTo>
                  <a:cubicBezTo>
                    <a:pt x="1570038" y="2500692"/>
                    <a:pt x="1582271" y="2527988"/>
                    <a:pt x="1600621" y="2546185"/>
                  </a:cubicBezTo>
                  <a:cubicBezTo>
                    <a:pt x="1618971" y="2564382"/>
                    <a:pt x="1646495" y="2576513"/>
                    <a:pt x="1674020" y="2576513"/>
                  </a:cubicBezTo>
                  <a:cubicBezTo>
                    <a:pt x="1701544" y="2576513"/>
                    <a:pt x="1729069" y="2564382"/>
                    <a:pt x="1747418" y="2546185"/>
                  </a:cubicBezTo>
                  <a:cubicBezTo>
                    <a:pt x="1768826" y="2524955"/>
                    <a:pt x="1778001" y="2500692"/>
                    <a:pt x="1778001" y="2473397"/>
                  </a:cubicBezTo>
                  <a:cubicBezTo>
                    <a:pt x="1778001" y="2418806"/>
                    <a:pt x="1732127" y="2373313"/>
                    <a:pt x="1677078" y="2373313"/>
                  </a:cubicBezTo>
                  <a:close/>
                  <a:moveTo>
                    <a:pt x="1676272" y="2252663"/>
                  </a:moveTo>
                  <a:cubicBezTo>
                    <a:pt x="1798123" y="2252663"/>
                    <a:pt x="1898650" y="2352805"/>
                    <a:pt x="1898650" y="2474190"/>
                  </a:cubicBezTo>
                  <a:cubicBezTo>
                    <a:pt x="1898650" y="2534882"/>
                    <a:pt x="1877326" y="2589505"/>
                    <a:pt x="1834678" y="2631990"/>
                  </a:cubicBezTo>
                  <a:cubicBezTo>
                    <a:pt x="1792030" y="2674474"/>
                    <a:pt x="1734151" y="2698751"/>
                    <a:pt x="1673225" y="2698751"/>
                  </a:cubicBezTo>
                  <a:cubicBezTo>
                    <a:pt x="1612300" y="2698751"/>
                    <a:pt x="1557466" y="2674474"/>
                    <a:pt x="1514818" y="2631990"/>
                  </a:cubicBezTo>
                  <a:cubicBezTo>
                    <a:pt x="1472171" y="2589505"/>
                    <a:pt x="1447800" y="2534882"/>
                    <a:pt x="1447800" y="2474190"/>
                  </a:cubicBezTo>
                  <a:cubicBezTo>
                    <a:pt x="1447800" y="2416532"/>
                    <a:pt x="1472171" y="2358875"/>
                    <a:pt x="1514818" y="2316390"/>
                  </a:cubicBezTo>
                  <a:cubicBezTo>
                    <a:pt x="1557466" y="2276940"/>
                    <a:pt x="1615346" y="2252663"/>
                    <a:pt x="1676272" y="2252663"/>
                  </a:cubicBezTo>
                  <a:close/>
                  <a:moveTo>
                    <a:pt x="122238" y="2193925"/>
                  </a:moveTo>
                  <a:lnTo>
                    <a:pt x="122238" y="2203756"/>
                  </a:lnTo>
                  <a:cubicBezTo>
                    <a:pt x="122238" y="2374283"/>
                    <a:pt x="122238" y="2374283"/>
                    <a:pt x="122238" y="2374283"/>
                  </a:cubicBezTo>
                  <a:cubicBezTo>
                    <a:pt x="122238" y="2574870"/>
                    <a:pt x="122238" y="2574870"/>
                    <a:pt x="122238" y="2574870"/>
                  </a:cubicBezTo>
                  <a:lnTo>
                    <a:pt x="122238" y="2747963"/>
                  </a:lnTo>
                  <a:lnTo>
                    <a:pt x="256628" y="2747963"/>
                  </a:lnTo>
                  <a:cubicBezTo>
                    <a:pt x="1583679" y="2747963"/>
                    <a:pt x="2011759" y="2747963"/>
                    <a:pt x="2149850" y="2747963"/>
                  </a:cubicBezTo>
                  <a:lnTo>
                    <a:pt x="2154238" y="2747963"/>
                  </a:lnTo>
                  <a:lnTo>
                    <a:pt x="2154238" y="2193925"/>
                  </a:lnTo>
                  <a:lnTo>
                    <a:pt x="2019847" y="2193925"/>
                  </a:lnTo>
                  <a:cubicBezTo>
                    <a:pt x="692797" y="2193925"/>
                    <a:pt x="264716" y="2193925"/>
                    <a:pt x="126626" y="2193925"/>
                  </a:cubicBezTo>
                  <a:close/>
                  <a:moveTo>
                    <a:pt x="399008" y="1808163"/>
                  </a:moveTo>
                  <a:cubicBezTo>
                    <a:pt x="1342482" y="1808163"/>
                    <a:pt x="1342482" y="1808163"/>
                    <a:pt x="1342482" y="1808163"/>
                  </a:cubicBezTo>
                  <a:cubicBezTo>
                    <a:pt x="1375960" y="1808163"/>
                    <a:pt x="1403351" y="1835666"/>
                    <a:pt x="1403351" y="1869282"/>
                  </a:cubicBezTo>
                  <a:cubicBezTo>
                    <a:pt x="1403351" y="1902897"/>
                    <a:pt x="1375960" y="1930401"/>
                    <a:pt x="1342482" y="1930401"/>
                  </a:cubicBezTo>
                  <a:cubicBezTo>
                    <a:pt x="399008" y="1930401"/>
                    <a:pt x="399008" y="1930401"/>
                    <a:pt x="399008" y="1930401"/>
                  </a:cubicBezTo>
                  <a:cubicBezTo>
                    <a:pt x="365529" y="1930401"/>
                    <a:pt x="338138" y="1902897"/>
                    <a:pt x="338138" y="1869282"/>
                  </a:cubicBezTo>
                  <a:cubicBezTo>
                    <a:pt x="338138" y="1835666"/>
                    <a:pt x="365529" y="1808163"/>
                    <a:pt x="399008" y="1808163"/>
                  </a:cubicBezTo>
                  <a:close/>
                  <a:moveTo>
                    <a:pt x="1674020" y="1692275"/>
                  </a:moveTo>
                  <a:cubicBezTo>
                    <a:pt x="1618971" y="1692275"/>
                    <a:pt x="1570038" y="1741180"/>
                    <a:pt x="1570038" y="1793141"/>
                  </a:cubicBezTo>
                  <a:cubicBezTo>
                    <a:pt x="1570038" y="1851215"/>
                    <a:pt x="1618971" y="1897063"/>
                    <a:pt x="1674020" y="1897063"/>
                  </a:cubicBezTo>
                  <a:cubicBezTo>
                    <a:pt x="1729069" y="1897063"/>
                    <a:pt x="1778001" y="1851215"/>
                    <a:pt x="1778001" y="1796197"/>
                  </a:cubicBezTo>
                  <a:cubicBezTo>
                    <a:pt x="1778001" y="1768689"/>
                    <a:pt x="1768826" y="1744236"/>
                    <a:pt x="1747418" y="1722840"/>
                  </a:cubicBezTo>
                  <a:cubicBezTo>
                    <a:pt x="1729069" y="1701445"/>
                    <a:pt x="1701544" y="1692275"/>
                    <a:pt x="1674020" y="1692275"/>
                  </a:cubicBezTo>
                  <a:close/>
                  <a:moveTo>
                    <a:pt x="1673225" y="1571625"/>
                  </a:moveTo>
                  <a:cubicBezTo>
                    <a:pt x="1731105" y="1571625"/>
                    <a:pt x="1792030" y="1595902"/>
                    <a:pt x="1834678" y="1638387"/>
                  </a:cubicBezTo>
                  <a:cubicBezTo>
                    <a:pt x="1877326" y="1680871"/>
                    <a:pt x="1898650" y="1738529"/>
                    <a:pt x="1898650" y="1796186"/>
                  </a:cubicBezTo>
                  <a:cubicBezTo>
                    <a:pt x="1898650" y="1917571"/>
                    <a:pt x="1795077" y="2017713"/>
                    <a:pt x="1673225" y="2017713"/>
                  </a:cubicBezTo>
                  <a:cubicBezTo>
                    <a:pt x="1548328" y="2017713"/>
                    <a:pt x="1447800" y="1917571"/>
                    <a:pt x="1447800" y="1796186"/>
                  </a:cubicBezTo>
                  <a:cubicBezTo>
                    <a:pt x="1447800" y="1674802"/>
                    <a:pt x="1551374" y="1571625"/>
                    <a:pt x="1673225" y="1571625"/>
                  </a:cubicBezTo>
                  <a:close/>
                  <a:moveTo>
                    <a:pt x="122238" y="1519238"/>
                  </a:moveTo>
                  <a:lnTo>
                    <a:pt x="122238" y="1970070"/>
                  </a:lnTo>
                  <a:lnTo>
                    <a:pt x="122238" y="2073275"/>
                  </a:lnTo>
                  <a:lnTo>
                    <a:pt x="256628" y="2073275"/>
                  </a:lnTo>
                  <a:cubicBezTo>
                    <a:pt x="1583679" y="2073275"/>
                    <a:pt x="2011759" y="2073275"/>
                    <a:pt x="2149850" y="2073275"/>
                  </a:cubicBezTo>
                  <a:lnTo>
                    <a:pt x="2154238" y="2073275"/>
                  </a:lnTo>
                  <a:lnTo>
                    <a:pt x="2154238" y="1833306"/>
                  </a:lnTo>
                  <a:cubicBezTo>
                    <a:pt x="2154238" y="1688564"/>
                    <a:pt x="2154238" y="1598101"/>
                    <a:pt x="2154238" y="1541561"/>
                  </a:cubicBezTo>
                  <a:lnTo>
                    <a:pt x="2154238" y="1519238"/>
                  </a:lnTo>
                  <a:lnTo>
                    <a:pt x="2019847" y="1519238"/>
                  </a:lnTo>
                  <a:cubicBezTo>
                    <a:pt x="692797" y="1519238"/>
                    <a:pt x="264716" y="1519238"/>
                    <a:pt x="126626" y="1519238"/>
                  </a:cubicBezTo>
                  <a:close/>
                  <a:moveTo>
                    <a:pt x="399000" y="1143000"/>
                  </a:moveTo>
                  <a:cubicBezTo>
                    <a:pt x="1339314" y="1143000"/>
                    <a:pt x="1339314" y="1143000"/>
                    <a:pt x="1339314" y="1143000"/>
                  </a:cubicBezTo>
                  <a:cubicBezTo>
                    <a:pt x="1372788" y="1143000"/>
                    <a:pt x="1400176" y="1170146"/>
                    <a:pt x="1400176" y="1203325"/>
                  </a:cubicBezTo>
                  <a:cubicBezTo>
                    <a:pt x="1400176" y="1236504"/>
                    <a:pt x="1372788" y="1263650"/>
                    <a:pt x="1339314" y="1263650"/>
                  </a:cubicBezTo>
                  <a:cubicBezTo>
                    <a:pt x="399000" y="1263650"/>
                    <a:pt x="399000" y="1263650"/>
                    <a:pt x="399000" y="1263650"/>
                  </a:cubicBezTo>
                  <a:cubicBezTo>
                    <a:pt x="365526" y="1263650"/>
                    <a:pt x="338138" y="1236504"/>
                    <a:pt x="338138" y="1203325"/>
                  </a:cubicBezTo>
                  <a:cubicBezTo>
                    <a:pt x="338138" y="1170146"/>
                    <a:pt x="365526" y="1143000"/>
                    <a:pt x="399000" y="1143000"/>
                  </a:cubicBezTo>
                  <a:close/>
                  <a:moveTo>
                    <a:pt x="1674020" y="1012825"/>
                  </a:moveTo>
                  <a:cubicBezTo>
                    <a:pt x="1646495" y="1012825"/>
                    <a:pt x="1622029" y="1021924"/>
                    <a:pt x="1603679" y="1043153"/>
                  </a:cubicBezTo>
                  <a:cubicBezTo>
                    <a:pt x="1582271" y="1061351"/>
                    <a:pt x="1570038" y="1088646"/>
                    <a:pt x="1570038" y="1115942"/>
                  </a:cubicBezTo>
                  <a:cubicBezTo>
                    <a:pt x="1570038" y="1170533"/>
                    <a:pt x="1618971" y="1216025"/>
                    <a:pt x="1674020" y="1216025"/>
                  </a:cubicBezTo>
                  <a:cubicBezTo>
                    <a:pt x="1729069" y="1216025"/>
                    <a:pt x="1778001" y="1170533"/>
                    <a:pt x="1778001" y="1115942"/>
                  </a:cubicBezTo>
                  <a:cubicBezTo>
                    <a:pt x="1778001" y="1088646"/>
                    <a:pt x="1768826" y="1064383"/>
                    <a:pt x="1747418" y="1043153"/>
                  </a:cubicBezTo>
                  <a:cubicBezTo>
                    <a:pt x="1729069" y="1024956"/>
                    <a:pt x="1701544" y="1012825"/>
                    <a:pt x="1674020" y="1012825"/>
                  </a:cubicBezTo>
                  <a:close/>
                  <a:moveTo>
                    <a:pt x="1673225" y="890588"/>
                  </a:moveTo>
                  <a:cubicBezTo>
                    <a:pt x="1673225" y="890588"/>
                    <a:pt x="1676272" y="890588"/>
                    <a:pt x="1676272" y="890588"/>
                  </a:cubicBezTo>
                  <a:cubicBezTo>
                    <a:pt x="1734151" y="890588"/>
                    <a:pt x="1788984" y="914865"/>
                    <a:pt x="1831632" y="957350"/>
                  </a:cubicBezTo>
                  <a:cubicBezTo>
                    <a:pt x="1874280" y="999834"/>
                    <a:pt x="1898650" y="1057492"/>
                    <a:pt x="1898650" y="1115149"/>
                  </a:cubicBezTo>
                  <a:cubicBezTo>
                    <a:pt x="1898650" y="1236534"/>
                    <a:pt x="1798123" y="1336676"/>
                    <a:pt x="1673225" y="1336676"/>
                  </a:cubicBezTo>
                  <a:cubicBezTo>
                    <a:pt x="1551374" y="1336676"/>
                    <a:pt x="1447800" y="1236534"/>
                    <a:pt x="1447800" y="1115149"/>
                  </a:cubicBezTo>
                  <a:cubicBezTo>
                    <a:pt x="1447800" y="1054457"/>
                    <a:pt x="1472171" y="999834"/>
                    <a:pt x="1514818" y="954315"/>
                  </a:cubicBezTo>
                  <a:cubicBezTo>
                    <a:pt x="1557466" y="914865"/>
                    <a:pt x="1615346" y="890588"/>
                    <a:pt x="1673225" y="890588"/>
                  </a:cubicBezTo>
                  <a:close/>
                  <a:moveTo>
                    <a:pt x="122238" y="844550"/>
                  </a:moveTo>
                  <a:lnTo>
                    <a:pt x="122238" y="1398588"/>
                  </a:lnTo>
                  <a:lnTo>
                    <a:pt x="256628" y="1398588"/>
                  </a:lnTo>
                  <a:cubicBezTo>
                    <a:pt x="1583679" y="1398588"/>
                    <a:pt x="2011759" y="1398588"/>
                    <a:pt x="2149850" y="1398588"/>
                  </a:cubicBezTo>
                  <a:lnTo>
                    <a:pt x="2154238" y="1398588"/>
                  </a:lnTo>
                  <a:lnTo>
                    <a:pt x="2154238" y="1341995"/>
                  </a:lnTo>
                  <a:cubicBezTo>
                    <a:pt x="2154238" y="1128212"/>
                    <a:pt x="2154238" y="1128212"/>
                    <a:pt x="2154238" y="1128212"/>
                  </a:cubicBezTo>
                  <a:lnTo>
                    <a:pt x="2154238" y="844550"/>
                  </a:lnTo>
                  <a:lnTo>
                    <a:pt x="2019847" y="844550"/>
                  </a:lnTo>
                  <a:cubicBezTo>
                    <a:pt x="692797" y="844550"/>
                    <a:pt x="264716" y="844550"/>
                    <a:pt x="126626" y="844550"/>
                  </a:cubicBezTo>
                  <a:close/>
                  <a:moveTo>
                    <a:pt x="395840" y="471488"/>
                  </a:moveTo>
                  <a:cubicBezTo>
                    <a:pt x="1342474" y="471488"/>
                    <a:pt x="1342474" y="471488"/>
                    <a:pt x="1342474" y="471488"/>
                  </a:cubicBezTo>
                  <a:cubicBezTo>
                    <a:pt x="1375957" y="471488"/>
                    <a:pt x="1403351" y="498634"/>
                    <a:pt x="1403351" y="531813"/>
                  </a:cubicBezTo>
                  <a:cubicBezTo>
                    <a:pt x="1403351" y="564992"/>
                    <a:pt x="1375957" y="592138"/>
                    <a:pt x="1342474" y="592138"/>
                  </a:cubicBezTo>
                  <a:cubicBezTo>
                    <a:pt x="395840" y="592138"/>
                    <a:pt x="395840" y="592138"/>
                    <a:pt x="395840" y="592138"/>
                  </a:cubicBezTo>
                  <a:cubicBezTo>
                    <a:pt x="362358" y="592138"/>
                    <a:pt x="334963" y="564992"/>
                    <a:pt x="334963" y="531813"/>
                  </a:cubicBezTo>
                  <a:cubicBezTo>
                    <a:pt x="334963" y="498634"/>
                    <a:pt x="362358" y="471488"/>
                    <a:pt x="395840" y="471488"/>
                  </a:cubicBezTo>
                  <a:close/>
                  <a:moveTo>
                    <a:pt x="1677078" y="331788"/>
                  </a:moveTo>
                  <a:cubicBezTo>
                    <a:pt x="1618971" y="331788"/>
                    <a:pt x="1573097" y="377281"/>
                    <a:pt x="1570038" y="431872"/>
                  </a:cubicBezTo>
                  <a:cubicBezTo>
                    <a:pt x="1570038" y="459167"/>
                    <a:pt x="1582271" y="486463"/>
                    <a:pt x="1600621" y="504660"/>
                  </a:cubicBezTo>
                  <a:cubicBezTo>
                    <a:pt x="1618971" y="525890"/>
                    <a:pt x="1646495" y="534988"/>
                    <a:pt x="1674020" y="534988"/>
                  </a:cubicBezTo>
                  <a:cubicBezTo>
                    <a:pt x="1701544" y="534988"/>
                    <a:pt x="1729069" y="525890"/>
                    <a:pt x="1747418" y="504660"/>
                  </a:cubicBezTo>
                  <a:cubicBezTo>
                    <a:pt x="1768826" y="486463"/>
                    <a:pt x="1778001" y="462200"/>
                    <a:pt x="1778001" y="434905"/>
                  </a:cubicBezTo>
                  <a:cubicBezTo>
                    <a:pt x="1778001" y="380314"/>
                    <a:pt x="1732127" y="331788"/>
                    <a:pt x="1677078" y="331788"/>
                  </a:cubicBezTo>
                  <a:close/>
                  <a:moveTo>
                    <a:pt x="1676272" y="209550"/>
                  </a:moveTo>
                  <a:cubicBezTo>
                    <a:pt x="1798123" y="212595"/>
                    <a:pt x="1898650" y="313094"/>
                    <a:pt x="1898650" y="434910"/>
                  </a:cubicBezTo>
                  <a:cubicBezTo>
                    <a:pt x="1898650" y="492773"/>
                    <a:pt x="1874280" y="550636"/>
                    <a:pt x="1831632" y="593272"/>
                  </a:cubicBezTo>
                  <a:cubicBezTo>
                    <a:pt x="1788984" y="632862"/>
                    <a:pt x="1734151" y="657225"/>
                    <a:pt x="1673225" y="657225"/>
                  </a:cubicBezTo>
                  <a:cubicBezTo>
                    <a:pt x="1673225" y="657225"/>
                    <a:pt x="1673225" y="657225"/>
                    <a:pt x="1670179" y="657225"/>
                  </a:cubicBezTo>
                  <a:cubicBezTo>
                    <a:pt x="1612300" y="657225"/>
                    <a:pt x="1554420" y="632862"/>
                    <a:pt x="1514818" y="590226"/>
                  </a:cubicBezTo>
                  <a:cubicBezTo>
                    <a:pt x="1472171" y="547590"/>
                    <a:pt x="1447800" y="492773"/>
                    <a:pt x="1447800" y="431865"/>
                  </a:cubicBezTo>
                  <a:cubicBezTo>
                    <a:pt x="1450847" y="307003"/>
                    <a:pt x="1548328" y="209550"/>
                    <a:pt x="1676272" y="209550"/>
                  </a:cubicBezTo>
                  <a:close/>
                  <a:moveTo>
                    <a:pt x="128322" y="122238"/>
                  </a:moveTo>
                  <a:cubicBezTo>
                    <a:pt x="125280" y="128317"/>
                    <a:pt x="122238" y="137434"/>
                    <a:pt x="122238" y="155669"/>
                  </a:cubicBezTo>
                  <a:lnTo>
                    <a:pt x="122238" y="723900"/>
                  </a:lnTo>
                  <a:lnTo>
                    <a:pt x="256628" y="723900"/>
                  </a:lnTo>
                  <a:cubicBezTo>
                    <a:pt x="1583679" y="723900"/>
                    <a:pt x="2011759" y="723900"/>
                    <a:pt x="2149850" y="723900"/>
                  </a:cubicBezTo>
                  <a:lnTo>
                    <a:pt x="2154238" y="723900"/>
                  </a:lnTo>
                  <a:lnTo>
                    <a:pt x="2154238" y="152630"/>
                  </a:lnTo>
                  <a:cubicBezTo>
                    <a:pt x="2154238" y="134395"/>
                    <a:pt x="2151196" y="128317"/>
                    <a:pt x="2148154" y="122238"/>
                  </a:cubicBezTo>
                  <a:cubicBezTo>
                    <a:pt x="128322" y="122238"/>
                    <a:pt x="128322" y="122238"/>
                    <a:pt x="128322" y="122238"/>
                  </a:cubicBezTo>
                  <a:close/>
                  <a:moveTo>
                    <a:pt x="106520" y="0"/>
                  </a:moveTo>
                  <a:cubicBezTo>
                    <a:pt x="2169956" y="0"/>
                    <a:pt x="2169956" y="0"/>
                    <a:pt x="2169956" y="0"/>
                  </a:cubicBezTo>
                  <a:cubicBezTo>
                    <a:pt x="2179086" y="0"/>
                    <a:pt x="2188216" y="3039"/>
                    <a:pt x="2197346" y="6078"/>
                  </a:cubicBezTo>
                  <a:cubicBezTo>
                    <a:pt x="2276475" y="48624"/>
                    <a:pt x="2276475" y="127637"/>
                    <a:pt x="2276475" y="151949"/>
                  </a:cubicBezTo>
                  <a:lnTo>
                    <a:pt x="2276475" y="784225"/>
                  </a:lnTo>
                  <a:lnTo>
                    <a:pt x="2276475" y="1127458"/>
                  </a:lnTo>
                  <a:cubicBezTo>
                    <a:pt x="2276475" y="1446550"/>
                    <a:pt x="2276475" y="1446550"/>
                    <a:pt x="2276475" y="1446550"/>
                  </a:cubicBezTo>
                  <a:lnTo>
                    <a:pt x="2276475" y="1458913"/>
                  </a:lnTo>
                  <a:lnTo>
                    <a:pt x="2276475" y="1573943"/>
                  </a:lnTo>
                  <a:cubicBezTo>
                    <a:pt x="2276475" y="1832499"/>
                    <a:pt x="2276475" y="1832499"/>
                    <a:pt x="2276475" y="1832499"/>
                  </a:cubicBezTo>
                  <a:lnTo>
                    <a:pt x="2276475" y="2133600"/>
                  </a:lnTo>
                  <a:lnTo>
                    <a:pt x="2276475" y="2808288"/>
                  </a:lnTo>
                  <a:lnTo>
                    <a:pt x="2276475" y="3184841"/>
                  </a:lnTo>
                  <a:cubicBezTo>
                    <a:pt x="2276475" y="3251698"/>
                    <a:pt x="2249084" y="3300321"/>
                    <a:pt x="2197346" y="3327672"/>
                  </a:cubicBezTo>
                  <a:cubicBezTo>
                    <a:pt x="2188216" y="3330711"/>
                    <a:pt x="2179086" y="3333750"/>
                    <a:pt x="2169956" y="3333750"/>
                  </a:cubicBezTo>
                  <a:cubicBezTo>
                    <a:pt x="106520" y="3333750"/>
                    <a:pt x="106520" y="3333750"/>
                    <a:pt x="106520" y="3333750"/>
                  </a:cubicBezTo>
                  <a:cubicBezTo>
                    <a:pt x="97390" y="3333750"/>
                    <a:pt x="88259" y="3330711"/>
                    <a:pt x="79129" y="3327672"/>
                  </a:cubicBezTo>
                  <a:cubicBezTo>
                    <a:pt x="27391" y="3300321"/>
                    <a:pt x="0" y="3251698"/>
                    <a:pt x="0" y="3184841"/>
                  </a:cubicBezTo>
                  <a:lnTo>
                    <a:pt x="0" y="2808288"/>
                  </a:lnTo>
                  <a:lnTo>
                    <a:pt x="0" y="2574008"/>
                  </a:lnTo>
                  <a:cubicBezTo>
                    <a:pt x="0" y="2373436"/>
                    <a:pt x="0" y="2373436"/>
                    <a:pt x="0" y="2373436"/>
                  </a:cubicBezTo>
                  <a:cubicBezTo>
                    <a:pt x="0" y="2272390"/>
                    <a:pt x="0" y="2196606"/>
                    <a:pt x="0" y="2139768"/>
                  </a:cubicBezTo>
                  <a:lnTo>
                    <a:pt x="0" y="2133600"/>
                  </a:lnTo>
                  <a:lnTo>
                    <a:pt x="0" y="2067930"/>
                  </a:lnTo>
                  <a:cubicBezTo>
                    <a:pt x="0" y="1969253"/>
                    <a:pt x="0" y="1969253"/>
                    <a:pt x="0" y="1969253"/>
                  </a:cubicBezTo>
                  <a:lnTo>
                    <a:pt x="0" y="1458913"/>
                  </a:lnTo>
                  <a:lnTo>
                    <a:pt x="0" y="784225"/>
                  </a:lnTo>
                  <a:lnTo>
                    <a:pt x="0" y="154988"/>
                  </a:lnTo>
                  <a:cubicBezTo>
                    <a:pt x="0" y="127637"/>
                    <a:pt x="0" y="48624"/>
                    <a:pt x="79129" y="6078"/>
                  </a:cubicBezTo>
                  <a:cubicBezTo>
                    <a:pt x="88259" y="3039"/>
                    <a:pt x="97390" y="0"/>
                    <a:pt x="106520" y="0"/>
                  </a:cubicBezTo>
                  <a:close/>
                </a:path>
              </a:pathLst>
            </a:custGeom>
            <a:noFill/>
            <a:ln>
              <a:noFill/>
            </a:ln>
          </p:spPr>
          <p:txBody>
            <a:bodyPr vert="horz" wrap="square" lIns="89642" tIns="44821" rIns="89642" bIns="44821" numCol="1" anchor="t" anchorCtr="0" compatLnSpc="1">
              <a:prstTxWarp prst="textNoShape">
                <a:avLst/>
              </a:prstTxWarp>
              <a:noAutofit/>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745" b="0" i="0" u="none" strike="noStrike" kern="0" cap="none" spc="0" normalizeH="0" baseline="0" noProof="0">
                <a:ln>
                  <a:noFill/>
                </a:ln>
                <a:noFill/>
                <a:effectLst/>
                <a:uLnTx/>
                <a:uFillTx/>
                <a:latin typeface="Segoe UI"/>
                <a:ea typeface="MS PGothic" charset="0"/>
                <a:cs typeface="+mn-cs"/>
              </a:endParaRPr>
            </a:p>
          </p:txBody>
        </p:sp>
        <p:sp>
          <p:nvSpPr>
            <p:cNvPr id="711" name="Rectangle 710">
              <a:extLst>
                <a:ext uri="{FF2B5EF4-FFF2-40B4-BE49-F238E27FC236}">
                  <a16:creationId xmlns:a16="http://schemas.microsoft.com/office/drawing/2014/main" id="{7B0643F2-563C-4F02-8423-51D2314C9EB6}"/>
                </a:ext>
              </a:extLst>
            </p:cNvPr>
            <p:cNvSpPr/>
            <p:nvPr/>
          </p:nvSpPr>
          <p:spPr>
            <a:xfrm rot="16200000">
              <a:off x="-39827" y="5796760"/>
              <a:ext cx="1343638" cy="338554"/>
            </a:xfrm>
            <a:prstGeom prst="rect">
              <a:avLst/>
            </a:prstGeom>
            <a:noFill/>
            <a:ln>
              <a:noFill/>
            </a:ln>
          </p:spPr>
          <p:txBody>
            <a:bodyPr wrap="none">
              <a:sp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noFill/>
                  <a:effectLst/>
                  <a:uLnTx/>
                  <a:uFillTx/>
                  <a:latin typeface="Segoe UI"/>
                  <a:ea typeface="Segoe UI" pitchFamily="34" charset="0"/>
                  <a:cs typeface="Segoe UI Semibold" panose="020B0702040204020203" pitchFamily="34" charset="0"/>
                </a:rPr>
                <a:t>On-premises</a:t>
              </a:r>
            </a:p>
          </p:txBody>
        </p:sp>
        <p:sp>
          <p:nvSpPr>
            <p:cNvPr id="712" name="Rectangle 711">
              <a:extLst>
                <a:ext uri="{FF2B5EF4-FFF2-40B4-BE49-F238E27FC236}">
                  <a16:creationId xmlns:a16="http://schemas.microsoft.com/office/drawing/2014/main" id="{165E8D11-B81E-420C-A92A-18B375DF24FE}"/>
                </a:ext>
              </a:extLst>
            </p:cNvPr>
            <p:cNvSpPr/>
            <p:nvPr/>
          </p:nvSpPr>
          <p:spPr>
            <a:xfrm rot="16200000">
              <a:off x="-33317" y="5801577"/>
              <a:ext cx="1343638" cy="338554"/>
            </a:xfrm>
            <a:prstGeom prst="rect">
              <a:avLst/>
            </a:prstGeom>
            <a:noFill/>
          </p:spPr>
          <p:txBody>
            <a:bodyPr wrap="none">
              <a:sp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noFill/>
                  <a:effectLst/>
                  <a:uLnTx/>
                  <a:uFillTx/>
                  <a:latin typeface="Segoe UI"/>
                  <a:ea typeface="Segoe UI" pitchFamily="34" charset="0"/>
                  <a:cs typeface="Segoe UI Semibold" panose="020B0702040204020203" pitchFamily="34" charset="0"/>
                </a:rPr>
                <a:t>On-premises</a:t>
              </a:r>
            </a:p>
          </p:txBody>
        </p:sp>
      </p:grpSp>
      <p:sp>
        <p:nvSpPr>
          <p:cNvPr id="713" name="Freeform 201">
            <a:extLst>
              <a:ext uri="{FF2B5EF4-FFF2-40B4-BE49-F238E27FC236}">
                <a16:creationId xmlns:a16="http://schemas.microsoft.com/office/drawing/2014/main" id="{7B8FF2CC-2DA2-44EC-AE39-AE014129FA46}"/>
              </a:ext>
            </a:extLst>
          </p:cNvPr>
          <p:cNvSpPr/>
          <p:nvPr/>
        </p:nvSpPr>
        <p:spPr>
          <a:xfrm>
            <a:off x="6201792" y="2946281"/>
            <a:ext cx="358196" cy="459405"/>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rgbClr val="0072C6"/>
          </a:solidFill>
          <a:ln w="10795" cap="flat" cmpd="sng" algn="ctr">
            <a:noFill/>
            <a:prstDash val="solid"/>
          </a:ln>
          <a:effectLst/>
        </p:spPr>
        <p:txBody>
          <a:bodyPr rtlCol="0" anchor="ctr"/>
          <a:lstStyle/>
          <a:p>
            <a:pPr marL="0" marR="0" lvl="0" indent="0" algn="ctr" defTabSz="895509"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714" name="Freeform 207">
            <a:extLst>
              <a:ext uri="{FF2B5EF4-FFF2-40B4-BE49-F238E27FC236}">
                <a16:creationId xmlns:a16="http://schemas.microsoft.com/office/drawing/2014/main" id="{D50CCBD4-77BF-435D-8501-0125B3B8D4E5}"/>
              </a:ext>
            </a:extLst>
          </p:cNvPr>
          <p:cNvSpPr>
            <a:spLocks noChangeAspect="1"/>
          </p:cNvSpPr>
          <p:nvPr/>
        </p:nvSpPr>
        <p:spPr bwMode="auto">
          <a:xfrm>
            <a:off x="1439805" y="2946280"/>
            <a:ext cx="484574" cy="516115"/>
          </a:xfrm>
          <a:custGeom>
            <a:avLst/>
            <a:gdLst>
              <a:gd name="connsiteX0" fmla="*/ 3269159 w 4663940"/>
              <a:gd name="connsiteY0" fmla="*/ 3053384 h 4967504"/>
              <a:gd name="connsiteX1" fmla="*/ 2445040 w 4663940"/>
              <a:gd name="connsiteY1" fmla="*/ 3698745 h 4967504"/>
              <a:gd name="connsiteX2" fmla="*/ 1561166 w 4663940"/>
              <a:gd name="connsiteY2" fmla="*/ 4258161 h 4967504"/>
              <a:gd name="connsiteX3" fmla="*/ 2246169 w 4663940"/>
              <a:gd name="connsiteY3" fmla="*/ 4814882 h 4967504"/>
              <a:gd name="connsiteX4" fmla="*/ 4100618 w 4663940"/>
              <a:gd name="connsiteY4" fmla="*/ 4825767 h 4967504"/>
              <a:gd name="connsiteX5" fmla="*/ 4544311 w 4663940"/>
              <a:gd name="connsiteY5" fmla="*/ 4450687 h 4967504"/>
              <a:gd name="connsiteX6" fmla="*/ 4105694 w 4663940"/>
              <a:gd name="connsiteY6" fmla="*/ 4053489 h 4967504"/>
              <a:gd name="connsiteX7" fmla="*/ 3269159 w 4663940"/>
              <a:gd name="connsiteY7" fmla="*/ 3053384 h 4967504"/>
              <a:gd name="connsiteX8" fmla="*/ 3249592 w 4663940"/>
              <a:gd name="connsiteY8" fmla="*/ 2871742 h 4967504"/>
              <a:gd name="connsiteX9" fmla="*/ 4236289 w 4663940"/>
              <a:gd name="connsiteY9" fmla="*/ 3899454 h 4967504"/>
              <a:gd name="connsiteX10" fmla="*/ 4228504 w 4663940"/>
              <a:gd name="connsiteY10" fmla="*/ 3978178 h 4967504"/>
              <a:gd name="connsiteX11" fmla="*/ 4663084 w 4663940"/>
              <a:gd name="connsiteY11" fmla="*/ 4467152 h 4967504"/>
              <a:gd name="connsiteX12" fmla="*/ 4208525 w 4663940"/>
              <a:gd name="connsiteY12" fmla="*/ 4967499 h 4967504"/>
              <a:gd name="connsiteX13" fmla="*/ 1987713 w 4663940"/>
              <a:gd name="connsiteY13" fmla="*/ 4952792 h 4967504"/>
              <a:gd name="connsiteX14" fmla="*/ 1420637 w 4663940"/>
              <a:gd name="connsiteY14" fmla="*/ 4243438 h 4967504"/>
              <a:gd name="connsiteX15" fmla="*/ 2331634 w 4663940"/>
              <a:gd name="connsiteY15" fmla="*/ 3552334 h 4967504"/>
              <a:gd name="connsiteX16" fmla="*/ 3249592 w 4663940"/>
              <a:gd name="connsiteY16" fmla="*/ 2871742 h 4967504"/>
              <a:gd name="connsiteX17" fmla="*/ 1637250 w 4663940"/>
              <a:gd name="connsiteY17" fmla="*/ 2023154 h 4967504"/>
              <a:gd name="connsiteX18" fmla="*/ 1744469 w 4663940"/>
              <a:gd name="connsiteY18" fmla="*/ 2081956 h 4967504"/>
              <a:gd name="connsiteX19" fmla="*/ 1783665 w 4663940"/>
              <a:gd name="connsiteY19" fmla="*/ 2242785 h 4967504"/>
              <a:gd name="connsiteX20" fmla="*/ 1742159 w 4663940"/>
              <a:gd name="connsiteY20" fmla="*/ 2396117 h 4967504"/>
              <a:gd name="connsiteX21" fmla="*/ 1633210 w 4663940"/>
              <a:gd name="connsiteY21" fmla="*/ 2453183 h 4967504"/>
              <a:gd name="connsiteX22" fmla="*/ 1521091 w 4663940"/>
              <a:gd name="connsiteY22" fmla="*/ 2396694 h 4967504"/>
              <a:gd name="connsiteX23" fmla="*/ 1479878 w 4663940"/>
              <a:gd name="connsiteY23" fmla="*/ 2239322 h 4967504"/>
              <a:gd name="connsiteX24" fmla="*/ 1521384 w 4663940"/>
              <a:gd name="connsiteY24" fmla="*/ 2079643 h 4967504"/>
              <a:gd name="connsiteX25" fmla="*/ 1637250 w 4663940"/>
              <a:gd name="connsiteY25" fmla="*/ 2023154 h 4967504"/>
              <a:gd name="connsiteX26" fmla="*/ 2164186 w 4663940"/>
              <a:gd name="connsiteY26" fmla="*/ 1824859 h 4967504"/>
              <a:gd name="connsiteX27" fmla="*/ 2164186 w 4663940"/>
              <a:gd name="connsiteY27" fmla="*/ 2651487 h 4967504"/>
              <a:gd name="connsiteX28" fmla="*/ 2697977 w 4663940"/>
              <a:gd name="connsiteY28" fmla="*/ 2651487 h 4967504"/>
              <a:gd name="connsiteX29" fmla="*/ 2697977 w 4663940"/>
              <a:gd name="connsiteY29" fmla="*/ 2456646 h 4967504"/>
              <a:gd name="connsiteX30" fmla="*/ 2413213 w 4663940"/>
              <a:gd name="connsiteY30" fmla="*/ 2456646 h 4967504"/>
              <a:gd name="connsiteX31" fmla="*/ 2413213 w 4663940"/>
              <a:gd name="connsiteY31" fmla="*/ 1824859 h 4967504"/>
              <a:gd name="connsiteX32" fmla="*/ 1639554 w 4663940"/>
              <a:gd name="connsiteY32" fmla="*/ 1811020 h 4967504"/>
              <a:gd name="connsiteX33" fmla="*/ 1419348 w 4663940"/>
              <a:gd name="connsiteY33" fmla="*/ 1866073 h 4967504"/>
              <a:gd name="connsiteX34" fmla="*/ 1268893 w 4663940"/>
              <a:gd name="connsiteY34" fmla="*/ 2022002 h 4967504"/>
              <a:gd name="connsiteX35" fmla="*/ 1215283 w 4663940"/>
              <a:gd name="connsiteY35" fmla="*/ 2249121 h 4967504"/>
              <a:gd name="connsiteX36" fmla="*/ 1268318 w 4663940"/>
              <a:gd name="connsiteY36" fmla="*/ 2465002 h 4967504"/>
              <a:gd name="connsiteX37" fmla="*/ 1416753 w 4663940"/>
              <a:gd name="connsiteY37" fmla="*/ 2613150 h 4967504"/>
              <a:gd name="connsiteX38" fmla="*/ 1628603 w 4663940"/>
              <a:gd name="connsiteY38" fmla="*/ 2665894 h 4967504"/>
              <a:gd name="connsiteX39" fmla="*/ 1724862 w 4663940"/>
              <a:gd name="connsiteY39" fmla="*/ 2656095 h 4967504"/>
              <a:gd name="connsiteX40" fmla="*/ 1829779 w 4663940"/>
              <a:gd name="connsiteY40" fmla="*/ 2762737 h 4967504"/>
              <a:gd name="connsiteX41" fmla="*/ 2142213 w 4663940"/>
              <a:gd name="connsiteY41" fmla="*/ 2762737 h 4967504"/>
              <a:gd name="connsiteX42" fmla="*/ 1923743 w 4663940"/>
              <a:gd name="connsiteY42" fmla="*/ 2551755 h 4967504"/>
              <a:gd name="connsiteX43" fmla="*/ 2047678 w 4663940"/>
              <a:gd name="connsiteY43" fmla="*/ 2235865 h 4967504"/>
              <a:gd name="connsiteX44" fmla="*/ 1996666 w 4663940"/>
              <a:gd name="connsiteY44" fmla="*/ 2014217 h 4967504"/>
              <a:gd name="connsiteX45" fmla="*/ 1851972 w 4663940"/>
              <a:gd name="connsiteY45" fmla="*/ 1863771 h 4967504"/>
              <a:gd name="connsiteX46" fmla="*/ 1639554 w 4663940"/>
              <a:gd name="connsiteY46" fmla="*/ 1811020 h 4967504"/>
              <a:gd name="connsiteX47" fmla="*/ 868429 w 4663940"/>
              <a:gd name="connsiteY47" fmla="*/ 1811020 h 4967504"/>
              <a:gd name="connsiteX48" fmla="*/ 624020 w 4663940"/>
              <a:gd name="connsiteY48" fmla="*/ 1882791 h 4967504"/>
              <a:gd name="connsiteX49" fmla="*/ 532935 w 4663940"/>
              <a:gd name="connsiteY49" fmla="*/ 2074460 h 4967504"/>
              <a:gd name="connsiteX50" fmla="*/ 732391 w 4663940"/>
              <a:gd name="connsiteY50" fmla="*/ 2322335 h 4967504"/>
              <a:gd name="connsiteX51" fmla="*/ 816840 w 4663940"/>
              <a:gd name="connsiteY51" fmla="*/ 2358651 h 4967504"/>
              <a:gd name="connsiteX52" fmla="*/ 850852 w 4663940"/>
              <a:gd name="connsiteY52" fmla="*/ 2387179 h 4967504"/>
              <a:gd name="connsiteX53" fmla="*/ 862087 w 4663940"/>
              <a:gd name="connsiteY53" fmla="*/ 2422634 h 4967504"/>
              <a:gd name="connsiteX54" fmla="*/ 839610 w 4663940"/>
              <a:gd name="connsiteY54" fmla="*/ 2465577 h 4967504"/>
              <a:gd name="connsiteX55" fmla="*/ 776202 w 4663940"/>
              <a:gd name="connsiteY55" fmla="*/ 2480275 h 4967504"/>
              <a:gd name="connsiteX56" fmla="*/ 659184 w 4663940"/>
              <a:gd name="connsiteY56" fmla="*/ 2456930 h 4967504"/>
              <a:gd name="connsiteX57" fmla="*/ 544470 w 4663940"/>
              <a:gd name="connsiteY57" fmla="*/ 2395542 h 4967504"/>
              <a:gd name="connsiteX58" fmla="*/ 544470 w 4663940"/>
              <a:gd name="connsiteY58" fmla="*/ 2622083 h 4967504"/>
              <a:gd name="connsiteX59" fmla="*/ 781960 w 4663940"/>
              <a:gd name="connsiteY59" fmla="*/ 2665894 h 4967504"/>
              <a:gd name="connsiteX60" fmla="*/ 973344 w 4663940"/>
              <a:gd name="connsiteY60" fmla="*/ 2635920 h 4967504"/>
              <a:gd name="connsiteX61" fmla="*/ 1096991 w 4663940"/>
              <a:gd name="connsiteY61" fmla="*/ 2544843 h 4967504"/>
              <a:gd name="connsiteX62" fmla="*/ 1141093 w 4663940"/>
              <a:gd name="connsiteY62" fmla="*/ 2401309 h 4967504"/>
              <a:gd name="connsiteX63" fmla="*/ 1087767 w 4663940"/>
              <a:gd name="connsiteY63" fmla="*/ 2254886 h 4967504"/>
              <a:gd name="connsiteX64" fmla="*/ 905898 w 4663940"/>
              <a:gd name="connsiteY64" fmla="*/ 2141324 h 4967504"/>
              <a:gd name="connsiteX65" fmla="*/ 820296 w 4663940"/>
              <a:gd name="connsiteY65" fmla="*/ 2097229 h 4967504"/>
              <a:gd name="connsiteX66" fmla="*/ 799831 w 4663940"/>
              <a:gd name="connsiteY66" fmla="*/ 2054280 h 4967504"/>
              <a:gd name="connsiteX67" fmla="*/ 825196 w 4663940"/>
              <a:gd name="connsiteY67" fmla="*/ 2011628 h 4967504"/>
              <a:gd name="connsiteX68" fmla="*/ 892067 w 4663940"/>
              <a:gd name="connsiteY68" fmla="*/ 1996062 h 4967504"/>
              <a:gd name="connsiteX69" fmla="*/ 1097282 w 4663940"/>
              <a:gd name="connsiteY69" fmla="*/ 2053128 h 4967504"/>
              <a:gd name="connsiteX70" fmla="*/ 1097282 w 4663940"/>
              <a:gd name="connsiteY70" fmla="*/ 1842728 h 4967504"/>
              <a:gd name="connsiteX71" fmla="*/ 1013985 w 4663940"/>
              <a:gd name="connsiteY71" fmla="*/ 1823123 h 4967504"/>
              <a:gd name="connsiteX72" fmla="*/ 947981 w 4663940"/>
              <a:gd name="connsiteY72" fmla="*/ 1814477 h 4967504"/>
              <a:gd name="connsiteX73" fmla="*/ 868429 w 4663940"/>
              <a:gd name="connsiteY73" fmla="*/ 1811020 h 4967504"/>
              <a:gd name="connsiteX74" fmla="*/ 1615458 w 4663940"/>
              <a:gd name="connsiteY74" fmla="*/ 237723 h 4967504"/>
              <a:gd name="connsiteX75" fmla="*/ 500399 w 4663940"/>
              <a:gd name="connsiteY75" fmla="*/ 564991 h 4967504"/>
              <a:gd name="connsiteX76" fmla="*/ 1615458 w 4663940"/>
              <a:gd name="connsiteY76" fmla="*/ 892256 h 4967504"/>
              <a:gd name="connsiteX77" fmla="*/ 2730517 w 4663940"/>
              <a:gd name="connsiteY77" fmla="*/ 564991 h 4967504"/>
              <a:gd name="connsiteX78" fmla="*/ 1615458 w 4663940"/>
              <a:gd name="connsiteY78" fmla="*/ 237723 h 4967504"/>
              <a:gd name="connsiteX79" fmla="*/ 1615456 w 4663940"/>
              <a:gd name="connsiteY79" fmla="*/ 0 h 4967504"/>
              <a:gd name="connsiteX80" fmla="*/ 3222576 w 4663940"/>
              <a:gd name="connsiteY80" fmla="*/ 591590 h 4967504"/>
              <a:gd name="connsiteX81" fmla="*/ 3228448 w 4663940"/>
              <a:gd name="connsiteY81" fmla="*/ 639031 h 4967504"/>
              <a:gd name="connsiteX82" fmla="*/ 3230914 w 4663940"/>
              <a:gd name="connsiteY82" fmla="*/ 639031 h 4967504"/>
              <a:gd name="connsiteX83" fmla="*/ 3230914 w 4663940"/>
              <a:gd name="connsiteY83" fmla="*/ 658966 h 4967504"/>
              <a:gd name="connsiteX84" fmla="*/ 3230916 w 4663940"/>
              <a:gd name="connsiteY84" fmla="*/ 2749970 h 4967504"/>
              <a:gd name="connsiteX85" fmla="*/ 2269213 w 4663940"/>
              <a:gd name="connsiteY85" fmla="*/ 3410748 h 4967504"/>
              <a:gd name="connsiteX86" fmla="*/ 1309648 w 4663940"/>
              <a:gd name="connsiteY86" fmla="*/ 4132024 h 4967504"/>
              <a:gd name="connsiteX87" fmla="*/ 8341 w 4663940"/>
              <a:gd name="connsiteY87" fmla="*/ 3552225 h 4967504"/>
              <a:gd name="connsiteX88" fmla="*/ 2469 w 4663940"/>
              <a:gd name="connsiteY88" fmla="*/ 3504785 h 4967504"/>
              <a:gd name="connsiteX89" fmla="*/ 0 w 4663940"/>
              <a:gd name="connsiteY89" fmla="*/ 3504785 h 4967504"/>
              <a:gd name="connsiteX90" fmla="*/ 0 w 4663940"/>
              <a:gd name="connsiteY90" fmla="*/ 3484849 h 4967504"/>
              <a:gd name="connsiteX91" fmla="*/ 0 w 4663940"/>
              <a:gd name="connsiteY91" fmla="*/ 658972 h 4967504"/>
              <a:gd name="connsiteX92" fmla="*/ 0 w 4663940"/>
              <a:gd name="connsiteY92" fmla="*/ 658959 h 4967504"/>
              <a:gd name="connsiteX93" fmla="*/ 8341 w 4663940"/>
              <a:gd name="connsiteY93" fmla="*/ 591590 h 4967504"/>
              <a:gd name="connsiteX94" fmla="*/ 1615456 w 4663940"/>
              <a:gd name="connsiteY94" fmla="*/ 0 h 4967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663940" h="4967504">
                <a:moveTo>
                  <a:pt x="3269159" y="3053384"/>
                </a:moveTo>
                <a:cubicBezTo>
                  <a:pt x="2727496" y="3037804"/>
                  <a:pt x="2521360" y="3447912"/>
                  <a:pt x="2445040" y="3698745"/>
                </a:cubicBezTo>
                <a:cubicBezTo>
                  <a:pt x="1937681" y="3611785"/>
                  <a:pt x="1541945" y="3871372"/>
                  <a:pt x="1561166" y="4258161"/>
                </a:cubicBezTo>
                <a:cubicBezTo>
                  <a:pt x="1579044" y="4617907"/>
                  <a:pt x="1785606" y="4807107"/>
                  <a:pt x="2246169" y="4814882"/>
                </a:cubicBezTo>
                <a:lnTo>
                  <a:pt x="4100618" y="4825767"/>
                </a:lnTo>
                <a:cubicBezTo>
                  <a:pt x="4427642" y="4814660"/>
                  <a:pt x="4550722" y="4673742"/>
                  <a:pt x="4544311" y="4450687"/>
                </a:cubicBezTo>
                <a:cubicBezTo>
                  <a:pt x="4537900" y="4227631"/>
                  <a:pt x="4316004" y="4066148"/>
                  <a:pt x="4105694" y="4053489"/>
                </a:cubicBezTo>
                <a:cubicBezTo>
                  <a:pt x="4118460" y="3538650"/>
                  <a:pt x="3810821" y="3068965"/>
                  <a:pt x="3269159" y="3053384"/>
                </a:cubicBezTo>
                <a:close/>
                <a:moveTo>
                  <a:pt x="3249592" y="2871742"/>
                </a:moveTo>
                <a:cubicBezTo>
                  <a:pt x="3790903" y="2875368"/>
                  <a:pt x="4236289" y="3343887"/>
                  <a:pt x="4236289" y="3899454"/>
                </a:cubicBezTo>
                <a:lnTo>
                  <a:pt x="4228504" y="3978178"/>
                </a:lnTo>
                <a:cubicBezTo>
                  <a:pt x="4445936" y="3982724"/>
                  <a:pt x="4651898" y="4193407"/>
                  <a:pt x="4663084" y="4467152"/>
                </a:cubicBezTo>
                <a:cubicBezTo>
                  <a:pt x="4674270" y="4740896"/>
                  <a:pt x="4578681" y="4968777"/>
                  <a:pt x="4208525" y="4967499"/>
                </a:cubicBezTo>
                <a:lnTo>
                  <a:pt x="1987713" y="4952792"/>
                </a:lnTo>
                <a:cubicBezTo>
                  <a:pt x="1664084" y="4885275"/>
                  <a:pt x="1416177" y="4647324"/>
                  <a:pt x="1420637" y="4243438"/>
                </a:cubicBezTo>
                <a:cubicBezTo>
                  <a:pt x="1425096" y="3839551"/>
                  <a:pt x="1696606" y="3443492"/>
                  <a:pt x="2331634" y="3552334"/>
                </a:cubicBezTo>
                <a:cubicBezTo>
                  <a:pt x="2427160" y="3238382"/>
                  <a:pt x="2708282" y="2868115"/>
                  <a:pt x="3249592" y="2871742"/>
                </a:cubicBezTo>
                <a:close/>
                <a:moveTo>
                  <a:pt x="1637250" y="2023154"/>
                </a:moveTo>
                <a:cubicBezTo>
                  <a:pt x="1682591" y="2023154"/>
                  <a:pt x="1718332" y="2042752"/>
                  <a:pt x="1744469" y="2081956"/>
                </a:cubicBezTo>
                <a:cubicBezTo>
                  <a:pt x="1770598" y="2121152"/>
                  <a:pt x="1783665" y="2174761"/>
                  <a:pt x="1783665" y="2242785"/>
                </a:cubicBezTo>
                <a:cubicBezTo>
                  <a:pt x="1783665" y="2306957"/>
                  <a:pt x="1769835" y="2358074"/>
                  <a:pt x="1742159" y="2396117"/>
                </a:cubicBezTo>
                <a:cubicBezTo>
                  <a:pt x="1714489" y="2434160"/>
                  <a:pt x="1678173" y="2453183"/>
                  <a:pt x="1633210" y="2453183"/>
                </a:cubicBezTo>
                <a:cubicBezTo>
                  <a:pt x="1585945" y="2453183"/>
                  <a:pt x="1548572" y="2434358"/>
                  <a:pt x="1521091" y="2396694"/>
                </a:cubicBezTo>
                <a:cubicBezTo>
                  <a:pt x="1493613" y="2359028"/>
                  <a:pt x="1479878" y="2306580"/>
                  <a:pt x="1479878" y="2239322"/>
                </a:cubicBezTo>
                <a:cubicBezTo>
                  <a:pt x="1479878" y="2170532"/>
                  <a:pt x="1493708" y="2117309"/>
                  <a:pt x="1521384" y="2079643"/>
                </a:cubicBezTo>
                <a:cubicBezTo>
                  <a:pt x="1549052" y="2041986"/>
                  <a:pt x="1587672" y="2023154"/>
                  <a:pt x="1637250" y="2023154"/>
                </a:cubicBezTo>
                <a:close/>
                <a:moveTo>
                  <a:pt x="2164186" y="1824859"/>
                </a:moveTo>
                <a:lnTo>
                  <a:pt x="2164186" y="2651487"/>
                </a:lnTo>
                <a:lnTo>
                  <a:pt x="2697977" y="2651487"/>
                </a:lnTo>
                <a:lnTo>
                  <a:pt x="2697977" y="2456646"/>
                </a:lnTo>
                <a:lnTo>
                  <a:pt x="2413213" y="2456646"/>
                </a:lnTo>
                <a:lnTo>
                  <a:pt x="2413213" y="1824859"/>
                </a:lnTo>
                <a:close/>
                <a:moveTo>
                  <a:pt x="1639554" y="1811020"/>
                </a:moveTo>
                <a:cubicBezTo>
                  <a:pt x="1557311" y="1811020"/>
                  <a:pt x="1483908" y="1829370"/>
                  <a:pt x="1419348" y="1866073"/>
                </a:cubicBezTo>
                <a:cubicBezTo>
                  <a:pt x="1354787" y="1902775"/>
                  <a:pt x="1304634" y="1954751"/>
                  <a:pt x="1268893" y="2022002"/>
                </a:cubicBezTo>
                <a:cubicBezTo>
                  <a:pt x="1233154" y="2089253"/>
                  <a:pt x="1215283" y="2164962"/>
                  <a:pt x="1215283" y="2249121"/>
                </a:cubicBezTo>
                <a:cubicBezTo>
                  <a:pt x="1215283" y="2329443"/>
                  <a:pt x="1232965" y="2401403"/>
                  <a:pt x="1268318" y="2465002"/>
                </a:cubicBezTo>
                <a:cubicBezTo>
                  <a:pt x="1303671" y="2528606"/>
                  <a:pt x="1353153" y="2577989"/>
                  <a:pt x="1416753" y="2613150"/>
                </a:cubicBezTo>
                <a:cubicBezTo>
                  <a:pt x="1480357" y="2648314"/>
                  <a:pt x="1550969" y="2665894"/>
                  <a:pt x="1628603" y="2665894"/>
                </a:cubicBezTo>
                <a:cubicBezTo>
                  <a:pt x="1662031" y="2665894"/>
                  <a:pt x="1694124" y="2662626"/>
                  <a:pt x="1724862" y="2656095"/>
                </a:cubicBezTo>
                <a:lnTo>
                  <a:pt x="1829779" y="2762737"/>
                </a:lnTo>
                <a:lnTo>
                  <a:pt x="2142213" y="2762737"/>
                </a:lnTo>
                <a:lnTo>
                  <a:pt x="1923743" y="2551755"/>
                </a:lnTo>
                <a:cubicBezTo>
                  <a:pt x="2006369" y="2469136"/>
                  <a:pt x="2047678" y="2363834"/>
                  <a:pt x="2047678" y="2235865"/>
                </a:cubicBezTo>
                <a:cubicBezTo>
                  <a:pt x="2047678" y="2153239"/>
                  <a:pt x="2030669" y="2079359"/>
                  <a:pt x="1996666" y="2014217"/>
                </a:cubicBezTo>
                <a:cubicBezTo>
                  <a:pt x="1962654" y="1949079"/>
                  <a:pt x="1914423" y="1898926"/>
                  <a:pt x="1851972" y="1863771"/>
                </a:cubicBezTo>
                <a:cubicBezTo>
                  <a:pt x="1789525" y="1828607"/>
                  <a:pt x="1718717" y="1811020"/>
                  <a:pt x="1639554" y="1811020"/>
                </a:cubicBezTo>
                <a:close/>
                <a:moveTo>
                  <a:pt x="868429" y="1811020"/>
                </a:moveTo>
                <a:cubicBezTo>
                  <a:pt x="766205" y="1811020"/>
                  <a:pt x="684737" y="1834942"/>
                  <a:pt x="624020" y="1882791"/>
                </a:cubicBezTo>
                <a:cubicBezTo>
                  <a:pt x="563295" y="1930633"/>
                  <a:pt x="532935" y="1994524"/>
                  <a:pt x="532935" y="2074460"/>
                </a:cubicBezTo>
                <a:cubicBezTo>
                  <a:pt x="532935" y="2188598"/>
                  <a:pt x="599420" y="2271218"/>
                  <a:pt x="732391" y="2322335"/>
                </a:cubicBezTo>
                <a:cubicBezTo>
                  <a:pt x="773511" y="2337703"/>
                  <a:pt x="801660" y="2349807"/>
                  <a:pt x="816840" y="2358651"/>
                </a:cubicBezTo>
                <a:cubicBezTo>
                  <a:pt x="832020" y="2367486"/>
                  <a:pt x="843357" y="2377001"/>
                  <a:pt x="850852" y="2387179"/>
                </a:cubicBezTo>
                <a:cubicBezTo>
                  <a:pt x="858346" y="2397365"/>
                  <a:pt x="862087" y="2409184"/>
                  <a:pt x="862087" y="2422634"/>
                </a:cubicBezTo>
                <a:cubicBezTo>
                  <a:pt x="862087" y="2441466"/>
                  <a:pt x="854599" y="2455778"/>
                  <a:pt x="839610" y="2465577"/>
                </a:cubicBezTo>
                <a:cubicBezTo>
                  <a:pt x="824619" y="2475376"/>
                  <a:pt x="803483" y="2480275"/>
                  <a:pt x="776202" y="2480275"/>
                </a:cubicBezTo>
                <a:cubicBezTo>
                  <a:pt x="740074" y="2480275"/>
                  <a:pt x="701070" y="2472497"/>
                  <a:pt x="659184" y="2456930"/>
                </a:cubicBezTo>
                <a:cubicBezTo>
                  <a:pt x="617291" y="2441373"/>
                  <a:pt x="579057" y="2420907"/>
                  <a:pt x="544470" y="2395542"/>
                </a:cubicBezTo>
                <a:lnTo>
                  <a:pt x="544470" y="2622083"/>
                </a:lnTo>
                <a:cubicBezTo>
                  <a:pt x="616327" y="2651289"/>
                  <a:pt x="695500" y="2665894"/>
                  <a:pt x="781960" y="2665894"/>
                </a:cubicBezTo>
                <a:cubicBezTo>
                  <a:pt x="856517" y="2665894"/>
                  <a:pt x="920312" y="2655904"/>
                  <a:pt x="973344" y="2635920"/>
                </a:cubicBezTo>
                <a:cubicBezTo>
                  <a:pt x="1026379" y="2615936"/>
                  <a:pt x="1067595" y="2585576"/>
                  <a:pt x="1096991" y="2544843"/>
                </a:cubicBezTo>
                <a:cubicBezTo>
                  <a:pt x="1126394" y="2504102"/>
                  <a:pt x="1141093" y="2456260"/>
                  <a:pt x="1141093" y="2401309"/>
                </a:cubicBezTo>
                <a:cubicBezTo>
                  <a:pt x="1141093" y="2344812"/>
                  <a:pt x="1123317" y="2296006"/>
                  <a:pt x="1087767" y="2254886"/>
                </a:cubicBezTo>
                <a:cubicBezTo>
                  <a:pt x="1052226" y="2213766"/>
                  <a:pt x="991601" y="2175913"/>
                  <a:pt x="905898" y="2141324"/>
                </a:cubicBezTo>
                <a:cubicBezTo>
                  <a:pt x="862473" y="2123265"/>
                  <a:pt x="833938" y="2108567"/>
                  <a:pt x="820296" y="2097229"/>
                </a:cubicBezTo>
                <a:cubicBezTo>
                  <a:pt x="806655" y="2085892"/>
                  <a:pt x="799831" y="2071574"/>
                  <a:pt x="799831" y="2054280"/>
                </a:cubicBezTo>
                <a:cubicBezTo>
                  <a:pt x="799831" y="2036221"/>
                  <a:pt x="808289" y="2022002"/>
                  <a:pt x="825196" y="2011628"/>
                </a:cubicBezTo>
                <a:cubicBezTo>
                  <a:pt x="842110" y="2001246"/>
                  <a:pt x="864398" y="1996062"/>
                  <a:pt x="892067" y="1996062"/>
                </a:cubicBezTo>
                <a:cubicBezTo>
                  <a:pt x="959319" y="1996062"/>
                  <a:pt x="1027720" y="2015085"/>
                  <a:pt x="1097282" y="2053128"/>
                </a:cubicBezTo>
                <a:lnTo>
                  <a:pt x="1097282" y="1842728"/>
                </a:lnTo>
                <a:cubicBezTo>
                  <a:pt x="1061543" y="1833120"/>
                  <a:pt x="1033778" y="1826587"/>
                  <a:pt x="1013985" y="1823123"/>
                </a:cubicBezTo>
                <a:cubicBezTo>
                  <a:pt x="994196" y="1819667"/>
                  <a:pt x="972194" y="1816788"/>
                  <a:pt x="947981" y="1814477"/>
                </a:cubicBezTo>
                <a:cubicBezTo>
                  <a:pt x="923768" y="1812172"/>
                  <a:pt x="897251" y="1811020"/>
                  <a:pt x="868429" y="1811020"/>
                </a:cubicBezTo>
                <a:close/>
                <a:moveTo>
                  <a:pt x="1615458" y="237723"/>
                </a:moveTo>
                <a:cubicBezTo>
                  <a:pt x="999628" y="237723"/>
                  <a:pt x="500399" y="384245"/>
                  <a:pt x="500399" y="564991"/>
                </a:cubicBezTo>
                <a:cubicBezTo>
                  <a:pt x="500399" y="745735"/>
                  <a:pt x="999628" y="892256"/>
                  <a:pt x="1615458" y="892256"/>
                </a:cubicBezTo>
                <a:cubicBezTo>
                  <a:pt x="2231288" y="892256"/>
                  <a:pt x="2730517" y="745735"/>
                  <a:pt x="2730517" y="564991"/>
                </a:cubicBezTo>
                <a:cubicBezTo>
                  <a:pt x="2730517" y="384245"/>
                  <a:pt x="2231288" y="237723"/>
                  <a:pt x="1615458" y="237723"/>
                </a:cubicBezTo>
                <a:close/>
                <a:moveTo>
                  <a:pt x="1615456" y="0"/>
                </a:moveTo>
                <a:cubicBezTo>
                  <a:pt x="2451887" y="0"/>
                  <a:pt x="3139847" y="259304"/>
                  <a:pt x="3222576" y="591590"/>
                </a:cubicBezTo>
                <a:lnTo>
                  <a:pt x="3228448" y="639031"/>
                </a:lnTo>
                <a:lnTo>
                  <a:pt x="3230914" y="639031"/>
                </a:lnTo>
                <a:lnTo>
                  <a:pt x="3230914" y="658966"/>
                </a:lnTo>
                <a:cubicBezTo>
                  <a:pt x="3230914" y="1010789"/>
                  <a:pt x="3234566" y="2597955"/>
                  <a:pt x="3230916" y="2749970"/>
                </a:cubicBezTo>
                <a:cubicBezTo>
                  <a:pt x="2813586" y="2788801"/>
                  <a:pt x="2392628" y="2983660"/>
                  <a:pt x="2269213" y="3410748"/>
                </a:cubicBezTo>
                <a:cubicBezTo>
                  <a:pt x="1886462" y="3324602"/>
                  <a:pt x="1434770" y="3503342"/>
                  <a:pt x="1309648" y="4132024"/>
                </a:cubicBezTo>
                <a:cubicBezTo>
                  <a:pt x="616495" y="4077849"/>
                  <a:pt x="80728" y="3842976"/>
                  <a:pt x="8341" y="3552225"/>
                </a:cubicBezTo>
                <a:lnTo>
                  <a:pt x="2469" y="3504785"/>
                </a:lnTo>
                <a:lnTo>
                  <a:pt x="0" y="3504785"/>
                </a:lnTo>
                <a:lnTo>
                  <a:pt x="0" y="3484849"/>
                </a:lnTo>
                <a:lnTo>
                  <a:pt x="0" y="658972"/>
                </a:lnTo>
                <a:lnTo>
                  <a:pt x="0" y="658959"/>
                </a:lnTo>
                <a:lnTo>
                  <a:pt x="8341" y="591590"/>
                </a:lnTo>
                <a:cubicBezTo>
                  <a:pt x="91067" y="259304"/>
                  <a:pt x="779025" y="0"/>
                  <a:pt x="1615456" y="0"/>
                </a:cubicBez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1765" b="1" i="0" u="none" strike="noStrike" kern="0" cap="none" spc="0" normalizeH="0" baseline="0" noProof="0" dirty="0">
              <a:ln>
                <a:noFill/>
              </a:ln>
              <a:solidFill>
                <a:srgbClr val="000000"/>
              </a:solidFill>
              <a:effectLst/>
              <a:uLnTx/>
              <a:uFillTx/>
              <a:latin typeface="Segoe UI Light"/>
              <a:ea typeface="Segoe UI" pitchFamily="34" charset="0"/>
              <a:cs typeface="Segoe UI" pitchFamily="34" charset="0"/>
            </a:endParaRPr>
          </a:p>
        </p:txBody>
      </p:sp>
      <p:sp>
        <p:nvSpPr>
          <p:cNvPr id="715" name="Freeform 312">
            <a:extLst>
              <a:ext uri="{FF2B5EF4-FFF2-40B4-BE49-F238E27FC236}">
                <a16:creationId xmlns:a16="http://schemas.microsoft.com/office/drawing/2014/main" id="{7A3278D1-39FF-4875-8CBB-930017932C36}"/>
              </a:ext>
            </a:extLst>
          </p:cNvPr>
          <p:cNvSpPr/>
          <p:nvPr/>
        </p:nvSpPr>
        <p:spPr bwMode="auto">
          <a:xfrm>
            <a:off x="1439805" y="3962924"/>
            <a:ext cx="358197" cy="459406"/>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2C6"/>
          </a:solidFill>
          <a:ln w="9525" cap="flat" cmpd="sng" algn="ctr">
            <a:noFill/>
            <a:prstDash val="solid"/>
          </a:ln>
          <a:effec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1176" b="0" i="0" u="none" strike="noStrike" kern="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16" name="Freeform 314">
            <a:extLst>
              <a:ext uri="{FF2B5EF4-FFF2-40B4-BE49-F238E27FC236}">
                <a16:creationId xmlns:a16="http://schemas.microsoft.com/office/drawing/2014/main" id="{C7F262FE-A771-4B02-ABD2-643FD80FEBD7}"/>
              </a:ext>
            </a:extLst>
          </p:cNvPr>
          <p:cNvSpPr/>
          <p:nvPr/>
        </p:nvSpPr>
        <p:spPr>
          <a:xfrm>
            <a:off x="6116565" y="4002833"/>
            <a:ext cx="528649" cy="379588"/>
          </a:xfrm>
          <a:custGeom>
            <a:avLst/>
            <a:gdLst>
              <a:gd name="connsiteX0" fmla="*/ 3620186 w 5996789"/>
              <a:gd name="connsiteY0" fmla="*/ 3312946 h 4305921"/>
              <a:gd name="connsiteX1" fmla="*/ 3776214 w 5996789"/>
              <a:gd name="connsiteY1" fmla="*/ 3646776 h 4305921"/>
              <a:gd name="connsiteX2" fmla="*/ 3756257 w 5996789"/>
              <a:gd name="connsiteY2" fmla="*/ 3915289 h 4305921"/>
              <a:gd name="connsiteX3" fmla="*/ 3816129 w 5996789"/>
              <a:gd name="connsiteY3" fmla="*/ 4107603 h 4305921"/>
              <a:gd name="connsiteX4" fmla="*/ 3482300 w 5996789"/>
              <a:gd name="connsiteY4" fmla="*/ 4180175 h 4305921"/>
              <a:gd name="connsiteX5" fmla="*/ 3148472 w 5996789"/>
              <a:gd name="connsiteY5" fmla="*/ 4111232 h 4305921"/>
              <a:gd name="connsiteX6" fmla="*/ 3620186 w 5996789"/>
              <a:gd name="connsiteY6" fmla="*/ 3312946 h 4305921"/>
              <a:gd name="connsiteX7" fmla="*/ 365356 w 5996789"/>
              <a:gd name="connsiteY7" fmla="*/ 2979119 h 4305921"/>
              <a:gd name="connsiteX8" fmla="*/ 706442 w 5996789"/>
              <a:gd name="connsiteY8" fmla="*/ 3683062 h 4305921"/>
              <a:gd name="connsiteX9" fmla="*/ 525013 w 5996789"/>
              <a:gd name="connsiteY9" fmla="*/ 3830018 h 4305921"/>
              <a:gd name="connsiteX10" fmla="*/ 87771 w 5996789"/>
              <a:gd name="connsiteY10" fmla="*/ 3390962 h 4305921"/>
              <a:gd name="connsiteX11" fmla="*/ 365356 w 5996789"/>
              <a:gd name="connsiteY11" fmla="*/ 2979119 h 4305921"/>
              <a:gd name="connsiteX12" fmla="*/ 4139073 w 5996789"/>
              <a:gd name="connsiteY12" fmla="*/ 1036923 h 4305921"/>
              <a:gd name="connsiteX13" fmla="*/ 3651029 w 5996789"/>
              <a:gd name="connsiteY13" fmla="*/ 1406131 h 4305921"/>
              <a:gd name="connsiteX14" fmla="*/ 3748999 w 5996789"/>
              <a:gd name="connsiteY14" fmla="*/ 1323583 h 4305921"/>
              <a:gd name="connsiteX15" fmla="*/ 3907276 w 5996789"/>
              <a:gd name="connsiteY15" fmla="*/ 1465171 h 4305921"/>
              <a:gd name="connsiteX16" fmla="*/ 3805244 w 5996789"/>
              <a:gd name="connsiteY16" fmla="*/ 1620218 h 4305921"/>
              <a:gd name="connsiteX17" fmla="*/ 4338644 w 5996789"/>
              <a:gd name="connsiteY17" fmla="*/ 1230145 h 4305921"/>
              <a:gd name="connsiteX18" fmla="*/ 4198682 w 5996789"/>
              <a:gd name="connsiteY18" fmla="*/ 1265252 h 4305921"/>
              <a:gd name="connsiteX19" fmla="*/ 4057883 w 5996789"/>
              <a:gd name="connsiteY19" fmla="*/ 1094980 h 4305921"/>
              <a:gd name="connsiteX20" fmla="*/ 4139073 w 5996789"/>
              <a:gd name="connsiteY20" fmla="*/ 1036923 h 4305921"/>
              <a:gd name="connsiteX21" fmla="*/ 3598662 w 5996789"/>
              <a:gd name="connsiteY21" fmla="*/ 703111 h 4305921"/>
              <a:gd name="connsiteX22" fmla="*/ 3426057 w 5996789"/>
              <a:gd name="connsiteY22" fmla="*/ 1114030 h 4305921"/>
              <a:gd name="connsiteX23" fmla="*/ 3810686 w 5996789"/>
              <a:gd name="connsiteY23" fmla="*/ 729401 h 4305921"/>
              <a:gd name="connsiteX24" fmla="*/ 3645133 w 5996789"/>
              <a:gd name="connsiteY24" fmla="*/ 703859 h 4305921"/>
              <a:gd name="connsiteX25" fmla="*/ 3598662 w 5996789"/>
              <a:gd name="connsiteY25" fmla="*/ 703111 h 4305921"/>
              <a:gd name="connsiteX26" fmla="*/ 5685617 w 5996789"/>
              <a:gd name="connsiteY26" fmla="*/ 254049 h 4305921"/>
              <a:gd name="connsiteX27" fmla="*/ 5497832 w 5996789"/>
              <a:gd name="connsiteY27" fmla="*/ 442881 h 4305921"/>
              <a:gd name="connsiteX28" fmla="*/ 5271218 w 5996789"/>
              <a:gd name="connsiteY28" fmla="*/ 577718 h 4305921"/>
              <a:gd name="connsiteX29" fmla="*/ 5518876 w 5996789"/>
              <a:gd name="connsiteY29" fmla="*/ 537204 h 4305921"/>
              <a:gd name="connsiteX30" fmla="*/ 5685617 w 5996789"/>
              <a:gd name="connsiteY30" fmla="*/ 254049 h 4305921"/>
              <a:gd name="connsiteX31" fmla="*/ 3607485 w 5996789"/>
              <a:gd name="connsiteY31" fmla="*/ 63 h 4305921"/>
              <a:gd name="connsiteX32" fmla="*/ 4469272 w 5996789"/>
              <a:gd name="connsiteY32" fmla="*/ 528019 h 4305921"/>
              <a:gd name="connsiteX33" fmla="*/ 4312109 w 5996789"/>
              <a:gd name="connsiteY33" fmla="*/ 576495 h 4305921"/>
              <a:gd name="connsiteX34" fmla="*/ 4311926 w 5996789"/>
              <a:gd name="connsiteY34" fmla="*/ 576976 h 4305921"/>
              <a:gd name="connsiteX35" fmla="*/ 4334277 w 5996789"/>
              <a:gd name="connsiteY35" fmla="*/ 578166 h 4305921"/>
              <a:gd name="connsiteX36" fmla="*/ 4576315 w 5996789"/>
              <a:gd name="connsiteY36" fmla="*/ 607845 h 4305921"/>
              <a:gd name="connsiteX37" fmla="*/ 4808543 w 5996789"/>
              <a:gd name="connsiteY37" fmla="*/ 903574 h 4305921"/>
              <a:gd name="connsiteX38" fmla="*/ 4579944 w 5996789"/>
              <a:gd name="connsiteY38" fmla="*/ 956188 h 4305921"/>
              <a:gd name="connsiteX39" fmla="*/ 4532643 w 5996789"/>
              <a:gd name="connsiteY39" fmla="*/ 970068 h 4305921"/>
              <a:gd name="connsiteX40" fmla="*/ 4501091 w 5996789"/>
              <a:gd name="connsiteY40" fmla="*/ 981396 h 4305921"/>
              <a:gd name="connsiteX41" fmla="*/ 4539462 w 5996789"/>
              <a:gd name="connsiteY41" fmla="*/ 981135 h 4305921"/>
              <a:gd name="connsiteX42" fmla="*/ 4677915 w 5996789"/>
              <a:gd name="connsiteY42" fmla="*/ 1045089 h 4305921"/>
              <a:gd name="connsiteX43" fmla="*/ 4608972 w 5996789"/>
              <a:gd name="connsiteY43" fmla="*/ 1202932 h 4305921"/>
              <a:gd name="connsiteX44" fmla="*/ 4848457 w 5996789"/>
              <a:gd name="connsiteY44" fmla="*/ 1204746 h 4305921"/>
              <a:gd name="connsiteX45" fmla="*/ 4821243 w 5996789"/>
              <a:gd name="connsiteY45" fmla="*/ 1417018 h 4305921"/>
              <a:gd name="connsiteX46" fmla="*/ 5077057 w 5996789"/>
              <a:gd name="connsiteY46" fmla="*/ 1368032 h 4305921"/>
              <a:gd name="connsiteX47" fmla="*/ 5011488 w 5996789"/>
              <a:gd name="connsiteY47" fmla="*/ 1756176 h 4305921"/>
              <a:gd name="connsiteX48" fmla="*/ 5005149 w 5996789"/>
              <a:gd name="connsiteY48" fmla="*/ 1768400 h 4305921"/>
              <a:gd name="connsiteX49" fmla="*/ 5035260 w 5996789"/>
              <a:gd name="connsiteY49" fmla="*/ 1744642 h 4305921"/>
              <a:gd name="connsiteX50" fmla="*/ 5207688 w 5996789"/>
              <a:gd name="connsiteY50" fmla="*/ 508059 h 4305921"/>
              <a:gd name="connsiteX51" fmla="*/ 5483459 w 5996789"/>
              <a:gd name="connsiteY51" fmla="*/ 368360 h 4305921"/>
              <a:gd name="connsiteX52" fmla="*/ 5672145 w 5996789"/>
              <a:gd name="connsiteY52" fmla="*/ 150645 h 4305921"/>
              <a:gd name="connsiteX53" fmla="*/ 5430845 w 5996789"/>
              <a:gd name="connsiteY53" fmla="*/ 2532803 h 4305921"/>
              <a:gd name="connsiteX54" fmla="*/ 3971108 w 5996789"/>
              <a:gd name="connsiteY54" fmla="*/ 2163716 h 4305921"/>
              <a:gd name="connsiteX55" fmla="*/ 3935466 w 5996789"/>
              <a:gd name="connsiteY55" fmla="*/ 2124873 h 4305921"/>
              <a:gd name="connsiteX56" fmla="*/ 3916664 w 5996789"/>
              <a:gd name="connsiteY56" fmla="*/ 2222014 h 4305921"/>
              <a:gd name="connsiteX57" fmla="*/ 4481972 w 5996789"/>
              <a:gd name="connsiteY57" fmla="*/ 2672504 h 4305921"/>
              <a:gd name="connsiteX58" fmla="*/ 4549100 w 5996789"/>
              <a:gd name="connsiteY58" fmla="*/ 2677947 h 4305921"/>
              <a:gd name="connsiteX59" fmla="*/ 4122743 w 5996789"/>
              <a:gd name="connsiteY59" fmla="*/ 3051690 h 4305921"/>
              <a:gd name="connsiteX60" fmla="*/ 3689129 w 5996789"/>
              <a:gd name="connsiteY60" fmla="*/ 2757776 h 4305921"/>
              <a:gd name="connsiteX61" fmla="*/ 3299285 w 5996789"/>
              <a:gd name="connsiteY61" fmla="*/ 2541933 h 4305921"/>
              <a:gd name="connsiteX62" fmla="*/ 3246026 w 5996789"/>
              <a:gd name="connsiteY62" fmla="*/ 2508407 h 4305921"/>
              <a:gd name="connsiteX63" fmla="*/ 3249973 w 5996789"/>
              <a:gd name="connsiteY63" fmla="*/ 2518743 h 4305921"/>
              <a:gd name="connsiteX64" fmla="*/ 3592971 w 5996789"/>
              <a:gd name="connsiteY64" fmla="*/ 2890218 h 4305921"/>
              <a:gd name="connsiteX65" fmla="*/ 3204714 w 5996789"/>
              <a:gd name="connsiteY65" fmla="*/ 3741118 h 4305921"/>
              <a:gd name="connsiteX66" fmla="*/ 2491699 w 5996789"/>
              <a:gd name="connsiteY66" fmla="*/ 4305361 h 4305921"/>
              <a:gd name="connsiteX67" fmla="*/ 2107071 w 5996789"/>
              <a:gd name="connsiteY67" fmla="*/ 3839089 h 4305921"/>
              <a:gd name="connsiteX68" fmla="*/ 2453599 w 5996789"/>
              <a:gd name="connsiteY68" fmla="*/ 3581461 h 4305921"/>
              <a:gd name="connsiteX69" fmla="*/ 2435456 w 5996789"/>
              <a:gd name="connsiteY69" fmla="*/ 3302061 h 4305921"/>
              <a:gd name="connsiteX70" fmla="*/ 1634637 w 5996789"/>
              <a:gd name="connsiteY70" fmla="*/ 3346858 h 4305921"/>
              <a:gd name="connsiteX71" fmla="*/ 1602322 w 5996789"/>
              <a:gd name="connsiteY71" fmla="*/ 3309232 h 4305921"/>
              <a:gd name="connsiteX72" fmla="*/ 1606556 w 5996789"/>
              <a:gd name="connsiteY72" fmla="*/ 3424752 h 4305921"/>
              <a:gd name="connsiteX73" fmla="*/ 1600886 w 5996789"/>
              <a:gd name="connsiteY73" fmla="*/ 3732046 h 4305921"/>
              <a:gd name="connsiteX74" fmla="*/ 1466629 w 5996789"/>
              <a:gd name="connsiteY74" fmla="*/ 4020518 h 4305921"/>
              <a:gd name="connsiteX75" fmla="*/ 1443043 w 5996789"/>
              <a:gd name="connsiteY75" fmla="*/ 4241861 h 4305921"/>
              <a:gd name="connsiteX76" fmla="*/ 748172 w 5996789"/>
              <a:gd name="connsiteY76" fmla="*/ 4107603 h 4305921"/>
              <a:gd name="connsiteX77" fmla="*/ 815300 w 5996789"/>
              <a:gd name="connsiteY77" fmla="*/ 3877189 h 4305921"/>
              <a:gd name="connsiteX78" fmla="*/ 843790 w 5996789"/>
              <a:gd name="connsiteY78" fmla="*/ 3603771 h 4305921"/>
              <a:gd name="connsiteX79" fmla="*/ 844480 w 5996789"/>
              <a:gd name="connsiteY79" fmla="*/ 3586118 h 4305921"/>
              <a:gd name="connsiteX80" fmla="*/ 824913 w 5996789"/>
              <a:gd name="connsiteY80" fmla="*/ 3548501 h 4305921"/>
              <a:gd name="connsiteX81" fmla="*/ 454256 w 5996789"/>
              <a:gd name="connsiteY81" fmla="*/ 2111888 h 4305921"/>
              <a:gd name="connsiteX82" fmla="*/ 56504 w 5996789"/>
              <a:gd name="connsiteY82" fmla="*/ 1830221 h 4305921"/>
              <a:gd name="connsiteX83" fmla="*/ 54019 w 5996789"/>
              <a:gd name="connsiteY83" fmla="*/ 1806341 h 4305921"/>
              <a:gd name="connsiteX84" fmla="*/ 37275 w 5996789"/>
              <a:gd name="connsiteY84" fmla="*/ 1798303 h 4305921"/>
              <a:gd name="connsiteX85" fmla="*/ 243799 w 5996789"/>
              <a:gd name="connsiteY85" fmla="*/ 1386174 h 4305921"/>
              <a:gd name="connsiteX86" fmla="*/ 163929 w 5996789"/>
              <a:gd name="connsiteY86" fmla="*/ 1788332 h 4305921"/>
              <a:gd name="connsiteX87" fmla="*/ 142519 w 5996789"/>
              <a:gd name="connsiteY87" fmla="*/ 1800347 h 4305921"/>
              <a:gd name="connsiteX88" fmla="*/ 215750 w 5996789"/>
              <a:gd name="connsiteY88" fmla="*/ 1866280 h 4305921"/>
              <a:gd name="connsiteX89" fmla="*/ 1833113 w 5996789"/>
              <a:gd name="connsiteY89" fmla="*/ 909016 h 4305921"/>
              <a:gd name="connsiteX90" fmla="*/ 1221699 w 5996789"/>
              <a:gd name="connsiteY90" fmla="*/ 1841560 h 4305921"/>
              <a:gd name="connsiteX91" fmla="*/ 1566414 w 5996789"/>
              <a:gd name="connsiteY91" fmla="*/ 2387660 h 4305921"/>
              <a:gd name="connsiteX92" fmla="*/ 1443596 w 5996789"/>
              <a:gd name="connsiteY92" fmla="*/ 2565531 h 4305921"/>
              <a:gd name="connsiteX93" fmla="*/ 1408805 w 5996789"/>
              <a:gd name="connsiteY93" fmla="*/ 2623667 h 4305921"/>
              <a:gd name="connsiteX94" fmla="*/ 1418054 w 5996789"/>
              <a:gd name="connsiteY94" fmla="*/ 2635650 h 4305921"/>
              <a:gd name="connsiteX95" fmla="*/ 1869399 w 5996789"/>
              <a:gd name="connsiteY95" fmla="*/ 2993632 h 4305921"/>
              <a:gd name="connsiteX96" fmla="*/ 2661931 w 5996789"/>
              <a:gd name="connsiteY96" fmla="*/ 2671568 h 4305921"/>
              <a:gd name="connsiteX97" fmla="*/ 2673961 w 5996789"/>
              <a:gd name="connsiteY97" fmla="*/ 2670522 h 4305921"/>
              <a:gd name="connsiteX98" fmla="*/ 2693882 w 5996789"/>
              <a:gd name="connsiteY98" fmla="*/ 2665877 h 4305921"/>
              <a:gd name="connsiteX99" fmla="*/ 2830675 w 5996789"/>
              <a:gd name="connsiteY99" fmla="*/ 2670514 h 4305921"/>
              <a:gd name="connsiteX100" fmla="*/ 2846154 w 5996789"/>
              <a:gd name="connsiteY100" fmla="*/ 2674100 h 4305921"/>
              <a:gd name="connsiteX101" fmla="*/ 2901383 w 5996789"/>
              <a:gd name="connsiteY101" fmla="*/ 2682721 h 4305921"/>
              <a:gd name="connsiteX102" fmla="*/ 2955302 w 5996789"/>
              <a:gd name="connsiteY102" fmla="*/ 2696508 h 4305921"/>
              <a:gd name="connsiteX103" fmla="*/ 2997886 w 5996789"/>
              <a:gd name="connsiteY103" fmla="*/ 2703485 h 4305921"/>
              <a:gd name="connsiteX104" fmla="*/ 2983232 w 5996789"/>
              <a:gd name="connsiteY104" fmla="*/ 1129662 h 4305921"/>
              <a:gd name="connsiteX105" fmla="*/ 2857209 w 5996789"/>
              <a:gd name="connsiteY105" fmla="*/ 2524708 h 4305921"/>
              <a:gd name="connsiteX106" fmla="*/ 2505517 w 5996789"/>
              <a:gd name="connsiteY106" fmla="*/ 2559877 h 4305921"/>
              <a:gd name="connsiteX107" fmla="*/ 1956905 w 5996789"/>
              <a:gd name="connsiteY107" fmla="*/ 2831462 h 4305921"/>
              <a:gd name="connsiteX108" fmla="*/ 1635078 w 5996789"/>
              <a:gd name="connsiteY108" fmla="*/ 2641939 h 4305921"/>
              <a:gd name="connsiteX109" fmla="*/ 1977978 w 5996789"/>
              <a:gd name="connsiteY109" fmla="*/ 1932693 h 4305921"/>
              <a:gd name="connsiteX110" fmla="*/ 1684901 w 5996789"/>
              <a:gd name="connsiteY110" fmla="*/ 2266800 h 4305921"/>
              <a:gd name="connsiteX111" fmla="*/ 1402431 w 5996789"/>
              <a:gd name="connsiteY111" fmla="*/ 1820068 h 4305921"/>
              <a:gd name="connsiteX112" fmla="*/ 2341394 w 5996789"/>
              <a:gd name="connsiteY112" fmla="*/ 602123 h 4305921"/>
              <a:gd name="connsiteX113" fmla="*/ 2838365 w 5996789"/>
              <a:gd name="connsiteY113" fmla="*/ 498745 h 4305921"/>
              <a:gd name="connsiteX114" fmla="*/ 2887056 w 5996789"/>
              <a:gd name="connsiteY114" fmla="*/ 485499 h 4305921"/>
              <a:gd name="connsiteX115" fmla="*/ 2875393 w 5996789"/>
              <a:gd name="connsiteY115" fmla="*/ 483824 h 4305921"/>
              <a:gd name="connsiteX116" fmla="*/ 2587857 w 5996789"/>
              <a:gd name="connsiteY116" fmla="*/ 477219 h 4305921"/>
              <a:gd name="connsiteX117" fmla="*/ 3607485 w 5996789"/>
              <a:gd name="connsiteY117" fmla="*/ 63 h 430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96789" h="4305921">
                <a:moveTo>
                  <a:pt x="3620186" y="3312946"/>
                </a:moveTo>
                <a:cubicBezTo>
                  <a:pt x="3686709" y="3387937"/>
                  <a:pt x="3753536" y="3546386"/>
                  <a:pt x="3776214" y="3646776"/>
                </a:cubicBezTo>
                <a:cubicBezTo>
                  <a:pt x="3798892" y="3747166"/>
                  <a:pt x="3740533" y="3840299"/>
                  <a:pt x="3756257" y="3915289"/>
                </a:cubicBezTo>
                <a:cubicBezTo>
                  <a:pt x="3787099" y="3983627"/>
                  <a:pt x="3836087" y="4037451"/>
                  <a:pt x="3816129" y="4107603"/>
                </a:cubicBezTo>
                <a:cubicBezTo>
                  <a:pt x="3786497" y="4209505"/>
                  <a:pt x="3593576" y="4179570"/>
                  <a:pt x="3482300" y="4180175"/>
                </a:cubicBezTo>
                <a:cubicBezTo>
                  <a:pt x="3371024" y="4180780"/>
                  <a:pt x="3120653" y="4260608"/>
                  <a:pt x="3148472" y="4111232"/>
                </a:cubicBezTo>
                <a:cubicBezTo>
                  <a:pt x="3423638" y="3906823"/>
                  <a:pt x="3528262" y="3677012"/>
                  <a:pt x="3620186" y="3312946"/>
                </a:cubicBezTo>
                <a:close/>
                <a:moveTo>
                  <a:pt x="365356" y="2979119"/>
                </a:moveTo>
                <a:cubicBezTo>
                  <a:pt x="473608" y="3331695"/>
                  <a:pt x="541947" y="3450228"/>
                  <a:pt x="706442" y="3683062"/>
                </a:cubicBezTo>
                <a:cubicBezTo>
                  <a:pt x="655037" y="3770753"/>
                  <a:pt x="643546" y="3833041"/>
                  <a:pt x="525013" y="3830018"/>
                </a:cubicBezTo>
                <a:cubicBezTo>
                  <a:pt x="381683" y="3816715"/>
                  <a:pt x="93213" y="3498609"/>
                  <a:pt x="87771" y="3390962"/>
                </a:cubicBezTo>
                <a:cubicBezTo>
                  <a:pt x="87769" y="3304481"/>
                  <a:pt x="267385" y="3091000"/>
                  <a:pt x="365356" y="2979119"/>
                </a:cubicBezTo>
                <a:close/>
                <a:moveTo>
                  <a:pt x="4139073" y="1036923"/>
                </a:moveTo>
                <a:cubicBezTo>
                  <a:pt x="3934664" y="1099819"/>
                  <a:pt x="3797380" y="1118266"/>
                  <a:pt x="3651029" y="1406131"/>
                </a:cubicBezTo>
                <a:cubicBezTo>
                  <a:pt x="3734335" y="1321918"/>
                  <a:pt x="3743481" y="1326606"/>
                  <a:pt x="3748999" y="1323583"/>
                </a:cubicBezTo>
                <a:cubicBezTo>
                  <a:pt x="3790873" y="1427021"/>
                  <a:pt x="3816418" y="1434302"/>
                  <a:pt x="3907276" y="1465171"/>
                </a:cubicBezTo>
                <a:cubicBezTo>
                  <a:pt x="3906901" y="1466512"/>
                  <a:pt x="3860126" y="1512268"/>
                  <a:pt x="3805244" y="1620218"/>
                </a:cubicBezTo>
                <a:cubicBezTo>
                  <a:pt x="3978809" y="1428509"/>
                  <a:pt x="4099763" y="1325697"/>
                  <a:pt x="4338644" y="1230145"/>
                </a:cubicBezTo>
                <a:cubicBezTo>
                  <a:pt x="4233417" y="1239897"/>
                  <a:pt x="4203027" y="1264420"/>
                  <a:pt x="4198682" y="1265252"/>
                </a:cubicBezTo>
                <a:cubicBezTo>
                  <a:pt x="4182588" y="1154672"/>
                  <a:pt x="4150175" y="1125735"/>
                  <a:pt x="4057883" y="1094980"/>
                </a:cubicBezTo>
                <a:cubicBezTo>
                  <a:pt x="4080185" y="1062019"/>
                  <a:pt x="4138315" y="1040402"/>
                  <a:pt x="4139073" y="1036923"/>
                </a:cubicBezTo>
                <a:close/>
                <a:moveTo>
                  <a:pt x="3598662" y="703111"/>
                </a:moveTo>
                <a:cubicBezTo>
                  <a:pt x="3498934" y="711015"/>
                  <a:pt x="3457807" y="794149"/>
                  <a:pt x="3426057" y="1114030"/>
                </a:cubicBezTo>
                <a:cubicBezTo>
                  <a:pt x="3521610" y="891478"/>
                  <a:pt x="3584505" y="765083"/>
                  <a:pt x="3810686" y="729401"/>
                </a:cubicBezTo>
                <a:cubicBezTo>
                  <a:pt x="3744163" y="719271"/>
                  <a:pt x="3689885" y="707781"/>
                  <a:pt x="3645133" y="703859"/>
                </a:cubicBezTo>
                <a:cubicBezTo>
                  <a:pt x="3628351" y="702389"/>
                  <a:pt x="3612908" y="701982"/>
                  <a:pt x="3598662" y="703111"/>
                </a:cubicBezTo>
                <a:close/>
                <a:moveTo>
                  <a:pt x="5685617" y="254049"/>
                </a:moveTo>
                <a:cubicBezTo>
                  <a:pt x="5662652" y="233993"/>
                  <a:pt x="5566898" y="388936"/>
                  <a:pt x="5497832" y="442881"/>
                </a:cubicBezTo>
                <a:cubicBezTo>
                  <a:pt x="5428765" y="496826"/>
                  <a:pt x="5271791" y="542948"/>
                  <a:pt x="5271218" y="577718"/>
                </a:cubicBezTo>
                <a:cubicBezTo>
                  <a:pt x="5270644" y="612489"/>
                  <a:pt x="5418513" y="621084"/>
                  <a:pt x="5518876" y="537204"/>
                </a:cubicBezTo>
                <a:cubicBezTo>
                  <a:pt x="5619239" y="453324"/>
                  <a:pt x="5718107" y="295877"/>
                  <a:pt x="5685617" y="254049"/>
                </a:cubicBezTo>
                <a:close/>
                <a:moveTo>
                  <a:pt x="3607485" y="63"/>
                </a:moveTo>
                <a:cubicBezTo>
                  <a:pt x="3892933" y="-4170"/>
                  <a:pt x="4223738" y="203867"/>
                  <a:pt x="4469272" y="528019"/>
                </a:cubicBezTo>
                <a:cubicBezTo>
                  <a:pt x="4410761" y="533462"/>
                  <a:pt x="4334901" y="545028"/>
                  <a:pt x="4312109" y="576495"/>
                </a:cubicBezTo>
                <a:lnTo>
                  <a:pt x="4311926" y="576976"/>
                </a:lnTo>
                <a:lnTo>
                  <a:pt x="4334277" y="578166"/>
                </a:lnTo>
                <a:cubicBezTo>
                  <a:pt x="4430264" y="584487"/>
                  <a:pt x="4535946" y="595145"/>
                  <a:pt x="4576315" y="607845"/>
                </a:cubicBezTo>
                <a:cubicBezTo>
                  <a:pt x="4651910" y="624778"/>
                  <a:pt x="4821848" y="835841"/>
                  <a:pt x="4808543" y="903574"/>
                </a:cubicBezTo>
                <a:cubicBezTo>
                  <a:pt x="4807938" y="965562"/>
                  <a:pt x="4688801" y="931393"/>
                  <a:pt x="4579944" y="956188"/>
                </a:cubicBezTo>
                <a:cubicBezTo>
                  <a:pt x="4566337" y="959287"/>
                  <a:pt x="4550335" y="964116"/>
                  <a:pt x="4532643" y="970068"/>
                </a:cubicBezTo>
                <a:lnTo>
                  <a:pt x="4501091" y="981396"/>
                </a:lnTo>
                <a:lnTo>
                  <a:pt x="4539462" y="981135"/>
                </a:lnTo>
                <a:cubicBezTo>
                  <a:pt x="4594798" y="976939"/>
                  <a:pt x="4622580" y="970703"/>
                  <a:pt x="4677915" y="1045089"/>
                </a:cubicBezTo>
                <a:cubicBezTo>
                  <a:pt x="4718434" y="1164831"/>
                  <a:pt x="4691825" y="1141247"/>
                  <a:pt x="4608972" y="1202932"/>
                </a:cubicBezTo>
                <a:cubicBezTo>
                  <a:pt x="4739600" y="1169066"/>
                  <a:pt x="4777701" y="1156970"/>
                  <a:pt x="4848457" y="1204746"/>
                </a:cubicBezTo>
                <a:cubicBezTo>
                  <a:pt x="4937357" y="1346260"/>
                  <a:pt x="4873857" y="1357147"/>
                  <a:pt x="4821243" y="1417018"/>
                </a:cubicBezTo>
                <a:cubicBezTo>
                  <a:pt x="4902885" y="1348075"/>
                  <a:pt x="4970015" y="1282761"/>
                  <a:pt x="5077057" y="1368032"/>
                </a:cubicBezTo>
                <a:cubicBezTo>
                  <a:pt x="5168225" y="1439243"/>
                  <a:pt x="5087943" y="1608425"/>
                  <a:pt x="5011488" y="1756176"/>
                </a:cubicBezTo>
                <a:lnTo>
                  <a:pt x="5005149" y="1768400"/>
                </a:lnTo>
                <a:lnTo>
                  <a:pt x="5035260" y="1744642"/>
                </a:lnTo>
                <a:cubicBezTo>
                  <a:pt x="5438762" y="1362546"/>
                  <a:pt x="5121509" y="633925"/>
                  <a:pt x="5207688" y="508059"/>
                </a:cubicBezTo>
                <a:cubicBezTo>
                  <a:pt x="5251230" y="440931"/>
                  <a:pt x="5321988" y="453632"/>
                  <a:pt x="5483459" y="368360"/>
                </a:cubicBezTo>
                <a:cubicBezTo>
                  <a:pt x="5536074" y="337517"/>
                  <a:pt x="5592014" y="130991"/>
                  <a:pt x="5672145" y="150645"/>
                </a:cubicBezTo>
                <a:cubicBezTo>
                  <a:pt x="6022604" y="236603"/>
                  <a:pt x="6267836" y="2016941"/>
                  <a:pt x="5430845" y="2532803"/>
                </a:cubicBezTo>
                <a:cubicBezTo>
                  <a:pt x="5125252" y="2699491"/>
                  <a:pt x="4586848" y="2791232"/>
                  <a:pt x="3971108" y="2163716"/>
                </a:cubicBezTo>
                <a:lnTo>
                  <a:pt x="3935466" y="2124873"/>
                </a:lnTo>
                <a:lnTo>
                  <a:pt x="3916664" y="2222014"/>
                </a:lnTo>
                <a:cubicBezTo>
                  <a:pt x="3847574" y="2718004"/>
                  <a:pt x="4173544" y="3189576"/>
                  <a:pt x="4481972" y="2672504"/>
                </a:cubicBezTo>
                <a:lnTo>
                  <a:pt x="4549100" y="2677947"/>
                </a:lnTo>
                <a:cubicBezTo>
                  <a:pt x="4476529" y="2891427"/>
                  <a:pt x="4329572" y="3086766"/>
                  <a:pt x="4122743" y="3051690"/>
                </a:cubicBezTo>
                <a:cubicBezTo>
                  <a:pt x="3880234" y="3020847"/>
                  <a:pt x="3777424" y="2859375"/>
                  <a:pt x="3689129" y="2757776"/>
                </a:cubicBezTo>
                <a:cubicBezTo>
                  <a:pt x="3569387" y="2729201"/>
                  <a:pt x="3433315" y="2631230"/>
                  <a:pt x="3299285" y="2541933"/>
                </a:cubicBezTo>
                <a:lnTo>
                  <a:pt x="3246026" y="2508407"/>
                </a:lnTo>
                <a:lnTo>
                  <a:pt x="3249973" y="2518743"/>
                </a:lnTo>
                <a:cubicBezTo>
                  <a:pt x="3337818" y="2713257"/>
                  <a:pt x="3488792" y="2837897"/>
                  <a:pt x="3592971" y="2890218"/>
                </a:cubicBezTo>
                <a:cubicBezTo>
                  <a:pt x="3490766" y="3257308"/>
                  <a:pt x="3264539" y="3686442"/>
                  <a:pt x="3204714" y="3741118"/>
                </a:cubicBezTo>
                <a:cubicBezTo>
                  <a:pt x="2818271" y="4094300"/>
                  <a:pt x="2606000" y="4318665"/>
                  <a:pt x="2491699" y="4305361"/>
                </a:cubicBezTo>
                <a:cubicBezTo>
                  <a:pt x="2334462" y="4291451"/>
                  <a:pt x="2088323" y="3903799"/>
                  <a:pt x="2107071" y="3839089"/>
                </a:cubicBezTo>
                <a:cubicBezTo>
                  <a:pt x="2169966" y="3684271"/>
                  <a:pt x="2401590" y="3665523"/>
                  <a:pt x="2453599" y="3581461"/>
                </a:cubicBezTo>
                <a:cubicBezTo>
                  <a:pt x="2471742" y="3448414"/>
                  <a:pt x="2437270" y="3407894"/>
                  <a:pt x="2435456" y="3302061"/>
                </a:cubicBezTo>
                <a:cubicBezTo>
                  <a:pt x="2286761" y="3631733"/>
                  <a:pt x="1843583" y="3559964"/>
                  <a:pt x="1634637" y="3346858"/>
                </a:cubicBezTo>
                <a:lnTo>
                  <a:pt x="1602322" y="3309232"/>
                </a:lnTo>
                <a:lnTo>
                  <a:pt x="1606556" y="3424752"/>
                </a:lnTo>
                <a:cubicBezTo>
                  <a:pt x="1610109" y="3534138"/>
                  <a:pt x="1611167" y="3639216"/>
                  <a:pt x="1600886" y="3732046"/>
                </a:cubicBezTo>
                <a:cubicBezTo>
                  <a:pt x="1585163" y="3848765"/>
                  <a:pt x="1478724" y="3938270"/>
                  <a:pt x="1466629" y="4020518"/>
                </a:cubicBezTo>
                <a:cubicBezTo>
                  <a:pt x="1458767" y="4094299"/>
                  <a:pt x="1470863" y="4197109"/>
                  <a:pt x="1443043" y="4241861"/>
                </a:cubicBezTo>
                <a:cubicBezTo>
                  <a:pt x="1347491" y="4371280"/>
                  <a:pt x="754824" y="4208599"/>
                  <a:pt x="748172" y="4107603"/>
                </a:cubicBezTo>
                <a:cubicBezTo>
                  <a:pt x="737891" y="3945527"/>
                  <a:pt x="792924" y="3953994"/>
                  <a:pt x="815300" y="3877189"/>
                </a:cubicBezTo>
                <a:cubicBezTo>
                  <a:pt x="823011" y="3779671"/>
                  <a:pt x="837866" y="3707668"/>
                  <a:pt x="843790" y="3603771"/>
                </a:cubicBezTo>
                <a:lnTo>
                  <a:pt x="844480" y="3586118"/>
                </a:lnTo>
                <a:lnTo>
                  <a:pt x="824913" y="3548501"/>
                </a:lnTo>
                <a:cubicBezTo>
                  <a:pt x="628087" y="3208189"/>
                  <a:pt x="316142" y="2844784"/>
                  <a:pt x="454256" y="2111888"/>
                </a:cubicBezTo>
                <a:cubicBezTo>
                  <a:pt x="133129" y="2189449"/>
                  <a:pt x="77340" y="2000650"/>
                  <a:pt x="56504" y="1830221"/>
                </a:cubicBezTo>
                <a:lnTo>
                  <a:pt x="54019" y="1806341"/>
                </a:lnTo>
                <a:lnTo>
                  <a:pt x="37275" y="1798303"/>
                </a:lnTo>
                <a:cubicBezTo>
                  <a:pt x="-57562" y="1715448"/>
                  <a:pt x="34778" y="1477191"/>
                  <a:pt x="243799" y="1386174"/>
                </a:cubicBezTo>
                <a:cubicBezTo>
                  <a:pt x="140083" y="1575616"/>
                  <a:pt x="293344" y="1701161"/>
                  <a:pt x="163929" y="1788332"/>
                </a:cubicBezTo>
                <a:lnTo>
                  <a:pt x="142519" y="1800347"/>
                </a:lnTo>
                <a:lnTo>
                  <a:pt x="215750" y="1866280"/>
                </a:lnTo>
                <a:cubicBezTo>
                  <a:pt x="566884" y="2113467"/>
                  <a:pt x="563114" y="1091049"/>
                  <a:pt x="1833113" y="909016"/>
                </a:cubicBezTo>
                <a:cubicBezTo>
                  <a:pt x="1355351" y="1394035"/>
                  <a:pt x="1316647" y="1570626"/>
                  <a:pt x="1221699" y="1841560"/>
                </a:cubicBezTo>
                <a:cubicBezTo>
                  <a:pt x="1280360" y="2103421"/>
                  <a:pt x="1487795" y="2176598"/>
                  <a:pt x="1566414" y="2387660"/>
                </a:cubicBezTo>
                <a:cubicBezTo>
                  <a:pt x="1521435" y="2448439"/>
                  <a:pt x="1480765" y="2507630"/>
                  <a:pt x="1443596" y="2565531"/>
                </a:cubicBezTo>
                <a:lnTo>
                  <a:pt x="1408805" y="2623667"/>
                </a:lnTo>
                <a:lnTo>
                  <a:pt x="1418054" y="2635650"/>
                </a:lnTo>
                <a:cubicBezTo>
                  <a:pt x="1537943" y="2781370"/>
                  <a:pt x="1741869" y="2968762"/>
                  <a:pt x="1869399" y="2993632"/>
                </a:cubicBezTo>
                <a:cubicBezTo>
                  <a:pt x="2297118" y="2948274"/>
                  <a:pt x="2395202" y="2713098"/>
                  <a:pt x="2661931" y="2671568"/>
                </a:cubicBezTo>
                <a:lnTo>
                  <a:pt x="2673961" y="2670522"/>
                </a:lnTo>
                <a:lnTo>
                  <a:pt x="2693882" y="2665877"/>
                </a:lnTo>
                <a:cubicBezTo>
                  <a:pt x="2744901" y="2657855"/>
                  <a:pt x="2788873" y="2662271"/>
                  <a:pt x="2830675" y="2670514"/>
                </a:cubicBezTo>
                <a:lnTo>
                  <a:pt x="2846154" y="2674100"/>
                </a:lnTo>
                <a:lnTo>
                  <a:pt x="2901383" y="2682721"/>
                </a:lnTo>
                <a:lnTo>
                  <a:pt x="2955302" y="2696508"/>
                </a:lnTo>
                <a:lnTo>
                  <a:pt x="2997886" y="2703485"/>
                </a:lnTo>
                <a:cubicBezTo>
                  <a:pt x="3265144" y="1718049"/>
                  <a:pt x="2888331" y="1717770"/>
                  <a:pt x="2983232" y="1129662"/>
                </a:cubicBezTo>
                <a:cubicBezTo>
                  <a:pt x="2716253" y="1857748"/>
                  <a:pt x="3104232" y="1854679"/>
                  <a:pt x="2857209" y="2524708"/>
                </a:cubicBezTo>
                <a:cubicBezTo>
                  <a:pt x="2739978" y="2536431"/>
                  <a:pt x="2686248" y="2484654"/>
                  <a:pt x="2505517" y="2559877"/>
                </a:cubicBezTo>
                <a:cubicBezTo>
                  <a:pt x="2322646" y="2650405"/>
                  <a:pt x="2147033" y="2806248"/>
                  <a:pt x="1956905" y="2831462"/>
                </a:cubicBezTo>
                <a:cubicBezTo>
                  <a:pt x="1778872" y="2833603"/>
                  <a:pt x="1720583" y="2766799"/>
                  <a:pt x="1635078" y="2641939"/>
                </a:cubicBezTo>
                <a:lnTo>
                  <a:pt x="1977978" y="1932693"/>
                </a:lnTo>
                <a:lnTo>
                  <a:pt x="1684901" y="2266800"/>
                </a:lnTo>
                <a:cubicBezTo>
                  <a:pt x="1501240" y="1883847"/>
                  <a:pt x="1485607" y="2037501"/>
                  <a:pt x="1402431" y="1820068"/>
                </a:cubicBezTo>
                <a:cubicBezTo>
                  <a:pt x="1434809" y="1410458"/>
                  <a:pt x="2220116" y="686976"/>
                  <a:pt x="2341394" y="602123"/>
                </a:cubicBezTo>
                <a:cubicBezTo>
                  <a:pt x="2399399" y="551690"/>
                  <a:pt x="2579641" y="560985"/>
                  <a:pt x="2838365" y="498745"/>
                </a:cubicBezTo>
                <a:lnTo>
                  <a:pt x="2887056" y="485499"/>
                </a:lnTo>
                <a:lnTo>
                  <a:pt x="2875393" y="483824"/>
                </a:lnTo>
                <a:cubicBezTo>
                  <a:pt x="2805647" y="476425"/>
                  <a:pt x="2712740" y="475858"/>
                  <a:pt x="2587857" y="477219"/>
                </a:cubicBezTo>
                <a:cubicBezTo>
                  <a:pt x="2832181" y="98638"/>
                  <a:pt x="3263375" y="10344"/>
                  <a:pt x="3607485" y="63"/>
                </a:cubicBezTo>
                <a:close/>
              </a:path>
            </a:pathLst>
          </a:custGeom>
          <a:solidFill>
            <a:srgbClr val="0072C6"/>
          </a:solidFill>
          <a:ln w="10795" cap="flat" cmpd="sng" algn="ctr">
            <a:no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717" name="Rectangle 716">
            <a:extLst>
              <a:ext uri="{FF2B5EF4-FFF2-40B4-BE49-F238E27FC236}">
                <a16:creationId xmlns:a16="http://schemas.microsoft.com/office/drawing/2014/main" id="{EB6BDB59-9609-400A-9722-1104E79410A9}"/>
              </a:ext>
            </a:extLst>
          </p:cNvPr>
          <p:cNvSpPr/>
          <p:nvPr/>
        </p:nvSpPr>
        <p:spPr>
          <a:xfrm>
            <a:off x="7386913" y="1368305"/>
            <a:ext cx="4701623" cy="1540678"/>
          </a:xfrm>
          <a:prstGeom prst="rect">
            <a:avLst/>
          </a:prstGeom>
        </p:spPr>
        <p:txBody>
          <a:bodyPr wrap="square">
            <a:spAutoFit/>
          </a:bodyPr>
          <a:lstStyle/>
          <a:p>
            <a:pPr marL="0" marR="0" lvl="0" indent="0" algn="l" defTabSz="913505" rtl="0" eaLnBrk="1" fontAlgn="base" latinLnBrk="0" hangingPunct="1">
              <a:lnSpc>
                <a:spcPct val="100000"/>
              </a:lnSpc>
              <a:spcBef>
                <a:spcPct val="0"/>
              </a:spcBef>
              <a:spcAft>
                <a:spcPct val="0"/>
              </a:spcAft>
              <a:buClrTx/>
              <a:buSzTx/>
              <a:buFontTx/>
              <a:buNone/>
              <a:tabLst/>
              <a:defRPr/>
            </a:pPr>
            <a:r>
              <a:rPr kumimoji="0" lang="en-US" sz="2353" b="0" i="0" u="none" strike="noStrike" kern="1200" cap="none" spc="0" normalizeH="0" baseline="0" noProof="0" dirty="0">
                <a:ln>
                  <a:noFill/>
                </a:ln>
                <a:solidFill>
                  <a:srgbClr val="002050"/>
                </a:solidFill>
                <a:effectLst/>
                <a:uLnTx/>
                <a:uFillTx/>
                <a:latin typeface="Segoe UI Light"/>
                <a:ea typeface="MS PGothic" charset="0"/>
                <a:cs typeface="Segoe UI Semibold" panose="020B0702040204020203" pitchFamily="34" charset="0"/>
              </a:rPr>
              <a:t>Microsoft has solutions covering and connecting all four quadrants – that’s why SQL Server is one of the most utilized databases in the world</a:t>
            </a:r>
          </a:p>
        </p:txBody>
      </p:sp>
    </p:spTree>
    <p:extLst>
      <p:ext uri="{BB962C8B-B14F-4D97-AF65-F5344CB8AC3E}">
        <p14:creationId xmlns:p14="http://schemas.microsoft.com/office/powerpoint/2010/main" val="1419233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7D967F3B-C483-4953-ABFF-F0CC1ADA3B1A}"/>
              </a:ext>
            </a:extLst>
          </p:cNvPr>
          <p:cNvGrpSpPr/>
          <p:nvPr/>
        </p:nvGrpSpPr>
        <p:grpSpPr>
          <a:xfrm>
            <a:off x="1480896" y="719017"/>
            <a:ext cx="10610127" cy="6148616"/>
            <a:chOff x="170932" y="487"/>
            <a:chExt cx="11920091" cy="6898406"/>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811" y="487"/>
              <a:ext cx="11428379" cy="6898406"/>
            </a:xfrm>
            <a:prstGeom prst="rect">
              <a:avLst/>
            </a:prstGeom>
          </p:spPr>
        </p:pic>
        <p:grpSp>
          <p:nvGrpSpPr>
            <p:cNvPr id="68" name="Group 67"/>
            <p:cNvGrpSpPr/>
            <p:nvPr/>
          </p:nvGrpSpPr>
          <p:grpSpPr>
            <a:xfrm>
              <a:off x="170932" y="5270137"/>
              <a:ext cx="11658215" cy="1434042"/>
              <a:chOff x="-224970" y="5393157"/>
              <a:chExt cx="12437194" cy="1529862"/>
            </a:xfrm>
          </p:grpSpPr>
          <p:grpSp>
            <p:nvGrpSpPr>
              <p:cNvPr id="67" name="Group 66"/>
              <p:cNvGrpSpPr/>
              <p:nvPr/>
            </p:nvGrpSpPr>
            <p:grpSpPr>
              <a:xfrm>
                <a:off x="-224970" y="5612947"/>
                <a:ext cx="2010233" cy="1310072"/>
                <a:chOff x="-224970" y="5612947"/>
                <a:chExt cx="2010233" cy="1310072"/>
              </a:xfrm>
            </p:grpSpPr>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970" y="5612947"/>
                  <a:ext cx="1915884" cy="1076687"/>
                </a:xfrm>
                <a:prstGeom prst="ellipse">
                  <a:avLst/>
                </a:prstGeom>
              </p:spPr>
            </p:pic>
            <p:sp>
              <p:nvSpPr>
                <p:cNvPr id="6" name="Rectangle 5"/>
                <p:cNvSpPr/>
                <p:nvPr/>
              </p:nvSpPr>
              <p:spPr>
                <a:xfrm>
                  <a:off x="-93002" y="6393431"/>
                  <a:ext cx="1878265" cy="529588"/>
                </a:xfrm>
                <a:prstGeom prst="rect">
                  <a:avLst/>
                </a:prstGeom>
              </p:spPr>
              <p:txBody>
                <a:bodyPr wrap="square">
                  <a:spAutoFit/>
                </a:bodyPr>
                <a:lstStyle/>
                <a:p>
                  <a:pPr algn="ctr" defTabSz="857124"/>
                  <a:r>
                    <a:rPr lang="en-US" sz="1313" kern="0" dirty="0">
                      <a:solidFill>
                        <a:prstClr val="white"/>
                      </a:solidFill>
                      <a:latin typeface="Segoe UI Light" panose="020B0502040204020203" pitchFamily="34" charset="0"/>
                      <a:cs typeface="Segoe UI Light" panose="020B0502040204020203" pitchFamily="34" charset="0"/>
                    </a:rPr>
                    <a:t>Global Distribution</a:t>
                  </a:r>
                </a:p>
                <a:p>
                  <a:pPr algn="ctr" defTabSz="857124"/>
                  <a:r>
                    <a:rPr lang="en-US" sz="1313" kern="0" dirty="0">
                      <a:solidFill>
                        <a:prstClr val="white"/>
                      </a:solidFill>
                      <a:latin typeface="Segoe UI Light" panose="020B0502040204020203" pitchFamily="34" charset="0"/>
                      <a:cs typeface="Segoe UI Light" panose="020B0502040204020203" pitchFamily="34" charset="0"/>
                    </a:rPr>
                    <a:t>from the ground-up</a:t>
                  </a:r>
                </a:p>
              </p:txBody>
            </p:sp>
          </p:grpSp>
          <p:grpSp>
            <p:nvGrpSpPr>
              <p:cNvPr id="66" name="Group 65"/>
              <p:cNvGrpSpPr/>
              <p:nvPr/>
            </p:nvGrpSpPr>
            <p:grpSpPr>
              <a:xfrm>
                <a:off x="1723289" y="5507922"/>
                <a:ext cx="1878265" cy="1197605"/>
                <a:chOff x="1723289" y="5507922"/>
                <a:chExt cx="1878265" cy="1197605"/>
              </a:xfrm>
            </p:grpSpPr>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3103" r="6462"/>
                <a:stretch/>
              </p:blipFill>
              <p:spPr>
                <a:xfrm>
                  <a:off x="1742104" y="5507922"/>
                  <a:ext cx="1808686" cy="1027821"/>
                </a:xfrm>
                <a:prstGeom prst="ellipse">
                  <a:avLst/>
                </a:prstGeom>
              </p:spPr>
            </p:pic>
            <p:sp>
              <p:nvSpPr>
                <p:cNvPr id="8" name="Rectangle 7"/>
                <p:cNvSpPr/>
                <p:nvPr/>
              </p:nvSpPr>
              <p:spPr>
                <a:xfrm>
                  <a:off x="1723289" y="6393431"/>
                  <a:ext cx="1878265" cy="312096"/>
                </a:xfrm>
                <a:prstGeom prst="rect">
                  <a:avLst/>
                </a:prstGeom>
              </p:spPr>
              <p:txBody>
                <a:bodyPr wrap="square">
                  <a:spAutoFit/>
                </a:bodyPr>
                <a:lstStyle/>
                <a:p>
                  <a:pPr algn="ctr" defTabSz="857124"/>
                  <a:r>
                    <a:rPr lang="en-US" sz="1313" kern="0" dirty="0">
                      <a:solidFill>
                        <a:prstClr val="white"/>
                      </a:solidFill>
                      <a:latin typeface="Segoe UI Light" panose="020B0502040204020203" pitchFamily="34" charset="0"/>
                      <a:cs typeface="Segoe UI Light" panose="020B0502040204020203" pitchFamily="34" charset="0"/>
                    </a:rPr>
                    <a:t>Limitless Scale</a:t>
                  </a:r>
                </a:p>
              </p:txBody>
            </p:sp>
          </p:grpSp>
          <p:grpSp>
            <p:nvGrpSpPr>
              <p:cNvPr id="64" name="Group 63"/>
              <p:cNvGrpSpPr/>
              <p:nvPr/>
            </p:nvGrpSpPr>
            <p:grpSpPr>
              <a:xfrm>
                <a:off x="3739575" y="5584867"/>
                <a:ext cx="1878265" cy="1338152"/>
                <a:chOff x="3739575" y="5584867"/>
                <a:chExt cx="1878265" cy="1338152"/>
              </a:xfrm>
            </p:grpSpPr>
            <p:pic>
              <p:nvPicPr>
                <p:cNvPr id="10" name="Picture 9"/>
                <p:cNvPicPr>
                  <a:picLocks noChangeAspect="1"/>
                </p:cNvPicPr>
                <p:nvPr/>
              </p:nvPicPr>
              <p:blipFill rotWithShape="1">
                <a:blip r:embed="rId6"/>
                <a:srcRect t="8571"/>
                <a:stretch/>
              </p:blipFill>
              <p:spPr>
                <a:xfrm>
                  <a:off x="3946131" y="5584867"/>
                  <a:ext cx="1553659" cy="873933"/>
                </a:xfrm>
                <a:prstGeom prst="ellipse">
                  <a:avLst/>
                </a:prstGeom>
              </p:spPr>
            </p:pic>
            <p:sp>
              <p:nvSpPr>
                <p:cNvPr id="11" name="Rectangle 10"/>
                <p:cNvSpPr/>
                <p:nvPr/>
              </p:nvSpPr>
              <p:spPr>
                <a:xfrm>
                  <a:off x="3739575" y="6393431"/>
                  <a:ext cx="1878265" cy="529588"/>
                </a:xfrm>
                <a:prstGeom prst="rect">
                  <a:avLst/>
                </a:prstGeom>
              </p:spPr>
              <p:txBody>
                <a:bodyPr wrap="square">
                  <a:spAutoFit/>
                </a:bodyPr>
                <a:lstStyle/>
                <a:p>
                  <a:pPr algn="ctr" defTabSz="857124"/>
                  <a:r>
                    <a:rPr lang="en-US" sz="1313" kern="0" dirty="0">
                      <a:solidFill>
                        <a:prstClr val="white"/>
                      </a:solidFill>
                      <a:latin typeface="Segoe UI Light" panose="020B0502040204020203" pitchFamily="34" charset="0"/>
                      <a:cs typeface="Segoe UI Light" panose="020B0502040204020203" pitchFamily="34" charset="0"/>
                    </a:rPr>
                    <a:t>Extremely Low Latency</a:t>
                  </a:r>
                </a:p>
              </p:txBody>
            </p:sp>
          </p:grpSp>
          <p:grpSp>
            <p:nvGrpSpPr>
              <p:cNvPr id="63" name="Group 62"/>
              <p:cNvGrpSpPr/>
              <p:nvPr/>
            </p:nvGrpSpPr>
            <p:grpSpPr>
              <a:xfrm>
                <a:off x="5549935" y="5541077"/>
                <a:ext cx="2379016" cy="1164450"/>
                <a:chOff x="5549935" y="5541077"/>
                <a:chExt cx="2379016" cy="1164450"/>
              </a:xfrm>
            </p:grpSpPr>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86391" y="5541077"/>
                  <a:ext cx="1901372" cy="811234"/>
                </a:xfrm>
                <a:prstGeom prst="rect">
                  <a:avLst/>
                </a:prstGeom>
              </p:spPr>
            </p:pic>
            <p:sp>
              <p:nvSpPr>
                <p:cNvPr id="13" name="Rectangle 12"/>
                <p:cNvSpPr/>
                <p:nvPr/>
              </p:nvSpPr>
              <p:spPr>
                <a:xfrm>
                  <a:off x="5549935" y="6393431"/>
                  <a:ext cx="2379016" cy="312096"/>
                </a:xfrm>
                <a:prstGeom prst="rect">
                  <a:avLst/>
                </a:prstGeom>
              </p:spPr>
              <p:txBody>
                <a:bodyPr wrap="square">
                  <a:spAutoFit/>
                </a:bodyPr>
                <a:lstStyle/>
                <a:p>
                  <a:pPr algn="ctr" defTabSz="857124"/>
                  <a:r>
                    <a:rPr lang="en-US" sz="1313" kern="0" dirty="0">
                      <a:solidFill>
                        <a:prstClr val="white"/>
                      </a:solidFill>
                      <a:latin typeface="Segoe UI Light" panose="020B0502040204020203" pitchFamily="34" charset="0"/>
                      <a:cs typeface="Segoe UI Light" panose="020B0502040204020203" pitchFamily="34" charset="0"/>
                    </a:rPr>
                    <a:t>Multiple Consistency Levels</a:t>
                  </a:r>
                </a:p>
              </p:txBody>
            </p:sp>
          </p:grpSp>
          <p:grpSp>
            <p:nvGrpSpPr>
              <p:cNvPr id="62" name="Group 61"/>
              <p:cNvGrpSpPr/>
              <p:nvPr/>
            </p:nvGrpSpPr>
            <p:grpSpPr>
              <a:xfrm>
                <a:off x="7672913" y="5393157"/>
                <a:ext cx="2379016" cy="1312370"/>
                <a:chOff x="7672913" y="5393157"/>
                <a:chExt cx="2379016" cy="1312370"/>
              </a:xfrm>
            </p:grpSpPr>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b="6812"/>
                <a:stretch/>
              </p:blipFill>
              <p:spPr>
                <a:xfrm>
                  <a:off x="7992976" y="5393157"/>
                  <a:ext cx="1802702" cy="979714"/>
                </a:xfrm>
                <a:prstGeom prst="ellipse">
                  <a:avLst/>
                </a:prstGeom>
              </p:spPr>
            </p:pic>
            <p:sp>
              <p:nvSpPr>
                <p:cNvPr id="19" name="Rectangle 18"/>
                <p:cNvSpPr/>
                <p:nvPr/>
              </p:nvSpPr>
              <p:spPr>
                <a:xfrm>
                  <a:off x="7672913" y="6393431"/>
                  <a:ext cx="2379016" cy="312096"/>
                </a:xfrm>
                <a:prstGeom prst="rect">
                  <a:avLst/>
                </a:prstGeom>
              </p:spPr>
              <p:txBody>
                <a:bodyPr wrap="square">
                  <a:spAutoFit/>
                </a:bodyPr>
                <a:lstStyle/>
                <a:p>
                  <a:pPr algn="ctr" defTabSz="857124"/>
                  <a:r>
                    <a:rPr lang="en-US" sz="1313" kern="0" dirty="0">
                      <a:solidFill>
                        <a:prstClr val="white"/>
                      </a:solidFill>
                      <a:latin typeface="Segoe UI Light" panose="020B0502040204020203" pitchFamily="34" charset="0"/>
                      <a:cs typeface="Segoe UI Light" panose="020B0502040204020203" pitchFamily="34" charset="0"/>
                    </a:rPr>
                    <a:t>ARS model</a:t>
                  </a:r>
                </a:p>
              </p:txBody>
            </p:sp>
          </p:grpSp>
          <p:grpSp>
            <p:nvGrpSpPr>
              <p:cNvPr id="61" name="Group 60"/>
              <p:cNvGrpSpPr/>
              <p:nvPr/>
            </p:nvGrpSpPr>
            <p:grpSpPr>
              <a:xfrm>
                <a:off x="9833208" y="5509126"/>
                <a:ext cx="2379016" cy="1196401"/>
                <a:chOff x="9833208" y="5509126"/>
                <a:chExt cx="2379016" cy="1196401"/>
              </a:xfrm>
            </p:grpSpPr>
            <p:pic>
              <p:nvPicPr>
                <p:cNvPr id="20" name="Picture 19"/>
                <p:cNvPicPr>
                  <a:picLocks noChangeAspect="1"/>
                </p:cNvPicPr>
                <p:nvPr/>
              </p:nvPicPr>
              <p:blipFill rotWithShape="1">
                <a:blip r:embed="rId9" cstate="print">
                  <a:extLst>
                    <a:ext uri="{28A0092B-C50C-407E-A947-70E740481C1C}">
                      <a14:useLocalDpi xmlns:a14="http://schemas.microsoft.com/office/drawing/2010/main" val="0"/>
                    </a:ext>
                  </a:extLst>
                </a:blip>
                <a:srcRect b="11918"/>
                <a:stretch/>
              </p:blipFill>
              <p:spPr>
                <a:xfrm>
                  <a:off x="10456231" y="5509126"/>
                  <a:ext cx="1436370" cy="843185"/>
                </a:xfrm>
                <a:prstGeom prst="ellipse">
                  <a:avLst/>
                </a:prstGeom>
              </p:spPr>
            </p:pic>
            <p:sp>
              <p:nvSpPr>
                <p:cNvPr id="21" name="Rectangle 20"/>
                <p:cNvSpPr/>
                <p:nvPr/>
              </p:nvSpPr>
              <p:spPr>
                <a:xfrm>
                  <a:off x="9833208" y="6393431"/>
                  <a:ext cx="2379016" cy="312096"/>
                </a:xfrm>
                <a:prstGeom prst="rect">
                  <a:avLst/>
                </a:prstGeom>
              </p:spPr>
              <p:txBody>
                <a:bodyPr wrap="square">
                  <a:spAutoFit/>
                </a:bodyPr>
                <a:lstStyle/>
                <a:p>
                  <a:pPr algn="ctr" defTabSz="857124"/>
                  <a:r>
                    <a:rPr lang="en-US" sz="1313" kern="0" dirty="0">
                      <a:solidFill>
                        <a:prstClr val="white"/>
                      </a:solidFill>
                      <a:latin typeface="Segoe UI Light" panose="020B0502040204020203" pitchFamily="34" charset="0"/>
                      <a:cs typeface="Segoe UI Light" panose="020B0502040204020203" pitchFamily="34" charset="0"/>
                    </a:rPr>
                    <a:t>Comprehensive SLAs</a:t>
                  </a:r>
                </a:p>
              </p:txBody>
            </p:sp>
          </p:grpSp>
        </p:grpSp>
        <p:grpSp>
          <p:nvGrpSpPr>
            <p:cNvPr id="59" name="Group 58"/>
            <p:cNvGrpSpPr/>
            <p:nvPr/>
          </p:nvGrpSpPr>
          <p:grpSpPr>
            <a:xfrm>
              <a:off x="381811" y="5117577"/>
              <a:ext cx="11428379" cy="292549"/>
              <a:chOff x="0" y="5230396"/>
              <a:chExt cx="12192000" cy="312096"/>
            </a:xfrm>
          </p:grpSpPr>
          <p:cxnSp>
            <p:nvCxnSpPr>
              <p:cNvPr id="54" name="Straight Connector 53"/>
              <p:cNvCxnSpPr/>
              <p:nvPr/>
            </p:nvCxnSpPr>
            <p:spPr>
              <a:xfrm>
                <a:off x="0" y="5385900"/>
                <a:ext cx="12192000" cy="25449"/>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a:off x="4808906" y="5230396"/>
                <a:ext cx="1925954" cy="312096"/>
              </a:xfrm>
              <a:prstGeom prst="rect">
                <a:avLst/>
              </a:prstGeom>
              <a:solidFill>
                <a:schemeClr val="tx1">
                  <a:alpha val="86000"/>
                </a:schemeClr>
              </a:solidFill>
            </p:spPr>
            <p:txBody>
              <a:bodyPr wrap="square">
                <a:spAutoFit/>
              </a:bodyPr>
              <a:lstStyle/>
              <a:p>
                <a:pPr algn="ctr" defTabSz="857124"/>
                <a:r>
                  <a:rPr lang="en-US" sz="1313" kern="0" dirty="0">
                    <a:solidFill>
                      <a:srgbClr val="00B0F0"/>
                    </a:solidFill>
                    <a:latin typeface="Segoe UI Light" panose="020B0502040204020203" pitchFamily="34" charset="0"/>
                    <a:cs typeface="Segoe UI Light" panose="020B0502040204020203" pitchFamily="34" charset="0"/>
                  </a:rPr>
                  <a:t>Planet-Scale</a:t>
                </a:r>
              </a:p>
            </p:txBody>
          </p:sp>
        </p:grpSp>
        <p:grpSp>
          <p:nvGrpSpPr>
            <p:cNvPr id="58" name="Group 57"/>
            <p:cNvGrpSpPr/>
            <p:nvPr/>
          </p:nvGrpSpPr>
          <p:grpSpPr>
            <a:xfrm>
              <a:off x="2211714" y="3081676"/>
              <a:ext cx="7741366" cy="292549"/>
              <a:chOff x="1952171" y="3058463"/>
              <a:chExt cx="8258629" cy="312096"/>
            </a:xfrm>
          </p:grpSpPr>
          <p:cxnSp>
            <p:nvCxnSpPr>
              <p:cNvPr id="65" name="Straight Connector 64"/>
              <p:cNvCxnSpPr/>
              <p:nvPr/>
            </p:nvCxnSpPr>
            <p:spPr>
              <a:xfrm flipV="1">
                <a:off x="1952171" y="3239790"/>
                <a:ext cx="8258629" cy="419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4912138" y="3058463"/>
                <a:ext cx="1925954" cy="312096"/>
              </a:xfrm>
              <a:prstGeom prst="rect">
                <a:avLst/>
              </a:prstGeom>
              <a:solidFill>
                <a:schemeClr val="tx1">
                  <a:alpha val="86000"/>
                </a:schemeClr>
              </a:solidFill>
            </p:spPr>
            <p:txBody>
              <a:bodyPr wrap="square">
                <a:spAutoFit/>
              </a:bodyPr>
              <a:lstStyle/>
              <a:p>
                <a:pPr algn="ctr" defTabSz="857124"/>
                <a:r>
                  <a:rPr lang="en-US" sz="1313" kern="0" dirty="0">
                    <a:solidFill>
                      <a:srgbClr val="00B0F0"/>
                    </a:solidFill>
                    <a:latin typeface="Segoe UI Light" panose="020B0502040204020203" pitchFamily="34" charset="0"/>
                    <a:cs typeface="Segoe UI Light" panose="020B0502040204020203" pitchFamily="34" charset="0"/>
                  </a:rPr>
                  <a:t>Multi-Model</a:t>
                </a:r>
              </a:p>
            </p:txBody>
          </p:sp>
        </p:grpSp>
        <p:grpSp>
          <p:nvGrpSpPr>
            <p:cNvPr id="60" name="Group 59"/>
            <p:cNvGrpSpPr/>
            <p:nvPr/>
          </p:nvGrpSpPr>
          <p:grpSpPr>
            <a:xfrm>
              <a:off x="1750451" y="759145"/>
              <a:ext cx="10340572" cy="3643976"/>
              <a:chOff x="1460090" y="580749"/>
              <a:chExt cx="11031508" cy="3887457"/>
            </a:xfrm>
          </p:grpSpPr>
          <p:grpSp>
            <p:nvGrpSpPr>
              <p:cNvPr id="57" name="Group 56"/>
              <p:cNvGrpSpPr/>
              <p:nvPr/>
            </p:nvGrpSpPr>
            <p:grpSpPr>
              <a:xfrm>
                <a:off x="1460090" y="580749"/>
                <a:ext cx="11031508" cy="3887457"/>
                <a:chOff x="1460090" y="580749"/>
                <a:chExt cx="11031508" cy="3887457"/>
              </a:xfrm>
            </p:grpSpPr>
            <p:cxnSp>
              <p:nvCxnSpPr>
                <p:cNvPr id="27" name="Straight Connector 26"/>
                <p:cNvCxnSpPr/>
                <p:nvPr/>
              </p:nvCxnSpPr>
              <p:spPr>
                <a:xfrm>
                  <a:off x="1460090" y="3264294"/>
                  <a:ext cx="79340" cy="216179"/>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44" name="Group 43"/>
                <p:cNvGrpSpPr/>
                <p:nvPr/>
              </p:nvGrpSpPr>
              <p:grpSpPr>
                <a:xfrm>
                  <a:off x="2239100" y="1539188"/>
                  <a:ext cx="820242" cy="946018"/>
                  <a:chOff x="2239100" y="1539188"/>
                  <a:chExt cx="820242" cy="946018"/>
                </a:xfrm>
              </p:grpSpPr>
              <p:cxnSp>
                <p:nvCxnSpPr>
                  <p:cNvPr id="43" name="Straight Connector 42"/>
                  <p:cNvCxnSpPr/>
                  <p:nvPr/>
                </p:nvCxnSpPr>
                <p:spPr>
                  <a:xfrm>
                    <a:off x="2876681" y="2322319"/>
                    <a:ext cx="182661" cy="162887"/>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6156" name="Picture 12" descr="http://3.bp.blogspot.com/-NKid1e1S5Tk/VlAXTzz5eHI/AAAAAAAAB9o/X8LujUZSVUA/s1600/azure-storage-table-300x300.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239100" y="1539188"/>
                    <a:ext cx="782920" cy="7829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p:cNvGrpSpPr/>
                <p:nvPr/>
              </p:nvGrpSpPr>
              <p:grpSpPr>
                <a:xfrm>
                  <a:off x="3557365" y="1037574"/>
                  <a:ext cx="2034961" cy="772720"/>
                  <a:chOff x="3557365" y="1037574"/>
                  <a:chExt cx="2034961" cy="772720"/>
                </a:xfrm>
              </p:grpSpPr>
              <p:pic>
                <p:nvPicPr>
                  <p:cNvPr id="6154" name="Picture 10" descr="Image result for mongodb"/>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557365" y="1037574"/>
                    <a:ext cx="2034961" cy="552725"/>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Connector 45"/>
                  <p:cNvCxnSpPr>
                    <a:stCxn id="6154" idx="2"/>
                  </p:cNvCxnSpPr>
                  <p:nvPr/>
                </p:nvCxnSpPr>
                <p:spPr>
                  <a:xfrm>
                    <a:off x="4574846" y="1590299"/>
                    <a:ext cx="204434" cy="219995"/>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5843285" y="580749"/>
                  <a:ext cx="2276312" cy="1266517"/>
                  <a:chOff x="5843285" y="580749"/>
                  <a:chExt cx="2276312" cy="1266517"/>
                </a:xfrm>
              </p:grpSpPr>
              <p:pic>
                <p:nvPicPr>
                  <p:cNvPr id="6158" name="Picture 14" descr="https://markorodriguez.files.wordpress.com/2011/01/gremlin-logo.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43285" y="580749"/>
                    <a:ext cx="2276312" cy="894055"/>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Straight Connector 46"/>
                  <p:cNvCxnSpPr>
                    <a:stCxn id="6158" idx="2"/>
                  </p:cNvCxnSpPr>
                  <p:nvPr/>
                </p:nvCxnSpPr>
                <p:spPr>
                  <a:xfrm flipH="1">
                    <a:off x="6845138" y="1474804"/>
                    <a:ext cx="136303" cy="372462"/>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9725843" y="1706218"/>
                  <a:ext cx="2765755" cy="1034298"/>
                  <a:chOff x="9725843" y="1706218"/>
                  <a:chExt cx="2765755" cy="1034298"/>
                </a:xfrm>
              </p:grpSpPr>
              <p:pic>
                <p:nvPicPr>
                  <p:cNvPr id="6160" name="Picture 16" descr="https://hbase.apache.org/images/hbase_logo_with_orca_large.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094051" y="1706218"/>
                    <a:ext cx="2397547" cy="612140"/>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Straight Connector 49"/>
                  <p:cNvCxnSpPr/>
                  <p:nvPr/>
                </p:nvCxnSpPr>
                <p:spPr>
                  <a:xfrm flipH="1">
                    <a:off x="9725843" y="2288296"/>
                    <a:ext cx="444900" cy="45222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10909277" y="3505340"/>
                  <a:ext cx="1430304" cy="962866"/>
                  <a:chOff x="10909277" y="3505340"/>
                  <a:chExt cx="1430304" cy="962866"/>
                </a:xfrm>
              </p:grpSpPr>
              <p:pic>
                <p:nvPicPr>
                  <p:cNvPr id="6162" name="Picture 18" descr="Image result for dynamodb logo"/>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r="9185" b="23389"/>
                  <a:stretch/>
                </p:blipFill>
                <p:spPr bwMode="auto">
                  <a:xfrm>
                    <a:off x="10909277" y="3505340"/>
                    <a:ext cx="1430304" cy="517108"/>
                  </a:xfrm>
                  <a:prstGeom prst="rect">
                    <a:avLst/>
                  </a:prstGeom>
                  <a:noFill/>
                  <a:extLst>
                    <a:ext uri="{909E8E84-426E-40DD-AFC4-6F175D3DCCD1}">
                      <a14:hiddenFill xmlns:a14="http://schemas.microsoft.com/office/drawing/2010/main">
                        <a:solidFill>
                          <a:srgbClr val="FFFFFF"/>
                        </a:solidFill>
                      </a14:hiddenFill>
                    </a:ext>
                  </a:extLst>
                </p:spPr>
              </p:pic>
              <p:cxnSp>
                <p:nvCxnSpPr>
                  <p:cNvPr id="52" name="Straight Connector 51"/>
                  <p:cNvCxnSpPr>
                    <a:stCxn id="6162" idx="2"/>
                  </p:cNvCxnSpPr>
                  <p:nvPr/>
                </p:nvCxnSpPr>
                <p:spPr>
                  <a:xfrm flipH="1">
                    <a:off x="11244090" y="4022448"/>
                    <a:ext cx="380339" cy="445758"/>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sp>
            <p:nvSpPr>
              <p:cNvPr id="71" name="Rectangle 70"/>
              <p:cNvSpPr/>
              <p:nvPr/>
            </p:nvSpPr>
            <p:spPr>
              <a:xfrm>
                <a:off x="4791156" y="1636482"/>
                <a:ext cx="2318086" cy="312096"/>
              </a:xfrm>
              <a:prstGeom prst="rect">
                <a:avLst/>
              </a:prstGeom>
              <a:noFill/>
            </p:spPr>
            <p:txBody>
              <a:bodyPr wrap="square">
                <a:spAutoFit/>
              </a:bodyPr>
              <a:lstStyle/>
              <a:p>
                <a:pPr algn="ctr" defTabSz="857124"/>
                <a:r>
                  <a:rPr lang="en-US" sz="1313" b="1" kern="0" dirty="0">
                    <a:solidFill>
                      <a:sysClr val="windowText" lastClr="000000"/>
                    </a:solidFill>
                    <a:latin typeface="Segoe UI Light" panose="020B0502040204020203" pitchFamily="34" charset="0"/>
                    <a:cs typeface="Segoe UI Light" panose="020B0502040204020203" pitchFamily="34" charset="0"/>
                  </a:rPr>
                  <a:t>Multi-API</a:t>
                </a:r>
              </a:p>
            </p:txBody>
          </p:sp>
        </p:grpSp>
        <p:grpSp>
          <p:nvGrpSpPr>
            <p:cNvPr id="78" name="Group 77"/>
            <p:cNvGrpSpPr/>
            <p:nvPr/>
          </p:nvGrpSpPr>
          <p:grpSpPr>
            <a:xfrm>
              <a:off x="294634" y="254640"/>
              <a:ext cx="11755183" cy="4553762"/>
              <a:chOff x="-93003" y="42535"/>
              <a:chExt cx="12540641" cy="4858035"/>
            </a:xfrm>
          </p:grpSpPr>
          <p:sp>
            <p:nvSpPr>
              <p:cNvPr id="77" name="Arc 76"/>
              <p:cNvSpPr/>
              <p:nvPr/>
            </p:nvSpPr>
            <p:spPr>
              <a:xfrm>
                <a:off x="-93003" y="361336"/>
                <a:ext cx="12540641" cy="4539234"/>
              </a:xfrm>
              <a:prstGeom prst="arc">
                <a:avLst>
                  <a:gd name="adj1" fmla="val 1100940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857124"/>
                <a:endParaRPr lang="en-US" sz="1687" kern="0">
                  <a:solidFill>
                    <a:sysClr val="windowText" lastClr="000000"/>
                  </a:solidFill>
                  <a:latin typeface="Lato Light"/>
                </a:endParaRPr>
              </a:p>
            </p:txBody>
          </p:sp>
          <p:sp>
            <p:nvSpPr>
              <p:cNvPr id="89" name="Rectangle 88"/>
              <p:cNvSpPr/>
              <p:nvPr/>
            </p:nvSpPr>
            <p:spPr>
              <a:xfrm>
                <a:off x="5043558" y="42535"/>
                <a:ext cx="2075853" cy="312096"/>
              </a:xfrm>
              <a:prstGeom prst="rect">
                <a:avLst/>
              </a:prstGeom>
              <a:noFill/>
              <a:effectLst>
                <a:softEdge rad="63500"/>
              </a:effectLst>
            </p:spPr>
            <p:txBody>
              <a:bodyPr wrap="square">
                <a:spAutoFit/>
              </a:bodyPr>
              <a:lstStyle/>
              <a:p>
                <a:pPr algn="ctr" defTabSz="857124"/>
                <a:r>
                  <a:rPr lang="en-US" sz="1313" b="1" kern="0" dirty="0">
                    <a:solidFill>
                      <a:sysClr val="windowText" lastClr="000000"/>
                    </a:solidFill>
                    <a:latin typeface="Segoe UI Light" panose="020B0502040204020203" pitchFamily="34" charset="0"/>
                    <a:cs typeface="Segoe UI Light" panose="020B0502040204020203" pitchFamily="34" charset="0"/>
                  </a:rPr>
                  <a:t>Versatile Workloads</a:t>
                </a:r>
              </a:p>
            </p:txBody>
          </p:sp>
          <p:sp>
            <p:nvSpPr>
              <p:cNvPr id="95" name="Rectangle 94"/>
              <p:cNvSpPr/>
              <p:nvPr/>
            </p:nvSpPr>
            <p:spPr>
              <a:xfrm>
                <a:off x="18574" y="101415"/>
                <a:ext cx="2643847" cy="866144"/>
              </a:xfrm>
              <a:prstGeom prst="rect">
                <a:avLst/>
              </a:prstGeom>
            </p:spPr>
            <p:txBody>
              <a:bodyPr wrap="square">
                <a:spAutoFit/>
              </a:bodyPr>
              <a:lstStyle/>
              <a:p>
                <a:pPr algn="ctr" defTabSz="857124"/>
                <a:r>
                  <a:rPr lang="en-US" sz="2344" kern="0" dirty="0">
                    <a:solidFill>
                      <a:prstClr val="white"/>
                    </a:solidFill>
                    <a:latin typeface="Segoe UI Light" panose="020B0502040204020203" pitchFamily="34" charset="0"/>
                    <a:cs typeface="Segoe UI Light" panose="020B0502040204020203" pitchFamily="34" charset="0"/>
                  </a:rPr>
                  <a:t>Operational</a:t>
                </a:r>
              </a:p>
              <a:p>
                <a:pPr algn="ctr" defTabSz="857124"/>
                <a:r>
                  <a:rPr lang="en-US" sz="2344" kern="0" dirty="0">
                    <a:solidFill>
                      <a:prstClr val="white"/>
                    </a:solidFill>
                    <a:latin typeface="Segoe UI Light" panose="020B0502040204020203" pitchFamily="34" charset="0"/>
                    <a:cs typeface="Segoe UI Light" panose="020B0502040204020203" pitchFamily="34" charset="0"/>
                  </a:rPr>
                  <a:t>Workloads</a:t>
                </a:r>
              </a:p>
            </p:txBody>
          </p:sp>
          <p:sp>
            <p:nvSpPr>
              <p:cNvPr id="96" name="Rectangle 95"/>
              <p:cNvSpPr/>
              <p:nvPr/>
            </p:nvSpPr>
            <p:spPr>
              <a:xfrm>
                <a:off x="10242584" y="101415"/>
                <a:ext cx="1967990" cy="866144"/>
              </a:xfrm>
              <a:prstGeom prst="rect">
                <a:avLst/>
              </a:prstGeom>
            </p:spPr>
            <p:txBody>
              <a:bodyPr wrap="square">
                <a:spAutoFit/>
              </a:bodyPr>
              <a:lstStyle/>
              <a:p>
                <a:pPr algn="ctr" defTabSz="857124"/>
                <a:r>
                  <a:rPr lang="en-US" sz="2344" kern="0" dirty="0">
                    <a:solidFill>
                      <a:prstClr val="white"/>
                    </a:solidFill>
                    <a:latin typeface="Segoe UI Light" panose="020B0502040204020203" pitchFamily="34" charset="0"/>
                    <a:cs typeface="Segoe UI Light" panose="020B0502040204020203" pitchFamily="34" charset="0"/>
                  </a:rPr>
                  <a:t>Analytical Workloads</a:t>
                </a:r>
              </a:p>
            </p:txBody>
          </p:sp>
        </p:grpSp>
        <p:sp>
          <p:nvSpPr>
            <p:cNvPr id="99" name="4-Point Star 13"/>
            <p:cNvSpPr/>
            <p:nvPr/>
          </p:nvSpPr>
          <p:spPr>
            <a:xfrm rot="890656">
              <a:off x="6871694" y="1783455"/>
              <a:ext cx="659507" cy="659507"/>
            </a:xfrm>
            <a:prstGeom prst="star4">
              <a:avLst>
                <a:gd name="adj" fmla="val 665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7124"/>
              <a:endParaRPr lang="en-US" sz="1687" kern="0">
                <a:solidFill>
                  <a:prstClr val="white"/>
                </a:solidFill>
                <a:latin typeface="Lato Light"/>
              </a:endParaRPr>
            </a:p>
          </p:txBody>
        </p:sp>
        <p:sp>
          <p:nvSpPr>
            <p:cNvPr id="101" name="4-Point Star 13"/>
            <p:cNvSpPr/>
            <p:nvPr/>
          </p:nvSpPr>
          <p:spPr>
            <a:xfrm rot="890656">
              <a:off x="7036235" y="1773121"/>
              <a:ext cx="659507" cy="659507"/>
            </a:xfrm>
            <a:prstGeom prst="star4">
              <a:avLst>
                <a:gd name="adj" fmla="val 665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7124"/>
              <a:endParaRPr lang="en-US" sz="1687" kern="0">
                <a:solidFill>
                  <a:prstClr val="white"/>
                </a:solidFill>
                <a:latin typeface="Lato Light"/>
              </a:endParaRPr>
            </a:p>
          </p:txBody>
        </p:sp>
        <p:grpSp>
          <p:nvGrpSpPr>
            <p:cNvPr id="2" name="Group 1"/>
            <p:cNvGrpSpPr/>
            <p:nvPr/>
          </p:nvGrpSpPr>
          <p:grpSpPr>
            <a:xfrm>
              <a:off x="1275418" y="3610449"/>
              <a:ext cx="2230012" cy="1085386"/>
              <a:chOff x="1595587" y="3810075"/>
              <a:chExt cx="2379016" cy="1157909"/>
            </a:xfrm>
          </p:grpSpPr>
          <p:sp>
            <p:nvSpPr>
              <p:cNvPr id="25" name="Rectangle 24"/>
              <p:cNvSpPr/>
              <p:nvPr/>
            </p:nvSpPr>
            <p:spPr>
              <a:xfrm>
                <a:off x="1595587" y="3810075"/>
                <a:ext cx="2379016" cy="312096"/>
              </a:xfrm>
              <a:prstGeom prst="rect">
                <a:avLst/>
              </a:prstGeom>
            </p:spPr>
            <p:txBody>
              <a:bodyPr wrap="square">
                <a:spAutoFit/>
              </a:bodyPr>
              <a:lstStyle/>
              <a:p>
                <a:pPr algn="ctr" defTabSz="857124"/>
                <a:r>
                  <a:rPr lang="en-US" sz="1313" kern="0" dirty="0">
                    <a:solidFill>
                      <a:prstClr val="white"/>
                    </a:solidFill>
                    <a:latin typeface="Segoe UI Light" panose="020B0502040204020203" pitchFamily="34" charset="0"/>
                    <a:cs typeface="Segoe UI Light" panose="020B0502040204020203" pitchFamily="34" charset="0"/>
                  </a:rPr>
                  <a:t>Key-Value</a:t>
                </a:r>
              </a:p>
            </p:txBody>
          </p:sp>
          <p:grpSp>
            <p:nvGrpSpPr>
              <p:cNvPr id="72" name="Group 71"/>
              <p:cNvGrpSpPr/>
              <p:nvPr/>
            </p:nvGrpSpPr>
            <p:grpSpPr>
              <a:xfrm>
                <a:off x="2313420" y="4350117"/>
                <a:ext cx="956764" cy="617867"/>
                <a:chOff x="4066669" y="5178779"/>
                <a:chExt cx="1357897" cy="892977"/>
              </a:xfrm>
            </p:grpSpPr>
            <p:cxnSp>
              <p:nvCxnSpPr>
                <p:cNvPr id="73" name="Straight Connector 72"/>
                <p:cNvCxnSpPr>
                  <a:cxnSpLocks/>
                </p:cNvCxnSpPr>
                <p:nvPr/>
              </p:nvCxnSpPr>
              <p:spPr>
                <a:xfrm>
                  <a:off x="4308965" y="5299925"/>
                  <a:ext cx="895279" cy="0"/>
                </a:xfrm>
                <a:prstGeom prst="line">
                  <a:avLst/>
                </a:prstGeom>
                <a:noFill/>
                <a:ln w="12700" cap="flat" cmpd="sng" algn="ctr">
                  <a:solidFill>
                    <a:schemeClr val="bg1"/>
                  </a:solidFill>
                  <a:prstDash val="sysDot"/>
                  <a:miter lim="800000"/>
                  <a:headEnd type="none"/>
                  <a:tailEnd type="none"/>
                </a:ln>
                <a:effectLst/>
              </p:spPr>
            </p:cxnSp>
            <p:sp>
              <p:nvSpPr>
                <p:cNvPr id="74" name="Oval 73"/>
                <p:cNvSpPr/>
                <p:nvPr/>
              </p:nvSpPr>
              <p:spPr bwMode="auto">
                <a:xfrm>
                  <a:off x="4066669" y="5178779"/>
                  <a:ext cx="242296" cy="242297"/>
                </a:xfrm>
                <a:prstGeom prst="ellipse">
                  <a:avLst/>
                </a:prstGeom>
                <a:solidFill>
                  <a:schemeClr val="bg1"/>
                </a:solidFill>
                <a:ln w="3175" cap="flat" cmpd="sng" algn="ctr">
                  <a:noFill/>
                  <a:prstDash val="solid"/>
                  <a:miter lim="800000"/>
                  <a:headEnd type="none" w="med" len="med"/>
                  <a:tailEnd type="none" w="med" len="med"/>
                </a:ln>
                <a:effectLst/>
              </p:spPr>
              <p:txBody>
                <a:bodyPr vert="horz" wrap="square" lIns="0" tIns="42857" rIns="0" bIns="42857" numCol="1" rtlCol="0" anchor="ctr" anchorCtr="0" compatLnSpc="1">
                  <a:prstTxWarp prst="textNoShape">
                    <a:avLst/>
                  </a:prstTxWarp>
                </a:bodyPr>
                <a:lstStyle/>
                <a:p>
                  <a:pPr algn="ctr" defTabSz="856845"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75" name="Oval 74"/>
                <p:cNvSpPr/>
                <p:nvPr/>
              </p:nvSpPr>
              <p:spPr bwMode="auto">
                <a:xfrm>
                  <a:off x="5204244" y="5189764"/>
                  <a:ext cx="220322" cy="220322"/>
                </a:xfrm>
                <a:prstGeom prst="ellipse">
                  <a:avLst/>
                </a:prstGeom>
                <a:noFill/>
                <a:ln w="38100" cap="flat" cmpd="sng" algn="ctr">
                  <a:solidFill>
                    <a:srgbClr val="B8D432"/>
                  </a:solidFill>
                  <a:prstDash val="solid"/>
                  <a:miter lim="800000"/>
                  <a:headEnd type="none" w="med" len="med"/>
                  <a:tailEnd type="none" w="med" len="med"/>
                </a:ln>
                <a:effectLst/>
              </p:spPr>
              <p:txBody>
                <a:bodyPr vert="horz" wrap="square" lIns="0" tIns="42857" rIns="0" bIns="42857" numCol="1" rtlCol="0" anchor="ctr" anchorCtr="0" compatLnSpc="1">
                  <a:prstTxWarp prst="textNoShape">
                    <a:avLst/>
                  </a:prstTxWarp>
                </a:bodyPr>
                <a:lstStyle/>
                <a:p>
                  <a:pPr algn="ctr" defTabSz="856845"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cxnSp>
              <p:nvCxnSpPr>
                <p:cNvPr id="76" name="Straight Connector 75"/>
                <p:cNvCxnSpPr>
                  <a:cxnSpLocks/>
                </p:cNvCxnSpPr>
                <p:nvPr/>
              </p:nvCxnSpPr>
              <p:spPr>
                <a:xfrm>
                  <a:off x="4308965" y="5620439"/>
                  <a:ext cx="895279" cy="0"/>
                </a:xfrm>
                <a:prstGeom prst="line">
                  <a:avLst/>
                </a:prstGeom>
                <a:noFill/>
                <a:ln w="12700" cap="flat" cmpd="sng" algn="ctr">
                  <a:solidFill>
                    <a:schemeClr val="bg1"/>
                  </a:solidFill>
                  <a:prstDash val="sysDot"/>
                  <a:miter lim="800000"/>
                  <a:headEnd type="none"/>
                  <a:tailEnd type="none"/>
                </a:ln>
                <a:effectLst/>
              </p:spPr>
            </p:cxnSp>
            <p:sp>
              <p:nvSpPr>
                <p:cNvPr id="79" name="Oval 78"/>
                <p:cNvSpPr/>
                <p:nvPr/>
              </p:nvSpPr>
              <p:spPr bwMode="auto">
                <a:xfrm>
                  <a:off x="4066669" y="5499293"/>
                  <a:ext cx="242296" cy="242297"/>
                </a:xfrm>
                <a:prstGeom prst="ellipse">
                  <a:avLst/>
                </a:prstGeom>
                <a:solidFill>
                  <a:schemeClr val="bg1"/>
                </a:solidFill>
                <a:ln w="3175" cap="flat" cmpd="sng" algn="ctr">
                  <a:noFill/>
                  <a:prstDash val="solid"/>
                  <a:miter lim="800000"/>
                  <a:headEnd type="none" w="med" len="med"/>
                  <a:tailEnd type="none" w="med" len="med"/>
                </a:ln>
                <a:effectLst/>
              </p:spPr>
              <p:txBody>
                <a:bodyPr vert="horz" wrap="square" lIns="0" tIns="42857" rIns="0" bIns="42857" numCol="1" rtlCol="0" anchor="ctr" anchorCtr="0" compatLnSpc="1">
                  <a:prstTxWarp prst="textNoShape">
                    <a:avLst/>
                  </a:prstTxWarp>
                </a:bodyPr>
                <a:lstStyle/>
                <a:p>
                  <a:pPr algn="ctr" defTabSz="856845"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80" name="Oval 79"/>
                <p:cNvSpPr/>
                <p:nvPr/>
              </p:nvSpPr>
              <p:spPr bwMode="auto">
                <a:xfrm>
                  <a:off x="5204244" y="5510278"/>
                  <a:ext cx="220322" cy="220322"/>
                </a:xfrm>
                <a:prstGeom prst="ellipse">
                  <a:avLst/>
                </a:prstGeom>
                <a:noFill/>
                <a:ln w="38100" cap="flat" cmpd="sng" algn="ctr">
                  <a:solidFill>
                    <a:srgbClr val="B8D432"/>
                  </a:solidFill>
                  <a:prstDash val="solid"/>
                  <a:miter lim="800000"/>
                  <a:headEnd type="none" w="med" len="med"/>
                  <a:tailEnd type="none" w="med" len="med"/>
                </a:ln>
                <a:effectLst/>
              </p:spPr>
              <p:txBody>
                <a:bodyPr vert="horz" wrap="square" lIns="0" tIns="42857" rIns="0" bIns="42857" numCol="1" rtlCol="0" anchor="ctr" anchorCtr="0" compatLnSpc="1">
                  <a:prstTxWarp prst="textNoShape">
                    <a:avLst/>
                  </a:prstTxWarp>
                </a:bodyPr>
                <a:lstStyle/>
                <a:p>
                  <a:pPr algn="ctr" defTabSz="856845"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cxnSp>
              <p:nvCxnSpPr>
                <p:cNvPr id="81" name="Straight Connector 80"/>
                <p:cNvCxnSpPr>
                  <a:cxnSpLocks/>
                </p:cNvCxnSpPr>
                <p:nvPr/>
              </p:nvCxnSpPr>
              <p:spPr>
                <a:xfrm>
                  <a:off x="4308965" y="5950606"/>
                  <a:ext cx="895279" cy="0"/>
                </a:xfrm>
                <a:prstGeom prst="line">
                  <a:avLst/>
                </a:prstGeom>
                <a:noFill/>
                <a:ln w="12700" cap="flat" cmpd="sng" algn="ctr">
                  <a:solidFill>
                    <a:schemeClr val="bg1"/>
                  </a:solidFill>
                  <a:prstDash val="sysDot"/>
                  <a:miter lim="800000"/>
                  <a:headEnd type="none"/>
                  <a:tailEnd type="none"/>
                </a:ln>
                <a:effectLst/>
              </p:spPr>
            </p:cxnSp>
            <p:sp>
              <p:nvSpPr>
                <p:cNvPr id="82" name="Oval 81"/>
                <p:cNvSpPr/>
                <p:nvPr/>
              </p:nvSpPr>
              <p:spPr bwMode="auto">
                <a:xfrm>
                  <a:off x="4066669" y="5829459"/>
                  <a:ext cx="242296" cy="242297"/>
                </a:xfrm>
                <a:prstGeom prst="ellipse">
                  <a:avLst/>
                </a:prstGeom>
                <a:solidFill>
                  <a:schemeClr val="bg1"/>
                </a:solidFill>
                <a:ln w="3175" cap="flat" cmpd="sng" algn="ctr">
                  <a:noFill/>
                  <a:prstDash val="solid"/>
                  <a:miter lim="800000"/>
                  <a:headEnd type="none" w="med" len="med"/>
                  <a:tailEnd type="none" w="med" len="med"/>
                </a:ln>
                <a:effectLst/>
              </p:spPr>
              <p:txBody>
                <a:bodyPr vert="horz" wrap="square" lIns="0" tIns="42857" rIns="0" bIns="42857" numCol="1" rtlCol="0" anchor="ctr" anchorCtr="0" compatLnSpc="1">
                  <a:prstTxWarp prst="textNoShape">
                    <a:avLst/>
                  </a:prstTxWarp>
                </a:bodyPr>
                <a:lstStyle/>
                <a:p>
                  <a:pPr algn="ctr" defTabSz="856845"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83" name="Oval 82"/>
                <p:cNvSpPr/>
                <p:nvPr/>
              </p:nvSpPr>
              <p:spPr bwMode="auto">
                <a:xfrm>
                  <a:off x="5204244" y="5840445"/>
                  <a:ext cx="220322" cy="220322"/>
                </a:xfrm>
                <a:prstGeom prst="ellipse">
                  <a:avLst/>
                </a:prstGeom>
                <a:noFill/>
                <a:ln w="38100" cap="flat" cmpd="sng" algn="ctr">
                  <a:solidFill>
                    <a:srgbClr val="B8D432"/>
                  </a:solidFill>
                  <a:prstDash val="solid"/>
                  <a:miter lim="800000"/>
                  <a:headEnd type="none" w="med" len="med"/>
                  <a:tailEnd type="none" w="med" len="med"/>
                </a:ln>
                <a:effectLst/>
              </p:spPr>
              <p:txBody>
                <a:bodyPr vert="horz" wrap="square" lIns="0" tIns="42857" rIns="0" bIns="42857" numCol="1" rtlCol="0" anchor="ctr" anchorCtr="0" compatLnSpc="1">
                  <a:prstTxWarp prst="textNoShape">
                    <a:avLst/>
                  </a:prstTxWarp>
                </a:bodyPr>
                <a:lstStyle/>
                <a:p>
                  <a:pPr algn="ctr" defTabSz="856845"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grpSp>
        </p:grpSp>
        <p:grpSp>
          <p:nvGrpSpPr>
            <p:cNvPr id="9" name="Group 8"/>
            <p:cNvGrpSpPr/>
            <p:nvPr/>
          </p:nvGrpSpPr>
          <p:grpSpPr>
            <a:xfrm>
              <a:off x="3325654" y="3580087"/>
              <a:ext cx="2230012" cy="876702"/>
              <a:chOff x="3609440" y="3818781"/>
              <a:chExt cx="2379016" cy="935282"/>
            </a:xfrm>
          </p:grpSpPr>
          <p:grpSp>
            <p:nvGrpSpPr>
              <p:cNvPr id="84" name="Group 83"/>
              <p:cNvGrpSpPr/>
              <p:nvPr/>
            </p:nvGrpSpPr>
            <p:grpSpPr>
              <a:xfrm>
                <a:off x="4300069" y="4564037"/>
                <a:ext cx="1110342" cy="190026"/>
                <a:chOff x="4937947" y="5178778"/>
                <a:chExt cx="733930" cy="124646"/>
              </a:xfrm>
            </p:grpSpPr>
            <p:cxnSp>
              <p:nvCxnSpPr>
                <p:cNvPr id="85" name="Straight Connector 84"/>
                <p:cNvCxnSpPr>
                  <a:cxnSpLocks/>
                </p:cNvCxnSpPr>
                <p:nvPr/>
              </p:nvCxnSpPr>
              <p:spPr>
                <a:xfrm>
                  <a:off x="5062593" y="5241101"/>
                  <a:ext cx="187117" cy="0"/>
                </a:xfrm>
                <a:prstGeom prst="line">
                  <a:avLst/>
                </a:prstGeom>
                <a:noFill/>
                <a:ln w="12700" cap="flat" cmpd="sng" algn="ctr">
                  <a:solidFill>
                    <a:schemeClr val="bg1"/>
                  </a:solidFill>
                  <a:prstDash val="sysDot"/>
                  <a:miter lim="800000"/>
                  <a:headEnd type="none"/>
                  <a:tailEnd type="none"/>
                </a:ln>
                <a:effectLst/>
              </p:spPr>
            </p:cxnSp>
            <p:sp>
              <p:nvSpPr>
                <p:cNvPr id="86" name="Oval 85"/>
                <p:cNvSpPr/>
                <p:nvPr/>
              </p:nvSpPr>
              <p:spPr bwMode="auto">
                <a:xfrm>
                  <a:off x="4937947" y="5178778"/>
                  <a:ext cx="124646" cy="124646"/>
                </a:xfrm>
                <a:prstGeom prst="ellipse">
                  <a:avLst/>
                </a:prstGeom>
                <a:solidFill>
                  <a:schemeClr val="bg1"/>
                </a:solidFill>
                <a:ln w="3175" cap="flat" cmpd="sng" algn="ctr">
                  <a:noFill/>
                  <a:prstDash val="solid"/>
                  <a:miter lim="800000"/>
                  <a:headEnd type="none" w="med" len="med"/>
                  <a:tailEnd type="none" w="med" len="med"/>
                </a:ln>
                <a:effectLst/>
              </p:spPr>
              <p:txBody>
                <a:bodyPr vert="horz" wrap="square" lIns="0" tIns="42857" rIns="0" bIns="42857" numCol="1" rtlCol="0" anchor="ctr" anchorCtr="0" compatLnSpc="1">
                  <a:prstTxWarp prst="textNoShape">
                    <a:avLst/>
                  </a:prstTxWarp>
                </a:bodyPr>
                <a:lstStyle/>
                <a:p>
                  <a:pPr algn="ctr" defTabSz="856845"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87" name="Oval 86"/>
                <p:cNvSpPr/>
                <p:nvPr/>
              </p:nvSpPr>
              <p:spPr bwMode="auto">
                <a:xfrm>
                  <a:off x="5249710" y="5184430"/>
                  <a:ext cx="113342" cy="113342"/>
                </a:xfrm>
                <a:prstGeom prst="ellipse">
                  <a:avLst/>
                </a:prstGeom>
                <a:noFill/>
                <a:ln w="38100" cap="flat" cmpd="sng" algn="ctr">
                  <a:solidFill>
                    <a:srgbClr val="B8D432"/>
                  </a:solidFill>
                  <a:prstDash val="solid"/>
                  <a:miter lim="800000"/>
                  <a:headEnd type="none" w="med" len="med"/>
                  <a:tailEnd type="none" w="med" len="med"/>
                </a:ln>
                <a:effectLst/>
              </p:spPr>
              <p:txBody>
                <a:bodyPr vert="horz" wrap="square" lIns="0" tIns="42857" rIns="0" bIns="42857" numCol="1" rtlCol="0" anchor="ctr" anchorCtr="0" compatLnSpc="1">
                  <a:prstTxWarp prst="textNoShape">
                    <a:avLst/>
                  </a:prstTxWarp>
                </a:bodyPr>
                <a:lstStyle/>
                <a:p>
                  <a:pPr algn="ctr" defTabSz="856845"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88" name="Oval 87"/>
                <p:cNvSpPr/>
                <p:nvPr/>
              </p:nvSpPr>
              <p:spPr bwMode="auto">
                <a:xfrm>
                  <a:off x="5404122" y="5184430"/>
                  <a:ext cx="113342" cy="113342"/>
                </a:xfrm>
                <a:prstGeom prst="ellipse">
                  <a:avLst/>
                </a:prstGeom>
                <a:noFill/>
                <a:ln w="38100" cap="flat" cmpd="sng" algn="ctr">
                  <a:solidFill>
                    <a:srgbClr val="B8D432"/>
                  </a:solidFill>
                  <a:prstDash val="solid"/>
                  <a:miter lim="800000"/>
                  <a:headEnd type="none" w="med" len="med"/>
                  <a:tailEnd type="none" w="med" len="med"/>
                </a:ln>
                <a:effectLst/>
              </p:spPr>
              <p:txBody>
                <a:bodyPr vert="horz" wrap="square" lIns="0" tIns="42857" rIns="0" bIns="42857" numCol="1" rtlCol="0" anchor="ctr" anchorCtr="0" compatLnSpc="1">
                  <a:prstTxWarp prst="textNoShape">
                    <a:avLst/>
                  </a:prstTxWarp>
                </a:bodyPr>
                <a:lstStyle/>
                <a:p>
                  <a:pPr algn="ctr" defTabSz="856845"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90" name="Oval 89"/>
                <p:cNvSpPr/>
                <p:nvPr/>
              </p:nvSpPr>
              <p:spPr bwMode="auto">
                <a:xfrm>
                  <a:off x="5558535" y="5184430"/>
                  <a:ext cx="113342" cy="113342"/>
                </a:xfrm>
                <a:prstGeom prst="ellipse">
                  <a:avLst/>
                </a:prstGeom>
                <a:noFill/>
                <a:ln w="38100" cap="flat" cmpd="sng" algn="ctr">
                  <a:solidFill>
                    <a:srgbClr val="B8D432"/>
                  </a:solidFill>
                  <a:prstDash val="solid"/>
                  <a:miter lim="800000"/>
                  <a:headEnd type="none" w="med" len="med"/>
                  <a:tailEnd type="none" w="med" len="med"/>
                </a:ln>
                <a:effectLst/>
              </p:spPr>
              <p:txBody>
                <a:bodyPr vert="horz" wrap="square" lIns="0" tIns="42857" rIns="0" bIns="42857" numCol="1" rtlCol="0" anchor="ctr" anchorCtr="0" compatLnSpc="1">
                  <a:prstTxWarp prst="textNoShape">
                    <a:avLst/>
                  </a:prstTxWarp>
                </a:bodyPr>
                <a:lstStyle/>
                <a:p>
                  <a:pPr algn="ctr" defTabSz="856845"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grpSp>
          <p:sp>
            <p:nvSpPr>
              <p:cNvPr id="91" name="Rectangle 90"/>
              <p:cNvSpPr/>
              <p:nvPr/>
            </p:nvSpPr>
            <p:spPr>
              <a:xfrm>
                <a:off x="3609440" y="3818781"/>
                <a:ext cx="2379016" cy="312096"/>
              </a:xfrm>
              <a:prstGeom prst="rect">
                <a:avLst/>
              </a:prstGeom>
            </p:spPr>
            <p:txBody>
              <a:bodyPr wrap="square">
                <a:spAutoFit/>
              </a:bodyPr>
              <a:lstStyle/>
              <a:p>
                <a:pPr algn="ctr" defTabSz="857124"/>
                <a:r>
                  <a:rPr lang="en-US" sz="1313" kern="0" dirty="0">
                    <a:solidFill>
                      <a:prstClr val="white"/>
                    </a:solidFill>
                    <a:latin typeface="Segoe UI Light" panose="020B0502040204020203" pitchFamily="34" charset="0"/>
                    <a:cs typeface="Segoe UI Light" panose="020B0502040204020203" pitchFamily="34" charset="0"/>
                  </a:rPr>
                  <a:t>Tabular</a:t>
                </a:r>
              </a:p>
            </p:txBody>
          </p:sp>
        </p:grpSp>
        <p:grpSp>
          <p:nvGrpSpPr>
            <p:cNvPr id="22" name="Group 21"/>
            <p:cNvGrpSpPr/>
            <p:nvPr/>
          </p:nvGrpSpPr>
          <p:grpSpPr>
            <a:xfrm>
              <a:off x="6598761" y="3656184"/>
              <a:ext cx="2230012" cy="1013754"/>
              <a:chOff x="7723040" y="3899962"/>
              <a:chExt cx="2379016" cy="1081491"/>
            </a:xfrm>
          </p:grpSpPr>
          <p:sp>
            <p:nvSpPr>
              <p:cNvPr id="26" name="Rectangle 25"/>
              <p:cNvSpPr/>
              <p:nvPr/>
            </p:nvSpPr>
            <p:spPr>
              <a:xfrm>
                <a:off x="7723040" y="3899962"/>
                <a:ext cx="2379016" cy="312096"/>
              </a:xfrm>
              <a:prstGeom prst="rect">
                <a:avLst/>
              </a:prstGeom>
            </p:spPr>
            <p:txBody>
              <a:bodyPr wrap="square">
                <a:spAutoFit/>
              </a:bodyPr>
              <a:lstStyle/>
              <a:p>
                <a:pPr algn="ctr" defTabSz="857124"/>
                <a:r>
                  <a:rPr lang="en-US" sz="1313" kern="0" dirty="0">
                    <a:solidFill>
                      <a:prstClr val="white"/>
                    </a:solidFill>
                    <a:latin typeface="Segoe UI Light" panose="020B0502040204020203" pitchFamily="34" charset="0"/>
                    <a:cs typeface="Segoe UI Light" panose="020B0502040204020203" pitchFamily="34" charset="0"/>
                  </a:rPr>
                  <a:t>Graph</a:t>
                </a:r>
              </a:p>
            </p:txBody>
          </p:sp>
          <p:grpSp>
            <p:nvGrpSpPr>
              <p:cNvPr id="92" name="Group 91"/>
              <p:cNvGrpSpPr/>
              <p:nvPr/>
            </p:nvGrpSpPr>
            <p:grpSpPr>
              <a:xfrm>
                <a:off x="8445026" y="4336648"/>
                <a:ext cx="1019328" cy="644805"/>
                <a:chOff x="7117181" y="5146654"/>
                <a:chExt cx="663064" cy="426544"/>
              </a:xfrm>
              <a:solidFill>
                <a:srgbClr val="59B4D9"/>
              </a:solidFill>
            </p:grpSpPr>
            <p:sp>
              <p:nvSpPr>
                <p:cNvPr id="93" name="Oval 92"/>
                <p:cNvSpPr/>
                <p:nvPr/>
              </p:nvSpPr>
              <p:spPr bwMode="auto">
                <a:xfrm rot="715722">
                  <a:off x="7117181" y="5146654"/>
                  <a:ext cx="124646" cy="124646"/>
                </a:xfrm>
                <a:prstGeom prst="ellipse">
                  <a:avLst/>
                </a:prstGeom>
                <a:solidFill>
                  <a:schemeClr val="bg1"/>
                </a:solidFill>
                <a:ln w="3175" cap="flat" cmpd="sng" algn="ctr">
                  <a:noFill/>
                  <a:prstDash val="solid"/>
                  <a:miter lim="800000"/>
                  <a:headEnd type="none" w="med" len="med"/>
                  <a:tailEnd type="none" w="med" len="med"/>
                </a:ln>
                <a:effectLst/>
              </p:spPr>
              <p:txBody>
                <a:bodyPr vert="horz" wrap="square" lIns="0" tIns="42857" rIns="0" bIns="42857" numCol="1" rtlCol="0" anchor="ctr" anchorCtr="0" compatLnSpc="1">
                  <a:prstTxWarp prst="textNoShape">
                    <a:avLst/>
                  </a:prstTxWarp>
                </a:bodyPr>
                <a:lstStyle/>
                <a:p>
                  <a:pPr algn="ctr" defTabSz="856845"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94" name="Oval 93"/>
                <p:cNvSpPr/>
                <p:nvPr/>
              </p:nvSpPr>
              <p:spPr bwMode="auto">
                <a:xfrm>
                  <a:off x="7476127" y="5224668"/>
                  <a:ext cx="124646" cy="124646"/>
                </a:xfrm>
                <a:prstGeom prst="ellipse">
                  <a:avLst/>
                </a:prstGeom>
                <a:solidFill>
                  <a:schemeClr val="bg1"/>
                </a:solidFill>
                <a:ln w="3175" cap="flat" cmpd="sng" algn="ctr">
                  <a:noFill/>
                  <a:prstDash val="solid"/>
                  <a:miter lim="800000"/>
                  <a:headEnd type="none" w="med" len="med"/>
                  <a:tailEnd type="none" w="med" len="med"/>
                </a:ln>
                <a:effectLst/>
              </p:spPr>
              <p:txBody>
                <a:bodyPr vert="horz" wrap="square" lIns="0" tIns="42857" rIns="0" bIns="42857" numCol="1" rtlCol="0" anchor="ctr" anchorCtr="0" compatLnSpc="1">
                  <a:prstTxWarp prst="textNoShape">
                    <a:avLst/>
                  </a:prstTxWarp>
                </a:bodyPr>
                <a:lstStyle/>
                <a:p>
                  <a:pPr algn="ctr" defTabSz="856845"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97" name="Oval 96"/>
                <p:cNvSpPr/>
                <p:nvPr/>
              </p:nvSpPr>
              <p:spPr bwMode="auto">
                <a:xfrm>
                  <a:off x="7296654" y="5448552"/>
                  <a:ext cx="124646" cy="124646"/>
                </a:xfrm>
                <a:prstGeom prst="ellipse">
                  <a:avLst/>
                </a:prstGeom>
                <a:solidFill>
                  <a:schemeClr val="bg1"/>
                </a:solidFill>
                <a:ln w="3175" cap="flat" cmpd="sng" algn="ctr">
                  <a:noFill/>
                  <a:prstDash val="solid"/>
                  <a:miter lim="800000"/>
                  <a:headEnd type="none" w="med" len="med"/>
                  <a:tailEnd type="none" w="med" len="med"/>
                </a:ln>
                <a:effectLst/>
              </p:spPr>
              <p:txBody>
                <a:bodyPr vert="horz" wrap="square" lIns="0" tIns="42857" rIns="0" bIns="42857" numCol="1" rtlCol="0" anchor="ctr" anchorCtr="0" compatLnSpc="1">
                  <a:prstTxWarp prst="textNoShape">
                    <a:avLst/>
                  </a:prstTxWarp>
                </a:bodyPr>
                <a:lstStyle/>
                <a:p>
                  <a:pPr algn="ctr" defTabSz="856845"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102" name="Oval 101"/>
                <p:cNvSpPr/>
                <p:nvPr/>
              </p:nvSpPr>
              <p:spPr bwMode="auto">
                <a:xfrm>
                  <a:off x="7655599" y="5448552"/>
                  <a:ext cx="124646" cy="124646"/>
                </a:xfrm>
                <a:prstGeom prst="ellipse">
                  <a:avLst/>
                </a:prstGeom>
                <a:solidFill>
                  <a:schemeClr val="bg1"/>
                </a:solidFill>
                <a:ln w="3175" cap="flat" cmpd="sng" algn="ctr">
                  <a:noFill/>
                  <a:prstDash val="solid"/>
                  <a:miter lim="800000"/>
                  <a:headEnd type="none" w="med" len="med"/>
                  <a:tailEnd type="none" w="med" len="med"/>
                </a:ln>
                <a:effectLst/>
              </p:spPr>
              <p:txBody>
                <a:bodyPr vert="horz" wrap="square" lIns="0" tIns="42857" rIns="0" bIns="42857" numCol="1" rtlCol="0" anchor="ctr" anchorCtr="0" compatLnSpc="1">
                  <a:prstTxWarp prst="textNoShape">
                    <a:avLst/>
                  </a:prstTxWarp>
                </a:bodyPr>
                <a:lstStyle/>
                <a:p>
                  <a:pPr algn="ctr" defTabSz="856845"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cxnSp>
              <p:nvCxnSpPr>
                <p:cNvPr id="103" name="Straight Connector 102"/>
                <p:cNvCxnSpPr>
                  <a:cxnSpLocks/>
                </p:cNvCxnSpPr>
                <p:nvPr/>
              </p:nvCxnSpPr>
              <p:spPr>
                <a:xfrm>
                  <a:off x="7240481" y="5221859"/>
                  <a:ext cx="235646" cy="65132"/>
                </a:xfrm>
                <a:prstGeom prst="line">
                  <a:avLst/>
                </a:prstGeom>
                <a:grpFill/>
                <a:ln w="12700" cap="flat" cmpd="sng" algn="ctr">
                  <a:solidFill>
                    <a:schemeClr val="bg1"/>
                  </a:solidFill>
                  <a:prstDash val="sysDot"/>
                  <a:miter lim="800000"/>
                  <a:headEnd type="none"/>
                  <a:tailEnd type="none"/>
                </a:ln>
                <a:effectLst/>
              </p:spPr>
            </p:cxnSp>
            <p:cxnSp>
              <p:nvCxnSpPr>
                <p:cNvPr id="104" name="Straight Connector 103"/>
                <p:cNvCxnSpPr>
                  <a:cxnSpLocks/>
                </p:cNvCxnSpPr>
                <p:nvPr/>
              </p:nvCxnSpPr>
              <p:spPr>
                <a:xfrm>
                  <a:off x="7421300" y="5510875"/>
                  <a:ext cx="234299" cy="0"/>
                </a:xfrm>
                <a:prstGeom prst="line">
                  <a:avLst/>
                </a:prstGeom>
                <a:grpFill/>
                <a:ln w="12700" cap="flat" cmpd="sng" algn="ctr">
                  <a:solidFill>
                    <a:schemeClr val="bg1"/>
                  </a:solidFill>
                  <a:prstDash val="sysDot"/>
                  <a:miter lim="800000"/>
                  <a:headEnd type="none"/>
                  <a:tailEnd type="none"/>
                </a:ln>
                <a:effectLst/>
              </p:spPr>
            </p:cxnSp>
            <p:cxnSp>
              <p:nvCxnSpPr>
                <p:cNvPr id="105" name="Straight Connector 104"/>
                <p:cNvCxnSpPr>
                  <a:cxnSpLocks/>
                </p:cNvCxnSpPr>
                <p:nvPr/>
              </p:nvCxnSpPr>
              <p:spPr>
                <a:xfrm>
                  <a:off x="7582519" y="5331060"/>
                  <a:ext cx="91334" cy="135746"/>
                </a:xfrm>
                <a:prstGeom prst="line">
                  <a:avLst/>
                </a:prstGeom>
                <a:grpFill/>
                <a:ln w="12700" cap="flat" cmpd="sng" algn="ctr">
                  <a:solidFill>
                    <a:schemeClr val="bg1"/>
                  </a:solidFill>
                  <a:prstDash val="sysDot"/>
                  <a:miter lim="800000"/>
                  <a:headEnd type="none"/>
                  <a:tailEnd type="none"/>
                </a:ln>
                <a:effectLst/>
              </p:spPr>
            </p:cxnSp>
            <p:cxnSp>
              <p:nvCxnSpPr>
                <p:cNvPr id="106" name="Straight Connector 105"/>
                <p:cNvCxnSpPr>
                  <a:cxnSpLocks/>
                </p:cNvCxnSpPr>
                <p:nvPr/>
              </p:nvCxnSpPr>
              <p:spPr>
                <a:xfrm flipV="1">
                  <a:off x="7403046" y="5331060"/>
                  <a:ext cx="91335" cy="135746"/>
                </a:xfrm>
                <a:prstGeom prst="line">
                  <a:avLst/>
                </a:prstGeom>
                <a:grpFill/>
                <a:ln w="12700" cap="flat" cmpd="sng" algn="ctr">
                  <a:solidFill>
                    <a:schemeClr val="bg1"/>
                  </a:solidFill>
                  <a:prstDash val="sysDot"/>
                  <a:miter lim="800000"/>
                  <a:headEnd type="none"/>
                  <a:tailEnd type="none"/>
                </a:ln>
                <a:effectLst/>
              </p:spPr>
            </p:cxnSp>
          </p:grpSp>
        </p:grpSp>
        <p:grpSp>
          <p:nvGrpSpPr>
            <p:cNvPr id="3" name="Group 2"/>
            <p:cNvGrpSpPr/>
            <p:nvPr/>
          </p:nvGrpSpPr>
          <p:grpSpPr>
            <a:xfrm>
              <a:off x="5375891" y="3580086"/>
              <a:ext cx="1402646" cy="1187430"/>
              <a:chOff x="6208949" y="3818781"/>
              <a:chExt cx="1496368" cy="1266771"/>
            </a:xfrm>
          </p:grpSpPr>
          <p:sp>
            <p:nvSpPr>
              <p:cNvPr id="28" name="Rectangle 27"/>
              <p:cNvSpPr/>
              <p:nvPr/>
            </p:nvSpPr>
            <p:spPr>
              <a:xfrm>
                <a:off x="6208949" y="3818781"/>
                <a:ext cx="1496368" cy="312096"/>
              </a:xfrm>
              <a:prstGeom prst="rect">
                <a:avLst/>
              </a:prstGeom>
            </p:spPr>
            <p:txBody>
              <a:bodyPr wrap="square">
                <a:spAutoFit/>
              </a:bodyPr>
              <a:lstStyle/>
              <a:p>
                <a:pPr algn="ctr" defTabSz="857124"/>
                <a:r>
                  <a:rPr lang="en-US" sz="1313" kern="0" dirty="0">
                    <a:solidFill>
                      <a:prstClr val="white"/>
                    </a:solidFill>
                    <a:latin typeface="Segoe UI Light" panose="020B0502040204020203" pitchFamily="34" charset="0"/>
                    <a:cs typeface="Segoe UI Light" panose="020B0502040204020203" pitchFamily="34" charset="0"/>
                  </a:rPr>
                  <a:t>Documents</a:t>
                </a:r>
              </a:p>
            </p:txBody>
          </p:sp>
          <p:grpSp>
            <p:nvGrpSpPr>
              <p:cNvPr id="107" name="Group 106"/>
              <p:cNvGrpSpPr/>
              <p:nvPr/>
            </p:nvGrpSpPr>
            <p:grpSpPr>
              <a:xfrm>
                <a:off x="6440550" y="4226512"/>
                <a:ext cx="974844" cy="859040"/>
                <a:chOff x="7128988" y="4166153"/>
                <a:chExt cx="604908" cy="573541"/>
              </a:xfrm>
            </p:grpSpPr>
            <p:cxnSp>
              <p:nvCxnSpPr>
                <p:cNvPr id="108" name="Straight Connector 107"/>
                <p:cNvCxnSpPr>
                  <a:cxnSpLocks/>
                </p:cNvCxnSpPr>
                <p:nvPr/>
              </p:nvCxnSpPr>
              <p:spPr>
                <a:xfrm>
                  <a:off x="7128988" y="4451736"/>
                  <a:ext cx="238107" cy="72556"/>
                </a:xfrm>
                <a:prstGeom prst="line">
                  <a:avLst/>
                </a:prstGeom>
                <a:solidFill>
                  <a:srgbClr val="B8D432"/>
                </a:solidFill>
                <a:ln w="12700" cap="flat" cmpd="sng" algn="ctr">
                  <a:solidFill>
                    <a:schemeClr val="bg1"/>
                  </a:solidFill>
                  <a:prstDash val="sysDot"/>
                  <a:miter lim="800000"/>
                  <a:headEnd type="none"/>
                  <a:tailEnd type="none"/>
                </a:ln>
                <a:effectLst/>
              </p:spPr>
            </p:cxnSp>
            <p:cxnSp>
              <p:nvCxnSpPr>
                <p:cNvPr id="109" name="Straight Connector 108"/>
                <p:cNvCxnSpPr>
                  <a:cxnSpLocks/>
                </p:cNvCxnSpPr>
                <p:nvPr/>
              </p:nvCxnSpPr>
              <p:spPr>
                <a:xfrm flipV="1">
                  <a:off x="7128988" y="4379180"/>
                  <a:ext cx="233873" cy="72556"/>
                </a:xfrm>
                <a:prstGeom prst="line">
                  <a:avLst/>
                </a:prstGeom>
                <a:solidFill>
                  <a:srgbClr val="B8D432"/>
                </a:solidFill>
                <a:ln w="12700" cap="flat" cmpd="sng" algn="ctr">
                  <a:solidFill>
                    <a:schemeClr val="bg1"/>
                  </a:solidFill>
                  <a:prstDash val="sysDot"/>
                  <a:miter lim="800000"/>
                  <a:headEnd type="none"/>
                  <a:tailEnd type="none"/>
                </a:ln>
                <a:effectLst/>
              </p:spPr>
            </p:cxnSp>
            <p:sp>
              <p:nvSpPr>
                <p:cNvPr id="110" name="Oval 109"/>
                <p:cNvSpPr/>
                <p:nvPr/>
              </p:nvSpPr>
              <p:spPr bwMode="auto">
                <a:xfrm>
                  <a:off x="7128988" y="4383154"/>
                  <a:ext cx="137163" cy="137163"/>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2857" rIns="0" bIns="42857" numCol="1" rtlCol="0" anchor="ctr" anchorCtr="0" compatLnSpc="1">
                  <a:prstTxWarp prst="textNoShape">
                    <a:avLst/>
                  </a:prstTxWarp>
                </a:bodyPr>
                <a:lstStyle/>
                <a:p>
                  <a:pPr algn="ctr" defTabSz="856845" fontAlgn="base">
                    <a:spcBef>
                      <a:spcPct val="0"/>
                    </a:spcBef>
                    <a:spcAft>
                      <a:spcPct val="0"/>
                    </a:spcAft>
                    <a:defRPr/>
                  </a:pPr>
                  <a:endParaRPr lang="en-US" sz="1838" kern="0" dirty="0">
                    <a:solidFill>
                      <a:srgbClr val="FFFFFF"/>
                    </a:solidFill>
                    <a:latin typeface="Segoe UI"/>
                  </a:endParaRPr>
                </a:p>
              </p:txBody>
            </p:sp>
            <p:cxnSp>
              <p:nvCxnSpPr>
                <p:cNvPr id="111" name="Straight Connector 110"/>
                <p:cNvCxnSpPr>
                  <a:cxnSpLocks/>
                </p:cNvCxnSpPr>
                <p:nvPr/>
              </p:nvCxnSpPr>
              <p:spPr>
                <a:xfrm>
                  <a:off x="7367095" y="4524292"/>
                  <a:ext cx="241432" cy="108368"/>
                </a:xfrm>
                <a:prstGeom prst="line">
                  <a:avLst/>
                </a:prstGeom>
                <a:solidFill>
                  <a:srgbClr val="B8D432"/>
                </a:solidFill>
                <a:ln w="12700" cap="flat" cmpd="sng" algn="ctr">
                  <a:solidFill>
                    <a:schemeClr val="bg1"/>
                  </a:solidFill>
                  <a:prstDash val="sysDot"/>
                  <a:miter lim="800000"/>
                  <a:headEnd type="none"/>
                  <a:tailEnd type="none"/>
                </a:ln>
                <a:effectLst/>
              </p:spPr>
            </p:cxnSp>
            <p:cxnSp>
              <p:nvCxnSpPr>
                <p:cNvPr id="112" name="Straight Connector 111"/>
                <p:cNvCxnSpPr>
                  <a:cxnSpLocks/>
                </p:cNvCxnSpPr>
                <p:nvPr/>
              </p:nvCxnSpPr>
              <p:spPr>
                <a:xfrm>
                  <a:off x="7367095" y="4524292"/>
                  <a:ext cx="229638" cy="1361"/>
                </a:xfrm>
                <a:prstGeom prst="line">
                  <a:avLst/>
                </a:prstGeom>
                <a:solidFill>
                  <a:srgbClr val="B8D432"/>
                </a:solidFill>
                <a:ln w="12700" cap="flat" cmpd="sng" algn="ctr">
                  <a:solidFill>
                    <a:schemeClr val="bg1"/>
                  </a:solidFill>
                  <a:prstDash val="sysDot"/>
                  <a:miter lim="800000"/>
                  <a:headEnd type="none"/>
                  <a:tailEnd type="none"/>
                </a:ln>
                <a:effectLst/>
              </p:spPr>
            </p:cxnSp>
            <p:sp>
              <p:nvSpPr>
                <p:cNvPr id="113" name="Oval 112"/>
                <p:cNvSpPr/>
                <p:nvPr/>
              </p:nvSpPr>
              <p:spPr bwMode="auto">
                <a:xfrm rot="20946206">
                  <a:off x="7596733" y="4602531"/>
                  <a:ext cx="137163" cy="137163"/>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2857" rIns="0" bIns="42857" numCol="1" rtlCol="0" anchor="ctr" anchorCtr="0" compatLnSpc="1">
                  <a:prstTxWarp prst="textNoShape">
                    <a:avLst/>
                  </a:prstTxWarp>
                </a:bodyPr>
                <a:lstStyle/>
                <a:p>
                  <a:pPr algn="ctr" defTabSz="856845" fontAlgn="base">
                    <a:spcBef>
                      <a:spcPct val="0"/>
                    </a:spcBef>
                    <a:spcAft>
                      <a:spcPct val="0"/>
                    </a:spcAft>
                    <a:defRPr/>
                  </a:pPr>
                  <a:endParaRPr lang="en-US" sz="1838" kern="0" dirty="0">
                    <a:solidFill>
                      <a:srgbClr val="FFFFFF"/>
                    </a:solidFill>
                    <a:latin typeface="Segoe UI"/>
                  </a:endParaRPr>
                </a:p>
              </p:txBody>
            </p:sp>
            <p:sp>
              <p:nvSpPr>
                <p:cNvPr id="114" name="Oval 113"/>
                <p:cNvSpPr/>
                <p:nvPr/>
              </p:nvSpPr>
              <p:spPr bwMode="auto">
                <a:xfrm>
                  <a:off x="7596733" y="4457071"/>
                  <a:ext cx="137163" cy="137163"/>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2857" rIns="0" bIns="42857" numCol="1" rtlCol="0" anchor="ctr" anchorCtr="0" compatLnSpc="1">
                  <a:prstTxWarp prst="textNoShape">
                    <a:avLst/>
                  </a:prstTxWarp>
                </a:bodyPr>
                <a:lstStyle/>
                <a:p>
                  <a:pPr algn="ctr" defTabSz="856845" fontAlgn="base">
                    <a:spcBef>
                      <a:spcPct val="0"/>
                    </a:spcBef>
                    <a:spcAft>
                      <a:spcPct val="0"/>
                    </a:spcAft>
                    <a:defRPr/>
                  </a:pPr>
                  <a:endParaRPr lang="en-US" sz="1838" kern="0" dirty="0">
                    <a:solidFill>
                      <a:srgbClr val="FFFFFF"/>
                    </a:solidFill>
                    <a:latin typeface="Segoe UI"/>
                  </a:endParaRPr>
                </a:p>
              </p:txBody>
            </p:sp>
            <p:cxnSp>
              <p:nvCxnSpPr>
                <p:cNvPr id="115" name="Straight Connector 114"/>
                <p:cNvCxnSpPr>
                  <a:cxnSpLocks/>
                </p:cNvCxnSpPr>
                <p:nvPr/>
              </p:nvCxnSpPr>
              <p:spPr>
                <a:xfrm>
                  <a:off x="7362861" y="4379181"/>
                  <a:ext cx="233872" cy="1013"/>
                </a:xfrm>
                <a:prstGeom prst="line">
                  <a:avLst/>
                </a:prstGeom>
                <a:solidFill>
                  <a:srgbClr val="B8D432"/>
                </a:solidFill>
                <a:ln w="12700" cap="flat" cmpd="sng" algn="ctr">
                  <a:solidFill>
                    <a:schemeClr val="bg1"/>
                  </a:solidFill>
                  <a:prstDash val="sysDot"/>
                  <a:miter lim="800000"/>
                  <a:headEnd type="none"/>
                  <a:tailEnd type="none"/>
                </a:ln>
                <a:effectLst/>
              </p:spPr>
            </p:cxnSp>
            <p:sp>
              <p:nvSpPr>
                <p:cNvPr id="116" name="Oval 115"/>
                <p:cNvSpPr/>
                <p:nvPr/>
              </p:nvSpPr>
              <p:spPr bwMode="auto">
                <a:xfrm>
                  <a:off x="7367095" y="4455710"/>
                  <a:ext cx="137163" cy="137163"/>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2857" rIns="0" bIns="42857" numCol="1" rtlCol="0" anchor="ctr" anchorCtr="0" compatLnSpc="1">
                  <a:prstTxWarp prst="textNoShape">
                    <a:avLst/>
                  </a:prstTxWarp>
                </a:bodyPr>
                <a:lstStyle/>
                <a:p>
                  <a:pPr algn="ctr" defTabSz="856845" fontAlgn="base">
                    <a:spcBef>
                      <a:spcPct val="0"/>
                    </a:spcBef>
                    <a:spcAft>
                      <a:spcPct val="0"/>
                    </a:spcAft>
                    <a:defRPr/>
                  </a:pPr>
                  <a:endParaRPr lang="en-US" sz="1838" kern="0" dirty="0">
                    <a:solidFill>
                      <a:srgbClr val="FFFFFF"/>
                    </a:solidFill>
                    <a:latin typeface="Segoe UI"/>
                  </a:endParaRPr>
                </a:p>
              </p:txBody>
            </p:sp>
            <p:cxnSp>
              <p:nvCxnSpPr>
                <p:cNvPr id="117" name="Straight Connector 116"/>
                <p:cNvCxnSpPr>
                  <a:cxnSpLocks/>
                </p:cNvCxnSpPr>
                <p:nvPr/>
              </p:nvCxnSpPr>
              <p:spPr>
                <a:xfrm flipV="1">
                  <a:off x="7362861" y="4277619"/>
                  <a:ext cx="248934" cy="101562"/>
                </a:xfrm>
                <a:prstGeom prst="line">
                  <a:avLst/>
                </a:prstGeom>
                <a:solidFill>
                  <a:srgbClr val="B8D432"/>
                </a:solidFill>
                <a:ln w="12700" cap="flat" cmpd="sng" algn="ctr">
                  <a:solidFill>
                    <a:schemeClr val="bg1"/>
                  </a:solidFill>
                  <a:prstDash val="sysDot"/>
                  <a:miter lim="800000"/>
                  <a:headEnd type="none"/>
                  <a:tailEnd type="none"/>
                </a:ln>
                <a:effectLst/>
              </p:spPr>
            </p:cxnSp>
            <p:sp>
              <p:nvSpPr>
                <p:cNvPr id="118" name="Oval 117"/>
                <p:cNvSpPr/>
                <p:nvPr/>
              </p:nvSpPr>
              <p:spPr bwMode="auto">
                <a:xfrm>
                  <a:off x="7362861" y="4310599"/>
                  <a:ext cx="137163" cy="137163"/>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2857" rIns="0" bIns="42857" numCol="1" rtlCol="0" anchor="ctr" anchorCtr="0" compatLnSpc="1">
                  <a:prstTxWarp prst="textNoShape">
                    <a:avLst/>
                  </a:prstTxWarp>
                </a:bodyPr>
                <a:lstStyle/>
                <a:p>
                  <a:pPr algn="ctr" defTabSz="856845" fontAlgn="base">
                    <a:spcBef>
                      <a:spcPct val="0"/>
                    </a:spcBef>
                    <a:spcAft>
                      <a:spcPct val="0"/>
                    </a:spcAft>
                    <a:defRPr/>
                  </a:pPr>
                  <a:endParaRPr lang="en-US" sz="1838" kern="0" dirty="0">
                    <a:solidFill>
                      <a:srgbClr val="FFFFFF"/>
                    </a:solidFill>
                    <a:latin typeface="Segoe UI"/>
                  </a:endParaRPr>
                </a:p>
              </p:txBody>
            </p:sp>
            <p:sp>
              <p:nvSpPr>
                <p:cNvPr id="119" name="Oval 118"/>
                <p:cNvSpPr/>
                <p:nvPr/>
              </p:nvSpPr>
              <p:spPr bwMode="auto">
                <a:xfrm>
                  <a:off x="7596733" y="4311612"/>
                  <a:ext cx="137163" cy="137163"/>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2857" rIns="0" bIns="42857" numCol="1" rtlCol="0" anchor="ctr" anchorCtr="0" compatLnSpc="1">
                  <a:prstTxWarp prst="textNoShape">
                    <a:avLst/>
                  </a:prstTxWarp>
                </a:bodyPr>
                <a:lstStyle/>
                <a:p>
                  <a:pPr algn="ctr" defTabSz="856845" fontAlgn="base">
                    <a:spcBef>
                      <a:spcPct val="0"/>
                    </a:spcBef>
                    <a:spcAft>
                      <a:spcPct val="0"/>
                    </a:spcAft>
                    <a:defRPr/>
                  </a:pPr>
                  <a:endParaRPr lang="en-US" sz="1838" kern="0" dirty="0">
                    <a:solidFill>
                      <a:srgbClr val="FFFFFF"/>
                    </a:solidFill>
                    <a:latin typeface="Segoe UI"/>
                  </a:endParaRPr>
                </a:p>
              </p:txBody>
            </p:sp>
            <p:sp>
              <p:nvSpPr>
                <p:cNvPr id="120" name="Oval 119"/>
                <p:cNvSpPr/>
                <p:nvPr/>
              </p:nvSpPr>
              <p:spPr bwMode="auto">
                <a:xfrm rot="377738">
                  <a:off x="7596733" y="4166153"/>
                  <a:ext cx="137163" cy="137163"/>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2857" rIns="0" bIns="42857" numCol="1" rtlCol="0" anchor="ctr" anchorCtr="0" compatLnSpc="1">
                  <a:prstTxWarp prst="textNoShape">
                    <a:avLst/>
                  </a:prstTxWarp>
                </a:bodyPr>
                <a:lstStyle/>
                <a:p>
                  <a:pPr algn="ctr" defTabSz="856845" fontAlgn="base">
                    <a:spcBef>
                      <a:spcPct val="0"/>
                    </a:spcBef>
                    <a:spcAft>
                      <a:spcPct val="0"/>
                    </a:spcAft>
                    <a:defRPr/>
                  </a:pPr>
                  <a:endParaRPr lang="en-US" sz="1838" kern="0" dirty="0">
                    <a:solidFill>
                      <a:srgbClr val="FFFFFF"/>
                    </a:solidFill>
                    <a:latin typeface="Segoe UI"/>
                  </a:endParaRPr>
                </a:p>
              </p:txBody>
            </p:sp>
          </p:grpSp>
        </p:grpSp>
        <p:sp>
          <p:nvSpPr>
            <p:cNvPr id="121" name="Freeform: Shape 120"/>
            <p:cNvSpPr/>
            <p:nvPr/>
          </p:nvSpPr>
          <p:spPr>
            <a:xfrm>
              <a:off x="1105593" y="2779484"/>
              <a:ext cx="702318" cy="324676"/>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7124"/>
              <a:endParaRPr lang="en-US" sz="3281" kern="0" dirty="0">
                <a:solidFill>
                  <a:srgbClr val="FFFFFF"/>
                </a:solidFill>
                <a:latin typeface="Lato Light"/>
              </a:endParaRPr>
            </a:p>
          </p:txBody>
        </p:sp>
        <p:cxnSp>
          <p:nvCxnSpPr>
            <p:cNvPr id="122" name="Straight Connector 121"/>
            <p:cNvCxnSpPr>
              <a:cxnSpLocks/>
            </p:cNvCxnSpPr>
            <p:nvPr/>
          </p:nvCxnSpPr>
          <p:spPr>
            <a:xfrm flipH="1">
              <a:off x="8236631" y="1682120"/>
              <a:ext cx="417035" cy="423896"/>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23" name="Picture 2" descr="https://c2.staticflickr.com/4/3701/19224697601_d03ecccf71_o.pn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13945" r="13945"/>
            <a:stretch/>
          </p:blipFill>
          <p:spPr bwMode="auto">
            <a:xfrm>
              <a:off x="8744681" y="1020064"/>
              <a:ext cx="519407" cy="720300"/>
            </a:xfrm>
            <a:prstGeom prst="rect">
              <a:avLst/>
            </a:prstGeom>
            <a:noFill/>
            <a:extLst>
              <a:ext uri="{909E8E84-426E-40DD-AFC4-6F175D3DCCD1}">
                <a14:hiddenFill xmlns:a14="http://schemas.microsoft.com/office/drawing/2010/main">
                  <a:solidFill>
                    <a:srgbClr val="FFFFFF"/>
                  </a:solidFill>
                </a14:hiddenFill>
              </a:ext>
            </a:extLst>
          </p:spPr>
        </p:pic>
        <p:sp>
          <p:nvSpPr>
            <p:cNvPr id="124" name="Rectangle 22"/>
            <p:cNvSpPr>
              <a:spLocks noChangeArrowheads="1"/>
            </p:cNvSpPr>
            <p:nvPr/>
          </p:nvSpPr>
          <p:spPr bwMode="auto">
            <a:xfrm>
              <a:off x="3202349" y="2013281"/>
              <a:ext cx="5720285" cy="890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algn="ctr" defTabSz="1142804" fontAlgn="base">
                <a:spcBef>
                  <a:spcPct val="0"/>
                </a:spcBef>
                <a:spcAft>
                  <a:spcPct val="0"/>
                </a:spcAft>
              </a:pPr>
              <a:r>
                <a:rPr lang="en-US" sz="5155" kern="0" dirty="0">
                  <a:solidFill>
                    <a:prstClr val="white"/>
                  </a:solidFill>
                  <a:latin typeface="Segoe UI Light" panose="020B0502040204020203" pitchFamily="34" charset="0"/>
                  <a:cs typeface="Segoe UI Light" panose="020B0502040204020203" pitchFamily="34" charset="0"/>
                </a:rPr>
                <a:t>Azure Cosmos DB</a:t>
              </a:r>
            </a:p>
          </p:txBody>
        </p:sp>
        <p:grpSp>
          <p:nvGrpSpPr>
            <p:cNvPr id="33" name="Group 32"/>
            <p:cNvGrpSpPr/>
            <p:nvPr/>
          </p:nvGrpSpPr>
          <p:grpSpPr>
            <a:xfrm>
              <a:off x="8377796" y="3614826"/>
              <a:ext cx="2230012" cy="1114877"/>
              <a:chOff x="8822427" y="3767091"/>
              <a:chExt cx="2274728" cy="1137233"/>
            </a:xfrm>
          </p:grpSpPr>
          <p:sp>
            <p:nvSpPr>
              <p:cNvPr id="126" name="Rectangle 125"/>
              <p:cNvSpPr/>
              <p:nvPr/>
            </p:nvSpPr>
            <p:spPr>
              <a:xfrm>
                <a:off x="8822427" y="3767091"/>
                <a:ext cx="2274728" cy="298415"/>
              </a:xfrm>
              <a:prstGeom prst="rect">
                <a:avLst/>
              </a:prstGeom>
            </p:spPr>
            <p:txBody>
              <a:bodyPr wrap="square">
                <a:spAutoFit/>
              </a:bodyPr>
              <a:lstStyle/>
              <a:p>
                <a:pPr algn="ctr" defTabSz="857124"/>
                <a:r>
                  <a:rPr lang="en-US" sz="1313" kern="0" dirty="0">
                    <a:solidFill>
                      <a:prstClr val="white"/>
                    </a:solidFill>
                    <a:latin typeface="Segoe UI Light" panose="020B0502040204020203" pitchFamily="34" charset="0"/>
                    <a:cs typeface="Segoe UI Light" panose="020B0502040204020203" pitchFamily="34" charset="0"/>
                  </a:rPr>
                  <a:t>Relational</a:t>
                </a:r>
              </a:p>
            </p:txBody>
          </p:sp>
          <p:sp>
            <p:nvSpPr>
              <p:cNvPr id="16" name="Rectangle 15"/>
              <p:cNvSpPr/>
              <p:nvPr/>
            </p:nvSpPr>
            <p:spPr>
              <a:xfrm>
                <a:off x="9494837" y="4198718"/>
                <a:ext cx="914400" cy="70560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latin typeface="Lato Light"/>
                </a:endParaRPr>
              </a:p>
            </p:txBody>
          </p:sp>
          <p:cxnSp>
            <p:nvCxnSpPr>
              <p:cNvPr id="18" name="Straight Connector 17"/>
              <p:cNvCxnSpPr/>
              <p:nvPr/>
            </p:nvCxnSpPr>
            <p:spPr>
              <a:xfrm>
                <a:off x="9507254" y="4359019"/>
                <a:ext cx="90198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9501132" y="4522335"/>
                <a:ext cx="90198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9507254" y="4709332"/>
                <a:ext cx="90198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V="1">
                <a:off x="9688960" y="4198718"/>
                <a:ext cx="0" cy="68018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V="1">
                <a:off x="10028237" y="4183062"/>
                <a:ext cx="0" cy="68018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40" name="Straight Connector 139"/>
            <p:cNvCxnSpPr>
              <a:cxnSpLocks/>
            </p:cNvCxnSpPr>
            <p:nvPr/>
          </p:nvCxnSpPr>
          <p:spPr>
            <a:xfrm flipH="1">
              <a:off x="10352646" y="3172402"/>
              <a:ext cx="417035" cy="423896"/>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0492374" y="2651224"/>
              <a:ext cx="1197764" cy="363946"/>
            </a:xfrm>
            <a:prstGeom prst="rect">
              <a:avLst/>
            </a:prstGeom>
            <a:noFill/>
          </p:spPr>
          <p:txBody>
            <a:bodyPr wrap="square" rtlCol="0">
              <a:spAutoFit/>
            </a:bodyPr>
            <a:lstStyle/>
            <a:p>
              <a:pPr defTabSz="914367"/>
              <a:r>
                <a:rPr lang="en-US" sz="1765" b="1" dirty="0">
                  <a:solidFill>
                    <a:prstClr val="white"/>
                  </a:solidFill>
                  <a:latin typeface="Lato Light"/>
                </a:rPr>
                <a:t>ANSI SQL</a:t>
              </a:r>
            </a:p>
          </p:txBody>
        </p:sp>
      </p:grpSp>
      <p:grpSp>
        <p:nvGrpSpPr>
          <p:cNvPr id="125" name="Group 124">
            <a:extLst>
              <a:ext uri="{FF2B5EF4-FFF2-40B4-BE49-F238E27FC236}">
                <a16:creationId xmlns:a16="http://schemas.microsoft.com/office/drawing/2014/main" id="{359D6C42-904B-4CBF-941C-015A270CCDFD}"/>
              </a:ext>
            </a:extLst>
          </p:cNvPr>
          <p:cNvGrpSpPr/>
          <p:nvPr/>
        </p:nvGrpSpPr>
        <p:grpSpPr>
          <a:xfrm>
            <a:off x="-10502" y="1189177"/>
            <a:ext cx="1730468" cy="4262412"/>
            <a:chOff x="-10502" y="1189177"/>
            <a:chExt cx="1730468" cy="4262412"/>
          </a:xfrm>
        </p:grpSpPr>
        <p:sp>
          <p:nvSpPr>
            <p:cNvPr id="127" name="Rectangle 126">
              <a:extLst>
                <a:ext uri="{FF2B5EF4-FFF2-40B4-BE49-F238E27FC236}">
                  <a16:creationId xmlns:a16="http://schemas.microsoft.com/office/drawing/2014/main" id="{0CE1AB48-9AFC-40E7-A0C8-AA644E768208}"/>
                </a:ext>
              </a:extLst>
            </p:cNvPr>
            <p:cNvSpPr/>
            <p:nvPr/>
          </p:nvSpPr>
          <p:spPr bwMode="auto">
            <a:xfrm>
              <a:off x="-10502" y="1189177"/>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bg1"/>
                  </a:solidFill>
                  <a:latin typeface="Segoe UI Semibold" panose="020B0702040204020203" pitchFamily="34" charset="0"/>
                  <a:cs typeface="Segoe UI Semibold" panose="020B0702040204020203" pitchFamily="34" charset="0"/>
                </a:rPr>
                <a:t>Data Stores</a:t>
              </a:r>
            </a:p>
          </p:txBody>
        </p:sp>
        <p:sp>
          <p:nvSpPr>
            <p:cNvPr id="128" name="Rectangle 127">
              <a:extLst>
                <a:ext uri="{FF2B5EF4-FFF2-40B4-BE49-F238E27FC236}">
                  <a16:creationId xmlns:a16="http://schemas.microsoft.com/office/drawing/2014/main" id="{D773646D-4B81-4EE4-B098-0FFA58CBDBA5}"/>
                </a:ext>
              </a:extLst>
            </p:cNvPr>
            <p:cNvSpPr/>
            <p:nvPr/>
          </p:nvSpPr>
          <p:spPr>
            <a:xfrm>
              <a:off x="456466" y="2005384"/>
              <a:ext cx="1190817" cy="261610"/>
            </a:xfrm>
            <a:prstGeom prst="rect">
              <a:avLst/>
            </a:prstGeom>
          </p:spPr>
          <p:txBody>
            <a:bodyPr wrap="square">
              <a:spAutoFit/>
            </a:bodyPr>
            <a:lstStyle/>
            <a:p>
              <a:pPr defTabSz="896386"/>
              <a:r>
                <a:rPr lang="en-US" sz="1100" kern="0" dirty="0">
                  <a:cs typeface="Segoe UI Semilight" panose="020B0402040204020203" pitchFamily="34" charset="0"/>
                </a:rPr>
                <a:t>Data Lake Store</a:t>
              </a:r>
            </a:p>
          </p:txBody>
        </p:sp>
        <p:grpSp>
          <p:nvGrpSpPr>
            <p:cNvPr id="129" name="Group 128">
              <a:extLst>
                <a:ext uri="{FF2B5EF4-FFF2-40B4-BE49-F238E27FC236}">
                  <a16:creationId xmlns:a16="http://schemas.microsoft.com/office/drawing/2014/main" id="{5D9DB2D6-E55E-49E1-B749-9C3B74A723F0}"/>
                </a:ext>
              </a:extLst>
            </p:cNvPr>
            <p:cNvGrpSpPr/>
            <p:nvPr/>
          </p:nvGrpSpPr>
          <p:grpSpPr>
            <a:xfrm>
              <a:off x="167402" y="2010265"/>
              <a:ext cx="235342" cy="235342"/>
              <a:chOff x="4068192" y="3363795"/>
              <a:chExt cx="324957" cy="324957"/>
            </a:xfrm>
          </p:grpSpPr>
          <p:sp>
            <p:nvSpPr>
              <p:cNvPr id="154" name="Rounded Rectangle 239">
                <a:extLst>
                  <a:ext uri="{FF2B5EF4-FFF2-40B4-BE49-F238E27FC236}">
                    <a16:creationId xmlns:a16="http://schemas.microsoft.com/office/drawing/2014/main" id="{761B8CF3-F311-4E5C-B9C9-23967447445A}"/>
                  </a:ext>
                </a:extLst>
              </p:cNvPr>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5" name="Rectangle 154">
                <a:extLst>
                  <a:ext uri="{FF2B5EF4-FFF2-40B4-BE49-F238E27FC236}">
                    <a16:creationId xmlns:a16="http://schemas.microsoft.com/office/drawing/2014/main" id="{519BE2BB-BF7C-45F8-8636-DC894F07FD16}"/>
                  </a:ext>
                </a:extLst>
              </p:cNvPr>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6" name="Rectangle 155">
                <a:extLst>
                  <a:ext uri="{FF2B5EF4-FFF2-40B4-BE49-F238E27FC236}">
                    <a16:creationId xmlns:a16="http://schemas.microsoft.com/office/drawing/2014/main" id="{6A4C68BF-8773-41E7-AB17-3A1832266D44}"/>
                  </a:ext>
                </a:extLst>
              </p:cNvPr>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7" name="Oval 156">
                <a:extLst>
                  <a:ext uri="{FF2B5EF4-FFF2-40B4-BE49-F238E27FC236}">
                    <a16:creationId xmlns:a16="http://schemas.microsoft.com/office/drawing/2014/main" id="{6231C963-3070-4926-BA27-1CFCBADC2B03}"/>
                  </a:ext>
                </a:extLst>
              </p:cNvPr>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8" name="Oval 157">
                <a:extLst>
                  <a:ext uri="{FF2B5EF4-FFF2-40B4-BE49-F238E27FC236}">
                    <a16:creationId xmlns:a16="http://schemas.microsoft.com/office/drawing/2014/main" id="{5493D9E7-1FA0-4C44-8ABB-93F1411AC528}"/>
                  </a:ext>
                </a:extLst>
              </p:cNvPr>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9" name="Rectangle 158">
                <a:extLst>
                  <a:ext uri="{FF2B5EF4-FFF2-40B4-BE49-F238E27FC236}">
                    <a16:creationId xmlns:a16="http://schemas.microsoft.com/office/drawing/2014/main" id="{8C11E261-37DC-40AC-BFA8-A3A1270D9BEB}"/>
                  </a:ext>
                </a:extLst>
              </p:cNvPr>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Rectangle 159">
                <a:extLst>
                  <a:ext uri="{FF2B5EF4-FFF2-40B4-BE49-F238E27FC236}">
                    <a16:creationId xmlns:a16="http://schemas.microsoft.com/office/drawing/2014/main" id="{BC1D136E-EF30-4BAE-90CD-2DE24070FB6B}"/>
                  </a:ext>
                </a:extLst>
              </p:cNvPr>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1" name="Oval 160">
                <a:extLst>
                  <a:ext uri="{FF2B5EF4-FFF2-40B4-BE49-F238E27FC236}">
                    <a16:creationId xmlns:a16="http://schemas.microsoft.com/office/drawing/2014/main" id="{2526B4AA-1B8E-4200-BAAF-CDC932D50FB5}"/>
                  </a:ext>
                </a:extLst>
              </p:cNvPr>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2" name="Oval 161">
                <a:extLst>
                  <a:ext uri="{FF2B5EF4-FFF2-40B4-BE49-F238E27FC236}">
                    <a16:creationId xmlns:a16="http://schemas.microsoft.com/office/drawing/2014/main" id="{6F6F7F5A-7FD3-4C1E-BD26-26669DC1A505}"/>
                  </a:ext>
                </a:extLst>
              </p:cNvPr>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3" name="Rectangle 162">
                <a:extLst>
                  <a:ext uri="{FF2B5EF4-FFF2-40B4-BE49-F238E27FC236}">
                    <a16:creationId xmlns:a16="http://schemas.microsoft.com/office/drawing/2014/main" id="{10E07503-44D3-4D23-93CA-749DBFD976D6}"/>
                  </a:ext>
                </a:extLst>
              </p:cNvPr>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4" name="Rectangle 163">
                <a:extLst>
                  <a:ext uri="{FF2B5EF4-FFF2-40B4-BE49-F238E27FC236}">
                    <a16:creationId xmlns:a16="http://schemas.microsoft.com/office/drawing/2014/main" id="{C6FD2418-CCCB-4D90-AB8F-153DD78C7534}"/>
                  </a:ext>
                </a:extLst>
              </p:cNvPr>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5" name="Oval 164">
                <a:extLst>
                  <a:ext uri="{FF2B5EF4-FFF2-40B4-BE49-F238E27FC236}">
                    <a16:creationId xmlns:a16="http://schemas.microsoft.com/office/drawing/2014/main" id="{1DE8A2E6-865B-475B-9302-3097B8C2156E}"/>
                  </a:ext>
                </a:extLst>
              </p:cNvPr>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Oval 165">
                <a:extLst>
                  <a:ext uri="{FF2B5EF4-FFF2-40B4-BE49-F238E27FC236}">
                    <a16:creationId xmlns:a16="http://schemas.microsoft.com/office/drawing/2014/main" id="{D0D795AB-E2AD-4AC8-9245-3056BCE2B078}"/>
                  </a:ext>
                </a:extLst>
              </p:cNvPr>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7" name="Rectangle 166">
                <a:extLst>
                  <a:ext uri="{FF2B5EF4-FFF2-40B4-BE49-F238E27FC236}">
                    <a16:creationId xmlns:a16="http://schemas.microsoft.com/office/drawing/2014/main" id="{480F4010-1137-46F2-8DEA-DE5229C87862}"/>
                  </a:ext>
                </a:extLst>
              </p:cNvPr>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8" name="Rectangle 167">
                <a:extLst>
                  <a:ext uri="{FF2B5EF4-FFF2-40B4-BE49-F238E27FC236}">
                    <a16:creationId xmlns:a16="http://schemas.microsoft.com/office/drawing/2014/main" id="{58092B55-2D18-4716-9517-C00B16AEAF91}"/>
                  </a:ext>
                </a:extLst>
              </p:cNvPr>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9" name="Oval 168">
                <a:extLst>
                  <a:ext uri="{FF2B5EF4-FFF2-40B4-BE49-F238E27FC236}">
                    <a16:creationId xmlns:a16="http://schemas.microsoft.com/office/drawing/2014/main" id="{154F4399-37B8-4890-B798-7714B2D71BA9}"/>
                  </a:ext>
                </a:extLst>
              </p:cNvPr>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0" name="Oval 169">
                <a:extLst>
                  <a:ext uri="{FF2B5EF4-FFF2-40B4-BE49-F238E27FC236}">
                    <a16:creationId xmlns:a16="http://schemas.microsoft.com/office/drawing/2014/main" id="{2A529962-E333-4E69-84FD-E771FCDB35D6}"/>
                  </a:ext>
                </a:extLst>
              </p:cNvPr>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0" name="Group 129">
              <a:extLst>
                <a:ext uri="{FF2B5EF4-FFF2-40B4-BE49-F238E27FC236}">
                  <a16:creationId xmlns:a16="http://schemas.microsoft.com/office/drawing/2014/main" id="{EF0339C3-52FC-472F-89E7-3D3704DBC96D}"/>
                </a:ext>
              </a:extLst>
            </p:cNvPr>
            <p:cNvGrpSpPr/>
            <p:nvPr/>
          </p:nvGrpSpPr>
          <p:grpSpPr>
            <a:xfrm>
              <a:off x="108754" y="3531309"/>
              <a:ext cx="367366" cy="466810"/>
              <a:chOff x="-3084513" y="3390510"/>
              <a:chExt cx="2716213" cy="3363913"/>
            </a:xfrm>
            <a:solidFill>
              <a:schemeClr val="tx1"/>
            </a:solidFill>
          </p:grpSpPr>
          <p:sp>
            <p:nvSpPr>
              <p:cNvPr id="152" name="Freeform 40">
                <a:extLst>
                  <a:ext uri="{FF2B5EF4-FFF2-40B4-BE49-F238E27FC236}">
                    <a16:creationId xmlns:a16="http://schemas.microsoft.com/office/drawing/2014/main" id="{2B119783-FEE8-4165-AD46-8225EAC3BF8C}"/>
                  </a:ext>
                </a:extLst>
              </p:cNvPr>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53" name="Freeform 41">
                <a:extLst>
                  <a:ext uri="{FF2B5EF4-FFF2-40B4-BE49-F238E27FC236}">
                    <a16:creationId xmlns:a16="http://schemas.microsoft.com/office/drawing/2014/main" id="{47B86BDB-4425-45B9-A2CD-110947D436D8}"/>
                  </a:ext>
                </a:extLst>
              </p:cNvPr>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31" name="Rectangle 130">
              <a:extLst>
                <a:ext uri="{FF2B5EF4-FFF2-40B4-BE49-F238E27FC236}">
                  <a16:creationId xmlns:a16="http://schemas.microsoft.com/office/drawing/2014/main" id="{F6406F75-7FEF-4202-AEC0-CC4026A7B953}"/>
                </a:ext>
              </a:extLst>
            </p:cNvPr>
            <p:cNvSpPr/>
            <p:nvPr/>
          </p:nvSpPr>
          <p:spPr>
            <a:xfrm>
              <a:off x="463038" y="3450879"/>
              <a:ext cx="1190817" cy="677108"/>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cs typeface="Segoe UI Semilight" panose="020B0402040204020203" pitchFamily="34" charset="0"/>
                </a:rPr>
                <a:t>Azure SQL Database </a:t>
              </a:r>
            </a:p>
            <a:p>
              <a:pPr defTabSz="896386">
                <a:lnSpc>
                  <a:spcPts val="500"/>
                </a:lnSpc>
              </a:pPr>
              <a:endParaRPr lang="en-US" sz="1100" kern="0" dirty="0">
                <a:cs typeface="Segoe UI Semilight" panose="020B0402040204020203" pitchFamily="34" charset="0"/>
              </a:endParaRPr>
            </a:p>
            <a:p>
              <a:pPr marL="171450" indent="-171450" defTabSz="896386">
                <a:buFont typeface="Arial" panose="020B0604020202020204" pitchFamily="34" charset="0"/>
                <a:buChar char="•"/>
              </a:pPr>
              <a:r>
                <a:rPr lang="en-US" sz="1100" kern="0" dirty="0">
                  <a:cs typeface="Segoe UI Semilight" panose="020B0402040204020203" pitchFamily="34" charset="0"/>
                </a:rPr>
                <a:t>SQL Server</a:t>
              </a:r>
            </a:p>
          </p:txBody>
        </p:sp>
        <p:sp>
          <p:nvSpPr>
            <p:cNvPr id="132" name="TextBox 131">
              <a:extLst>
                <a:ext uri="{FF2B5EF4-FFF2-40B4-BE49-F238E27FC236}">
                  <a16:creationId xmlns:a16="http://schemas.microsoft.com/office/drawing/2014/main" id="{BE426D1C-7B86-4C7A-8A96-ED24191E885A}"/>
                </a:ext>
              </a:extLst>
            </p:cNvPr>
            <p:cNvSpPr txBox="1"/>
            <p:nvPr/>
          </p:nvSpPr>
          <p:spPr>
            <a:xfrm>
              <a:off x="545201" y="4443821"/>
              <a:ext cx="846079" cy="201522"/>
            </a:xfrm>
            <a:prstGeom prst="rect">
              <a:avLst/>
            </a:prstGeom>
            <a:noFill/>
            <a:ln>
              <a:noFill/>
            </a:ln>
          </p:spPr>
          <p:txBody>
            <a:bodyPr wrap="none" lIns="0" tIns="26882" rIns="0" bIns="0" rtlCol="0" anchor="ctr">
              <a:noAutofit/>
            </a:bodyPr>
            <a:lstStyle/>
            <a:p>
              <a:pPr defTabSz="895945" eaLnBrk="0" fontAlgn="base" hangingPunct="0">
                <a:lnSpc>
                  <a:spcPts val="784"/>
                </a:lnSpc>
                <a:spcBef>
                  <a:spcPct val="0"/>
                </a:spcBef>
                <a:spcAft>
                  <a:spcPct val="0"/>
                </a:spcAft>
              </a:pPr>
              <a:r>
                <a:rPr lang="en-US" sz="1100" b="1" kern="0" dirty="0">
                  <a:solidFill>
                    <a:schemeClr val="bg1"/>
                  </a:solidFill>
                  <a:cs typeface="Segoe UI Semilight" panose="020B0402040204020203" pitchFamily="34" charset="0"/>
                </a:rPr>
                <a:t>Cosmos DB</a:t>
              </a:r>
            </a:p>
          </p:txBody>
        </p:sp>
        <p:pic>
          <p:nvPicPr>
            <p:cNvPr id="133" name="Picture 132">
              <a:extLst>
                <a:ext uri="{FF2B5EF4-FFF2-40B4-BE49-F238E27FC236}">
                  <a16:creationId xmlns:a16="http://schemas.microsoft.com/office/drawing/2014/main" id="{B74BD131-C680-4825-9ECB-7040420E820E}"/>
                </a:ext>
              </a:extLst>
            </p:cNvPr>
            <p:cNvPicPr>
              <a:picLocks noChangeAspect="1"/>
            </p:cNvPicPr>
            <p:nvPr/>
          </p:nvPicPr>
          <p:blipFill>
            <a:blip r:embed="rId16" cstate="email">
              <a:biLevel thresh="25000"/>
              <a:extLst>
                <a:ext uri="{28A0092B-C50C-407E-A947-70E740481C1C}">
                  <a14:useLocalDpi xmlns:a14="http://schemas.microsoft.com/office/drawing/2010/main"/>
                </a:ext>
              </a:extLst>
            </a:blip>
            <a:stretch>
              <a:fillRect/>
            </a:stretch>
          </p:blipFill>
          <p:spPr>
            <a:xfrm>
              <a:off x="132197" y="4377296"/>
              <a:ext cx="323388" cy="323387"/>
            </a:xfrm>
            <a:prstGeom prst="rect">
              <a:avLst/>
            </a:prstGeom>
          </p:spPr>
        </p:pic>
        <p:grpSp>
          <p:nvGrpSpPr>
            <p:cNvPr id="134" name="Group 133">
              <a:extLst>
                <a:ext uri="{FF2B5EF4-FFF2-40B4-BE49-F238E27FC236}">
                  <a16:creationId xmlns:a16="http://schemas.microsoft.com/office/drawing/2014/main" id="{F4FA3E6E-25BD-47B4-A88B-AB60C152BF96}"/>
                </a:ext>
              </a:extLst>
            </p:cNvPr>
            <p:cNvGrpSpPr/>
            <p:nvPr/>
          </p:nvGrpSpPr>
          <p:grpSpPr>
            <a:xfrm>
              <a:off x="67281" y="2691372"/>
              <a:ext cx="197968" cy="266911"/>
              <a:chOff x="-3084513" y="3390510"/>
              <a:chExt cx="2716213" cy="3363913"/>
            </a:xfrm>
            <a:solidFill>
              <a:schemeClr val="tx1"/>
            </a:solidFill>
          </p:grpSpPr>
          <p:sp>
            <p:nvSpPr>
              <p:cNvPr id="150" name="Freeform 40">
                <a:extLst>
                  <a:ext uri="{FF2B5EF4-FFF2-40B4-BE49-F238E27FC236}">
                    <a16:creationId xmlns:a16="http://schemas.microsoft.com/office/drawing/2014/main" id="{EE9A548F-C8D2-45A1-806F-1A36392FB07E}"/>
                  </a:ext>
                </a:extLst>
              </p:cNvPr>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51" name="Freeform 41">
                <a:extLst>
                  <a:ext uri="{FF2B5EF4-FFF2-40B4-BE49-F238E27FC236}">
                    <a16:creationId xmlns:a16="http://schemas.microsoft.com/office/drawing/2014/main" id="{7A71E742-1DBB-4CB2-B287-579607D2C625}"/>
                  </a:ext>
                </a:extLst>
              </p:cNvPr>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135" name="Group 134">
              <a:extLst>
                <a:ext uri="{FF2B5EF4-FFF2-40B4-BE49-F238E27FC236}">
                  <a16:creationId xmlns:a16="http://schemas.microsoft.com/office/drawing/2014/main" id="{59CE0BDB-AEBC-493D-82C5-105F2D7DD0E0}"/>
                </a:ext>
              </a:extLst>
            </p:cNvPr>
            <p:cNvGrpSpPr/>
            <p:nvPr/>
          </p:nvGrpSpPr>
          <p:grpSpPr>
            <a:xfrm>
              <a:off x="329907" y="2685705"/>
              <a:ext cx="197968" cy="266911"/>
              <a:chOff x="-3084513" y="3390510"/>
              <a:chExt cx="2716213" cy="3363913"/>
            </a:xfrm>
            <a:solidFill>
              <a:schemeClr val="tx1"/>
            </a:solidFill>
          </p:grpSpPr>
          <p:sp>
            <p:nvSpPr>
              <p:cNvPr id="148" name="Freeform 40">
                <a:extLst>
                  <a:ext uri="{FF2B5EF4-FFF2-40B4-BE49-F238E27FC236}">
                    <a16:creationId xmlns:a16="http://schemas.microsoft.com/office/drawing/2014/main" id="{606628DD-FDFA-4F3E-A0E6-1D5A552B5313}"/>
                  </a:ext>
                </a:extLst>
              </p:cNvPr>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49" name="Freeform 41">
                <a:extLst>
                  <a:ext uri="{FF2B5EF4-FFF2-40B4-BE49-F238E27FC236}">
                    <a16:creationId xmlns:a16="http://schemas.microsoft.com/office/drawing/2014/main" id="{4D492BB2-7800-44AE-892D-C6098F928568}"/>
                  </a:ext>
                </a:extLst>
              </p:cNvPr>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141" name="Group 140">
              <a:extLst>
                <a:ext uri="{FF2B5EF4-FFF2-40B4-BE49-F238E27FC236}">
                  <a16:creationId xmlns:a16="http://schemas.microsoft.com/office/drawing/2014/main" id="{9019D7FD-760A-4A44-B994-E8A2A7188A13}"/>
                </a:ext>
              </a:extLst>
            </p:cNvPr>
            <p:cNvGrpSpPr/>
            <p:nvPr/>
          </p:nvGrpSpPr>
          <p:grpSpPr>
            <a:xfrm>
              <a:off x="74310" y="2986356"/>
              <a:ext cx="197968" cy="266911"/>
              <a:chOff x="-3084513" y="3390510"/>
              <a:chExt cx="2716213" cy="3363913"/>
            </a:xfrm>
            <a:solidFill>
              <a:schemeClr val="tx1"/>
            </a:solidFill>
          </p:grpSpPr>
          <p:sp>
            <p:nvSpPr>
              <p:cNvPr id="146" name="Freeform 40">
                <a:extLst>
                  <a:ext uri="{FF2B5EF4-FFF2-40B4-BE49-F238E27FC236}">
                    <a16:creationId xmlns:a16="http://schemas.microsoft.com/office/drawing/2014/main" id="{9AC31296-8CA0-4312-81CA-B4CF516D9E21}"/>
                  </a:ext>
                </a:extLst>
              </p:cNvPr>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47" name="Freeform 41">
                <a:extLst>
                  <a:ext uri="{FF2B5EF4-FFF2-40B4-BE49-F238E27FC236}">
                    <a16:creationId xmlns:a16="http://schemas.microsoft.com/office/drawing/2014/main" id="{711A7310-EED6-4F69-A466-C077B9798103}"/>
                  </a:ext>
                </a:extLst>
              </p:cNvPr>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142" name="Group 141">
              <a:extLst>
                <a:ext uri="{FF2B5EF4-FFF2-40B4-BE49-F238E27FC236}">
                  <a16:creationId xmlns:a16="http://schemas.microsoft.com/office/drawing/2014/main" id="{B9D725F8-CAEF-4E08-97E6-C149AE6A864B}"/>
                </a:ext>
              </a:extLst>
            </p:cNvPr>
            <p:cNvGrpSpPr/>
            <p:nvPr/>
          </p:nvGrpSpPr>
          <p:grpSpPr>
            <a:xfrm>
              <a:off x="339463" y="2994799"/>
              <a:ext cx="197968" cy="266911"/>
              <a:chOff x="-3084513" y="3390510"/>
              <a:chExt cx="2716213" cy="3363913"/>
            </a:xfrm>
            <a:solidFill>
              <a:schemeClr val="tx1"/>
            </a:solidFill>
          </p:grpSpPr>
          <p:sp>
            <p:nvSpPr>
              <p:cNvPr id="144" name="Freeform 40">
                <a:extLst>
                  <a:ext uri="{FF2B5EF4-FFF2-40B4-BE49-F238E27FC236}">
                    <a16:creationId xmlns:a16="http://schemas.microsoft.com/office/drawing/2014/main" id="{1264B5DF-B264-4632-8613-D8BB01295B69}"/>
                  </a:ext>
                </a:extLst>
              </p:cNvPr>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45" name="Freeform 41">
                <a:extLst>
                  <a:ext uri="{FF2B5EF4-FFF2-40B4-BE49-F238E27FC236}">
                    <a16:creationId xmlns:a16="http://schemas.microsoft.com/office/drawing/2014/main" id="{87AB2011-9B45-46D2-B76B-7FBB1295E50D}"/>
                  </a:ext>
                </a:extLst>
              </p:cNvPr>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43" name="Rectangle 142">
              <a:extLst>
                <a:ext uri="{FF2B5EF4-FFF2-40B4-BE49-F238E27FC236}">
                  <a16:creationId xmlns:a16="http://schemas.microsoft.com/office/drawing/2014/main" id="{BA4CD160-8564-47C0-8CCB-E3A83590F0A6}"/>
                </a:ext>
              </a:extLst>
            </p:cNvPr>
            <p:cNvSpPr/>
            <p:nvPr/>
          </p:nvSpPr>
          <p:spPr>
            <a:xfrm>
              <a:off x="529149" y="2653103"/>
              <a:ext cx="1190817" cy="600164"/>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cs typeface="Segoe UI Semilight" panose="020B0402040204020203" pitchFamily="34" charset="0"/>
                </a:rPr>
                <a:t>SQL Data Warehouse</a:t>
              </a:r>
            </a:p>
            <a:p>
              <a:pPr marL="171450" indent="-171450" defTabSz="896386">
                <a:buFont typeface="Arial" panose="020B0604020202020204" pitchFamily="34" charset="0"/>
                <a:buChar char="•"/>
              </a:pPr>
              <a:r>
                <a:rPr lang="en-US" sz="1100" kern="0" dirty="0">
                  <a:cs typeface="Segoe UI Semilight" panose="020B0402040204020203" pitchFamily="34" charset="0"/>
                </a:rPr>
                <a:t>APS</a:t>
              </a:r>
            </a:p>
          </p:txBody>
        </p:sp>
      </p:grpSp>
    </p:spTree>
    <p:extLst>
      <p:ext uri="{BB962C8B-B14F-4D97-AF65-F5344CB8AC3E}">
        <p14:creationId xmlns:p14="http://schemas.microsoft.com/office/powerpoint/2010/main" val="2153478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solidFill>
                  <a:schemeClr val="bg1"/>
                </a:solidFill>
              </a:rPr>
              <a:t>Machine Learning and Analytics</a:t>
            </a:r>
          </a:p>
        </p:txBody>
      </p:sp>
      <p:sp>
        <p:nvSpPr>
          <p:cNvPr id="2" name="Rectangle 1"/>
          <p:cNvSpPr/>
          <p:nvPr/>
        </p:nvSpPr>
        <p:spPr bwMode="auto">
          <a:xfrm>
            <a:off x="-358188" y="5490755"/>
            <a:ext cx="1499505" cy="53784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2353">
              <a:solidFill>
                <a:schemeClr val="tx1"/>
              </a:solidFill>
              <a:ea typeface="Segoe UI" pitchFamily="34" charset="0"/>
              <a:cs typeface="Segoe UI" pitchFamily="34" charset="0"/>
            </a:endParaRPr>
          </a:p>
        </p:txBody>
      </p:sp>
      <p:grpSp>
        <p:nvGrpSpPr>
          <p:cNvPr id="7" name="Group 6"/>
          <p:cNvGrpSpPr/>
          <p:nvPr/>
        </p:nvGrpSpPr>
        <p:grpSpPr>
          <a:xfrm>
            <a:off x="781752" y="1189177"/>
            <a:ext cx="7078993" cy="4283509"/>
            <a:chOff x="807152" y="1189494"/>
            <a:chExt cx="7078993" cy="4283509"/>
          </a:xfrm>
        </p:grpSpPr>
        <p:sp>
          <p:nvSpPr>
            <p:cNvPr id="75" name="Rectangle 74"/>
            <p:cNvSpPr/>
            <p:nvPr/>
          </p:nvSpPr>
          <p:spPr bwMode="auto">
            <a:xfrm>
              <a:off x="2626936" y="1189494"/>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76" name="Rectangle 75"/>
            <p:cNvSpPr/>
            <p:nvPr/>
          </p:nvSpPr>
          <p:spPr bwMode="auto">
            <a:xfrm>
              <a:off x="4367479" y="1189495"/>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Data Stores</a:t>
              </a:r>
            </a:p>
          </p:txBody>
        </p:sp>
        <p:sp>
          <p:nvSpPr>
            <p:cNvPr id="77" name="Rectangle 76"/>
            <p:cNvSpPr/>
            <p:nvPr/>
          </p:nvSpPr>
          <p:spPr bwMode="auto">
            <a:xfrm>
              <a:off x="6108020" y="1189495"/>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Machine Learning and Analytics</a:t>
              </a:r>
            </a:p>
          </p:txBody>
        </p:sp>
        <p:sp>
          <p:nvSpPr>
            <p:cNvPr id="78" name="Rectangle 77"/>
            <p:cNvSpPr/>
            <p:nvPr/>
          </p:nvSpPr>
          <p:spPr>
            <a:xfrm>
              <a:off x="3111105" y="3751729"/>
              <a:ext cx="1190817" cy="259799"/>
            </a:xfrm>
            <a:prstGeom prst="rect">
              <a:avLst/>
            </a:prstGeom>
          </p:spPr>
          <p:txBody>
            <a:bodyPr wrap="square">
              <a:spAutoFit/>
            </a:bodyPr>
            <a:lstStyle/>
            <a:p>
              <a:pPr defTabSz="896386"/>
              <a:r>
                <a:rPr lang="en-US" sz="1100" kern="0" dirty="0">
                  <a:cs typeface="Segoe UI Semilight" panose="020B0402040204020203" pitchFamily="34" charset="0"/>
                </a:rPr>
                <a:t>Event Hubs</a:t>
              </a:r>
              <a:endParaRPr lang="en-US" sz="1100" kern="0" dirty="0"/>
            </a:p>
          </p:txBody>
        </p:sp>
        <p:sp>
          <p:nvSpPr>
            <p:cNvPr id="79" name="Rectangle 78"/>
            <p:cNvSpPr/>
            <p:nvPr/>
          </p:nvSpPr>
          <p:spPr>
            <a:xfrm>
              <a:off x="6697340" y="3372999"/>
              <a:ext cx="1188805" cy="600164"/>
            </a:xfrm>
            <a:prstGeom prst="rect">
              <a:avLst/>
            </a:prstGeom>
          </p:spPr>
          <p:txBody>
            <a:bodyPr wrap="square">
              <a:spAutoFit/>
            </a:bodyPr>
            <a:lstStyle/>
            <a:p>
              <a:pPr defTabSz="896386"/>
              <a:r>
                <a:rPr lang="en-US" sz="1100" kern="0" dirty="0">
                  <a:cs typeface="Segoe UI Semilight" panose="020B0402040204020203" pitchFamily="34" charset="0"/>
                </a:rPr>
                <a:t>HDInsight </a:t>
              </a:r>
            </a:p>
            <a:p>
              <a:pPr defTabSz="896386"/>
              <a:r>
                <a:rPr lang="en-US" sz="1100" kern="0" dirty="0">
                  <a:cs typeface="Segoe UI Semilight" panose="020B0402040204020203" pitchFamily="34" charset="0"/>
                </a:rPr>
                <a:t>(Hadoop and Spark)</a:t>
              </a:r>
            </a:p>
          </p:txBody>
        </p:sp>
        <p:sp>
          <p:nvSpPr>
            <p:cNvPr id="80" name="Rectangle 79"/>
            <p:cNvSpPr/>
            <p:nvPr/>
          </p:nvSpPr>
          <p:spPr>
            <a:xfrm>
              <a:off x="6697340" y="4308623"/>
              <a:ext cx="849799" cy="430887"/>
            </a:xfrm>
            <a:prstGeom prst="rect">
              <a:avLst/>
            </a:prstGeom>
          </p:spPr>
          <p:txBody>
            <a:bodyPr wrap="square">
              <a:spAutoFit/>
            </a:bodyPr>
            <a:lstStyle/>
            <a:p>
              <a:pPr defTabSz="896386"/>
              <a:r>
                <a:rPr lang="en-US" sz="1100" kern="0" dirty="0">
                  <a:cs typeface="Segoe UI Semilight" panose="020B0402040204020203" pitchFamily="34" charset="0"/>
                </a:rPr>
                <a:t>Stream Analytics</a:t>
              </a:r>
            </a:p>
          </p:txBody>
        </p:sp>
        <p:sp>
          <p:nvSpPr>
            <p:cNvPr id="81" name="Freeform 202"/>
            <p:cNvSpPr/>
            <p:nvPr/>
          </p:nvSpPr>
          <p:spPr bwMode="auto">
            <a:xfrm>
              <a:off x="2427956" y="1198063"/>
              <a:ext cx="116042" cy="4274940"/>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kern="0">
                <a:solidFill>
                  <a:sysClr val="windowText" lastClr="000000"/>
                </a:solidFill>
              </a:endParaRPr>
            </a:p>
          </p:txBody>
        </p:sp>
        <p:sp>
          <p:nvSpPr>
            <p:cNvPr id="82" name="Rectangle 81"/>
            <p:cNvSpPr/>
            <p:nvPr/>
          </p:nvSpPr>
          <p:spPr>
            <a:xfrm>
              <a:off x="4890410" y="2731612"/>
              <a:ext cx="1190817" cy="600164"/>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cs typeface="Segoe UI Semilight" panose="020B0402040204020203" pitchFamily="34" charset="0"/>
                </a:rPr>
                <a:t>SQL Data Warehouse</a:t>
              </a:r>
            </a:p>
            <a:p>
              <a:pPr marL="171450" indent="-171450" defTabSz="896386">
                <a:buFont typeface="Arial" panose="020B0604020202020204" pitchFamily="34" charset="0"/>
                <a:buChar char="•"/>
              </a:pPr>
              <a:r>
                <a:rPr lang="en-US" sz="1100" kern="0" dirty="0">
                  <a:cs typeface="Segoe UI Semilight" panose="020B0402040204020203" pitchFamily="34" charset="0"/>
                </a:rPr>
                <a:t>APS</a:t>
              </a:r>
            </a:p>
          </p:txBody>
        </p:sp>
        <p:sp>
          <p:nvSpPr>
            <p:cNvPr id="83" name="Rectangle 82"/>
            <p:cNvSpPr/>
            <p:nvPr/>
          </p:nvSpPr>
          <p:spPr>
            <a:xfrm>
              <a:off x="3111105" y="2824832"/>
              <a:ext cx="1190817" cy="600164"/>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cs typeface="Segoe UI Semilight" panose="020B0402040204020203" pitchFamily="34" charset="0"/>
                </a:rPr>
                <a:t>Data Catalog</a:t>
              </a:r>
            </a:p>
            <a:p>
              <a:pPr marL="171450" indent="-171450" defTabSz="896386">
                <a:buFont typeface="Arial" panose="020B0604020202020204" pitchFamily="34" charset="0"/>
                <a:buChar char="•"/>
              </a:pPr>
              <a:r>
                <a:rPr lang="en-US" sz="1100" kern="0" dirty="0">
                  <a:cs typeface="Segoe UI Semilight" panose="020B0402040204020203" pitchFamily="34" charset="0"/>
                </a:rPr>
                <a:t>DQS</a:t>
              </a:r>
            </a:p>
            <a:p>
              <a:pPr marL="171450" indent="-171450" defTabSz="896386">
                <a:buFont typeface="Arial" panose="020B0604020202020204" pitchFamily="34" charset="0"/>
                <a:buChar char="•"/>
              </a:pPr>
              <a:r>
                <a:rPr lang="en-US" sz="1100" kern="0" dirty="0">
                  <a:cs typeface="Segoe UI Semilight" panose="020B0402040204020203" pitchFamily="34" charset="0"/>
                </a:rPr>
                <a:t>MDM</a:t>
              </a:r>
            </a:p>
          </p:txBody>
        </p:sp>
        <p:grpSp>
          <p:nvGrpSpPr>
            <p:cNvPr id="84" name="Group 83"/>
            <p:cNvGrpSpPr/>
            <p:nvPr/>
          </p:nvGrpSpPr>
          <p:grpSpPr>
            <a:xfrm>
              <a:off x="2796259" y="2968887"/>
              <a:ext cx="257645" cy="274068"/>
              <a:chOff x="3232150" y="382588"/>
              <a:chExt cx="5727700" cy="6092825"/>
            </a:xfrm>
            <a:solidFill>
              <a:schemeClr val="tx1"/>
            </a:solidFill>
          </p:grpSpPr>
          <p:sp>
            <p:nvSpPr>
              <p:cNvPr id="85"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86"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87"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88" name="Rectangle 87"/>
            <p:cNvSpPr/>
            <p:nvPr/>
          </p:nvSpPr>
          <p:spPr>
            <a:xfrm>
              <a:off x="6697340" y="2689337"/>
              <a:ext cx="1188805" cy="430887"/>
            </a:xfrm>
            <a:prstGeom prst="rect">
              <a:avLst/>
            </a:prstGeom>
          </p:spPr>
          <p:txBody>
            <a:bodyPr wrap="square">
              <a:spAutoFit/>
            </a:bodyPr>
            <a:lstStyle/>
            <a:p>
              <a:pPr defTabSz="896386"/>
              <a:r>
                <a:rPr lang="en-US" sz="1100" kern="0" dirty="0">
                  <a:cs typeface="Segoe UI Semilight" panose="020B0402040204020203" pitchFamily="34" charset="0"/>
                </a:rPr>
                <a:t>Data Lake Analytics</a:t>
              </a:r>
            </a:p>
          </p:txBody>
        </p:sp>
        <p:grpSp>
          <p:nvGrpSpPr>
            <p:cNvPr id="89" name="Group 88"/>
            <p:cNvGrpSpPr/>
            <p:nvPr/>
          </p:nvGrpSpPr>
          <p:grpSpPr>
            <a:xfrm>
              <a:off x="6349902" y="2767145"/>
              <a:ext cx="206719" cy="270413"/>
              <a:chOff x="3473450" y="4579938"/>
              <a:chExt cx="1741488" cy="2278062"/>
            </a:xfrm>
            <a:solidFill>
              <a:schemeClr val="tx1"/>
            </a:solidFill>
          </p:grpSpPr>
          <p:sp>
            <p:nvSpPr>
              <p:cNvPr id="90"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91"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92"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93" name="Rectangle 92"/>
            <p:cNvSpPr/>
            <p:nvPr/>
          </p:nvSpPr>
          <p:spPr>
            <a:xfrm>
              <a:off x="6697340" y="1926405"/>
              <a:ext cx="1188805" cy="430887"/>
            </a:xfrm>
            <a:prstGeom prst="rect">
              <a:avLst/>
            </a:prstGeom>
          </p:spPr>
          <p:txBody>
            <a:bodyPr wrap="square">
              <a:spAutoFit/>
            </a:bodyPr>
            <a:lstStyle/>
            <a:p>
              <a:pPr defTabSz="896386"/>
              <a:r>
                <a:rPr lang="en-US" sz="1100" kern="0" dirty="0">
                  <a:cs typeface="Segoe UI Semilight" panose="020B0402040204020203" pitchFamily="34" charset="0"/>
                </a:rPr>
                <a:t>Machine Learning</a:t>
              </a:r>
            </a:p>
          </p:txBody>
        </p:sp>
        <p:sp>
          <p:nvSpPr>
            <p:cNvPr id="94" name="Rectangle 93"/>
            <p:cNvSpPr/>
            <p:nvPr/>
          </p:nvSpPr>
          <p:spPr>
            <a:xfrm>
              <a:off x="4834447" y="2005702"/>
              <a:ext cx="1190817" cy="261610"/>
            </a:xfrm>
            <a:prstGeom prst="rect">
              <a:avLst/>
            </a:prstGeom>
          </p:spPr>
          <p:txBody>
            <a:bodyPr wrap="square">
              <a:spAutoFit/>
            </a:bodyPr>
            <a:lstStyle/>
            <a:p>
              <a:pPr defTabSz="896386"/>
              <a:r>
                <a:rPr lang="en-US" sz="1100" kern="0" dirty="0">
                  <a:cs typeface="Segoe UI Semilight" panose="020B0402040204020203" pitchFamily="34" charset="0"/>
                </a:rPr>
                <a:t>Data Lake Store</a:t>
              </a:r>
            </a:p>
          </p:txBody>
        </p:sp>
        <p:grpSp>
          <p:nvGrpSpPr>
            <p:cNvPr id="95" name="Group 94"/>
            <p:cNvGrpSpPr/>
            <p:nvPr/>
          </p:nvGrpSpPr>
          <p:grpSpPr>
            <a:xfrm>
              <a:off x="4545383" y="2010583"/>
              <a:ext cx="235342" cy="235342"/>
              <a:chOff x="4068192" y="3363795"/>
              <a:chExt cx="324957" cy="324957"/>
            </a:xfrm>
          </p:grpSpPr>
          <p:sp>
            <p:nvSpPr>
              <p:cNvPr id="96" name="Rounded Rectangle 239"/>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8" name="Rectangle 97"/>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Oval 98"/>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Oval 99"/>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100"/>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Oval 102"/>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4" name="Oval 103"/>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Rectangle 105"/>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Oval 106"/>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Oval 107"/>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Rectangle 108"/>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Oval 110"/>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3" name="Group 112"/>
            <p:cNvGrpSpPr/>
            <p:nvPr/>
          </p:nvGrpSpPr>
          <p:grpSpPr>
            <a:xfrm>
              <a:off x="6290200" y="4310796"/>
              <a:ext cx="330403" cy="253812"/>
              <a:chOff x="1260022" y="5196402"/>
              <a:chExt cx="3273425" cy="2514600"/>
            </a:xfrm>
            <a:solidFill>
              <a:schemeClr val="tx1"/>
            </a:solidFill>
          </p:grpSpPr>
          <p:sp>
            <p:nvSpPr>
              <p:cNvPr id="114" name="Freeform 259"/>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115" name="Freeform 260"/>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116" name="Freeform 261"/>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117" name="Freeform 269"/>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grpSp>
        <p:sp>
          <p:nvSpPr>
            <p:cNvPr id="118" name="Freeform 270"/>
            <p:cNvSpPr>
              <a:spLocks/>
            </p:cNvSpPr>
            <p:nvPr/>
          </p:nvSpPr>
          <p:spPr bwMode="auto">
            <a:xfrm>
              <a:off x="6291433" y="3524369"/>
              <a:ext cx="343262" cy="259763"/>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1427" tIns="45713" rIns="91427" bIns="45713" numCol="1" anchor="t" anchorCtr="0" compatLnSpc="1">
              <a:prstTxWarp prst="textNoShape">
                <a:avLst/>
              </a:prstTxWarp>
            </a:bodyPr>
            <a:lstStyle/>
            <a:p>
              <a:pPr defTabSz="896386"/>
              <a:endParaRPr lang="en-US" sz="1600" kern="0" dirty="0">
                <a:solidFill>
                  <a:sysClr val="windowText" lastClr="000000"/>
                </a:solidFill>
              </a:endParaRPr>
            </a:p>
          </p:txBody>
        </p:sp>
        <p:grpSp>
          <p:nvGrpSpPr>
            <p:cNvPr id="119" name="Group 118"/>
            <p:cNvGrpSpPr/>
            <p:nvPr/>
          </p:nvGrpSpPr>
          <p:grpSpPr>
            <a:xfrm>
              <a:off x="2796259" y="2116784"/>
              <a:ext cx="1448979" cy="430887"/>
              <a:chOff x="2846319" y="1896650"/>
              <a:chExt cx="1448979" cy="430887"/>
            </a:xfrm>
          </p:grpSpPr>
          <p:sp>
            <p:nvSpPr>
              <p:cNvPr id="120" name="Rectangle 119"/>
              <p:cNvSpPr/>
              <p:nvPr/>
            </p:nvSpPr>
            <p:spPr>
              <a:xfrm>
                <a:off x="3104481" y="1896650"/>
                <a:ext cx="1190817" cy="430887"/>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cs typeface="Segoe UI Semilight" panose="020B0402040204020203" pitchFamily="34" charset="0"/>
                  </a:rPr>
                  <a:t>Data Factory</a:t>
                </a:r>
              </a:p>
              <a:p>
                <a:pPr marL="171450" indent="-171450" defTabSz="896386">
                  <a:buFont typeface="Arial" panose="020B0604020202020204" pitchFamily="34" charset="0"/>
                  <a:buChar char="•"/>
                </a:pPr>
                <a:r>
                  <a:rPr lang="en-US" sz="1100" kern="0" dirty="0">
                    <a:cs typeface="Segoe UI Semilight" panose="020B0402040204020203" pitchFamily="34" charset="0"/>
                  </a:rPr>
                  <a:t>SSIS </a:t>
                </a:r>
                <a:endParaRPr lang="en-US" sz="1100" kern="0" dirty="0"/>
              </a:p>
            </p:txBody>
          </p:sp>
          <p:sp>
            <p:nvSpPr>
              <p:cNvPr id="121" name="Freeform 300"/>
              <p:cNvSpPr/>
              <p:nvPr/>
            </p:nvSpPr>
            <p:spPr bwMode="auto">
              <a:xfrm>
                <a:off x="2846319" y="1948304"/>
                <a:ext cx="268385" cy="282036"/>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a:solidFill>
                    <a:schemeClr val="tx1"/>
                  </a:solidFill>
                  <a:ea typeface="Segoe UI" pitchFamily="34" charset="0"/>
                  <a:cs typeface="Segoe UI" pitchFamily="34" charset="0"/>
                </a:endParaRPr>
              </a:p>
            </p:txBody>
          </p:sp>
        </p:grpSp>
        <p:sp>
          <p:nvSpPr>
            <p:cNvPr id="122" name="Freeform 301"/>
            <p:cNvSpPr/>
            <p:nvPr/>
          </p:nvSpPr>
          <p:spPr bwMode="auto">
            <a:xfrm>
              <a:off x="2796259" y="3756344"/>
              <a:ext cx="216961" cy="227043"/>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dirty="0">
                <a:solidFill>
                  <a:schemeClr val="tx1"/>
                </a:solidFill>
                <a:ea typeface="Segoe UI" pitchFamily="34" charset="0"/>
                <a:cs typeface="Segoe UI" pitchFamily="34" charset="0"/>
              </a:endParaRPr>
            </a:p>
          </p:txBody>
        </p:sp>
        <p:sp>
          <p:nvSpPr>
            <p:cNvPr id="123" name="Freeform 302"/>
            <p:cNvSpPr/>
            <p:nvPr/>
          </p:nvSpPr>
          <p:spPr bwMode="auto">
            <a:xfrm flipH="1">
              <a:off x="6331953" y="1999702"/>
              <a:ext cx="250388" cy="264973"/>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a:solidFill>
                  <a:schemeClr val="tx1"/>
                </a:solidFill>
                <a:ea typeface="Segoe UI" pitchFamily="34" charset="0"/>
                <a:cs typeface="Segoe UI" pitchFamily="34" charset="0"/>
              </a:endParaRPr>
            </a:p>
          </p:txBody>
        </p:sp>
        <p:grpSp>
          <p:nvGrpSpPr>
            <p:cNvPr id="124" name="Group 123"/>
            <p:cNvGrpSpPr/>
            <p:nvPr/>
          </p:nvGrpSpPr>
          <p:grpSpPr>
            <a:xfrm>
              <a:off x="4486735" y="3531627"/>
              <a:ext cx="367366" cy="466810"/>
              <a:chOff x="-3084513" y="3390510"/>
              <a:chExt cx="2716213" cy="3363913"/>
            </a:xfrm>
            <a:solidFill>
              <a:schemeClr val="tx1"/>
            </a:solidFill>
          </p:grpSpPr>
          <p:sp>
            <p:nvSpPr>
              <p:cNvPr id="125"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26"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27" name="TextBox 126"/>
            <p:cNvSpPr txBox="1"/>
            <p:nvPr/>
          </p:nvSpPr>
          <p:spPr>
            <a:xfrm>
              <a:off x="1647495" y="1704123"/>
              <a:ext cx="485720" cy="316753"/>
            </a:xfrm>
            <a:prstGeom prst="rect">
              <a:avLst/>
            </a:prstGeom>
            <a:noFill/>
          </p:spPr>
          <p:txBody>
            <a:bodyPr wrap="square" lIns="0" tIns="0" rIns="0" bIns="0" rtlCol="0" anchor="ctr" anchorCtr="0">
              <a:spAutoFit/>
            </a:bodyPr>
            <a:lstStyle/>
            <a:p>
              <a:pPr defTabSz="914192">
                <a:spcAft>
                  <a:spcPts val="588"/>
                </a:spcAft>
              </a:pPr>
              <a:r>
                <a:rPr lang="en-US" sz="1029" kern="0" dirty="0">
                  <a:solidFill>
                    <a:schemeClr val="bg2"/>
                  </a:solidFill>
                  <a:cs typeface="Segoe UI Semilight" panose="020B0402040204020203" pitchFamily="34" charset="0"/>
                </a:rPr>
                <a:t>Data Sources</a:t>
              </a:r>
            </a:p>
          </p:txBody>
        </p:sp>
        <p:sp>
          <p:nvSpPr>
            <p:cNvPr id="128" name="TextBox 127"/>
            <p:cNvSpPr txBox="1"/>
            <p:nvPr/>
          </p:nvSpPr>
          <p:spPr>
            <a:xfrm>
              <a:off x="1647495" y="2988417"/>
              <a:ext cx="485720" cy="158377"/>
            </a:xfrm>
            <a:prstGeom prst="rect">
              <a:avLst/>
            </a:prstGeom>
            <a:noFill/>
          </p:spPr>
          <p:txBody>
            <a:bodyPr wrap="square" lIns="0" tIns="0" rIns="0" bIns="0" rtlCol="0" anchor="ctr" anchorCtr="0">
              <a:spAutoFit/>
            </a:bodyPr>
            <a:lstStyle/>
            <a:p>
              <a:pPr defTabSz="914192">
                <a:spcBef>
                  <a:spcPct val="0"/>
                </a:spcBef>
                <a:spcAft>
                  <a:spcPts val="588"/>
                </a:spcAft>
              </a:pPr>
              <a:r>
                <a:rPr lang="en-US" sz="1029" kern="0" dirty="0">
                  <a:solidFill>
                    <a:schemeClr val="bg2"/>
                  </a:solidFill>
                  <a:cs typeface="Segoe UI Semilight" panose="020B0402040204020203" pitchFamily="34" charset="0"/>
                </a:rPr>
                <a:t>Apps</a:t>
              </a:r>
            </a:p>
          </p:txBody>
        </p:sp>
        <p:sp>
          <p:nvSpPr>
            <p:cNvPr id="129" name="TextBox 128"/>
            <p:cNvSpPr txBox="1"/>
            <p:nvPr/>
          </p:nvSpPr>
          <p:spPr>
            <a:xfrm>
              <a:off x="1647495" y="4206575"/>
              <a:ext cx="675850" cy="475130"/>
            </a:xfrm>
            <a:prstGeom prst="rect">
              <a:avLst/>
            </a:prstGeom>
            <a:noFill/>
          </p:spPr>
          <p:txBody>
            <a:bodyPr wrap="square" lIns="0" tIns="0" rIns="0" bIns="0" rtlCol="0" anchor="ctr" anchorCtr="0">
              <a:spAutoFit/>
            </a:bodyPr>
            <a:lstStyle/>
            <a:p>
              <a:pPr defTabSz="914192">
                <a:spcBef>
                  <a:spcPct val="0"/>
                </a:spcBef>
                <a:spcAft>
                  <a:spcPts val="588"/>
                </a:spcAft>
              </a:pPr>
              <a:r>
                <a:rPr lang="en-US" sz="1029" kern="0" dirty="0">
                  <a:solidFill>
                    <a:schemeClr val="bg2"/>
                  </a:solidFill>
                  <a:cs typeface="Segoe UI Semilight" panose="020B0402040204020203" pitchFamily="34" charset="0"/>
                </a:rPr>
                <a:t>Sensors </a:t>
              </a:r>
              <a:br>
                <a:rPr lang="en-US" sz="1029" kern="0" dirty="0">
                  <a:solidFill>
                    <a:schemeClr val="bg2"/>
                  </a:solidFill>
                  <a:cs typeface="Segoe UI Semilight" panose="020B0402040204020203" pitchFamily="34" charset="0"/>
                </a:rPr>
              </a:br>
              <a:r>
                <a:rPr lang="en-US" sz="1029" kern="0" dirty="0">
                  <a:solidFill>
                    <a:schemeClr val="bg2"/>
                  </a:solidFill>
                  <a:cs typeface="Segoe UI Semilight" panose="020B0402040204020203" pitchFamily="34" charset="0"/>
                </a:rPr>
                <a:t>and devices</a:t>
              </a:r>
            </a:p>
          </p:txBody>
        </p:sp>
        <p:sp>
          <p:nvSpPr>
            <p:cNvPr id="130" name="TextBox 129"/>
            <p:cNvSpPr txBox="1"/>
            <p:nvPr/>
          </p:nvSpPr>
          <p:spPr>
            <a:xfrm>
              <a:off x="1303183" y="5110609"/>
              <a:ext cx="466474" cy="271613"/>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pPr defTabSz="914192">
                <a:spcAft>
                  <a:spcPts val="588"/>
                </a:spcAft>
              </a:pPr>
              <a:r>
                <a:rPr lang="en-US" sz="1765" kern="0" dirty="0">
                  <a:solidFill>
                    <a:schemeClr val="bg2"/>
                  </a:solidFill>
                  <a:latin typeface="+mn-lt"/>
                </a:rPr>
                <a:t>Data</a:t>
              </a:r>
            </a:p>
          </p:txBody>
        </p:sp>
        <p:cxnSp>
          <p:nvCxnSpPr>
            <p:cNvPr id="131" name="Straight Connector 130"/>
            <p:cNvCxnSpPr/>
            <p:nvPr/>
          </p:nvCxnSpPr>
          <p:spPr>
            <a:xfrm>
              <a:off x="2209794" y="3083869"/>
              <a:ext cx="283367" cy="0"/>
            </a:xfrm>
            <a:prstGeom prst="line">
              <a:avLst/>
            </a:prstGeom>
            <a:solidFill>
              <a:srgbClr val="0078D7"/>
            </a:solidFill>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2" name="Picture 13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7152" y="2710524"/>
              <a:ext cx="713008" cy="834266"/>
            </a:xfrm>
            <a:prstGeom prst="rect">
              <a:avLst/>
            </a:prstGeom>
          </p:spPr>
        </p:pic>
        <p:pic>
          <p:nvPicPr>
            <p:cNvPr id="133" name="Picture 13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83779" y="4039475"/>
              <a:ext cx="691694" cy="809329"/>
            </a:xfrm>
            <a:prstGeom prst="rect">
              <a:avLst/>
            </a:prstGeom>
          </p:spPr>
        </p:pic>
        <p:pic>
          <p:nvPicPr>
            <p:cNvPr id="134" name="Picture 13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83913" y="1472590"/>
              <a:ext cx="629979" cy="737118"/>
            </a:xfrm>
            <a:prstGeom prst="rect">
              <a:avLst/>
            </a:prstGeom>
          </p:spPr>
        </p:pic>
        <p:pic>
          <p:nvPicPr>
            <p:cNvPr id="135" name="Picture 134"/>
            <p:cNvPicPr>
              <a:picLocks noChangeAspect="1"/>
            </p:cNvPicPr>
            <p:nvPr/>
          </p:nvPicPr>
          <p:blipFill>
            <a:blip r:embed="rId6" cstate="email">
              <a:biLevel thresh="25000"/>
              <a:extLst>
                <a:ext uri="{28A0092B-C50C-407E-A947-70E740481C1C}">
                  <a14:useLocalDpi xmlns:a14="http://schemas.microsoft.com/office/drawing/2010/main"/>
                </a:ext>
              </a:extLst>
            </a:blip>
            <a:stretch>
              <a:fillRect/>
            </a:stretch>
          </p:blipFill>
          <p:spPr>
            <a:xfrm>
              <a:off x="2796259" y="4404449"/>
              <a:ext cx="297193" cy="297193"/>
            </a:xfrm>
            <a:prstGeom prst="rect">
              <a:avLst/>
            </a:prstGeom>
          </p:spPr>
        </p:pic>
        <p:sp>
          <p:nvSpPr>
            <p:cNvPr id="136" name="Rectangle 135"/>
            <p:cNvSpPr/>
            <p:nvPr/>
          </p:nvSpPr>
          <p:spPr>
            <a:xfrm>
              <a:off x="3111105" y="4408636"/>
              <a:ext cx="1190817" cy="259799"/>
            </a:xfrm>
            <a:prstGeom prst="rect">
              <a:avLst/>
            </a:prstGeom>
          </p:spPr>
          <p:txBody>
            <a:bodyPr wrap="square">
              <a:spAutoFit/>
            </a:bodyPr>
            <a:lstStyle/>
            <a:p>
              <a:pPr defTabSz="896386"/>
              <a:r>
                <a:rPr lang="en-US" sz="1100" kern="0" dirty="0" err="1">
                  <a:cs typeface="Segoe UI Semilight" panose="020B0402040204020203" pitchFamily="34" charset="0"/>
                </a:rPr>
                <a:t>IoT</a:t>
              </a:r>
              <a:r>
                <a:rPr lang="en-US" sz="1100" kern="0" dirty="0">
                  <a:cs typeface="Segoe UI Semilight" panose="020B0402040204020203" pitchFamily="34" charset="0"/>
                </a:rPr>
                <a:t> Hub</a:t>
              </a:r>
              <a:endParaRPr lang="en-US" sz="1100" kern="0" dirty="0"/>
            </a:p>
          </p:txBody>
        </p:sp>
        <p:sp>
          <p:nvSpPr>
            <p:cNvPr id="137" name="Rectangle 136"/>
            <p:cNvSpPr/>
            <p:nvPr/>
          </p:nvSpPr>
          <p:spPr>
            <a:xfrm>
              <a:off x="4841019" y="3451197"/>
              <a:ext cx="1190817" cy="677108"/>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cs typeface="Segoe UI Semilight" panose="020B0402040204020203" pitchFamily="34" charset="0"/>
                </a:rPr>
                <a:t>Azure SQL Database </a:t>
              </a:r>
            </a:p>
            <a:p>
              <a:pPr defTabSz="896386">
                <a:lnSpc>
                  <a:spcPts val="500"/>
                </a:lnSpc>
              </a:pPr>
              <a:endParaRPr lang="en-US" sz="1100" kern="0" dirty="0">
                <a:cs typeface="Segoe UI Semilight" panose="020B0402040204020203" pitchFamily="34" charset="0"/>
              </a:endParaRPr>
            </a:p>
            <a:p>
              <a:pPr marL="171450" indent="-171450" defTabSz="896386">
                <a:buFont typeface="Arial" panose="020B0604020202020204" pitchFamily="34" charset="0"/>
                <a:buChar char="•"/>
              </a:pPr>
              <a:r>
                <a:rPr lang="en-US" sz="1100" kern="0" dirty="0">
                  <a:cs typeface="Segoe UI Semilight" panose="020B0402040204020203" pitchFamily="34" charset="0"/>
                </a:rPr>
                <a:t>SQL Server</a:t>
              </a:r>
            </a:p>
          </p:txBody>
        </p:sp>
        <p:sp>
          <p:nvSpPr>
            <p:cNvPr id="138" name="TextBox 137"/>
            <p:cNvSpPr txBox="1"/>
            <p:nvPr/>
          </p:nvSpPr>
          <p:spPr>
            <a:xfrm>
              <a:off x="4923182" y="4444139"/>
              <a:ext cx="846079" cy="201522"/>
            </a:xfrm>
            <a:prstGeom prst="rect">
              <a:avLst/>
            </a:prstGeom>
            <a:noFill/>
            <a:ln>
              <a:noFill/>
            </a:ln>
          </p:spPr>
          <p:txBody>
            <a:bodyPr wrap="none" lIns="0" tIns="26882" rIns="0" bIns="0" rtlCol="0" anchor="ctr">
              <a:noAutofit/>
            </a:bodyPr>
            <a:lstStyle/>
            <a:p>
              <a:pPr defTabSz="895945" eaLnBrk="0" fontAlgn="base" hangingPunct="0">
                <a:lnSpc>
                  <a:spcPts val="784"/>
                </a:lnSpc>
                <a:spcBef>
                  <a:spcPct val="0"/>
                </a:spcBef>
                <a:spcAft>
                  <a:spcPct val="0"/>
                </a:spcAft>
              </a:pPr>
              <a:r>
                <a:rPr lang="en-US" sz="1100" kern="0" dirty="0">
                  <a:cs typeface="Segoe UI Semilight" panose="020B0402040204020203" pitchFamily="34" charset="0"/>
                </a:rPr>
                <a:t>Cosmos DB</a:t>
              </a:r>
            </a:p>
          </p:txBody>
        </p:sp>
        <p:pic>
          <p:nvPicPr>
            <p:cNvPr id="139" name="Picture 138"/>
            <p:cNvPicPr>
              <a:picLocks noChangeAspect="1"/>
            </p:cNvPicPr>
            <p:nvPr/>
          </p:nvPicPr>
          <p:blipFill>
            <a:blip r:embed="rId7" cstate="email">
              <a:biLevel thresh="25000"/>
              <a:extLst>
                <a:ext uri="{28A0092B-C50C-407E-A947-70E740481C1C}">
                  <a14:useLocalDpi xmlns:a14="http://schemas.microsoft.com/office/drawing/2010/main"/>
                </a:ext>
              </a:extLst>
            </a:blip>
            <a:stretch>
              <a:fillRect/>
            </a:stretch>
          </p:blipFill>
          <p:spPr>
            <a:xfrm>
              <a:off x="4510178" y="4377614"/>
              <a:ext cx="323388" cy="323387"/>
            </a:xfrm>
            <a:prstGeom prst="rect">
              <a:avLst/>
            </a:prstGeom>
          </p:spPr>
        </p:pic>
        <p:grpSp>
          <p:nvGrpSpPr>
            <p:cNvPr id="140" name="Group 139"/>
            <p:cNvGrpSpPr/>
            <p:nvPr/>
          </p:nvGrpSpPr>
          <p:grpSpPr>
            <a:xfrm>
              <a:off x="4445262" y="2691690"/>
              <a:ext cx="197968" cy="266911"/>
              <a:chOff x="-3084513" y="3390510"/>
              <a:chExt cx="2716213" cy="3363913"/>
            </a:xfrm>
            <a:solidFill>
              <a:schemeClr val="tx1"/>
            </a:solidFill>
          </p:grpSpPr>
          <p:sp>
            <p:nvSpPr>
              <p:cNvPr id="141"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42"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143" name="Group 142"/>
            <p:cNvGrpSpPr/>
            <p:nvPr/>
          </p:nvGrpSpPr>
          <p:grpSpPr>
            <a:xfrm>
              <a:off x="4707888" y="2686023"/>
              <a:ext cx="197968" cy="266911"/>
              <a:chOff x="-3084513" y="3390510"/>
              <a:chExt cx="2716213" cy="3363913"/>
            </a:xfrm>
            <a:solidFill>
              <a:schemeClr val="tx1"/>
            </a:solidFill>
          </p:grpSpPr>
          <p:sp>
            <p:nvSpPr>
              <p:cNvPr id="144"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45"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146" name="Group 145"/>
            <p:cNvGrpSpPr/>
            <p:nvPr/>
          </p:nvGrpSpPr>
          <p:grpSpPr>
            <a:xfrm>
              <a:off x="4452291" y="2986674"/>
              <a:ext cx="197968" cy="266911"/>
              <a:chOff x="-3084513" y="3390510"/>
              <a:chExt cx="2716213" cy="3363913"/>
            </a:xfrm>
            <a:solidFill>
              <a:schemeClr val="tx1"/>
            </a:solidFill>
          </p:grpSpPr>
          <p:sp>
            <p:nvSpPr>
              <p:cNvPr id="147"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48"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149" name="Group 148"/>
            <p:cNvGrpSpPr/>
            <p:nvPr/>
          </p:nvGrpSpPr>
          <p:grpSpPr>
            <a:xfrm>
              <a:off x="4717444" y="2995117"/>
              <a:ext cx="197968" cy="266911"/>
              <a:chOff x="-3084513" y="3390510"/>
              <a:chExt cx="2716213" cy="3363913"/>
            </a:xfrm>
            <a:solidFill>
              <a:schemeClr val="tx1"/>
            </a:solidFill>
          </p:grpSpPr>
          <p:sp>
            <p:nvSpPr>
              <p:cNvPr id="150"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51"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spTree>
    <p:extLst>
      <p:ext uri="{BB962C8B-B14F-4D97-AF65-F5344CB8AC3E}">
        <p14:creationId xmlns:p14="http://schemas.microsoft.com/office/powerpoint/2010/main" val="1252794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91667E-6 1.85185E-6 L -0.49961 0.00208 " pathEditMode="relative" rAng="0" ptsTypes="AA">
                                      <p:cBhvr>
                                        <p:cTn id="6" dur="2000" fill="hold"/>
                                        <p:tgtEl>
                                          <p:spTgt spid="7"/>
                                        </p:tgtEl>
                                        <p:attrNameLst>
                                          <p:attrName>ppt_x</p:attrName>
                                          <p:attrName>ppt_y</p:attrName>
                                        </p:attrNameLst>
                                      </p:cBhvr>
                                      <p:rCtr x="-24987"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6597966" y="1286933"/>
            <a:ext cx="5327114" cy="3885293"/>
          </a:xfrm>
          <a:prstGeom prst="rect">
            <a:avLst/>
          </a:prstGeom>
          <a:solidFill>
            <a:schemeClr val="bg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77" name="Rectangle 76"/>
          <p:cNvSpPr/>
          <p:nvPr/>
        </p:nvSpPr>
        <p:spPr bwMode="auto">
          <a:xfrm>
            <a:off x="1" y="5172226"/>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defTabSz="896386">
              <a:spcBef>
                <a:spcPts val="0"/>
              </a:spcBef>
              <a:spcAft>
                <a:spcPts val="588"/>
              </a:spcAft>
              <a:defRPr/>
            </a:pPr>
            <a:r>
              <a:rPr lang="en-US" kern="0" spc="0" dirty="0">
                <a:ln>
                  <a:noFill/>
                </a:ln>
              </a:rPr>
              <a:t>E</a:t>
            </a:r>
            <a:r>
              <a:rPr lang="en-US" dirty="0"/>
              <a:t>asily build, deploy, and share predictive analytics solutions</a:t>
            </a:r>
            <a:endParaRPr lang="en-US" kern="0" spc="0" dirty="0">
              <a:ln>
                <a:noFill/>
              </a:ln>
            </a:endParaRPr>
          </a:p>
        </p:txBody>
      </p: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63302" y="1295466"/>
            <a:ext cx="4363936" cy="3770471"/>
          </a:xfrm>
          <a:prstGeom prst="rect">
            <a:avLst/>
          </a:prstGeom>
          <a:ln w="6350">
            <a:solidFill>
              <a:schemeClr val="accent1"/>
            </a:solidFill>
          </a:ln>
        </p:spPr>
      </p:pic>
      <p:sp>
        <p:nvSpPr>
          <p:cNvPr id="39" name="TextBox 38"/>
          <p:cNvSpPr txBox="1"/>
          <p:nvPr/>
        </p:nvSpPr>
        <p:spPr>
          <a:xfrm>
            <a:off x="2331058" y="5172226"/>
            <a:ext cx="9832583" cy="1092249"/>
          </a:xfrm>
          <a:prstGeom prst="rect">
            <a:avLst/>
          </a:prstGeom>
          <a:noFill/>
        </p:spPr>
        <p:txBody>
          <a:bodyPr wrap="square" lIns="0" tIns="143428" rIns="179285" bIns="143428" rtlCol="0">
            <a:spAutoFit/>
          </a:bodyPr>
          <a:lstStyle/>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Simple, scalable, cutting edge. A fully managed cloud service that enables you to easily build, deploy, and share predictive analytics solutions.</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Deploy in minutes. Azure Machine Learning means business. You can deploy your model into production as a web service that can be called from any device, anywhere and that can use any data source. </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Publish, share, monetize. Share your solution with the world in the Gallery or on the Azure Marketplace.</a:t>
            </a:r>
          </a:p>
        </p:txBody>
      </p:sp>
      <p:grpSp>
        <p:nvGrpSpPr>
          <p:cNvPr id="38" name="Group 37"/>
          <p:cNvGrpSpPr/>
          <p:nvPr/>
        </p:nvGrpSpPr>
        <p:grpSpPr>
          <a:xfrm>
            <a:off x="-9458" y="1617612"/>
            <a:ext cx="1948486" cy="3782502"/>
            <a:chOff x="2269406" y="1649551"/>
            <a:chExt cx="1987557" cy="3858349"/>
          </a:xfrm>
        </p:grpSpPr>
        <p:grpSp>
          <p:nvGrpSpPr>
            <p:cNvPr id="42" name="Group 41"/>
            <p:cNvGrpSpPr/>
            <p:nvPr/>
          </p:nvGrpSpPr>
          <p:grpSpPr>
            <a:xfrm>
              <a:off x="2269406" y="1649551"/>
              <a:ext cx="1771946" cy="3858349"/>
              <a:chOff x="2269406" y="1649551"/>
              <a:chExt cx="1771946" cy="3858349"/>
            </a:xfrm>
          </p:grpSpPr>
          <p:sp>
            <p:nvSpPr>
              <p:cNvPr id="78" name="Rectangle 77"/>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defRPr/>
                </a:pPr>
                <a:r>
                  <a:rPr lang="en-US" sz="1400" kern="0" dirty="0">
                    <a:solidFill>
                      <a:schemeClr val="tx1"/>
                    </a:solidFill>
                    <a:latin typeface="Segoe UI Semibold" panose="020B0702040204020203" pitchFamily="34" charset="0"/>
                    <a:cs typeface="Segoe UI Semibold" panose="020B0702040204020203" pitchFamily="34" charset="0"/>
                  </a:rPr>
                  <a:t>Machine Learning and Analytics</a:t>
                </a:r>
              </a:p>
            </p:txBody>
          </p:sp>
          <p:grpSp>
            <p:nvGrpSpPr>
              <p:cNvPr id="59" name="Group 58"/>
              <p:cNvGrpSpPr/>
              <p:nvPr/>
            </p:nvGrpSpPr>
            <p:grpSpPr>
              <a:xfrm>
                <a:off x="2475764" y="2364104"/>
                <a:ext cx="200749" cy="211051"/>
                <a:chOff x="4106551" y="3401141"/>
                <a:chExt cx="254631" cy="267699"/>
              </a:xfrm>
            </p:grpSpPr>
            <p:sp>
              <p:nvSpPr>
                <p:cNvPr id="60" name="Rectangle 59"/>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3" name="Oval 62"/>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64"/>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6" name="Oval 65"/>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Oval 66"/>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Rectangle 67"/>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Rectangle 68"/>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0" name="Oval 69"/>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Oval 70"/>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Rectangle 71"/>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Oval 73"/>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Oval 74"/>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43" name="Rectangle 42"/>
            <p:cNvSpPr/>
            <p:nvPr/>
          </p:nvSpPr>
          <p:spPr>
            <a:xfrm>
              <a:off x="2962833" y="3869841"/>
              <a:ext cx="1294130" cy="622511"/>
            </a:xfrm>
            <a:prstGeom prst="rect">
              <a:avLst/>
            </a:prstGeom>
          </p:spPr>
          <p:txBody>
            <a:bodyPr wrap="square">
              <a:spAutoFit/>
            </a:bodyPr>
            <a:lstStyle/>
            <a:p>
              <a:pPr defTabSz="896386">
                <a:defRPr/>
              </a:pPr>
              <a:r>
                <a:rPr lang="en-US" sz="1100" kern="0" dirty="0">
                  <a:solidFill>
                    <a:schemeClr val="accent2">
                      <a:lumMod val="75000"/>
                    </a:schemeClr>
                  </a:solidFill>
                  <a:cs typeface="Segoe UI Semilight" panose="020B0402040204020203" pitchFamily="34" charset="0"/>
                </a:rPr>
                <a:t>HDInsight </a:t>
              </a:r>
            </a:p>
            <a:p>
              <a:pPr defTabSz="896386">
                <a:defRPr/>
              </a:pPr>
              <a:r>
                <a:rPr lang="en-US" sz="1100" kern="0" dirty="0">
                  <a:solidFill>
                    <a:schemeClr val="accent2">
                      <a:lumMod val="75000"/>
                    </a:schemeClr>
                  </a:solidFill>
                  <a:cs typeface="Segoe UI Semilight" panose="020B0402040204020203" pitchFamily="34" charset="0"/>
                </a:rPr>
                <a:t>(Hadoop and Spark)</a:t>
              </a:r>
            </a:p>
          </p:txBody>
        </p:sp>
        <p:sp>
          <p:nvSpPr>
            <p:cNvPr id="44" name="Rectangle 43"/>
            <p:cNvSpPr/>
            <p:nvPr/>
          </p:nvSpPr>
          <p:spPr>
            <a:xfrm>
              <a:off x="2962833" y="4888358"/>
              <a:ext cx="925088" cy="437684"/>
            </a:xfrm>
            <a:prstGeom prst="rect">
              <a:avLst/>
            </a:prstGeom>
          </p:spPr>
          <p:txBody>
            <a:bodyPr wrap="square">
              <a:spAutoFit/>
            </a:bodyPr>
            <a:lstStyle/>
            <a:p>
              <a:pPr defTabSz="896386">
                <a:defRPr/>
              </a:pPr>
              <a:r>
                <a:rPr lang="en-US" sz="1100" kern="0" dirty="0">
                  <a:solidFill>
                    <a:schemeClr val="accent2">
                      <a:lumMod val="75000"/>
                    </a:schemeClr>
                  </a:solidFill>
                  <a:cs typeface="Segoe UI Semilight" panose="020B0402040204020203" pitchFamily="34" charset="0"/>
                </a:rPr>
                <a:t>Stream Analytics</a:t>
              </a:r>
            </a:p>
          </p:txBody>
        </p:sp>
        <p:sp>
          <p:nvSpPr>
            <p:cNvPr id="45" name="Rectangle 44"/>
            <p:cNvSpPr/>
            <p:nvPr/>
          </p:nvSpPr>
          <p:spPr>
            <a:xfrm>
              <a:off x="2962833" y="3125609"/>
              <a:ext cx="1294130" cy="446397"/>
            </a:xfrm>
            <a:prstGeom prst="rect">
              <a:avLst/>
            </a:prstGeom>
          </p:spPr>
          <p:txBody>
            <a:bodyPr wrap="square">
              <a:spAutoFit/>
            </a:bodyPr>
            <a:lstStyle/>
            <a:p>
              <a:pPr defTabSz="896386">
                <a:defRPr/>
              </a:pPr>
              <a:r>
                <a:rPr lang="en-US" sz="1100" kern="0" dirty="0">
                  <a:solidFill>
                    <a:schemeClr val="accent2">
                      <a:lumMod val="75000"/>
                    </a:schemeClr>
                  </a:solidFill>
                  <a:cs typeface="Segoe UI Semilight" panose="020B0402040204020203" pitchFamily="34" charset="0"/>
                </a:rPr>
                <a:t>Data Lake Analytics</a:t>
              </a:r>
            </a:p>
          </p:txBody>
        </p:sp>
        <p:grpSp>
          <p:nvGrpSpPr>
            <p:cNvPr id="46" name="Group 45"/>
            <p:cNvGrpSpPr/>
            <p:nvPr/>
          </p:nvGrpSpPr>
          <p:grpSpPr>
            <a:xfrm>
              <a:off x="2584613" y="3210310"/>
              <a:ext cx="225034" cy="294370"/>
              <a:chOff x="3473450" y="4579938"/>
              <a:chExt cx="1741488" cy="2278062"/>
            </a:xfrm>
            <a:solidFill>
              <a:schemeClr val="tx1"/>
            </a:solidFill>
          </p:grpSpPr>
          <p:sp>
            <p:nvSpPr>
              <p:cNvPr id="55"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ysClr val="windowText" lastClr="000000"/>
                  </a:solidFill>
                </a:endParaRPr>
              </a:p>
            </p:txBody>
          </p:sp>
          <p:sp>
            <p:nvSpPr>
              <p:cNvPr id="56"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ysClr val="windowText" lastClr="000000"/>
                  </a:solidFill>
                </a:endParaRPr>
              </a:p>
            </p:txBody>
          </p:sp>
          <p:sp>
            <p:nvSpPr>
              <p:cNvPr id="57"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ysClr val="windowText" lastClr="000000"/>
                  </a:solidFill>
                </a:endParaRPr>
              </a:p>
            </p:txBody>
          </p:sp>
        </p:grpSp>
        <p:sp>
          <p:nvSpPr>
            <p:cNvPr id="47" name="Rectangle 46"/>
            <p:cNvSpPr/>
            <p:nvPr/>
          </p:nvSpPr>
          <p:spPr>
            <a:xfrm>
              <a:off x="2962833" y="2295083"/>
              <a:ext cx="1294130" cy="439527"/>
            </a:xfrm>
            <a:prstGeom prst="rect">
              <a:avLst/>
            </a:prstGeom>
          </p:spPr>
          <p:txBody>
            <a:bodyPr wrap="square">
              <a:spAutoFit/>
            </a:bodyPr>
            <a:lstStyle/>
            <a:p>
              <a:pPr defTabSz="896386">
                <a:defRPr/>
              </a:pPr>
              <a:r>
                <a:rPr lang="en-US" sz="1100" kern="0" dirty="0">
                  <a:cs typeface="Segoe UI Semilight" panose="020B0402040204020203" pitchFamily="34" charset="0"/>
                </a:rPr>
                <a:t>Machine Learning</a:t>
              </a:r>
            </a:p>
          </p:txBody>
        </p:sp>
        <p:grpSp>
          <p:nvGrpSpPr>
            <p:cNvPr id="48" name="Group 47"/>
            <p:cNvGrpSpPr/>
            <p:nvPr/>
          </p:nvGrpSpPr>
          <p:grpSpPr>
            <a:xfrm>
              <a:off x="2519622" y="4890724"/>
              <a:ext cx="359675" cy="276298"/>
              <a:chOff x="1260022" y="5196402"/>
              <a:chExt cx="3273425" cy="2514600"/>
            </a:xfrm>
            <a:solidFill>
              <a:schemeClr val="tx1"/>
            </a:solidFill>
          </p:grpSpPr>
          <p:sp>
            <p:nvSpPr>
              <p:cNvPr id="51" name="Freeform 50"/>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dirty="0"/>
              </a:p>
            </p:txBody>
          </p:sp>
          <p:sp>
            <p:nvSpPr>
              <p:cNvPr id="52" name="Freeform 51"/>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dirty="0"/>
              </a:p>
            </p:txBody>
          </p:sp>
          <p:sp>
            <p:nvSpPr>
              <p:cNvPr id="53" name="Freeform 52"/>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dirty="0"/>
              </a:p>
            </p:txBody>
          </p:sp>
          <p:sp>
            <p:nvSpPr>
              <p:cNvPr id="54" name="Freeform 53"/>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dirty="0"/>
              </a:p>
            </p:txBody>
          </p:sp>
        </p:grpSp>
        <p:sp>
          <p:nvSpPr>
            <p:cNvPr id="49" name="Freeform 48"/>
            <p:cNvSpPr>
              <a:spLocks/>
            </p:cNvSpPr>
            <p:nvPr/>
          </p:nvSpPr>
          <p:spPr bwMode="auto">
            <a:xfrm>
              <a:off x="2520964" y="4034622"/>
              <a:ext cx="373674" cy="2827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2">
                <a:lumMod val="75000"/>
              </a:schemeClr>
            </a:solidFill>
            <a:ln w="6350">
              <a:noFill/>
            </a:ln>
          </p:spPr>
          <p:txBody>
            <a:bodyPr vert="horz" wrap="square" lIns="91427" tIns="45713" rIns="91427" bIns="45713" numCol="1" anchor="t" anchorCtr="0" compatLnSpc="1">
              <a:prstTxWarp prst="textNoShape">
                <a:avLst/>
              </a:prstTxWarp>
            </a:bodyPr>
            <a:lstStyle/>
            <a:p>
              <a:pPr defTabSz="896386">
                <a:defRPr/>
              </a:pPr>
              <a:endParaRPr lang="en-US" sz="1600" kern="0" dirty="0">
                <a:solidFill>
                  <a:sysClr val="windowText" lastClr="000000"/>
                </a:solidFill>
              </a:endParaRPr>
            </a:p>
          </p:txBody>
        </p:sp>
        <p:sp>
          <p:nvSpPr>
            <p:cNvPr id="50" name="Freeform 49"/>
            <p:cNvSpPr/>
            <p:nvPr/>
          </p:nvSpPr>
          <p:spPr bwMode="auto">
            <a:xfrm flipH="1">
              <a:off x="2565074" y="2374875"/>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a:solidFill>
                  <a:schemeClr val="tx1"/>
                </a:solidFill>
                <a:ea typeface="Segoe UI" pitchFamily="34" charset="0"/>
                <a:cs typeface="Segoe UI" pitchFamily="34" charset="0"/>
              </a:endParaRPr>
            </a:p>
          </p:txBody>
        </p:sp>
      </p:grpSp>
      <p:grpSp>
        <p:nvGrpSpPr>
          <p:cNvPr id="3" name="Group 2"/>
          <p:cNvGrpSpPr/>
          <p:nvPr/>
        </p:nvGrpSpPr>
        <p:grpSpPr>
          <a:xfrm>
            <a:off x="6799090" y="1392786"/>
            <a:ext cx="4924865" cy="3611967"/>
            <a:chOff x="3812557" y="1609864"/>
            <a:chExt cx="7428441" cy="4717255"/>
          </a:xfrm>
        </p:grpSpPr>
        <p:grpSp>
          <p:nvGrpSpPr>
            <p:cNvPr id="58" name="Group 57"/>
            <p:cNvGrpSpPr/>
            <p:nvPr/>
          </p:nvGrpSpPr>
          <p:grpSpPr>
            <a:xfrm>
              <a:off x="10227856" y="2510632"/>
              <a:ext cx="428310" cy="735789"/>
              <a:chOff x="9384608" y="3646196"/>
              <a:chExt cx="466344" cy="801128"/>
            </a:xfrm>
          </p:grpSpPr>
          <p:grpSp>
            <p:nvGrpSpPr>
              <p:cNvPr id="76" name="Group 75"/>
              <p:cNvGrpSpPr/>
              <p:nvPr/>
            </p:nvGrpSpPr>
            <p:grpSpPr>
              <a:xfrm>
                <a:off x="9384608" y="3646196"/>
                <a:ext cx="466344" cy="801128"/>
                <a:chOff x="9384608" y="3646196"/>
                <a:chExt cx="466344" cy="801128"/>
              </a:xfrm>
            </p:grpSpPr>
            <p:sp>
              <p:nvSpPr>
                <p:cNvPr id="84" name="Freeform 10"/>
                <p:cNvSpPr>
                  <a:spLocks/>
                </p:cNvSpPr>
                <p:nvPr/>
              </p:nvSpPr>
              <p:spPr bwMode="auto">
                <a:xfrm>
                  <a:off x="9384608" y="3646196"/>
                  <a:ext cx="466344" cy="80112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chemeClr val="bg1"/>
                </a:solidFill>
                <a:ln>
                  <a:noFill/>
                </a:ln>
                <a:extLst/>
              </p:spPr>
              <p:txBody>
                <a:bodyPr vert="horz" wrap="square" lIns="83982" tIns="41991" rIns="83982" bIns="41991"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54" b="0" i="0" u="none" strike="noStrike" kern="0" cap="none" spc="0" normalizeH="0" baseline="0" noProof="0" dirty="0">
                    <a:ln>
                      <a:noFill/>
                    </a:ln>
                    <a:solidFill>
                      <a:srgbClr val="00B0F0"/>
                    </a:solidFill>
                    <a:effectLst/>
                    <a:uLnTx/>
                    <a:uFillTx/>
                    <a:latin typeface="Segoe UI"/>
                  </a:endParaRPr>
                </a:p>
              </p:txBody>
            </p:sp>
            <p:sp>
              <p:nvSpPr>
                <p:cNvPr id="85" name="Rectangle 11"/>
                <p:cNvSpPr>
                  <a:spLocks noChangeArrowheads="1"/>
                </p:cNvSpPr>
                <p:nvPr/>
              </p:nvSpPr>
              <p:spPr bwMode="auto">
                <a:xfrm>
                  <a:off x="9430600" y="3692189"/>
                  <a:ext cx="374359" cy="629993"/>
                </a:xfrm>
                <a:prstGeom prst="rect">
                  <a:avLst/>
                </a:prstGeom>
                <a:solidFill>
                  <a:srgbClr val="DC3C00"/>
                </a:solidFill>
                <a:ln>
                  <a:noFill/>
                </a:ln>
                <a:extLst/>
              </p:spPr>
              <p:txBody>
                <a:bodyPr vert="horz" wrap="square" lIns="83982" tIns="41991" rIns="83982" bIns="41991"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54" b="0" i="0" u="none" strike="noStrike" kern="0" cap="none" spc="0" normalizeH="0" baseline="0" noProof="0" dirty="0">
                    <a:ln>
                      <a:noFill/>
                    </a:ln>
                    <a:solidFill>
                      <a:srgbClr val="00B0F0"/>
                    </a:solidFill>
                    <a:effectLst/>
                    <a:uLnTx/>
                    <a:uFillTx/>
                    <a:latin typeface="Segoe UI"/>
                  </a:endParaRPr>
                </a:p>
              </p:txBody>
            </p:sp>
            <p:grpSp>
              <p:nvGrpSpPr>
                <p:cNvPr id="86" name="Group 85"/>
                <p:cNvGrpSpPr/>
                <p:nvPr/>
              </p:nvGrpSpPr>
              <p:grpSpPr>
                <a:xfrm>
                  <a:off x="9484650" y="3817383"/>
                  <a:ext cx="268769" cy="458657"/>
                  <a:chOff x="10365212" y="5859572"/>
                  <a:chExt cx="483110" cy="660040"/>
                </a:xfrm>
                <a:solidFill>
                  <a:schemeClr val="bg1"/>
                </a:solidFill>
              </p:grpSpPr>
              <p:sp>
                <p:nvSpPr>
                  <p:cNvPr id="87" name="Rectangle 9"/>
                  <p:cNvSpPr>
                    <a:spLocks noChangeArrowheads="1"/>
                  </p:cNvSpPr>
                  <p:nvPr/>
                </p:nvSpPr>
                <p:spPr bwMode="auto">
                  <a:xfrm>
                    <a:off x="10631433" y="6241326"/>
                    <a:ext cx="83515" cy="27828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3982" tIns="41991" rIns="83982" bIns="41991"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54" b="0" i="0" u="none" strike="noStrike" kern="0" cap="none" spc="0" normalizeH="0" baseline="0" noProof="0" dirty="0">
                      <a:ln>
                        <a:noFill/>
                      </a:ln>
                      <a:solidFill>
                        <a:srgbClr val="00B0F0"/>
                      </a:solidFill>
                      <a:effectLst/>
                      <a:uLnTx/>
                      <a:uFillTx/>
                      <a:latin typeface="Segoe UI"/>
                    </a:endParaRPr>
                  </a:p>
                </p:txBody>
              </p:sp>
              <p:sp>
                <p:nvSpPr>
                  <p:cNvPr id="88" name="Freeform 11"/>
                  <p:cNvSpPr>
                    <a:spLocks/>
                  </p:cNvSpPr>
                  <p:nvPr/>
                </p:nvSpPr>
                <p:spPr bwMode="auto">
                  <a:xfrm>
                    <a:off x="10365212" y="6063340"/>
                    <a:ext cx="84051" cy="456272"/>
                  </a:xfrm>
                  <a:custGeom>
                    <a:avLst/>
                    <a:gdLst>
                      <a:gd name="T0" fmla="*/ 0 w 314"/>
                      <a:gd name="T1" fmla="*/ 0 h 1292"/>
                      <a:gd name="T2" fmla="*/ 0 w 314"/>
                      <a:gd name="T3" fmla="*/ 641 h 1292"/>
                      <a:gd name="T4" fmla="*/ 0 w 314"/>
                      <a:gd name="T5" fmla="*/ 1292 h 1292"/>
                      <a:gd name="T6" fmla="*/ 314 w 314"/>
                      <a:gd name="T7" fmla="*/ 1292 h 1292"/>
                      <a:gd name="T8" fmla="*/ 314 w 314"/>
                      <a:gd name="T9" fmla="*/ 537 h 1292"/>
                      <a:gd name="T10" fmla="*/ 314 w 314"/>
                      <a:gd name="T11" fmla="*/ 0 h 1292"/>
                      <a:gd name="T12" fmla="*/ 0 w 314"/>
                      <a:gd name="T13" fmla="*/ 0 h 1292"/>
                    </a:gdLst>
                    <a:ahLst/>
                    <a:cxnLst>
                      <a:cxn ang="0">
                        <a:pos x="T0" y="T1"/>
                      </a:cxn>
                      <a:cxn ang="0">
                        <a:pos x="T2" y="T3"/>
                      </a:cxn>
                      <a:cxn ang="0">
                        <a:pos x="T4" y="T5"/>
                      </a:cxn>
                      <a:cxn ang="0">
                        <a:pos x="T6" y="T7"/>
                      </a:cxn>
                      <a:cxn ang="0">
                        <a:pos x="T8" y="T9"/>
                      </a:cxn>
                      <a:cxn ang="0">
                        <a:pos x="T10" y="T11"/>
                      </a:cxn>
                      <a:cxn ang="0">
                        <a:pos x="T12" y="T13"/>
                      </a:cxn>
                    </a:cxnLst>
                    <a:rect l="0" t="0" r="r" b="b"/>
                    <a:pathLst>
                      <a:path w="314" h="1292">
                        <a:moveTo>
                          <a:pt x="0" y="0"/>
                        </a:moveTo>
                        <a:lnTo>
                          <a:pt x="0" y="641"/>
                        </a:lnTo>
                        <a:lnTo>
                          <a:pt x="0" y="1292"/>
                        </a:lnTo>
                        <a:lnTo>
                          <a:pt x="314" y="1292"/>
                        </a:lnTo>
                        <a:lnTo>
                          <a:pt x="314" y="537"/>
                        </a:lnTo>
                        <a:lnTo>
                          <a:pt x="314"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3982" tIns="41991" rIns="83982" bIns="41991"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54" b="0" i="0" u="none" strike="noStrike" kern="0" cap="none" spc="0" normalizeH="0" baseline="0" noProof="0" dirty="0">
                      <a:ln>
                        <a:noFill/>
                      </a:ln>
                      <a:solidFill>
                        <a:srgbClr val="00B0F0"/>
                      </a:solidFill>
                      <a:effectLst/>
                      <a:uLnTx/>
                      <a:uFillTx/>
                      <a:latin typeface="Segoe UI"/>
                    </a:endParaRPr>
                  </a:p>
                </p:txBody>
              </p:sp>
              <p:sp>
                <p:nvSpPr>
                  <p:cNvPr id="89" name="Freeform 12"/>
                  <p:cNvSpPr>
                    <a:spLocks/>
                  </p:cNvSpPr>
                  <p:nvPr/>
                </p:nvSpPr>
                <p:spPr bwMode="auto">
                  <a:xfrm>
                    <a:off x="10497994" y="5859572"/>
                    <a:ext cx="84051" cy="660040"/>
                  </a:xfrm>
                  <a:custGeom>
                    <a:avLst/>
                    <a:gdLst>
                      <a:gd name="T0" fmla="*/ 0 w 314"/>
                      <a:gd name="T1" fmla="*/ 0 h 1869"/>
                      <a:gd name="T2" fmla="*/ 0 w 314"/>
                      <a:gd name="T3" fmla="*/ 1093 h 1869"/>
                      <a:gd name="T4" fmla="*/ 0 w 314"/>
                      <a:gd name="T5" fmla="*/ 1869 h 1869"/>
                      <a:gd name="T6" fmla="*/ 314 w 314"/>
                      <a:gd name="T7" fmla="*/ 1869 h 1869"/>
                      <a:gd name="T8" fmla="*/ 314 w 314"/>
                      <a:gd name="T9" fmla="*/ 991 h 1869"/>
                      <a:gd name="T10" fmla="*/ 314 w 314"/>
                      <a:gd name="T11" fmla="*/ 0 h 1869"/>
                      <a:gd name="T12" fmla="*/ 0 w 314"/>
                      <a:gd name="T13" fmla="*/ 0 h 1869"/>
                    </a:gdLst>
                    <a:ahLst/>
                    <a:cxnLst>
                      <a:cxn ang="0">
                        <a:pos x="T0" y="T1"/>
                      </a:cxn>
                      <a:cxn ang="0">
                        <a:pos x="T2" y="T3"/>
                      </a:cxn>
                      <a:cxn ang="0">
                        <a:pos x="T4" y="T5"/>
                      </a:cxn>
                      <a:cxn ang="0">
                        <a:pos x="T6" y="T7"/>
                      </a:cxn>
                      <a:cxn ang="0">
                        <a:pos x="T8" y="T9"/>
                      </a:cxn>
                      <a:cxn ang="0">
                        <a:pos x="T10" y="T11"/>
                      </a:cxn>
                      <a:cxn ang="0">
                        <a:pos x="T12" y="T13"/>
                      </a:cxn>
                    </a:cxnLst>
                    <a:rect l="0" t="0" r="r" b="b"/>
                    <a:pathLst>
                      <a:path w="314" h="1869">
                        <a:moveTo>
                          <a:pt x="0" y="0"/>
                        </a:moveTo>
                        <a:lnTo>
                          <a:pt x="0" y="1093"/>
                        </a:lnTo>
                        <a:lnTo>
                          <a:pt x="0" y="1869"/>
                        </a:lnTo>
                        <a:lnTo>
                          <a:pt x="314" y="1869"/>
                        </a:lnTo>
                        <a:lnTo>
                          <a:pt x="314" y="991"/>
                        </a:lnTo>
                        <a:lnTo>
                          <a:pt x="314"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3982" tIns="41991" rIns="83982" bIns="41991"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54" b="0" i="0" u="none" strike="noStrike" kern="0" cap="none" spc="0" normalizeH="0" baseline="0" noProof="0" dirty="0">
                      <a:ln>
                        <a:noFill/>
                      </a:ln>
                      <a:solidFill>
                        <a:srgbClr val="00B0F0"/>
                      </a:solidFill>
                      <a:effectLst/>
                      <a:uLnTx/>
                      <a:uFillTx/>
                      <a:latin typeface="Segoe UI"/>
                    </a:endParaRPr>
                  </a:p>
                </p:txBody>
              </p:sp>
              <p:sp>
                <p:nvSpPr>
                  <p:cNvPr id="90" name="Freeform 13"/>
                  <p:cNvSpPr>
                    <a:spLocks/>
                  </p:cNvSpPr>
                  <p:nvPr/>
                </p:nvSpPr>
                <p:spPr bwMode="auto">
                  <a:xfrm>
                    <a:off x="10764271" y="6070049"/>
                    <a:ext cx="84051" cy="449561"/>
                  </a:xfrm>
                  <a:custGeom>
                    <a:avLst/>
                    <a:gdLst>
                      <a:gd name="T0" fmla="*/ 0 w 314"/>
                      <a:gd name="T1" fmla="*/ 0 h 1273"/>
                      <a:gd name="T2" fmla="*/ 0 w 314"/>
                      <a:gd name="T3" fmla="*/ 251 h 1273"/>
                      <a:gd name="T4" fmla="*/ 0 w 314"/>
                      <a:gd name="T5" fmla="*/ 1273 h 1273"/>
                      <a:gd name="T6" fmla="*/ 314 w 314"/>
                      <a:gd name="T7" fmla="*/ 1273 h 1273"/>
                      <a:gd name="T8" fmla="*/ 314 w 314"/>
                      <a:gd name="T9" fmla="*/ 149 h 1273"/>
                      <a:gd name="T10" fmla="*/ 314 w 314"/>
                      <a:gd name="T11" fmla="*/ 0 h 1273"/>
                      <a:gd name="T12" fmla="*/ 0 w 314"/>
                      <a:gd name="T13" fmla="*/ 0 h 1273"/>
                    </a:gdLst>
                    <a:ahLst/>
                    <a:cxnLst>
                      <a:cxn ang="0">
                        <a:pos x="T0" y="T1"/>
                      </a:cxn>
                      <a:cxn ang="0">
                        <a:pos x="T2" y="T3"/>
                      </a:cxn>
                      <a:cxn ang="0">
                        <a:pos x="T4" y="T5"/>
                      </a:cxn>
                      <a:cxn ang="0">
                        <a:pos x="T6" y="T7"/>
                      </a:cxn>
                      <a:cxn ang="0">
                        <a:pos x="T8" y="T9"/>
                      </a:cxn>
                      <a:cxn ang="0">
                        <a:pos x="T10" y="T11"/>
                      </a:cxn>
                      <a:cxn ang="0">
                        <a:pos x="T12" y="T13"/>
                      </a:cxn>
                    </a:cxnLst>
                    <a:rect l="0" t="0" r="r" b="b"/>
                    <a:pathLst>
                      <a:path w="314" h="1273">
                        <a:moveTo>
                          <a:pt x="0" y="0"/>
                        </a:moveTo>
                        <a:lnTo>
                          <a:pt x="0" y="251"/>
                        </a:lnTo>
                        <a:lnTo>
                          <a:pt x="0" y="1273"/>
                        </a:lnTo>
                        <a:lnTo>
                          <a:pt x="314" y="1273"/>
                        </a:lnTo>
                        <a:lnTo>
                          <a:pt x="314" y="149"/>
                        </a:lnTo>
                        <a:lnTo>
                          <a:pt x="314"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3982" tIns="41991" rIns="83982" bIns="41991"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54" b="0" i="0" u="none" strike="noStrike" kern="0" cap="none" spc="0" normalizeH="0" baseline="0" noProof="0" dirty="0">
                      <a:ln>
                        <a:noFill/>
                      </a:ln>
                      <a:solidFill>
                        <a:srgbClr val="00B0F0"/>
                      </a:solidFill>
                      <a:effectLst/>
                      <a:uLnTx/>
                      <a:uFillTx/>
                      <a:latin typeface="Segoe UI"/>
                    </a:endParaRPr>
                  </a:p>
                </p:txBody>
              </p:sp>
            </p:grpSp>
          </p:grpSp>
          <p:sp>
            <p:nvSpPr>
              <p:cNvPr id="79" name="Rectangle 12"/>
              <p:cNvSpPr>
                <a:spLocks noChangeArrowheads="1"/>
              </p:cNvSpPr>
              <p:nvPr/>
            </p:nvSpPr>
            <p:spPr bwMode="auto">
              <a:xfrm>
                <a:off x="9430600" y="3692189"/>
                <a:ext cx="374359" cy="6299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3982" tIns="41991" rIns="83982" bIns="41991"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54" b="0" i="0" u="none" strike="noStrike" kern="0" cap="none" spc="0" normalizeH="0" baseline="0" noProof="0" dirty="0">
                  <a:ln>
                    <a:noFill/>
                  </a:ln>
                  <a:solidFill>
                    <a:srgbClr val="00B0F0"/>
                  </a:solidFill>
                  <a:effectLst/>
                  <a:uLnTx/>
                  <a:uFillTx/>
                  <a:latin typeface="Segoe UI"/>
                </a:endParaRPr>
              </a:p>
            </p:txBody>
          </p:sp>
          <p:sp>
            <p:nvSpPr>
              <p:cNvPr id="80" name="Freeform 13"/>
              <p:cNvSpPr>
                <a:spLocks/>
              </p:cNvSpPr>
              <p:nvPr/>
            </p:nvSpPr>
            <p:spPr bwMode="auto">
              <a:xfrm>
                <a:off x="9547187" y="4360686"/>
                <a:ext cx="141187" cy="18183"/>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chemeClr val="accent4"/>
              </a:solidFill>
              <a:ln>
                <a:noFill/>
              </a:ln>
              <a:extLst/>
            </p:spPr>
            <p:txBody>
              <a:bodyPr vert="horz" wrap="square" lIns="83982" tIns="41991" rIns="83982" bIns="41991"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54" b="0" i="0" u="none" strike="noStrike" kern="0" cap="none" spc="0" normalizeH="0" baseline="0" noProof="0" dirty="0">
                  <a:ln>
                    <a:noFill/>
                  </a:ln>
                  <a:solidFill>
                    <a:srgbClr val="00B0F0"/>
                  </a:solidFill>
                  <a:effectLst/>
                  <a:uLnTx/>
                  <a:uFillTx/>
                  <a:latin typeface="Segoe UI"/>
                </a:endParaRPr>
              </a:p>
            </p:txBody>
          </p:sp>
          <p:sp>
            <p:nvSpPr>
              <p:cNvPr id="81" name="Rectangle 14"/>
              <p:cNvSpPr>
                <a:spLocks noChangeArrowheads="1"/>
              </p:cNvSpPr>
              <p:nvPr/>
            </p:nvSpPr>
            <p:spPr bwMode="auto">
              <a:xfrm>
                <a:off x="9430600" y="4322181"/>
                <a:ext cx="124073" cy="1070"/>
              </a:xfrm>
              <a:prstGeom prst="rect">
                <a:avLst/>
              </a:prstGeom>
              <a:solidFill>
                <a:srgbClr val="5C476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3982" tIns="41991" rIns="83982" bIns="41991"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54" b="0" i="0" u="none" strike="noStrike" kern="0" cap="none" spc="0" normalizeH="0" baseline="0" noProof="0" dirty="0">
                  <a:ln>
                    <a:noFill/>
                  </a:ln>
                  <a:solidFill>
                    <a:srgbClr val="00B0F0"/>
                  </a:solidFill>
                  <a:effectLst/>
                  <a:uLnTx/>
                  <a:uFillTx/>
                  <a:latin typeface="Segoe UI"/>
                </a:endParaRPr>
              </a:p>
            </p:txBody>
          </p:sp>
          <p:sp>
            <p:nvSpPr>
              <p:cNvPr id="82" name="Freeform 15"/>
              <p:cNvSpPr>
                <a:spLocks/>
              </p:cNvSpPr>
              <p:nvPr/>
            </p:nvSpPr>
            <p:spPr bwMode="auto">
              <a:xfrm>
                <a:off x="9430600" y="4322181"/>
                <a:ext cx="124073"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3982" tIns="41991" rIns="83982" bIns="41991"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54" b="0" i="0" u="none" strike="noStrike" kern="0" cap="none" spc="0" normalizeH="0" baseline="0" noProof="0" dirty="0">
                  <a:ln>
                    <a:noFill/>
                  </a:ln>
                  <a:solidFill>
                    <a:srgbClr val="00B0F0"/>
                  </a:solidFill>
                  <a:effectLst/>
                  <a:uLnTx/>
                  <a:uFillTx/>
                  <a:latin typeface="Segoe UI"/>
                </a:endParaRPr>
              </a:p>
            </p:txBody>
          </p:sp>
          <p:sp>
            <p:nvSpPr>
              <p:cNvPr id="83" name="Freeform 17"/>
              <p:cNvSpPr>
                <a:spLocks/>
              </p:cNvSpPr>
              <p:nvPr/>
            </p:nvSpPr>
            <p:spPr bwMode="auto">
              <a:xfrm>
                <a:off x="9430600" y="3692189"/>
                <a:ext cx="220337" cy="629993"/>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3982" tIns="41991" rIns="83982" bIns="41991"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54" b="0" i="0" u="none" strike="noStrike" kern="0" cap="none" spc="0" normalizeH="0" baseline="0" noProof="0" dirty="0">
                  <a:ln>
                    <a:noFill/>
                  </a:ln>
                  <a:solidFill>
                    <a:srgbClr val="00B0F0"/>
                  </a:solidFill>
                  <a:effectLst/>
                  <a:uLnTx/>
                  <a:uFillTx/>
                  <a:latin typeface="Segoe UI"/>
                </a:endParaRPr>
              </a:p>
            </p:txBody>
          </p:sp>
        </p:grpSp>
        <p:grpSp>
          <p:nvGrpSpPr>
            <p:cNvPr id="91" name="Group 90"/>
            <p:cNvGrpSpPr/>
            <p:nvPr/>
          </p:nvGrpSpPr>
          <p:grpSpPr>
            <a:xfrm>
              <a:off x="9670532" y="3520036"/>
              <a:ext cx="1570466" cy="802454"/>
              <a:chOff x="9708797" y="4105152"/>
              <a:chExt cx="1709928" cy="873714"/>
            </a:xfrm>
          </p:grpSpPr>
          <p:grpSp>
            <p:nvGrpSpPr>
              <p:cNvPr id="92" name="Group 91"/>
              <p:cNvGrpSpPr/>
              <p:nvPr/>
            </p:nvGrpSpPr>
            <p:grpSpPr>
              <a:xfrm>
                <a:off x="9708797" y="4105152"/>
                <a:ext cx="1709928" cy="873714"/>
                <a:chOff x="13377563" y="2176438"/>
                <a:chExt cx="1709928" cy="873714"/>
              </a:xfrm>
            </p:grpSpPr>
            <p:sp>
              <p:nvSpPr>
                <p:cNvPr id="105" name="Freeform 5"/>
                <p:cNvSpPr>
                  <a:spLocks/>
                </p:cNvSpPr>
                <p:nvPr/>
              </p:nvSpPr>
              <p:spPr bwMode="auto">
                <a:xfrm>
                  <a:off x="13377563" y="2981404"/>
                  <a:ext cx="1709928" cy="68748"/>
                </a:xfrm>
                <a:custGeom>
                  <a:avLst/>
                  <a:gdLst>
                    <a:gd name="T0" fmla="*/ 0 w 578"/>
                    <a:gd name="T1" fmla="*/ 6 h 23"/>
                    <a:gd name="T2" fmla="*/ 0 w 578"/>
                    <a:gd name="T3" fmla="*/ 11 h 23"/>
                    <a:gd name="T4" fmla="*/ 0 w 578"/>
                    <a:gd name="T5" fmla="*/ 12 h 23"/>
                    <a:gd name="T6" fmla="*/ 0 w 578"/>
                    <a:gd name="T7" fmla="*/ 12 h 23"/>
                    <a:gd name="T8" fmla="*/ 0 w 578"/>
                    <a:gd name="T9" fmla="*/ 13 h 23"/>
                    <a:gd name="T10" fmla="*/ 0 w 578"/>
                    <a:gd name="T11" fmla="*/ 14 h 23"/>
                    <a:gd name="T12" fmla="*/ 11 w 578"/>
                    <a:gd name="T13" fmla="*/ 23 h 23"/>
                    <a:gd name="T14" fmla="*/ 566 w 578"/>
                    <a:gd name="T15" fmla="*/ 23 h 23"/>
                    <a:gd name="T16" fmla="*/ 578 w 578"/>
                    <a:gd name="T17" fmla="*/ 15 h 23"/>
                    <a:gd name="T18" fmla="*/ 578 w 578"/>
                    <a:gd name="T19" fmla="*/ 14 h 23"/>
                    <a:gd name="T20" fmla="*/ 578 w 578"/>
                    <a:gd name="T21" fmla="*/ 6 h 23"/>
                    <a:gd name="T22" fmla="*/ 0 w 578"/>
                    <a:gd name="T23"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23">
                      <a:moveTo>
                        <a:pt x="0" y="6"/>
                      </a:moveTo>
                      <a:cubicBezTo>
                        <a:pt x="0" y="18"/>
                        <a:pt x="0" y="11"/>
                        <a:pt x="0" y="11"/>
                      </a:cubicBezTo>
                      <a:cubicBezTo>
                        <a:pt x="0" y="12"/>
                        <a:pt x="0" y="12"/>
                        <a:pt x="0" y="12"/>
                      </a:cubicBezTo>
                      <a:cubicBezTo>
                        <a:pt x="0" y="12"/>
                        <a:pt x="0" y="12"/>
                        <a:pt x="0" y="12"/>
                      </a:cubicBezTo>
                      <a:cubicBezTo>
                        <a:pt x="0" y="13"/>
                        <a:pt x="0" y="13"/>
                        <a:pt x="0" y="13"/>
                      </a:cubicBezTo>
                      <a:cubicBezTo>
                        <a:pt x="0" y="14"/>
                        <a:pt x="0" y="14"/>
                        <a:pt x="0" y="14"/>
                      </a:cubicBezTo>
                      <a:cubicBezTo>
                        <a:pt x="0" y="19"/>
                        <a:pt x="6" y="23"/>
                        <a:pt x="11" y="23"/>
                      </a:cubicBezTo>
                      <a:cubicBezTo>
                        <a:pt x="566" y="23"/>
                        <a:pt x="566" y="23"/>
                        <a:pt x="566" y="23"/>
                      </a:cubicBezTo>
                      <a:cubicBezTo>
                        <a:pt x="572" y="23"/>
                        <a:pt x="576" y="20"/>
                        <a:pt x="578" y="15"/>
                      </a:cubicBezTo>
                      <a:cubicBezTo>
                        <a:pt x="578" y="14"/>
                        <a:pt x="578" y="14"/>
                        <a:pt x="578" y="14"/>
                      </a:cubicBezTo>
                      <a:cubicBezTo>
                        <a:pt x="578" y="0"/>
                        <a:pt x="578" y="6"/>
                        <a:pt x="578" y="6"/>
                      </a:cubicBezTo>
                      <a:lnTo>
                        <a:pt x="0" y="6"/>
                      </a:lnTo>
                      <a:close/>
                    </a:path>
                  </a:pathLst>
                </a:custGeom>
                <a:solidFill>
                  <a:schemeClr val="bg1"/>
                </a:solidFill>
                <a:ln>
                  <a:noFill/>
                </a:ln>
              </p:spPr>
              <p:txBody>
                <a:bodyPr vert="horz" wrap="square" lIns="83982" tIns="41991" rIns="83982" bIns="41991"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54" b="0" i="0" u="none" strike="noStrike" kern="0" cap="none" spc="0" normalizeH="0" baseline="0" noProof="0" dirty="0">
                    <a:ln>
                      <a:noFill/>
                    </a:ln>
                    <a:solidFill>
                      <a:srgbClr val="00B0F0"/>
                    </a:solidFill>
                    <a:effectLst/>
                    <a:uLnTx/>
                    <a:uFillTx/>
                    <a:latin typeface="Segoe UI"/>
                  </a:endParaRPr>
                </a:p>
              </p:txBody>
            </p:sp>
            <p:sp>
              <p:nvSpPr>
                <p:cNvPr id="106" name="Freeform 6"/>
                <p:cNvSpPr>
                  <a:spLocks/>
                </p:cNvSpPr>
                <p:nvPr/>
              </p:nvSpPr>
              <p:spPr bwMode="auto">
                <a:xfrm>
                  <a:off x="13593804" y="2176438"/>
                  <a:ext cx="1277446" cy="828716"/>
                </a:xfrm>
                <a:custGeom>
                  <a:avLst/>
                  <a:gdLst>
                    <a:gd name="T0" fmla="*/ 15 w 432"/>
                    <a:gd name="T1" fmla="*/ 278 h 278"/>
                    <a:gd name="T2" fmla="*/ 418 w 432"/>
                    <a:gd name="T3" fmla="*/ 278 h 278"/>
                    <a:gd name="T4" fmla="*/ 432 w 432"/>
                    <a:gd name="T5" fmla="*/ 263 h 278"/>
                    <a:gd name="T6" fmla="*/ 432 w 432"/>
                    <a:gd name="T7" fmla="*/ 15 h 278"/>
                    <a:gd name="T8" fmla="*/ 418 w 432"/>
                    <a:gd name="T9" fmla="*/ 0 h 278"/>
                    <a:gd name="T10" fmla="*/ 15 w 432"/>
                    <a:gd name="T11" fmla="*/ 0 h 278"/>
                    <a:gd name="T12" fmla="*/ 0 w 432"/>
                    <a:gd name="T13" fmla="*/ 15 h 278"/>
                    <a:gd name="T14" fmla="*/ 0 w 432"/>
                    <a:gd name="T15" fmla="*/ 263 h 278"/>
                    <a:gd name="T16" fmla="*/ 15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5"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5" y="0"/>
                        <a:pt x="15" y="0"/>
                        <a:pt x="15" y="0"/>
                      </a:cubicBezTo>
                      <a:cubicBezTo>
                        <a:pt x="8" y="0"/>
                        <a:pt x="0" y="6"/>
                        <a:pt x="0" y="15"/>
                      </a:cubicBezTo>
                      <a:cubicBezTo>
                        <a:pt x="0" y="263"/>
                        <a:pt x="0" y="263"/>
                        <a:pt x="0" y="263"/>
                      </a:cubicBezTo>
                      <a:cubicBezTo>
                        <a:pt x="0" y="272"/>
                        <a:pt x="8" y="278"/>
                        <a:pt x="15" y="278"/>
                      </a:cubicBezTo>
                    </a:path>
                  </a:pathLst>
                </a:custGeom>
                <a:solidFill>
                  <a:schemeClr val="bg1"/>
                </a:solidFill>
                <a:ln>
                  <a:noFill/>
                </a:ln>
              </p:spPr>
              <p:txBody>
                <a:bodyPr vert="horz" wrap="square" lIns="83982" tIns="41991" rIns="83982" bIns="41991"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54" b="0" i="0" u="none" strike="noStrike" kern="0" cap="none" spc="0" normalizeH="0" baseline="0" noProof="0" dirty="0">
                    <a:ln>
                      <a:noFill/>
                    </a:ln>
                    <a:solidFill>
                      <a:srgbClr val="00B0F0"/>
                    </a:solidFill>
                    <a:effectLst/>
                    <a:uLnTx/>
                    <a:uFillTx/>
                    <a:latin typeface="Segoe UI"/>
                  </a:endParaRPr>
                </a:p>
              </p:txBody>
            </p:sp>
            <p:sp>
              <p:nvSpPr>
                <p:cNvPr id="107" name="Freeform 7"/>
                <p:cNvSpPr>
                  <a:spLocks/>
                </p:cNvSpPr>
                <p:nvPr/>
              </p:nvSpPr>
              <p:spPr bwMode="auto">
                <a:xfrm>
                  <a:off x="13650052" y="2223936"/>
                  <a:ext cx="1167451" cy="727470"/>
                </a:xfrm>
                <a:custGeom>
                  <a:avLst/>
                  <a:gdLst>
                    <a:gd name="T0" fmla="*/ 0 w 395"/>
                    <a:gd name="T1" fmla="*/ 0 h 244"/>
                    <a:gd name="T2" fmla="*/ 395 w 395"/>
                    <a:gd name="T3" fmla="*/ 0 h 244"/>
                    <a:gd name="T4" fmla="*/ 395 w 395"/>
                    <a:gd name="T5" fmla="*/ 244 h 244"/>
                    <a:gd name="T6" fmla="*/ 0 w 395"/>
                    <a:gd name="T7" fmla="*/ 244 h 244"/>
                    <a:gd name="T8" fmla="*/ 0 w 395"/>
                    <a:gd name="T9" fmla="*/ 0 h 244"/>
                  </a:gdLst>
                  <a:ahLst/>
                  <a:cxnLst>
                    <a:cxn ang="0">
                      <a:pos x="T0" y="T1"/>
                    </a:cxn>
                    <a:cxn ang="0">
                      <a:pos x="T2" y="T3"/>
                    </a:cxn>
                    <a:cxn ang="0">
                      <a:pos x="T4" y="T5"/>
                    </a:cxn>
                    <a:cxn ang="0">
                      <a:pos x="T6" y="T7"/>
                    </a:cxn>
                    <a:cxn ang="0">
                      <a:pos x="T8" y="T9"/>
                    </a:cxn>
                  </a:cxnLst>
                  <a:rect l="0" t="0" r="r" b="b"/>
                  <a:pathLst>
                    <a:path w="395" h="244">
                      <a:moveTo>
                        <a:pt x="0" y="0"/>
                      </a:moveTo>
                      <a:cubicBezTo>
                        <a:pt x="395" y="0"/>
                        <a:pt x="395" y="0"/>
                        <a:pt x="395" y="0"/>
                      </a:cubicBezTo>
                      <a:cubicBezTo>
                        <a:pt x="395" y="244"/>
                        <a:pt x="395" y="244"/>
                        <a:pt x="395" y="244"/>
                      </a:cubicBezTo>
                      <a:cubicBezTo>
                        <a:pt x="0" y="244"/>
                        <a:pt x="0" y="244"/>
                        <a:pt x="0" y="244"/>
                      </a:cubicBezTo>
                      <a:cubicBezTo>
                        <a:pt x="0" y="0"/>
                        <a:pt x="0" y="0"/>
                        <a:pt x="0" y="0"/>
                      </a:cubicBezTo>
                    </a:path>
                  </a:pathLst>
                </a:custGeom>
                <a:solidFill>
                  <a:srgbClr val="DC3C00"/>
                </a:solidFill>
                <a:ln>
                  <a:noFill/>
                </a:ln>
              </p:spPr>
              <p:txBody>
                <a:bodyPr vert="horz" wrap="square" lIns="83982" tIns="41991" rIns="83982" bIns="41991"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54" b="0" i="0" u="none" strike="noStrike" kern="0" cap="none" spc="0" normalizeH="0" baseline="0" noProof="0" dirty="0">
                    <a:ln>
                      <a:noFill/>
                    </a:ln>
                    <a:solidFill>
                      <a:srgbClr val="00B0F0"/>
                    </a:solidFill>
                    <a:effectLst/>
                    <a:uLnTx/>
                    <a:uFillTx/>
                    <a:latin typeface="Segoe UI"/>
                  </a:endParaRPr>
                </a:p>
              </p:txBody>
            </p:sp>
          </p:grpSp>
          <p:grpSp>
            <p:nvGrpSpPr>
              <p:cNvPr id="93" name="Group 1031"/>
              <p:cNvGrpSpPr>
                <a:grpSpLocks/>
              </p:cNvGrpSpPr>
              <p:nvPr/>
            </p:nvGrpSpPr>
            <p:grpSpPr bwMode="auto">
              <a:xfrm>
                <a:off x="10118108" y="4299632"/>
                <a:ext cx="923472" cy="460684"/>
                <a:chOff x="4841436" y="5510539"/>
                <a:chExt cx="1049696" cy="523224"/>
              </a:xfrm>
              <a:solidFill>
                <a:schemeClr val="bg1"/>
              </a:solidFill>
            </p:grpSpPr>
            <p:sp>
              <p:nvSpPr>
                <p:cNvPr id="94" name="Freeform 67"/>
                <p:cNvSpPr>
                  <a:spLocks/>
                </p:cNvSpPr>
                <p:nvPr/>
              </p:nvSpPr>
              <p:spPr bwMode="auto">
                <a:xfrm>
                  <a:off x="5030334" y="5852188"/>
                  <a:ext cx="59777" cy="181575"/>
                </a:xfrm>
                <a:custGeom>
                  <a:avLst/>
                  <a:gdLst>
                    <a:gd name="T0" fmla="*/ 0 w 222"/>
                    <a:gd name="T1" fmla="*/ 0 h 674"/>
                    <a:gd name="T2" fmla="*/ 0 w 222"/>
                    <a:gd name="T3" fmla="*/ 135 h 674"/>
                    <a:gd name="T4" fmla="*/ 0 w 222"/>
                    <a:gd name="T5" fmla="*/ 674 h 674"/>
                    <a:gd name="T6" fmla="*/ 222 w 222"/>
                    <a:gd name="T7" fmla="*/ 674 h 674"/>
                    <a:gd name="T8" fmla="*/ 222 w 222"/>
                    <a:gd name="T9" fmla="*/ 29 h 674"/>
                    <a:gd name="T10" fmla="*/ 222 w 222"/>
                    <a:gd name="T11" fmla="*/ 0 h 674"/>
                    <a:gd name="T12" fmla="*/ 0 w 222"/>
                    <a:gd name="T13" fmla="*/ 0 h 674"/>
                  </a:gdLst>
                  <a:ahLst/>
                  <a:cxnLst>
                    <a:cxn ang="0">
                      <a:pos x="T0" y="T1"/>
                    </a:cxn>
                    <a:cxn ang="0">
                      <a:pos x="T2" y="T3"/>
                    </a:cxn>
                    <a:cxn ang="0">
                      <a:pos x="T4" y="T5"/>
                    </a:cxn>
                    <a:cxn ang="0">
                      <a:pos x="T6" y="T7"/>
                    </a:cxn>
                    <a:cxn ang="0">
                      <a:pos x="T8" y="T9"/>
                    </a:cxn>
                    <a:cxn ang="0">
                      <a:pos x="T10" y="T11"/>
                    </a:cxn>
                    <a:cxn ang="0">
                      <a:pos x="T12" y="T13"/>
                    </a:cxn>
                  </a:cxnLst>
                  <a:rect l="0" t="0" r="r" b="b"/>
                  <a:pathLst>
                    <a:path w="222" h="674">
                      <a:moveTo>
                        <a:pt x="0" y="0"/>
                      </a:moveTo>
                      <a:lnTo>
                        <a:pt x="0" y="135"/>
                      </a:lnTo>
                      <a:lnTo>
                        <a:pt x="0" y="674"/>
                      </a:lnTo>
                      <a:lnTo>
                        <a:pt x="222" y="674"/>
                      </a:lnTo>
                      <a:lnTo>
                        <a:pt x="222" y="29"/>
                      </a:lnTo>
                      <a:lnTo>
                        <a:pt x="222" y="0"/>
                      </a:lnTo>
                      <a:lnTo>
                        <a:pt x="0" y="0"/>
                      </a:lnTo>
                      <a:close/>
                    </a:path>
                  </a:pathLst>
                </a:custGeom>
                <a:grpFill/>
                <a:ln>
                  <a:noFill/>
                </a:ln>
              </p:spPr>
              <p:txBody>
                <a:bodyPr/>
                <a:lstStyle/>
                <a:p>
                  <a:pPr marL="0" marR="0" lvl="0" indent="0" defTabSz="85650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95" name="Freeform 68"/>
                <p:cNvSpPr>
                  <a:spLocks/>
                </p:cNvSpPr>
                <p:nvPr/>
              </p:nvSpPr>
              <p:spPr bwMode="auto">
                <a:xfrm>
                  <a:off x="5125978" y="5677779"/>
                  <a:ext cx="59777" cy="355984"/>
                </a:xfrm>
                <a:custGeom>
                  <a:avLst/>
                  <a:gdLst>
                    <a:gd name="T0" fmla="*/ 0 w 223"/>
                    <a:gd name="T1" fmla="*/ 0 h 1319"/>
                    <a:gd name="T2" fmla="*/ 0 w 223"/>
                    <a:gd name="T3" fmla="*/ 652 h 1319"/>
                    <a:gd name="T4" fmla="*/ 0 w 223"/>
                    <a:gd name="T5" fmla="*/ 1319 h 1319"/>
                    <a:gd name="T6" fmla="*/ 223 w 223"/>
                    <a:gd name="T7" fmla="*/ 1319 h 1319"/>
                    <a:gd name="T8" fmla="*/ 223 w 223"/>
                    <a:gd name="T9" fmla="*/ 548 h 1319"/>
                    <a:gd name="T10" fmla="*/ 223 w 223"/>
                    <a:gd name="T11" fmla="*/ 0 h 1319"/>
                    <a:gd name="T12" fmla="*/ 0 w 223"/>
                    <a:gd name="T13" fmla="*/ 0 h 1319"/>
                  </a:gdLst>
                  <a:ahLst/>
                  <a:cxnLst>
                    <a:cxn ang="0">
                      <a:pos x="T0" y="T1"/>
                    </a:cxn>
                    <a:cxn ang="0">
                      <a:pos x="T2" y="T3"/>
                    </a:cxn>
                    <a:cxn ang="0">
                      <a:pos x="T4" y="T5"/>
                    </a:cxn>
                    <a:cxn ang="0">
                      <a:pos x="T6" y="T7"/>
                    </a:cxn>
                    <a:cxn ang="0">
                      <a:pos x="T8" y="T9"/>
                    </a:cxn>
                    <a:cxn ang="0">
                      <a:pos x="T10" y="T11"/>
                    </a:cxn>
                    <a:cxn ang="0">
                      <a:pos x="T12" y="T13"/>
                    </a:cxn>
                  </a:cxnLst>
                  <a:rect l="0" t="0" r="r" b="b"/>
                  <a:pathLst>
                    <a:path w="223" h="1319">
                      <a:moveTo>
                        <a:pt x="0" y="0"/>
                      </a:moveTo>
                      <a:lnTo>
                        <a:pt x="0" y="652"/>
                      </a:lnTo>
                      <a:lnTo>
                        <a:pt x="0" y="1319"/>
                      </a:lnTo>
                      <a:lnTo>
                        <a:pt x="223" y="1319"/>
                      </a:lnTo>
                      <a:lnTo>
                        <a:pt x="223" y="548"/>
                      </a:lnTo>
                      <a:lnTo>
                        <a:pt x="223" y="0"/>
                      </a:lnTo>
                      <a:lnTo>
                        <a:pt x="0" y="0"/>
                      </a:lnTo>
                      <a:close/>
                    </a:path>
                  </a:pathLst>
                </a:custGeom>
                <a:grpFill/>
                <a:ln>
                  <a:noFill/>
                </a:ln>
              </p:spPr>
              <p:txBody>
                <a:bodyPr/>
                <a:lstStyle/>
                <a:p>
                  <a:pPr marL="0" marR="0" lvl="0" indent="0" defTabSz="85650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96" name="Freeform 69"/>
                <p:cNvSpPr>
                  <a:spLocks/>
                </p:cNvSpPr>
                <p:nvPr/>
              </p:nvSpPr>
              <p:spPr bwMode="auto">
                <a:xfrm>
                  <a:off x="5219231" y="5517707"/>
                  <a:ext cx="62169" cy="516056"/>
                </a:xfrm>
                <a:custGeom>
                  <a:avLst/>
                  <a:gdLst>
                    <a:gd name="T0" fmla="*/ 0 w 223"/>
                    <a:gd name="T1" fmla="*/ 0 h 1909"/>
                    <a:gd name="T2" fmla="*/ 0 w 223"/>
                    <a:gd name="T3" fmla="*/ 1117 h 1909"/>
                    <a:gd name="T4" fmla="*/ 0 w 223"/>
                    <a:gd name="T5" fmla="*/ 1909 h 1909"/>
                    <a:gd name="T6" fmla="*/ 223 w 223"/>
                    <a:gd name="T7" fmla="*/ 1909 h 1909"/>
                    <a:gd name="T8" fmla="*/ 223 w 223"/>
                    <a:gd name="T9" fmla="*/ 1012 h 1909"/>
                    <a:gd name="T10" fmla="*/ 223 w 223"/>
                    <a:gd name="T11" fmla="*/ 0 h 1909"/>
                    <a:gd name="T12" fmla="*/ 0 w 223"/>
                    <a:gd name="T13" fmla="*/ 0 h 1909"/>
                  </a:gdLst>
                  <a:ahLst/>
                  <a:cxnLst>
                    <a:cxn ang="0">
                      <a:pos x="T0" y="T1"/>
                    </a:cxn>
                    <a:cxn ang="0">
                      <a:pos x="T2" y="T3"/>
                    </a:cxn>
                    <a:cxn ang="0">
                      <a:pos x="T4" y="T5"/>
                    </a:cxn>
                    <a:cxn ang="0">
                      <a:pos x="T6" y="T7"/>
                    </a:cxn>
                    <a:cxn ang="0">
                      <a:pos x="T8" y="T9"/>
                    </a:cxn>
                    <a:cxn ang="0">
                      <a:pos x="T10" y="T11"/>
                    </a:cxn>
                    <a:cxn ang="0">
                      <a:pos x="T12" y="T13"/>
                    </a:cxn>
                  </a:cxnLst>
                  <a:rect l="0" t="0" r="r" b="b"/>
                  <a:pathLst>
                    <a:path w="223" h="1909">
                      <a:moveTo>
                        <a:pt x="0" y="0"/>
                      </a:moveTo>
                      <a:lnTo>
                        <a:pt x="0" y="1117"/>
                      </a:lnTo>
                      <a:lnTo>
                        <a:pt x="0" y="1909"/>
                      </a:lnTo>
                      <a:lnTo>
                        <a:pt x="223" y="1909"/>
                      </a:lnTo>
                      <a:lnTo>
                        <a:pt x="223" y="1012"/>
                      </a:lnTo>
                      <a:lnTo>
                        <a:pt x="223" y="0"/>
                      </a:lnTo>
                      <a:lnTo>
                        <a:pt x="0" y="0"/>
                      </a:lnTo>
                      <a:close/>
                    </a:path>
                  </a:pathLst>
                </a:custGeom>
                <a:grpFill/>
                <a:ln>
                  <a:noFill/>
                </a:ln>
              </p:spPr>
              <p:txBody>
                <a:bodyPr/>
                <a:lstStyle/>
                <a:p>
                  <a:pPr marL="0" marR="0" lvl="0" indent="0" defTabSz="85650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97" name="Freeform 70"/>
                <p:cNvSpPr>
                  <a:spLocks/>
                </p:cNvSpPr>
                <p:nvPr/>
              </p:nvSpPr>
              <p:spPr bwMode="auto">
                <a:xfrm>
                  <a:off x="4841436" y="5859354"/>
                  <a:ext cx="59778" cy="174409"/>
                </a:xfrm>
                <a:custGeom>
                  <a:avLst/>
                  <a:gdLst>
                    <a:gd name="T0" fmla="*/ 0 w 222"/>
                    <a:gd name="T1" fmla="*/ 0 h 648"/>
                    <a:gd name="T2" fmla="*/ 0 w 222"/>
                    <a:gd name="T3" fmla="*/ 361 h 648"/>
                    <a:gd name="T4" fmla="*/ 0 w 222"/>
                    <a:gd name="T5" fmla="*/ 648 h 648"/>
                    <a:gd name="T6" fmla="*/ 222 w 222"/>
                    <a:gd name="T7" fmla="*/ 648 h 648"/>
                    <a:gd name="T8" fmla="*/ 222 w 222"/>
                    <a:gd name="T9" fmla="*/ 256 h 648"/>
                    <a:gd name="T10" fmla="*/ 222 w 222"/>
                    <a:gd name="T11" fmla="*/ 0 h 648"/>
                    <a:gd name="T12" fmla="*/ 0 w 222"/>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22" h="648">
                      <a:moveTo>
                        <a:pt x="0" y="0"/>
                      </a:moveTo>
                      <a:lnTo>
                        <a:pt x="0" y="361"/>
                      </a:lnTo>
                      <a:lnTo>
                        <a:pt x="0" y="648"/>
                      </a:lnTo>
                      <a:lnTo>
                        <a:pt x="222" y="648"/>
                      </a:lnTo>
                      <a:lnTo>
                        <a:pt x="222" y="256"/>
                      </a:lnTo>
                      <a:lnTo>
                        <a:pt x="222" y="0"/>
                      </a:lnTo>
                      <a:lnTo>
                        <a:pt x="0" y="0"/>
                      </a:lnTo>
                      <a:close/>
                    </a:path>
                  </a:pathLst>
                </a:custGeom>
                <a:grpFill/>
                <a:ln>
                  <a:noFill/>
                </a:ln>
              </p:spPr>
              <p:txBody>
                <a:bodyPr/>
                <a:lstStyle/>
                <a:p>
                  <a:pPr marL="0" marR="0" lvl="0" indent="0" defTabSz="85650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98" name="Freeform 71"/>
                <p:cNvSpPr>
                  <a:spLocks/>
                </p:cNvSpPr>
                <p:nvPr/>
              </p:nvSpPr>
              <p:spPr bwMode="auto">
                <a:xfrm>
                  <a:off x="4937080" y="5653888"/>
                  <a:ext cx="59778" cy="379875"/>
                </a:xfrm>
                <a:custGeom>
                  <a:avLst/>
                  <a:gdLst>
                    <a:gd name="T0" fmla="*/ 0 w 222"/>
                    <a:gd name="T1" fmla="*/ 0 h 1402"/>
                    <a:gd name="T2" fmla="*/ 0 w 222"/>
                    <a:gd name="T3" fmla="*/ 1062 h 1402"/>
                    <a:gd name="T4" fmla="*/ 0 w 222"/>
                    <a:gd name="T5" fmla="*/ 1402 h 1402"/>
                    <a:gd name="T6" fmla="*/ 222 w 222"/>
                    <a:gd name="T7" fmla="*/ 1402 h 1402"/>
                    <a:gd name="T8" fmla="*/ 222 w 222"/>
                    <a:gd name="T9" fmla="*/ 977 h 1402"/>
                    <a:gd name="T10" fmla="*/ 222 w 222"/>
                    <a:gd name="T11" fmla="*/ 0 h 1402"/>
                    <a:gd name="T12" fmla="*/ 0 w 222"/>
                    <a:gd name="T13" fmla="*/ 0 h 1402"/>
                  </a:gdLst>
                  <a:ahLst/>
                  <a:cxnLst>
                    <a:cxn ang="0">
                      <a:pos x="T0" y="T1"/>
                    </a:cxn>
                    <a:cxn ang="0">
                      <a:pos x="T2" y="T3"/>
                    </a:cxn>
                    <a:cxn ang="0">
                      <a:pos x="T4" y="T5"/>
                    </a:cxn>
                    <a:cxn ang="0">
                      <a:pos x="T6" y="T7"/>
                    </a:cxn>
                    <a:cxn ang="0">
                      <a:pos x="T8" y="T9"/>
                    </a:cxn>
                    <a:cxn ang="0">
                      <a:pos x="T10" y="T11"/>
                    </a:cxn>
                    <a:cxn ang="0">
                      <a:pos x="T12" y="T13"/>
                    </a:cxn>
                  </a:cxnLst>
                  <a:rect l="0" t="0" r="r" b="b"/>
                  <a:pathLst>
                    <a:path w="222" h="1402">
                      <a:moveTo>
                        <a:pt x="0" y="0"/>
                      </a:moveTo>
                      <a:lnTo>
                        <a:pt x="0" y="1062"/>
                      </a:lnTo>
                      <a:lnTo>
                        <a:pt x="0" y="1402"/>
                      </a:lnTo>
                      <a:lnTo>
                        <a:pt x="222" y="1402"/>
                      </a:lnTo>
                      <a:lnTo>
                        <a:pt x="222" y="977"/>
                      </a:lnTo>
                      <a:lnTo>
                        <a:pt x="222" y="0"/>
                      </a:lnTo>
                      <a:lnTo>
                        <a:pt x="0" y="0"/>
                      </a:lnTo>
                      <a:close/>
                    </a:path>
                  </a:pathLst>
                </a:custGeom>
                <a:grpFill/>
                <a:ln>
                  <a:noFill/>
                </a:ln>
              </p:spPr>
              <p:txBody>
                <a:bodyPr/>
                <a:lstStyle/>
                <a:p>
                  <a:pPr marL="0" marR="0" lvl="0" indent="0" defTabSz="85650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99" name="Freeform 72"/>
                <p:cNvSpPr>
                  <a:spLocks/>
                </p:cNvSpPr>
                <p:nvPr/>
              </p:nvSpPr>
              <p:spPr bwMode="auto">
                <a:xfrm>
                  <a:off x="5534857" y="5510539"/>
                  <a:ext cx="258239" cy="229358"/>
                </a:xfrm>
                <a:custGeom>
                  <a:avLst/>
                  <a:gdLst>
                    <a:gd name="T0" fmla="*/ 0 w 401"/>
                    <a:gd name="T1" fmla="*/ 28 h 359"/>
                    <a:gd name="T2" fmla="*/ 149 w 401"/>
                    <a:gd name="T3" fmla="*/ 0 h 359"/>
                    <a:gd name="T4" fmla="*/ 401 w 401"/>
                    <a:gd name="T5" fmla="*/ 88 h 359"/>
                    <a:gd name="T6" fmla="*/ 156 w 401"/>
                    <a:gd name="T7" fmla="*/ 359 h 359"/>
                    <a:gd name="T8" fmla="*/ 0 w 401"/>
                    <a:gd name="T9" fmla="*/ 28 h 359"/>
                  </a:gdLst>
                  <a:ahLst/>
                  <a:cxnLst>
                    <a:cxn ang="0">
                      <a:pos x="T0" y="T1"/>
                    </a:cxn>
                    <a:cxn ang="0">
                      <a:pos x="T2" y="T3"/>
                    </a:cxn>
                    <a:cxn ang="0">
                      <a:pos x="T4" y="T5"/>
                    </a:cxn>
                    <a:cxn ang="0">
                      <a:pos x="T6" y="T7"/>
                    </a:cxn>
                    <a:cxn ang="0">
                      <a:pos x="T8" y="T9"/>
                    </a:cxn>
                  </a:cxnLst>
                  <a:rect l="0" t="0" r="r" b="b"/>
                  <a:pathLst>
                    <a:path w="401" h="359">
                      <a:moveTo>
                        <a:pt x="0" y="28"/>
                      </a:moveTo>
                      <a:cubicBezTo>
                        <a:pt x="47" y="9"/>
                        <a:pt x="97" y="0"/>
                        <a:pt x="149" y="0"/>
                      </a:cubicBezTo>
                      <a:cubicBezTo>
                        <a:pt x="241" y="0"/>
                        <a:pt x="330" y="31"/>
                        <a:pt x="401" y="88"/>
                      </a:cubicBezTo>
                      <a:cubicBezTo>
                        <a:pt x="156" y="359"/>
                        <a:pt x="156" y="359"/>
                        <a:pt x="156" y="359"/>
                      </a:cubicBezTo>
                      <a:lnTo>
                        <a:pt x="0" y="28"/>
                      </a:lnTo>
                      <a:close/>
                    </a:path>
                  </a:pathLst>
                </a:custGeom>
                <a:grpFill/>
                <a:ln>
                  <a:noFill/>
                </a:ln>
              </p:spPr>
              <p:txBody>
                <a:bodyPr/>
                <a:lstStyle/>
                <a:p>
                  <a:pPr marL="0" marR="0" lvl="0" indent="0" defTabSz="85650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00" name="Freeform 73"/>
                <p:cNvSpPr>
                  <a:spLocks/>
                </p:cNvSpPr>
                <p:nvPr/>
              </p:nvSpPr>
              <p:spPr bwMode="auto">
                <a:xfrm>
                  <a:off x="5695061" y="5589382"/>
                  <a:ext cx="169768" cy="138571"/>
                </a:xfrm>
                <a:custGeom>
                  <a:avLst/>
                  <a:gdLst>
                    <a:gd name="T0" fmla="*/ 192 w 266"/>
                    <a:gd name="T1" fmla="*/ 0 h 213"/>
                    <a:gd name="T2" fmla="*/ 266 w 266"/>
                    <a:gd name="T3" fmla="*/ 104 h 213"/>
                    <a:gd name="T4" fmla="*/ 0 w 266"/>
                    <a:gd name="T5" fmla="*/ 213 h 213"/>
                    <a:gd name="T6" fmla="*/ 192 w 266"/>
                    <a:gd name="T7" fmla="*/ 0 h 213"/>
                  </a:gdLst>
                  <a:ahLst/>
                  <a:cxnLst>
                    <a:cxn ang="0">
                      <a:pos x="T0" y="T1"/>
                    </a:cxn>
                    <a:cxn ang="0">
                      <a:pos x="T2" y="T3"/>
                    </a:cxn>
                    <a:cxn ang="0">
                      <a:pos x="T4" y="T5"/>
                    </a:cxn>
                    <a:cxn ang="0">
                      <a:pos x="T6" y="T7"/>
                    </a:cxn>
                  </a:cxnLst>
                  <a:rect l="0" t="0" r="r" b="b"/>
                  <a:pathLst>
                    <a:path w="266" h="213">
                      <a:moveTo>
                        <a:pt x="192" y="0"/>
                      </a:moveTo>
                      <a:cubicBezTo>
                        <a:pt x="222" y="30"/>
                        <a:pt x="247" y="66"/>
                        <a:pt x="266" y="104"/>
                      </a:cubicBezTo>
                      <a:cubicBezTo>
                        <a:pt x="0" y="213"/>
                        <a:pt x="0" y="213"/>
                        <a:pt x="0" y="213"/>
                      </a:cubicBezTo>
                      <a:lnTo>
                        <a:pt x="192" y="0"/>
                      </a:lnTo>
                      <a:close/>
                    </a:path>
                  </a:pathLst>
                </a:custGeom>
                <a:grpFill/>
                <a:ln>
                  <a:noFill/>
                </a:ln>
              </p:spPr>
              <p:txBody>
                <a:bodyPr/>
                <a:lstStyle/>
                <a:p>
                  <a:pPr marL="0" marR="0" lvl="0" indent="0" defTabSz="85650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01" name="Freeform 74"/>
                <p:cNvSpPr>
                  <a:spLocks/>
                </p:cNvSpPr>
                <p:nvPr/>
              </p:nvSpPr>
              <p:spPr bwMode="auto">
                <a:xfrm>
                  <a:off x="5369871" y="5543987"/>
                  <a:ext cx="239111" cy="398988"/>
                </a:xfrm>
                <a:custGeom>
                  <a:avLst/>
                  <a:gdLst>
                    <a:gd name="T0" fmla="*/ 99 w 375"/>
                    <a:gd name="T1" fmla="*/ 622 h 622"/>
                    <a:gd name="T2" fmla="*/ 0 w 375"/>
                    <a:gd name="T3" fmla="*/ 356 h 622"/>
                    <a:gd name="T4" fmla="*/ 210 w 375"/>
                    <a:gd name="T5" fmla="*/ 0 h 622"/>
                    <a:gd name="T6" fmla="*/ 375 w 375"/>
                    <a:gd name="T7" fmla="*/ 351 h 622"/>
                    <a:gd name="T8" fmla="*/ 99 w 375"/>
                    <a:gd name="T9" fmla="*/ 622 h 622"/>
                  </a:gdLst>
                  <a:ahLst/>
                  <a:cxnLst>
                    <a:cxn ang="0">
                      <a:pos x="T0" y="T1"/>
                    </a:cxn>
                    <a:cxn ang="0">
                      <a:pos x="T2" y="T3"/>
                    </a:cxn>
                    <a:cxn ang="0">
                      <a:pos x="T4" y="T5"/>
                    </a:cxn>
                    <a:cxn ang="0">
                      <a:pos x="T6" y="T7"/>
                    </a:cxn>
                    <a:cxn ang="0">
                      <a:pos x="T8" y="T9"/>
                    </a:cxn>
                  </a:cxnLst>
                  <a:rect l="0" t="0" r="r" b="b"/>
                  <a:pathLst>
                    <a:path w="375" h="622">
                      <a:moveTo>
                        <a:pt x="99" y="622"/>
                      </a:moveTo>
                      <a:cubicBezTo>
                        <a:pt x="35" y="548"/>
                        <a:pt x="0" y="455"/>
                        <a:pt x="0" y="356"/>
                      </a:cubicBezTo>
                      <a:cubicBezTo>
                        <a:pt x="0" y="208"/>
                        <a:pt x="82" y="71"/>
                        <a:pt x="210" y="0"/>
                      </a:cubicBezTo>
                      <a:cubicBezTo>
                        <a:pt x="375" y="351"/>
                        <a:pt x="375" y="351"/>
                        <a:pt x="375" y="351"/>
                      </a:cubicBezTo>
                      <a:lnTo>
                        <a:pt x="99" y="622"/>
                      </a:lnTo>
                      <a:close/>
                    </a:path>
                  </a:pathLst>
                </a:custGeom>
                <a:grpFill/>
                <a:ln>
                  <a:noFill/>
                </a:ln>
              </p:spPr>
              <p:txBody>
                <a:bodyPr/>
                <a:lstStyle/>
                <a:p>
                  <a:pPr marL="0" marR="0" lvl="0" indent="0" defTabSz="85650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02" name="Freeform 75"/>
                <p:cNvSpPr>
                  <a:spLocks/>
                </p:cNvSpPr>
                <p:nvPr/>
              </p:nvSpPr>
              <p:spPr bwMode="auto">
                <a:xfrm>
                  <a:off x="5718972" y="5689726"/>
                  <a:ext cx="172160" cy="64506"/>
                </a:xfrm>
                <a:custGeom>
                  <a:avLst/>
                  <a:gdLst>
                    <a:gd name="T0" fmla="*/ 0 w 269"/>
                    <a:gd name="T1" fmla="*/ 102 h 102"/>
                    <a:gd name="T2" fmla="*/ 249 w 269"/>
                    <a:gd name="T3" fmla="*/ 0 h 102"/>
                    <a:gd name="T4" fmla="*/ 269 w 269"/>
                    <a:gd name="T5" fmla="*/ 102 h 102"/>
                    <a:gd name="T6" fmla="*/ 0 w 269"/>
                    <a:gd name="T7" fmla="*/ 102 h 102"/>
                  </a:gdLst>
                  <a:ahLst/>
                  <a:cxnLst>
                    <a:cxn ang="0">
                      <a:pos x="T0" y="T1"/>
                    </a:cxn>
                    <a:cxn ang="0">
                      <a:pos x="T2" y="T3"/>
                    </a:cxn>
                    <a:cxn ang="0">
                      <a:pos x="T4" y="T5"/>
                    </a:cxn>
                    <a:cxn ang="0">
                      <a:pos x="T6" y="T7"/>
                    </a:cxn>
                  </a:cxnLst>
                  <a:rect l="0" t="0" r="r" b="b"/>
                  <a:pathLst>
                    <a:path w="269" h="102">
                      <a:moveTo>
                        <a:pt x="0" y="102"/>
                      </a:moveTo>
                      <a:cubicBezTo>
                        <a:pt x="249" y="0"/>
                        <a:pt x="249" y="0"/>
                        <a:pt x="249" y="0"/>
                      </a:cubicBezTo>
                      <a:cubicBezTo>
                        <a:pt x="260" y="33"/>
                        <a:pt x="267" y="67"/>
                        <a:pt x="269" y="102"/>
                      </a:cubicBezTo>
                      <a:lnTo>
                        <a:pt x="0" y="102"/>
                      </a:lnTo>
                      <a:close/>
                    </a:path>
                  </a:pathLst>
                </a:custGeom>
                <a:grpFill/>
                <a:ln>
                  <a:noFill/>
                </a:ln>
              </p:spPr>
              <p:txBody>
                <a:bodyPr/>
                <a:lstStyle/>
                <a:p>
                  <a:pPr marL="0" marR="0" lvl="0" indent="0" defTabSz="85650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03" name="Freeform 76"/>
                <p:cNvSpPr>
                  <a:spLocks/>
                </p:cNvSpPr>
                <p:nvPr/>
              </p:nvSpPr>
              <p:spPr bwMode="auto">
                <a:xfrm>
                  <a:off x="5458341" y="5859354"/>
                  <a:ext cx="107600" cy="138571"/>
                </a:xfrm>
                <a:custGeom>
                  <a:avLst/>
                  <a:gdLst>
                    <a:gd name="T0" fmla="*/ 62 w 171"/>
                    <a:gd name="T1" fmla="*/ 215 h 215"/>
                    <a:gd name="T2" fmla="*/ 0 w 171"/>
                    <a:gd name="T3" fmla="*/ 169 h 215"/>
                    <a:gd name="T4" fmla="*/ 171 w 171"/>
                    <a:gd name="T5" fmla="*/ 0 h 215"/>
                    <a:gd name="T6" fmla="*/ 62 w 171"/>
                    <a:gd name="T7" fmla="*/ 215 h 215"/>
                  </a:gdLst>
                  <a:ahLst/>
                  <a:cxnLst>
                    <a:cxn ang="0">
                      <a:pos x="T0" y="T1"/>
                    </a:cxn>
                    <a:cxn ang="0">
                      <a:pos x="T2" y="T3"/>
                    </a:cxn>
                    <a:cxn ang="0">
                      <a:pos x="T4" y="T5"/>
                    </a:cxn>
                    <a:cxn ang="0">
                      <a:pos x="T6" y="T7"/>
                    </a:cxn>
                  </a:cxnLst>
                  <a:rect l="0" t="0" r="r" b="b"/>
                  <a:pathLst>
                    <a:path w="171" h="215">
                      <a:moveTo>
                        <a:pt x="62" y="215"/>
                      </a:moveTo>
                      <a:cubicBezTo>
                        <a:pt x="40" y="201"/>
                        <a:pt x="19" y="186"/>
                        <a:pt x="0" y="169"/>
                      </a:cubicBezTo>
                      <a:cubicBezTo>
                        <a:pt x="171" y="0"/>
                        <a:pt x="171" y="0"/>
                        <a:pt x="171" y="0"/>
                      </a:cubicBezTo>
                      <a:lnTo>
                        <a:pt x="62" y="215"/>
                      </a:lnTo>
                      <a:close/>
                    </a:path>
                  </a:pathLst>
                </a:custGeom>
                <a:grpFill/>
                <a:ln>
                  <a:noFill/>
                </a:ln>
              </p:spPr>
              <p:txBody>
                <a:bodyPr/>
                <a:lstStyle/>
                <a:p>
                  <a:pPr marL="0" marR="0" lvl="0" indent="0" defTabSz="85650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04" name="Freeform 77"/>
                <p:cNvSpPr>
                  <a:spLocks/>
                </p:cNvSpPr>
                <p:nvPr/>
              </p:nvSpPr>
              <p:spPr bwMode="auto">
                <a:xfrm>
                  <a:off x="5527684" y="5790070"/>
                  <a:ext cx="363448" cy="243693"/>
                </a:xfrm>
                <a:custGeom>
                  <a:avLst/>
                  <a:gdLst>
                    <a:gd name="T0" fmla="*/ 160 w 566"/>
                    <a:gd name="T1" fmla="*/ 381 h 381"/>
                    <a:gd name="T2" fmla="*/ 0 w 566"/>
                    <a:gd name="T3" fmla="*/ 348 h 381"/>
                    <a:gd name="T4" fmla="*/ 176 w 566"/>
                    <a:gd name="T5" fmla="*/ 0 h 381"/>
                    <a:gd name="T6" fmla="*/ 566 w 566"/>
                    <a:gd name="T7" fmla="*/ 0 h 381"/>
                    <a:gd name="T8" fmla="*/ 160 w 566"/>
                    <a:gd name="T9" fmla="*/ 381 h 381"/>
                  </a:gdLst>
                  <a:ahLst/>
                  <a:cxnLst>
                    <a:cxn ang="0">
                      <a:pos x="T0" y="T1"/>
                    </a:cxn>
                    <a:cxn ang="0">
                      <a:pos x="T2" y="T3"/>
                    </a:cxn>
                    <a:cxn ang="0">
                      <a:pos x="T4" y="T5"/>
                    </a:cxn>
                    <a:cxn ang="0">
                      <a:pos x="T6" y="T7"/>
                    </a:cxn>
                    <a:cxn ang="0">
                      <a:pos x="T8" y="T9"/>
                    </a:cxn>
                  </a:cxnLst>
                  <a:rect l="0" t="0" r="r" b="b"/>
                  <a:pathLst>
                    <a:path w="566" h="381">
                      <a:moveTo>
                        <a:pt x="160" y="381"/>
                      </a:moveTo>
                      <a:cubicBezTo>
                        <a:pt x="104" y="381"/>
                        <a:pt x="50" y="370"/>
                        <a:pt x="0" y="348"/>
                      </a:cubicBezTo>
                      <a:cubicBezTo>
                        <a:pt x="176" y="0"/>
                        <a:pt x="176" y="0"/>
                        <a:pt x="176" y="0"/>
                      </a:cubicBezTo>
                      <a:cubicBezTo>
                        <a:pt x="566" y="0"/>
                        <a:pt x="566" y="0"/>
                        <a:pt x="566" y="0"/>
                      </a:cubicBezTo>
                      <a:cubicBezTo>
                        <a:pt x="552" y="213"/>
                        <a:pt x="375" y="381"/>
                        <a:pt x="160" y="381"/>
                      </a:cubicBezTo>
                      <a:close/>
                    </a:path>
                  </a:pathLst>
                </a:custGeom>
                <a:grpFill/>
                <a:ln>
                  <a:noFill/>
                </a:ln>
              </p:spPr>
              <p:txBody>
                <a:bodyPr/>
                <a:lstStyle/>
                <a:p>
                  <a:pPr marL="0" marR="0" lvl="0" indent="0" defTabSz="85650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grpSp>
        </p:grpSp>
        <p:grpSp>
          <p:nvGrpSpPr>
            <p:cNvPr id="108" name="Group 107"/>
            <p:cNvGrpSpPr/>
            <p:nvPr/>
          </p:nvGrpSpPr>
          <p:grpSpPr>
            <a:xfrm>
              <a:off x="9967576" y="4611561"/>
              <a:ext cx="1019051" cy="662084"/>
              <a:chOff x="10355354" y="2960609"/>
              <a:chExt cx="1109544" cy="720878"/>
            </a:xfrm>
          </p:grpSpPr>
          <p:grpSp>
            <p:nvGrpSpPr>
              <p:cNvPr id="109" name="Group 108"/>
              <p:cNvGrpSpPr/>
              <p:nvPr/>
            </p:nvGrpSpPr>
            <p:grpSpPr>
              <a:xfrm>
                <a:off x="10355354" y="2960609"/>
                <a:ext cx="1109544" cy="720878"/>
                <a:chOff x="10355354" y="2831936"/>
                <a:chExt cx="1307592" cy="849551"/>
              </a:xfrm>
            </p:grpSpPr>
            <p:sp>
              <p:nvSpPr>
                <p:cNvPr id="122" name="Freeform 18"/>
                <p:cNvSpPr>
                  <a:spLocks/>
                </p:cNvSpPr>
                <p:nvPr/>
              </p:nvSpPr>
              <p:spPr bwMode="auto">
                <a:xfrm>
                  <a:off x="10355354" y="2831936"/>
                  <a:ext cx="1307592" cy="849551"/>
                </a:xfrm>
                <a:custGeom>
                  <a:avLst/>
                  <a:gdLst>
                    <a:gd name="T0" fmla="*/ 14 w 432"/>
                    <a:gd name="T1" fmla="*/ 278 h 278"/>
                    <a:gd name="T2" fmla="*/ 418 w 432"/>
                    <a:gd name="T3" fmla="*/ 278 h 278"/>
                    <a:gd name="T4" fmla="*/ 432 w 432"/>
                    <a:gd name="T5" fmla="*/ 263 h 278"/>
                    <a:gd name="T6" fmla="*/ 432 w 432"/>
                    <a:gd name="T7" fmla="*/ 15 h 278"/>
                    <a:gd name="T8" fmla="*/ 418 w 432"/>
                    <a:gd name="T9" fmla="*/ 0 h 278"/>
                    <a:gd name="T10" fmla="*/ 14 w 432"/>
                    <a:gd name="T11" fmla="*/ 0 h 278"/>
                    <a:gd name="T12" fmla="*/ 0 w 432"/>
                    <a:gd name="T13" fmla="*/ 15 h 278"/>
                    <a:gd name="T14" fmla="*/ 0 w 432"/>
                    <a:gd name="T15" fmla="*/ 263 h 278"/>
                    <a:gd name="T16" fmla="*/ 14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4"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4" y="0"/>
                        <a:pt x="14" y="0"/>
                        <a:pt x="14" y="0"/>
                      </a:cubicBezTo>
                      <a:cubicBezTo>
                        <a:pt x="7" y="0"/>
                        <a:pt x="0" y="6"/>
                        <a:pt x="0" y="15"/>
                      </a:cubicBezTo>
                      <a:cubicBezTo>
                        <a:pt x="0" y="263"/>
                        <a:pt x="0" y="263"/>
                        <a:pt x="0" y="263"/>
                      </a:cubicBezTo>
                      <a:cubicBezTo>
                        <a:pt x="0" y="272"/>
                        <a:pt x="7" y="278"/>
                        <a:pt x="14" y="278"/>
                      </a:cubicBezTo>
                    </a:path>
                  </a:pathLst>
                </a:custGeom>
                <a:solidFill>
                  <a:schemeClr val="bg1"/>
                </a:solidFill>
                <a:ln>
                  <a:noFill/>
                </a:ln>
              </p:spPr>
              <p:txBody>
                <a:bodyPr vert="horz" wrap="square" lIns="83982" tIns="41991" rIns="83982" bIns="41991"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54" b="0" i="0" u="none" strike="noStrike" kern="0" cap="none" spc="0" normalizeH="0" baseline="0" noProof="0" dirty="0">
                    <a:ln>
                      <a:noFill/>
                    </a:ln>
                    <a:solidFill>
                      <a:srgbClr val="00B0F0"/>
                    </a:solidFill>
                    <a:effectLst/>
                    <a:uLnTx/>
                    <a:uFillTx/>
                    <a:latin typeface="Segoe UI"/>
                  </a:endParaRPr>
                </a:p>
              </p:txBody>
            </p:sp>
            <p:sp>
              <p:nvSpPr>
                <p:cNvPr id="123" name="Freeform 19"/>
                <p:cNvSpPr>
                  <a:spLocks/>
                </p:cNvSpPr>
                <p:nvPr/>
              </p:nvSpPr>
              <p:spPr bwMode="auto">
                <a:xfrm>
                  <a:off x="10412929" y="2847289"/>
                  <a:ext cx="1192442" cy="742078"/>
                </a:xfrm>
                <a:custGeom>
                  <a:avLst/>
                  <a:gdLst>
                    <a:gd name="T0" fmla="*/ 0 w 394"/>
                    <a:gd name="T1" fmla="*/ 12 h 243"/>
                    <a:gd name="T2" fmla="*/ 394 w 394"/>
                    <a:gd name="T3" fmla="*/ 12 h 243"/>
                    <a:gd name="T4" fmla="*/ 394 w 394"/>
                    <a:gd name="T5" fmla="*/ 243 h 243"/>
                    <a:gd name="T6" fmla="*/ 0 w 394"/>
                    <a:gd name="T7" fmla="*/ 243 h 243"/>
                    <a:gd name="T8" fmla="*/ 0 w 394"/>
                    <a:gd name="T9" fmla="*/ 12 h 243"/>
                  </a:gdLst>
                  <a:ahLst/>
                  <a:cxnLst>
                    <a:cxn ang="0">
                      <a:pos x="T0" y="T1"/>
                    </a:cxn>
                    <a:cxn ang="0">
                      <a:pos x="T2" y="T3"/>
                    </a:cxn>
                    <a:cxn ang="0">
                      <a:pos x="T4" y="T5"/>
                    </a:cxn>
                    <a:cxn ang="0">
                      <a:pos x="T6" y="T7"/>
                    </a:cxn>
                    <a:cxn ang="0">
                      <a:pos x="T8" y="T9"/>
                    </a:cxn>
                  </a:cxnLst>
                  <a:rect l="0" t="0" r="r" b="b"/>
                  <a:pathLst>
                    <a:path w="394" h="243">
                      <a:moveTo>
                        <a:pt x="0" y="12"/>
                      </a:moveTo>
                      <a:cubicBezTo>
                        <a:pt x="394" y="12"/>
                        <a:pt x="394" y="12"/>
                        <a:pt x="394" y="12"/>
                      </a:cubicBezTo>
                      <a:cubicBezTo>
                        <a:pt x="394" y="173"/>
                        <a:pt x="394" y="243"/>
                        <a:pt x="394" y="243"/>
                      </a:cubicBezTo>
                      <a:cubicBezTo>
                        <a:pt x="0" y="243"/>
                        <a:pt x="0" y="243"/>
                        <a:pt x="0" y="243"/>
                      </a:cubicBezTo>
                      <a:cubicBezTo>
                        <a:pt x="0" y="0"/>
                        <a:pt x="0" y="12"/>
                        <a:pt x="0" y="12"/>
                      </a:cubicBezTo>
                    </a:path>
                  </a:pathLst>
                </a:custGeom>
                <a:solidFill>
                  <a:srgbClr val="DC3C00"/>
                </a:solidFill>
                <a:ln>
                  <a:noFill/>
                </a:ln>
              </p:spPr>
              <p:txBody>
                <a:bodyPr vert="horz" wrap="square" lIns="83982" tIns="41991" rIns="83982" bIns="41991"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54" b="0" i="0" u="none" strike="noStrike" kern="0" cap="none" spc="0" normalizeH="0" baseline="0" noProof="0" dirty="0">
                    <a:ln>
                      <a:noFill/>
                    </a:ln>
                    <a:solidFill>
                      <a:srgbClr val="00B0F0"/>
                    </a:solidFill>
                    <a:effectLst/>
                    <a:uLnTx/>
                    <a:uFillTx/>
                    <a:latin typeface="Segoe UI"/>
                  </a:endParaRPr>
                </a:p>
              </p:txBody>
            </p:sp>
          </p:grpSp>
          <p:grpSp>
            <p:nvGrpSpPr>
              <p:cNvPr id="110" name="Group 1031"/>
              <p:cNvGrpSpPr>
                <a:grpSpLocks/>
              </p:cNvGrpSpPr>
              <p:nvPr/>
            </p:nvGrpSpPr>
            <p:grpSpPr bwMode="auto">
              <a:xfrm>
                <a:off x="10599291" y="3157951"/>
                <a:ext cx="595154" cy="296900"/>
                <a:chOff x="4841436" y="5510539"/>
                <a:chExt cx="1049696" cy="523224"/>
              </a:xfrm>
              <a:solidFill>
                <a:schemeClr val="bg1"/>
              </a:solidFill>
            </p:grpSpPr>
            <p:sp>
              <p:nvSpPr>
                <p:cNvPr id="111" name="Freeform 67"/>
                <p:cNvSpPr>
                  <a:spLocks/>
                </p:cNvSpPr>
                <p:nvPr/>
              </p:nvSpPr>
              <p:spPr bwMode="auto">
                <a:xfrm>
                  <a:off x="5030334" y="5852188"/>
                  <a:ext cx="59777" cy="181575"/>
                </a:xfrm>
                <a:custGeom>
                  <a:avLst/>
                  <a:gdLst>
                    <a:gd name="T0" fmla="*/ 0 w 222"/>
                    <a:gd name="T1" fmla="*/ 0 h 674"/>
                    <a:gd name="T2" fmla="*/ 0 w 222"/>
                    <a:gd name="T3" fmla="*/ 135 h 674"/>
                    <a:gd name="T4" fmla="*/ 0 w 222"/>
                    <a:gd name="T5" fmla="*/ 674 h 674"/>
                    <a:gd name="T6" fmla="*/ 222 w 222"/>
                    <a:gd name="T7" fmla="*/ 674 h 674"/>
                    <a:gd name="T8" fmla="*/ 222 w 222"/>
                    <a:gd name="T9" fmla="*/ 29 h 674"/>
                    <a:gd name="T10" fmla="*/ 222 w 222"/>
                    <a:gd name="T11" fmla="*/ 0 h 674"/>
                    <a:gd name="T12" fmla="*/ 0 w 222"/>
                    <a:gd name="T13" fmla="*/ 0 h 674"/>
                  </a:gdLst>
                  <a:ahLst/>
                  <a:cxnLst>
                    <a:cxn ang="0">
                      <a:pos x="T0" y="T1"/>
                    </a:cxn>
                    <a:cxn ang="0">
                      <a:pos x="T2" y="T3"/>
                    </a:cxn>
                    <a:cxn ang="0">
                      <a:pos x="T4" y="T5"/>
                    </a:cxn>
                    <a:cxn ang="0">
                      <a:pos x="T6" y="T7"/>
                    </a:cxn>
                    <a:cxn ang="0">
                      <a:pos x="T8" y="T9"/>
                    </a:cxn>
                    <a:cxn ang="0">
                      <a:pos x="T10" y="T11"/>
                    </a:cxn>
                    <a:cxn ang="0">
                      <a:pos x="T12" y="T13"/>
                    </a:cxn>
                  </a:cxnLst>
                  <a:rect l="0" t="0" r="r" b="b"/>
                  <a:pathLst>
                    <a:path w="222" h="674">
                      <a:moveTo>
                        <a:pt x="0" y="0"/>
                      </a:moveTo>
                      <a:lnTo>
                        <a:pt x="0" y="135"/>
                      </a:lnTo>
                      <a:lnTo>
                        <a:pt x="0" y="674"/>
                      </a:lnTo>
                      <a:lnTo>
                        <a:pt x="222" y="674"/>
                      </a:lnTo>
                      <a:lnTo>
                        <a:pt x="222" y="29"/>
                      </a:lnTo>
                      <a:lnTo>
                        <a:pt x="222" y="0"/>
                      </a:lnTo>
                      <a:lnTo>
                        <a:pt x="0" y="0"/>
                      </a:lnTo>
                      <a:close/>
                    </a:path>
                  </a:pathLst>
                </a:custGeom>
                <a:grpFill/>
                <a:ln>
                  <a:noFill/>
                </a:ln>
              </p:spPr>
              <p:txBody>
                <a:bodyPr/>
                <a:lstStyle/>
                <a:p>
                  <a:pPr marL="0" marR="0" lvl="0" indent="0" defTabSz="85650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12" name="Freeform 68"/>
                <p:cNvSpPr>
                  <a:spLocks/>
                </p:cNvSpPr>
                <p:nvPr/>
              </p:nvSpPr>
              <p:spPr bwMode="auto">
                <a:xfrm>
                  <a:off x="5125978" y="5677779"/>
                  <a:ext cx="59777" cy="355984"/>
                </a:xfrm>
                <a:custGeom>
                  <a:avLst/>
                  <a:gdLst>
                    <a:gd name="T0" fmla="*/ 0 w 223"/>
                    <a:gd name="T1" fmla="*/ 0 h 1319"/>
                    <a:gd name="T2" fmla="*/ 0 w 223"/>
                    <a:gd name="T3" fmla="*/ 652 h 1319"/>
                    <a:gd name="T4" fmla="*/ 0 w 223"/>
                    <a:gd name="T5" fmla="*/ 1319 h 1319"/>
                    <a:gd name="T6" fmla="*/ 223 w 223"/>
                    <a:gd name="T7" fmla="*/ 1319 h 1319"/>
                    <a:gd name="T8" fmla="*/ 223 w 223"/>
                    <a:gd name="T9" fmla="*/ 548 h 1319"/>
                    <a:gd name="T10" fmla="*/ 223 w 223"/>
                    <a:gd name="T11" fmla="*/ 0 h 1319"/>
                    <a:gd name="T12" fmla="*/ 0 w 223"/>
                    <a:gd name="T13" fmla="*/ 0 h 1319"/>
                  </a:gdLst>
                  <a:ahLst/>
                  <a:cxnLst>
                    <a:cxn ang="0">
                      <a:pos x="T0" y="T1"/>
                    </a:cxn>
                    <a:cxn ang="0">
                      <a:pos x="T2" y="T3"/>
                    </a:cxn>
                    <a:cxn ang="0">
                      <a:pos x="T4" y="T5"/>
                    </a:cxn>
                    <a:cxn ang="0">
                      <a:pos x="T6" y="T7"/>
                    </a:cxn>
                    <a:cxn ang="0">
                      <a:pos x="T8" y="T9"/>
                    </a:cxn>
                    <a:cxn ang="0">
                      <a:pos x="T10" y="T11"/>
                    </a:cxn>
                    <a:cxn ang="0">
                      <a:pos x="T12" y="T13"/>
                    </a:cxn>
                  </a:cxnLst>
                  <a:rect l="0" t="0" r="r" b="b"/>
                  <a:pathLst>
                    <a:path w="223" h="1319">
                      <a:moveTo>
                        <a:pt x="0" y="0"/>
                      </a:moveTo>
                      <a:lnTo>
                        <a:pt x="0" y="652"/>
                      </a:lnTo>
                      <a:lnTo>
                        <a:pt x="0" y="1319"/>
                      </a:lnTo>
                      <a:lnTo>
                        <a:pt x="223" y="1319"/>
                      </a:lnTo>
                      <a:lnTo>
                        <a:pt x="223" y="548"/>
                      </a:lnTo>
                      <a:lnTo>
                        <a:pt x="223" y="0"/>
                      </a:lnTo>
                      <a:lnTo>
                        <a:pt x="0" y="0"/>
                      </a:lnTo>
                      <a:close/>
                    </a:path>
                  </a:pathLst>
                </a:custGeom>
                <a:grpFill/>
                <a:ln>
                  <a:noFill/>
                </a:ln>
              </p:spPr>
              <p:txBody>
                <a:bodyPr/>
                <a:lstStyle/>
                <a:p>
                  <a:pPr marL="0" marR="0" lvl="0" indent="0" defTabSz="85650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13" name="Freeform 69"/>
                <p:cNvSpPr>
                  <a:spLocks/>
                </p:cNvSpPr>
                <p:nvPr/>
              </p:nvSpPr>
              <p:spPr bwMode="auto">
                <a:xfrm>
                  <a:off x="5219231" y="5517707"/>
                  <a:ext cx="62169" cy="516056"/>
                </a:xfrm>
                <a:custGeom>
                  <a:avLst/>
                  <a:gdLst>
                    <a:gd name="T0" fmla="*/ 0 w 223"/>
                    <a:gd name="T1" fmla="*/ 0 h 1909"/>
                    <a:gd name="T2" fmla="*/ 0 w 223"/>
                    <a:gd name="T3" fmla="*/ 1117 h 1909"/>
                    <a:gd name="T4" fmla="*/ 0 w 223"/>
                    <a:gd name="T5" fmla="*/ 1909 h 1909"/>
                    <a:gd name="T6" fmla="*/ 223 w 223"/>
                    <a:gd name="T7" fmla="*/ 1909 h 1909"/>
                    <a:gd name="T8" fmla="*/ 223 w 223"/>
                    <a:gd name="T9" fmla="*/ 1012 h 1909"/>
                    <a:gd name="T10" fmla="*/ 223 w 223"/>
                    <a:gd name="T11" fmla="*/ 0 h 1909"/>
                    <a:gd name="T12" fmla="*/ 0 w 223"/>
                    <a:gd name="T13" fmla="*/ 0 h 1909"/>
                  </a:gdLst>
                  <a:ahLst/>
                  <a:cxnLst>
                    <a:cxn ang="0">
                      <a:pos x="T0" y="T1"/>
                    </a:cxn>
                    <a:cxn ang="0">
                      <a:pos x="T2" y="T3"/>
                    </a:cxn>
                    <a:cxn ang="0">
                      <a:pos x="T4" y="T5"/>
                    </a:cxn>
                    <a:cxn ang="0">
                      <a:pos x="T6" y="T7"/>
                    </a:cxn>
                    <a:cxn ang="0">
                      <a:pos x="T8" y="T9"/>
                    </a:cxn>
                    <a:cxn ang="0">
                      <a:pos x="T10" y="T11"/>
                    </a:cxn>
                    <a:cxn ang="0">
                      <a:pos x="T12" y="T13"/>
                    </a:cxn>
                  </a:cxnLst>
                  <a:rect l="0" t="0" r="r" b="b"/>
                  <a:pathLst>
                    <a:path w="223" h="1909">
                      <a:moveTo>
                        <a:pt x="0" y="0"/>
                      </a:moveTo>
                      <a:lnTo>
                        <a:pt x="0" y="1117"/>
                      </a:lnTo>
                      <a:lnTo>
                        <a:pt x="0" y="1909"/>
                      </a:lnTo>
                      <a:lnTo>
                        <a:pt x="223" y="1909"/>
                      </a:lnTo>
                      <a:lnTo>
                        <a:pt x="223" y="1012"/>
                      </a:lnTo>
                      <a:lnTo>
                        <a:pt x="223" y="0"/>
                      </a:lnTo>
                      <a:lnTo>
                        <a:pt x="0" y="0"/>
                      </a:lnTo>
                      <a:close/>
                    </a:path>
                  </a:pathLst>
                </a:custGeom>
                <a:grpFill/>
                <a:ln>
                  <a:noFill/>
                </a:ln>
              </p:spPr>
              <p:txBody>
                <a:bodyPr/>
                <a:lstStyle/>
                <a:p>
                  <a:pPr marL="0" marR="0" lvl="0" indent="0" defTabSz="85650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14" name="Freeform 70"/>
                <p:cNvSpPr>
                  <a:spLocks/>
                </p:cNvSpPr>
                <p:nvPr/>
              </p:nvSpPr>
              <p:spPr bwMode="auto">
                <a:xfrm>
                  <a:off x="4841436" y="5859354"/>
                  <a:ext cx="59778" cy="174409"/>
                </a:xfrm>
                <a:custGeom>
                  <a:avLst/>
                  <a:gdLst>
                    <a:gd name="T0" fmla="*/ 0 w 222"/>
                    <a:gd name="T1" fmla="*/ 0 h 648"/>
                    <a:gd name="T2" fmla="*/ 0 w 222"/>
                    <a:gd name="T3" fmla="*/ 361 h 648"/>
                    <a:gd name="T4" fmla="*/ 0 w 222"/>
                    <a:gd name="T5" fmla="*/ 648 h 648"/>
                    <a:gd name="T6" fmla="*/ 222 w 222"/>
                    <a:gd name="T7" fmla="*/ 648 h 648"/>
                    <a:gd name="T8" fmla="*/ 222 w 222"/>
                    <a:gd name="T9" fmla="*/ 256 h 648"/>
                    <a:gd name="T10" fmla="*/ 222 w 222"/>
                    <a:gd name="T11" fmla="*/ 0 h 648"/>
                    <a:gd name="T12" fmla="*/ 0 w 222"/>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22" h="648">
                      <a:moveTo>
                        <a:pt x="0" y="0"/>
                      </a:moveTo>
                      <a:lnTo>
                        <a:pt x="0" y="361"/>
                      </a:lnTo>
                      <a:lnTo>
                        <a:pt x="0" y="648"/>
                      </a:lnTo>
                      <a:lnTo>
                        <a:pt x="222" y="648"/>
                      </a:lnTo>
                      <a:lnTo>
                        <a:pt x="222" y="256"/>
                      </a:lnTo>
                      <a:lnTo>
                        <a:pt x="222" y="0"/>
                      </a:lnTo>
                      <a:lnTo>
                        <a:pt x="0" y="0"/>
                      </a:lnTo>
                      <a:close/>
                    </a:path>
                  </a:pathLst>
                </a:custGeom>
                <a:grpFill/>
                <a:ln>
                  <a:noFill/>
                </a:ln>
              </p:spPr>
              <p:txBody>
                <a:bodyPr/>
                <a:lstStyle/>
                <a:p>
                  <a:pPr marL="0" marR="0" lvl="0" indent="0" defTabSz="85650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15" name="Freeform 71"/>
                <p:cNvSpPr>
                  <a:spLocks/>
                </p:cNvSpPr>
                <p:nvPr/>
              </p:nvSpPr>
              <p:spPr bwMode="auto">
                <a:xfrm>
                  <a:off x="4937080" y="5653888"/>
                  <a:ext cx="59778" cy="379875"/>
                </a:xfrm>
                <a:custGeom>
                  <a:avLst/>
                  <a:gdLst>
                    <a:gd name="T0" fmla="*/ 0 w 222"/>
                    <a:gd name="T1" fmla="*/ 0 h 1402"/>
                    <a:gd name="T2" fmla="*/ 0 w 222"/>
                    <a:gd name="T3" fmla="*/ 1062 h 1402"/>
                    <a:gd name="T4" fmla="*/ 0 w 222"/>
                    <a:gd name="T5" fmla="*/ 1402 h 1402"/>
                    <a:gd name="T6" fmla="*/ 222 w 222"/>
                    <a:gd name="T7" fmla="*/ 1402 h 1402"/>
                    <a:gd name="T8" fmla="*/ 222 w 222"/>
                    <a:gd name="T9" fmla="*/ 977 h 1402"/>
                    <a:gd name="T10" fmla="*/ 222 w 222"/>
                    <a:gd name="T11" fmla="*/ 0 h 1402"/>
                    <a:gd name="T12" fmla="*/ 0 w 222"/>
                    <a:gd name="T13" fmla="*/ 0 h 1402"/>
                  </a:gdLst>
                  <a:ahLst/>
                  <a:cxnLst>
                    <a:cxn ang="0">
                      <a:pos x="T0" y="T1"/>
                    </a:cxn>
                    <a:cxn ang="0">
                      <a:pos x="T2" y="T3"/>
                    </a:cxn>
                    <a:cxn ang="0">
                      <a:pos x="T4" y="T5"/>
                    </a:cxn>
                    <a:cxn ang="0">
                      <a:pos x="T6" y="T7"/>
                    </a:cxn>
                    <a:cxn ang="0">
                      <a:pos x="T8" y="T9"/>
                    </a:cxn>
                    <a:cxn ang="0">
                      <a:pos x="T10" y="T11"/>
                    </a:cxn>
                    <a:cxn ang="0">
                      <a:pos x="T12" y="T13"/>
                    </a:cxn>
                  </a:cxnLst>
                  <a:rect l="0" t="0" r="r" b="b"/>
                  <a:pathLst>
                    <a:path w="222" h="1402">
                      <a:moveTo>
                        <a:pt x="0" y="0"/>
                      </a:moveTo>
                      <a:lnTo>
                        <a:pt x="0" y="1062"/>
                      </a:lnTo>
                      <a:lnTo>
                        <a:pt x="0" y="1402"/>
                      </a:lnTo>
                      <a:lnTo>
                        <a:pt x="222" y="1402"/>
                      </a:lnTo>
                      <a:lnTo>
                        <a:pt x="222" y="977"/>
                      </a:lnTo>
                      <a:lnTo>
                        <a:pt x="222" y="0"/>
                      </a:lnTo>
                      <a:lnTo>
                        <a:pt x="0" y="0"/>
                      </a:lnTo>
                      <a:close/>
                    </a:path>
                  </a:pathLst>
                </a:custGeom>
                <a:grpFill/>
                <a:ln>
                  <a:noFill/>
                </a:ln>
              </p:spPr>
              <p:txBody>
                <a:bodyPr/>
                <a:lstStyle/>
                <a:p>
                  <a:pPr marL="0" marR="0" lvl="0" indent="0" defTabSz="85650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16" name="Freeform 72"/>
                <p:cNvSpPr>
                  <a:spLocks/>
                </p:cNvSpPr>
                <p:nvPr/>
              </p:nvSpPr>
              <p:spPr bwMode="auto">
                <a:xfrm>
                  <a:off x="5534857" y="5510539"/>
                  <a:ext cx="258239" cy="229358"/>
                </a:xfrm>
                <a:custGeom>
                  <a:avLst/>
                  <a:gdLst>
                    <a:gd name="T0" fmla="*/ 0 w 401"/>
                    <a:gd name="T1" fmla="*/ 28 h 359"/>
                    <a:gd name="T2" fmla="*/ 149 w 401"/>
                    <a:gd name="T3" fmla="*/ 0 h 359"/>
                    <a:gd name="T4" fmla="*/ 401 w 401"/>
                    <a:gd name="T5" fmla="*/ 88 h 359"/>
                    <a:gd name="T6" fmla="*/ 156 w 401"/>
                    <a:gd name="T7" fmla="*/ 359 h 359"/>
                    <a:gd name="T8" fmla="*/ 0 w 401"/>
                    <a:gd name="T9" fmla="*/ 28 h 359"/>
                  </a:gdLst>
                  <a:ahLst/>
                  <a:cxnLst>
                    <a:cxn ang="0">
                      <a:pos x="T0" y="T1"/>
                    </a:cxn>
                    <a:cxn ang="0">
                      <a:pos x="T2" y="T3"/>
                    </a:cxn>
                    <a:cxn ang="0">
                      <a:pos x="T4" y="T5"/>
                    </a:cxn>
                    <a:cxn ang="0">
                      <a:pos x="T6" y="T7"/>
                    </a:cxn>
                    <a:cxn ang="0">
                      <a:pos x="T8" y="T9"/>
                    </a:cxn>
                  </a:cxnLst>
                  <a:rect l="0" t="0" r="r" b="b"/>
                  <a:pathLst>
                    <a:path w="401" h="359">
                      <a:moveTo>
                        <a:pt x="0" y="28"/>
                      </a:moveTo>
                      <a:cubicBezTo>
                        <a:pt x="47" y="9"/>
                        <a:pt x="97" y="0"/>
                        <a:pt x="149" y="0"/>
                      </a:cubicBezTo>
                      <a:cubicBezTo>
                        <a:pt x="241" y="0"/>
                        <a:pt x="330" y="31"/>
                        <a:pt x="401" y="88"/>
                      </a:cubicBezTo>
                      <a:cubicBezTo>
                        <a:pt x="156" y="359"/>
                        <a:pt x="156" y="359"/>
                        <a:pt x="156" y="359"/>
                      </a:cubicBezTo>
                      <a:lnTo>
                        <a:pt x="0" y="28"/>
                      </a:lnTo>
                      <a:close/>
                    </a:path>
                  </a:pathLst>
                </a:custGeom>
                <a:grpFill/>
                <a:ln>
                  <a:noFill/>
                </a:ln>
              </p:spPr>
              <p:txBody>
                <a:bodyPr/>
                <a:lstStyle/>
                <a:p>
                  <a:pPr marL="0" marR="0" lvl="0" indent="0" defTabSz="85650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17" name="Freeform 73"/>
                <p:cNvSpPr>
                  <a:spLocks/>
                </p:cNvSpPr>
                <p:nvPr/>
              </p:nvSpPr>
              <p:spPr bwMode="auto">
                <a:xfrm>
                  <a:off x="5695061" y="5589382"/>
                  <a:ext cx="169768" cy="138571"/>
                </a:xfrm>
                <a:custGeom>
                  <a:avLst/>
                  <a:gdLst>
                    <a:gd name="T0" fmla="*/ 192 w 266"/>
                    <a:gd name="T1" fmla="*/ 0 h 213"/>
                    <a:gd name="T2" fmla="*/ 266 w 266"/>
                    <a:gd name="T3" fmla="*/ 104 h 213"/>
                    <a:gd name="T4" fmla="*/ 0 w 266"/>
                    <a:gd name="T5" fmla="*/ 213 h 213"/>
                    <a:gd name="T6" fmla="*/ 192 w 266"/>
                    <a:gd name="T7" fmla="*/ 0 h 213"/>
                  </a:gdLst>
                  <a:ahLst/>
                  <a:cxnLst>
                    <a:cxn ang="0">
                      <a:pos x="T0" y="T1"/>
                    </a:cxn>
                    <a:cxn ang="0">
                      <a:pos x="T2" y="T3"/>
                    </a:cxn>
                    <a:cxn ang="0">
                      <a:pos x="T4" y="T5"/>
                    </a:cxn>
                    <a:cxn ang="0">
                      <a:pos x="T6" y="T7"/>
                    </a:cxn>
                  </a:cxnLst>
                  <a:rect l="0" t="0" r="r" b="b"/>
                  <a:pathLst>
                    <a:path w="266" h="213">
                      <a:moveTo>
                        <a:pt x="192" y="0"/>
                      </a:moveTo>
                      <a:cubicBezTo>
                        <a:pt x="222" y="30"/>
                        <a:pt x="247" y="66"/>
                        <a:pt x="266" y="104"/>
                      </a:cubicBezTo>
                      <a:cubicBezTo>
                        <a:pt x="0" y="213"/>
                        <a:pt x="0" y="213"/>
                        <a:pt x="0" y="213"/>
                      </a:cubicBezTo>
                      <a:lnTo>
                        <a:pt x="192" y="0"/>
                      </a:lnTo>
                      <a:close/>
                    </a:path>
                  </a:pathLst>
                </a:custGeom>
                <a:grpFill/>
                <a:ln>
                  <a:noFill/>
                </a:ln>
              </p:spPr>
              <p:txBody>
                <a:bodyPr/>
                <a:lstStyle/>
                <a:p>
                  <a:pPr marL="0" marR="0" lvl="0" indent="0" defTabSz="85650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18" name="Freeform 74"/>
                <p:cNvSpPr>
                  <a:spLocks/>
                </p:cNvSpPr>
                <p:nvPr/>
              </p:nvSpPr>
              <p:spPr bwMode="auto">
                <a:xfrm>
                  <a:off x="5369871" y="5543987"/>
                  <a:ext cx="239111" cy="398988"/>
                </a:xfrm>
                <a:custGeom>
                  <a:avLst/>
                  <a:gdLst>
                    <a:gd name="T0" fmla="*/ 99 w 375"/>
                    <a:gd name="T1" fmla="*/ 622 h 622"/>
                    <a:gd name="T2" fmla="*/ 0 w 375"/>
                    <a:gd name="T3" fmla="*/ 356 h 622"/>
                    <a:gd name="T4" fmla="*/ 210 w 375"/>
                    <a:gd name="T5" fmla="*/ 0 h 622"/>
                    <a:gd name="T6" fmla="*/ 375 w 375"/>
                    <a:gd name="T7" fmla="*/ 351 h 622"/>
                    <a:gd name="T8" fmla="*/ 99 w 375"/>
                    <a:gd name="T9" fmla="*/ 622 h 622"/>
                  </a:gdLst>
                  <a:ahLst/>
                  <a:cxnLst>
                    <a:cxn ang="0">
                      <a:pos x="T0" y="T1"/>
                    </a:cxn>
                    <a:cxn ang="0">
                      <a:pos x="T2" y="T3"/>
                    </a:cxn>
                    <a:cxn ang="0">
                      <a:pos x="T4" y="T5"/>
                    </a:cxn>
                    <a:cxn ang="0">
                      <a:pos x="T6" y="T7"/>
                    </a:cxn>
                    <a:cxn ang="0">
                      <a:pos x="T8" y="T9"/>
                    </a:cxn>
                  </a:cxnLst>
                  <a:rect l="0" t="0" r="r" b="b"/>
                  <a:pathLst>
                    <a:path w="375" h="622">
                      <a:moveTo>
                        <a:pt x="99" y="622"/>
                      </a:moveTo>
                      <a:cubicBezTo>
                        <a:pt x="35" y="548"/>
                        <a:pt x="0" y="455"/>
                        <a:pt x="0" y="356"/>
                      </a:cubicBezTo>
                      <a:cubicBezTo>
                        <a:pt x="0" y="208"/>
                        <a:pt x="82" y="71"/>
                        <a:pt x="210" y="0"/>
                      </a:cubicBezTo>
                      <a:cubicBezTo>
                        <a:pt x="375" y="351"/>
                        <a:pt x="375" y="351"/>
                        <a:pt x="375" y="351"/>
                      </a:cubicBezTo>
                      <a:lnTo>
                        <a:pt x="99" y="622"/>
                      </a:lnTo>
                      <a:close/>
                    </a:path>
                  </a:pathLst>
                </a:custGeom>
                <a:grpFill/>
                <a:ln>
                  <a:noFill/>
                </a:ln>
              </p:spPr>
              <p:txBody>
                <a:bodyPr/>
                <a:lstStyle/>
                <a:p>
                  <a:pPr marL="0" marR="0" lvl="0" indent="0" defTabSz="85650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19" name="Freeform 75"/>
                <p:cNvSpPr>
                  <a:spLocks/>
                </p:cNvSpPr>
                <p:nvPr/>
              </p:nvSpPr>
              <p:spPr bwMode="auto">
                <a:xfrm>
                  <a:off x="5718972" y="5689726"/>
                  <a:ext cx="172160" cy="64506"/>
                </a:xfrm>
                <a:custGeom>
                  <a:avLst/>
                  <a:gdLst>
                    <a:gd name="T0" fmla="*/ 0 w 269"/>
                    <a:gd name="T1" fmla="*/ 102 h 102"/>
                    <a:gd name="T2" fmla="*/ 249 w 269"/>
                    <a:gd name="T3" fmla="*/ 0 h 102"/>
                    <a:gd name="T4" fmla="*/ 269 w 269"/>
                    <a:gd name="T5" fmla="*/ 102 h 102"/>
                    <a:gd name="T6" fmla="*/ 0 w 269"/>
                    <a:gd name="T7" fmla="*/ 102 h 102"/>
                  </a:gdLst>
                  <a:ahLst/>
                  <a:cxnLst>
                    <a:cxn ang="0">
                      <a:pos x="T0" y="T1"/>
                    </a:cxn>
                    <a:cxn ang="0">
                      <a:pos x="T2" y="T3"/>
                    </a:cxn>
                    <a:cxn ang="0">
                      <a:pos x="T4" y="T5"/>
                    </a:cxn>
                    <a:cxn ang="0">
                      <a:pos x="T6" y="T7"/>
                    </a:cxn>
                  </a:cxnLst>
                  <a:rect l="0" t="0" r="r" b="b"/>
                  <a:pathLst>
                    <a:path w="269" h="102">
                      <a:moveTo>
                        <a:pt x="0" y="102"/>
                      </a:moveTo>
                      <a:cubicBezTo>
                        <a:pt x="249" y="0"/>
                        <a:pt x="249" y="0"/>
                        <a:pt x="249" y="0"/>
                      </a:cubicBezTo>
                      <a:cubicBezTo>
                        <a:pt x="260" y="33"/>
                        <a:pt x="267" y="67"/>
                        <a:pt x="269" y="102"/>
                      </a:cubicBezTo>
                      <a:lnTo>
                        <a:pt x="0" y="102"/>
                      </a:lnTo>
                      <a:close/>
                    </a:path>
                  </a:pathLst>
                </a:custGeom>
                <a:grpFill/>
                <a:ln>
                  <a:noFill/>
                </a:ln>
              </p:spPr>
              <p:txBody>
                <a:bodyPr/>
                <a:lstStyle/>
                <a:p>
                  <a:pPr marL="0" marR="0" lvl="0" indent="0" defTabSz="85650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20" name="Freeform 76"/>
                <p:cNvSpPr>
                  <a:spLocks/>
                </p:cNvSpPr>
                <p:nvPr/>
              </p:nvSpPr>
              <p:spPr bwMode="auto">
                <a:xfrm>
                  <a:off x="5458341" y="5859354"/>
                  <a:ext cx="107600" cy="138571"/>
                </a:xfrm>
                <a:custGeom>
                  <a:avLst/>
                  <a:gdLst>
                    <a:gd name="T0" fmla="*/ 62 w 171"/>
                    <a:gd name="T1" fmla="*/ 215 h 215"/>
                    <a:gd name="T2" fmla="*/ 0 w 171"/>
                    <a:gd name="T3" fmla="*/ 169 h 215"/>
                    <a:gd name="T4" fmla="*/ 171 w 171"/>
                    <a:gd name="T5" fmla="*/ 0 h 215"/>
                    <a:gd name="T6" fmla="*/ 62 w 171"/>
                    <a:gd name="T7" fmla="*/ 215 h 215"/>
                  </a:gdLst>
                  <a:ahLst/>
                  <a:cxnLst>
                    <a:cxn ang="0">
                      <a:pos x="T0" y="T1"/>
                    </a:cxn>
                    <a:cxn ang="0">
                      <a:pos x="T2" y="T3"/>
                    </a:cxn>
                    <a:cxn ang="0">
                      <a:pos x="T4" y="T5"/>
                    </a:cxn>
                    <a:cxn ang="0">
                      <a:pos x="T6" y="T7"/>
                    </a:cxn>
                  </a:cxnLst>
                  <a:rect l="0" t="0" r="r" b="b"/>
                  <a:pathLst>
                    <a:path w="171" h="215">
                      <a:moveTo>
                        <a:pt x="62" y="215"/>
                      </a:moveTo>
                      <a:cubicBezTo>
                        <a:pt x="40" y="201"/>
                        <a:pt x="19" y="186"/>
                        <a:pt x="0" y="169"/>
                      </a:cubicBezTo>
                      <a:cubicBezTo>
                        <a:pt x="171" y="0"/>
                        <a:pt x="171" y="0"/>
                        <a:pt x="171" y="0"/>
                      </a:cubicBezTo>
                      <a:lnTo>
                        <a:pt x="62" y="215"/>
                      </a:lnTo>
                      <a:close/>
                    </a:path>
                  </a:pathLst>
                </a:custGeom>
                <a:grpFill/>
                <a:ln>
                  <a:noFill/>
                </a:ln>
              </p:spPr>
              <p:txBody>
                <a:bodyPr/>
                <a:lstStyle/>
                <a:p>
                  <a:pPr marL="0" marR="0" lvl="0" indent="0" defTabSz="85650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21" name="Freeform 77"/>
                <p:cNvSpPr>
                  <a:spLocks/>
                </p:cNvSpPr>
                <p:nvPr/>
              </p:nvSpPr>
              <p:spPr bwMode="auto">
                <a:xfrm>
                  <a:off x="5527684" y="5790070"/>
                  <a:ext cx="363448" cy="243693"/>
                </a:xfrm>
                <a:custGeom>
                  <a:avLst/>
                  <a:gdLst>
                    <a:gd name="T0" fmla="*/ 160 w 566"/>
                    <a:gd name="T1" fmla="*/ 381 h 381"/>
                    <a:gd name="T2" fmla="*/ 0 w 566"/>
                    <a:gd name="T3" fmla="*/ 348 h 381"/>
                    <a:gd name="T4" fmla="*/ 176 w 566"/>
                    <a:gd name="T5" fmla="*/ 0 h 381"/>
                    <a:gd name="T6" fmla="*/ 566 w 566"/>
                    <a:gd name="T7" fmla="*/ 0 h 381"/>
                    <a:gd name="T8" fmla="*/ 160 w 566"/>
                    <a:gd name="T9" fmla="*/ 381 h 381"/>
                  </a:gdLst>
                  <a:ahLst/>
                  <a:cxnLst>
                    <a:cxn ang="0">
                      <a:pos x="T0" y="T1"/>
                    </a:cxn>
                    <a:cxn ang="0">
                      <a:pos x="T2" y="T3"/>
                    </a:cxn>
                    <a:cxn ang="0">
                      <a:pos x="T4" y="T5"/>
                    </a:cxn>
                    <a:cxn ang="0">
                      <a:pos x="T6" y="T7"/>
                    </a:cxn>
                    <a:cxn ang="0">
                      <a:pos x="T8" y="T9"/>
                    </a:cxn>
                  </a:cxnLst>
                  <a:rect l="0" t="0" r="r" b="b"/>
                  <a:pathLst>
                    <a:path w="566" h="381">
                      <a:moveTo>
                        <a:pt x="160" y="381"/>
                      </a:moveTo>
                      <a:cubicBezTo>
                        <a:pt x="104" y="381"/>
                        <a:pt x="50" y="370"/>
                        <a:pt x="0" y="348"/>
                      </a:cubicBezTo>
                      <a:cubicBezTo>
                        <a:pt x="176" y="0"/>
                        <a:pt x="176" y="0"/>
                        <a:pt x="176" y="0"/>
                      </a:cubicBezTo>
                      <a:cubicBezTo>
                        <a:pt x="566" y="0"/>
                        <a:pt x="566" y="0"/>
                        <a:pt x="566" y="0"/>
                      </a:cubicBezTo>
                      <a:cubicBezTo>
                        <a:pt x="552" y="213"/>
                        <a:pt x="375" y="381"/>
                        <a:pt x="160" y="381"/>
                      </a:cubicBezTo>
                      <a:close/>
                    </a:path>
                  </a:pathLst>
                </a:custGeom>
                <a:grpFill/>
                <a:ln>
                  <a:noFill/>
                </a:ln>
              </p:spPr>
              <p:txBody>
                <a:bodyPr/>
                <a:lstStyle/>
                <a:p>
                  <a:pPr marL="0" marR="0" lvl="0" indent="0" defTabSz="85650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grpSp>
        </p:grpSp>
        <p:sp>
          <p:nvSpPr>
            <p:cNvPr id="124" name="Rectangle 123"/>
            <p:cNvSpPr/>
            <p:nvPr/>
          </p:nvSpPr>
          <p:spPr>
            <a:xfrm>
              <a:off x="9894812" y="1609864"/>
              <a:ext cx="1054148" cy="565389"/>
            </a:xfrm>
            <a:prstGeom prst="rect">
              <a:avLst/>
            </a:prstGeom>
          </p:spPr>
          <p:txBody>
            <a:bodyPr wrap="none" lIns="167964" tIns="125973" rIns="167964" bIns="125973">
              <a:spAutoFit/>
            </a:bodyPr>
            <a:lstStyle/>
            <a:p>
              <a:pPr marL="0" marR="0" lvl="0" indent="0" defTabSz="839707" eaLnBrk="1" fontAlgn="auto" latinLnBrk="0" hangingPunct="1">
                <a:lnSpc>
                  <a:spcPct val="100000"/>
                </a:lnSpc>
                <a:spcBef>
                  <a:spcPts val="0"/>
                </a:spcBef>
                <a:spcAft>
                  <a:spcPts val="0"/>
                </a:spcAft>
                <a:buClrTx/>
                <a:buSzTx/>
                <a:buFontTx/>
                <a:buNone/>
                <a:tabLst/>
                <a:defRPr/>
              </a:pPr>
              <a:r>
                <a:rPr kumimoji="0" lang="en-US" sz="2021" b="0" i="0" u="none" strike="noStrike" kern="0" cap="none" spc="0" normalizeH="0" baseline="0" noProof="0" dirty="0">
                  <a:ln>
                    <a:noFill/>
                  </a:ln>
                  <a:gradFill>
                    <a:gsLst>
                      <a:gs pos="0">
                        <a:srgbClr val="FFFFFF"/>
                      </a:gs>
                      <a:gs pos="100000">
                        <a:srgbClr val="FFFFFF"/>
                      </a:gs>
                    </a:gsLst>
                    <a:lin ang="5400000" scaled="1"/>
                  </a:gradFill>
                  <a:effectLst/>
                  <a:uLnTx/>
                  <a:uFillTx/>
                  <a:latin typeface="Segoe UI Light"/>
                  <a:ea typeface="Calibri" panose="020F0502020204030204" pitchFamily="34" charset="0"/>
                </a:rPr>
                <a:t>Clients</a:t>
              </a:r>
            </a:p>
          </p:txBody>
        </p:sp>
        <p:sp>
          <p:nvSpPr>
            <p:cNvPr id="125" name="Rectangle 124"/>
            <p:cNvSpPr>
              <a:spLocks noChangeAspect="1"/>
            </p:cNvSpPr>
            <p:nvPr/>
          </p:nvSpPr>
          <p:spPr bwMode="auto">
            <a:xfrm>
              <a:off x="6940400" y="3718569"/>
              <a:ext cx="1709439" cy="363390"/>
            </a:xfrm>
            <a:prstGeom prst="rect">
              <a:avLst/>
            </a:prstGeom>
            <a:noFill/>
            <a:ln w="38100" cap="flat" cmpd="sng" algn="ctr">
              <a:noFill/>
              <a:prstDash val="solid"/>
              <a:headEnd type="none" w="med" len="med"/>
              <a:tailEnd type="none" w="med" len="med"/>
            </a:ln>
            <a:effectLst/>
          </p:spPr>
          <p:txBody>
            <a:bodyPr vert="horz" wrap="square" lIns="85650" tIns="83982" rIns="85650" bIns="83982" numCol="1" rtlCol="0" anchor="t" anchorCtr="0" compatLnSpc="1">
              <a:prstTxWarp prst="textNoShape">
                <a:avLst/>
              </a:prstTxWarp>
            </a:bodyPr>
            <a:lstStyle/>
            <a:p>
              <a:pPr marL="0" marR="0" lvl="0" indent="0" algn="ctr" defTabSz="856911" eaLnBrk="1" fontAlgn="base" latinLnBrk="0" hangingPunct="1">
                <a:lnSpc>
                  <a:spcPct val="90000"/>
                </a:lnSpc>
                <a:spcBef>
                  <a:spcPct val="0"/>
                </a:spcBef>
                <a:spcAft>
                  <a:spcPts val="551"/>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rPr>
                <a:t>Model is now a web service that is callable</a:t>
              </a:r>
            </a:p>
          </p:txBody>
        </p:sp>
        <p:pic>
          <p:nvPicPr>
            <p:cNvPr id="126" name="Picture 12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56429" y="2851910"/>
              <a:ext cx="678383" cy="146496"/>
            </a:xfrm>
            <a:prstGeom prst="rect">
              <a:avLst/>
            </a:prstGeom>
          </p:spPr>
        </p:pic>
        <p:cxnSp>
          <p:nvCxnSpPr>
            <p:cNvPr id="127" name="Straight Connector 126"/>
            <p:cNvCxnSpPr/>
            <p:nvPr/>
          </p:nvCxnSpPr>
          <p:spPr>
            <a:xfrm>
              <a:off x="9041272" y="1665266"/>
              <a:ext cx="0" cy="4661853"/>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pSp>
          <p:nvGrpSpPr>
            <p:cNvPr id="128" name="Group 127"/>
            <p:cNvGrpSpPr/>
            <p:nvPr/>
          </p:nvGrpSpPr>
          <p:grpSpPr>
            <a:xfrm>
              <a:off x="6847697" y="4935616"/>
              <a:ext cx="1902930" cy="1121716"/>
              <a:chOff x="6508199" y="5380459"/>
              <a:chExt cx="2030609" cy="1196978"/>
            </a:xfrm>
          </p:grpSpPr>
          <p:sp>
            <p:nvSpPr>
              <p:cNvPr id="129" name="Rectangle 128"/>
              <p:cNvSpPr>
                <a:spLocks noChangeAspect="1"/>
              </p:cNvSpPr>
              <p:nvPr/>
            </p:nvSpPr>
            <p:spPr bwMode="auto">
              <a:xfrm>
                <a:off x="6508199" y="6189665"/>
                <a:ext cx="2030609" cy="387772"/>
              </a:xfrm>
              <a:prstGeom prst="rect">
                <a:avLst/>
              </a:prstGeom>
              <a:noFill/>
              <a:ln w="38100" cap="flat" cmpd="sng" algn="ctr">
                <a:noFill/>
                <a:prstDash val="solid"/>
                <a:headEnd type="none" w="med" len="med"/>
                <a:tailEnd type="none" w="med" len="med"/>
              </a:ln>
              <a:effectLst/>
            </p:spPr>
            <p:txBody>
              <a:bodyPr vert="horz" wrap="square" lIns="85650" tIns="83982" rIns="85650" bIns="83982" numCol="1" rtlCol="0" anchor="t" anchorCtr="0" compatLnSpc="1">
                <a:prstTxWarp prst="textNoShape">
                  <a:avLst/>
                </a:prstTxWarp>
              </a:bodyPr>
              <a:lstStyle/>
              <a:p>
                <a:pPr marL="0" marR="0" lvl="0" indent="0" algn="ctr" defTabSz="856911" eaLnBrk="1" fontAlgn="base" latinLnBrk="0" hangingPunct="1">
                  <a:lnSpc>
                    <a:spcPct val="90000"/>
                  </a:lnSpc>
                  <a:spcBef>
                    <a:spcPct val="0"/>
                  </a:spcBef>
                  <a:spcAft>
                    <a:spcPts val="551"/>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rPr>
                  <a:t>Monetize the API through our marketplace</a:t>
                </a:r>
              </a:p>
            </p:txBody>
          </p:sp>
          <p:pic>
            <p:nvPicPr>
              <p:cNvPr id="130" name="Picture 12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922450" y="5380459"/>
                <a:ext cx="1210733" cy="722475"/>
              </a:xfrm>
              <a:prstGeom prst="rect">
                <a:avLst/>
              </a:prstGeom>
            </p:spPr>
          </p:pic>
          <p:cxnSp>
            <p:nvCxnSpPr>
              <p:cNvPr id="131" name="Straight Connector 130"/>
              <p:cNvCxnSpPr/>
              <p:nvPr/>
            </p:nvCxnSpPr>
            <p:spPr>
              <a:xfrm>
                <a:off x="6516825" y="6186126"/>
                <a:ext cx="2021983"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2" name="Group 131"/>
            <p:cNvGrpSpPr/>
            <p:nvPr/>
          </p:nvGrpSpPr>
          <p:grpSpPr>
            <a:xfrm>
              <a:off x="7200046" y="2197757"/>
              <a:ext cx="1190146" cy="1445889"/>
              <a:chOff x="6954979" y="2097980"/>
              <a:chExt cx="1270000" cy="1542903"/>
            </a:xfrm>
          </p:grpSpPr>
          <p:sp>
            <p:nvSpPr>
              <p:cNvPr id="133" name="Oval 132"/>
              <p:cNvSpPr/>
              <p:nvPr/>
            </p:nvSpPr>
            <p:spPr>
              <a:xfrm>
                <a:off x="7188226" y="2097980"/>
                <a:ext cx="780956" cy="780956"/>
              </a:xfrm>
              <a:prstGeom prst="ellipse">
                <a:avLst/>
              </a:prstGeom>
              <a:solidFill>
                <a:srgbClr val="00B0F0">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691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FFFFFF"/>
                  </a:solidFill>
                  <a:effectLst/>
                  <a:uLnTx/>
                  <a:uFillTx/>
                  <a:latin typeface="Segoe UI"/>
                </a:endParaRPr>
              </a:p>
            </p:txBody>
          </p:sp>
          <p:grpSp>
            <p:nvGrpSpPr>
              <p:cNvPr id="134" name="Group 133"/>
              <p:cNvGrpSpPr/>
              <p:nvPr/>
            </p:nvGrpSpPr>
            <p:grpSpPr>
              <a:xfrm>
                <a:off x="6954979" y="2453658"/>
                <a:ext cx="1270000" cy="1187225"/>
                <a:chOff x="6444986" y="2494569"/>
                <a:chExt cx="1270000" cy="1187225"/>
              </a:xfrm>
            </p:grpSpPr>
            <p:pic>
              <p:nvPicPr>
                <p:cNvPr id="135" name="Picture 13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444986" y="2494569"/>
                  <a:ext cx="1270000" cy="1187225"/>
                </a:xfrm>
                <a:prstGeom prst="rect">
                  <a:avLst/>
                </a:prstGeom>
              </p:spPr>
            </p:pic>
            <p:sp>
              <p:nvSpPr>
                <p:cNvPr id="136" name="Rectangle 135"/>
                <p:cNvSpPr/>
                <p:nvPr/>
              </p:nvSpPr>
              <p:spPr>
                <a:xfrm>
                  <a:off x="6672560" y="3075302"/>
                  <a:ext cx="750266" cy="603325"/>
                </a:xfrm>
                <a:prstGeom prst="rect">
                  <a:avLst/>
                </a:prstGeom>
              </p:spPr>
              <p:txBody>
                <a:bodyPr wrap="none" lIns="167964" tIns="125973" rIns="167964" bIns="125973">
                  <a:spAutoFit/>
                </a:bodyPr>
                <a:lstStyle/>
                <a:p>
                  <a:pPr marL="0" marR="0" lvl="0" indent="0" defTabSz="839707" eaLnBrk="1" fontAlgn="auto" latinLnBrk="0" hangingPunct="1">
                    <a:lnSpc>
                      <a:spcPct val="100000"/>
                    </a:lnSpc>
                    <a:spcBef>
                      <a:spcPts val="0"/>
                    </a:spcBef>
                    <a:spcAft>
                      <a:spcPts val="0"/>
                    </a:spcAft>
                    <a:buClrTx/>
                    <a:buSzTx/>
                    <a:buFontTx/>
                    <a:buNone/>
                    <a:tabLst/>
                    <a:defRPr/>
                  </a:pPr>
                  <a:r>
                    <a:rPr kumimoji="0" lang="en-US" sz="2021" b="0" i="0" u="none" strike="noStrike" kern="0" cap="none" spc="0" normalizeH="0" baseline="0" noProof="0" dirty="0">
                      <a:ln>
                        <a:noFill/>
                      </a:ln>
                      <a:solidFill>
                        <a:srgbClr val="0070C0"/>
                      </a:solidFill>
                      <a:effectLst/>
                      <a:uLnTx/>
                      <a:uFillTx/>
                      <a:latin typeface="Segoe UI Light"/>
                      <a:ea typeface="Calibri" panose="020F0502020204030204" pitchFamily="34" charset="0"/>
                    </a:rPr>
                    <a:t>API</a:t>
                  </a:r>
                </a:p>
              </p:txBody>
            </p:sp>
          </p:grpSp>
        </p:grpSp>
        <p:pic>
          <p:nvPicPr>
            <p:cNvPr id="137" name="Picture 13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5400000">
              <a:off x="7455928" y="4418824"/>
              <a:ext cx="678383" cy="146496"/>
            </a:xfrm>
            <a:prstGeom prst="rect">
              <a:avLst/>
            </a:prstGeom>
          </p:spPr>
        </p:pic>
        <p:cxnSp>
          <p:nvCxnSpPr>
            <p:cNvPr id="138" name="Straight Connector 137"/>
            <p:cNvCxnSpPr/>
            <p:nvPr/>
          </p:nvCxnSpPr>
          <p:spPr>
            <a:xfrm>
              <a:off x="6847697" y="3726207"/>
              <a:ext cx="1894846" cy="0"/>
            </a:xfrm>
            <a:prstGeom prst="line">
              <a:avLst/>
            </a:prstGeom>
          </p:spPr>
          <p:style>
            <a:lnRef idx="1">
              <a:schemeClr val="accent1"/>
            </a:lnRef>
            <a:fillRef idx="0">
              <a:schemeClr val="accent1"/>
            </a:fillRef>
            <a:effectRef idx="0">
              <a:schemeClr val="accent1"/>
            </a:effectRef>
            <a:fontRef idx="minor">
              <a:schemeClr val="tx1"/>
            </a:fontRef>
          </p:style>
        </p:cxnSp>
        <p:pic>
          <p:nvPicPr>
            <p:cNvPr id="139" name="Picture 13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700048" y="2851910"/>
              <a:ext cx="678383" cy="146496"/>
            </a:xfrm>
            <a:prstGeom prst="rect">
              <a:avLst/>
            </a:prstGeom>
          </p:spPr>
        </p:pic>
        <p:pic>
          <p:nvPicPr>
            <p:cNvPr id="140" name="Picture 13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700048" y="5161098"/>
              <a:ext cx="678383" cy="146496"/>
            </a:xfrm>
            <a:prstGeom prst="rect">
              <a:avLst/>
            </a:prstGeom>
          </p:spPr>
        </p:pic>
        <p:grpSp>
          <p:nvGrpSpPr>
            <p:cNvPr id="141" name="Group 4"/>
            <p:cNvGrpSpPr>
              <a:grpSpLocks noChangeAspect="1"/>
            </p:cNvGrpSpPr>
            <p:nvPr/>
          </p:nvGrpSpPr>
          <p:grpSpPr bwMode="auto">
            <a:xfrm>
              <a:off x="4123109" y="2426988"/>
              <a:ext cx="2573691" cy="1654304"/>
              <a:chOff x="2254" y="1703"/>
              <a:chExt cx="1730" cy="1112"/>
            </a:xfrm>
          </p:grpSpPr>
          <p:sp>
            <p:nvSpPr>
              <p:cNvPr id="142" name="AutoShape 3"/>
              <p:cNvSpPr>
                <a:spLocks noChangeAspect="1" noChangeArrowheads="1" noTextEdit="1"/>
              </p:cNvSpPr>
              <p:nvPr/>
            </p:nvSpPr>
            <p:spPr bwMode="auto">
              <a:xfrm>
                <a:off x="2254" y="1704"/>
                <a:ext cx="1730" cy="1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5690" tIns="42845" rIns="85690" bIns="42845"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43" name="Freeform 5"/>
              <p:cNvSpPr>
                <a:spLocks noEditPoints="1"/>
              </p:cNvSpPr>
              <p:nvPr/>
            </p:nvSpPr>
            <p:spPr bwMode="auto">
              <a:xfrm>
                <a:off x="2254" y="1703"/>
                <a:ext cx="1233" cy="1112"/>
              </a:xfrm>
              <a:custGeom>
                <a:avLst/>
                <a:gdLst>
                  <a:gd name="T0" fmla="*/ 923 w 977"/>
                  <a:gd name="T1" fmla="*/ 0 h 883"/>
                  <a:gd name="T2" fmla="*/ 54 w 977"/>
                  <a:gd name="T3" fmla="*/ 0 h 883"/>
                  <a:gd name="T4" fmla="*/ 0 w 977"/>
                  <a:gd name="T5" fmla="*/ 53 h 883"/>
                  <a:gd name="T6" fmla="*/ 0 w 977"/>
                  <a:gd name="T7" fmla="*/ 646 h 883"/>
                  <a:gd name="T8" fmla="*/ 54 w 977"/>
                  <a:gd name="T9" fmla="*/ 700 h 883"/>
                  <a:gd name="T10" fmla="*/ 355 w 977"/>
                  <a:gd name="T11" fmla="*/ 700 h 883"/>
                  <a:gd name="T12" fmla="*/ 168 w 977"/>
                  <a:gd name="T13" fmla="*/ 834 h 883"/>
                  <a:gd name="T14" fmla="*/ 168 w 977"/>
                  <a:gd name="T15" fmla="*/ 883 h 883"/>
                  <a:gd name="T16" fmla="*/ 393 w 977"/>
                  <a:gd name="T17" fmla="*/ 883 h 883"/>
                  <a:gd name="T18" fmla="*/ 568 w 977"/>
                  <a:gd name="T19" fmla="*/ 883 h 883"/>
                  <a:gd name="T20" fmla="*/ 808 w 977"/>
                  <a:gd name="T21" fmla="*/ 883 h 883"/>
                  <a:gd name="T22" fmla="*/ 808 w 977"/>
                  <a:gd name="T23" fmla="*/ 834 h 883"/>
                  <a:gd name="T24" fmla="*/ 618 w 977"/>
                  <a:gd name="T25" fmla="*/ 700 h 883"/>
                  <a:gd name="T26" fmla="*/ 923 w 977"/>
                  <a:gd name="T27" fmla="*/ 700 h 883"/>
                  <a:gd name="T28" fmla="*/ 977 w 977"/>
                  <a:gd name="T29" fmla="*/ 646 h 883"/>
                  <a:gd name="T30" fmla="*/ 977 w 977"/>
                  <a:gd name="T31" fmla="*/ 53 h 883"/>
                  <a:gd name="T32" fmla="*/ 923 w 977"/>
                  <a:gd name="T33" fmla="*/ 0 h 883"/>
                  <a:gd name="T34" fmla="*/ 915 w 977"/>
                  <a:gd name="T35" fmla="*/ 639 h 883"/>
                  <a:gd name="T36" fmla="*/ 61 w 977"/>
                  <a:gd name="T37" fmla="*/ 639 h 883"/>
                  <a:gd name="T38" fmla="*/ 61 w 977"/>
                  <a:gd name="T39" fmla="*/ 61 h 883"/>
                  <a:gd name="T40" fmla="*/ 915 w 977"/>
                  <a:gd name="T41" fmla="*/ 61 h 883"/>
                  <a:gd name="T42" fmla="*/ 915 w 977"/>
                  <a:gd name="T43" fmla="*/ 639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7" h="883">
                    <a:moveTo>
                      <a:pt x="923" y="0"/>
                    </a:moveTo>
                    <a:cubicBezTo>
                      <a:pt x="54" y="0"/>
                      <a:pt x="54" y="0"/>
                      <a:pt x="54" y="0"/>
                    </a:cubicBezTo>
                    <a:cubicBezTo>
                      <a:pt x="24" y="0"/>
                      <a:pt x="0" y="24"/>
                      <a:pt x="0" y="53"/>
                    </a:cubicBezTo>
                    <a:cubicBezTo>
                      <a:pt x="0" y="646"/>
                      <a:pt x="0" y="646"/>
                      <a:pt x="0" y="646"/>
                    </a:cubicBezTo>
                    <a:cubicBezTo>
                      <a:pt x="0" y="676"/>
                      <a:pt x="24" y="700"/>
                      <a:pt x="54" y="700"/>
                    </a:cubicBezTo>
                    <a:cubicBezTo>
                      <a:pt x="355" y="700"/>
                      <a:pt x="355" y="700"/>
                      <a:pt x="355" y="700"/>
                    </a:cubicBezTo>
                    <a:cubicBezTo>
                      <a:pt x="384" y="819"/>
                      <a:pt x="353" y="834"/>
                      <a:pt x="168" y="834"/>
                    </a:cubicBezTo>
                    <a:cubicBezTo>
                      <a:pt x="168" y="883"/>
                      <a:pt x="168" y="883"/>
                      <a:pt x="168" y="883"/>
                    </a:cubicBezTo>
                    <a:cubicBezTo>
                      <a:pt x="393" y="883"/>
                      <a:pt x="393" y="883"/>
                      <a:pt x="393" y="883"/>
                    </a:cubicBezTo>
                    <a:cubicBezTo>
                      <a:pt x="568" y="883"/>
                      <a:pt x="568" y="883"/>
                      <a:pt x="568" y="883"/>
                    </a:cubicBezTo>
                    <a:cubicBezTo>
                      <a:pt x="808" y="883"/>
                      <a:pt x="808" y="883"/>
                      <a:pt x="808" y="883"/>
                    </a:cubicBezTo>
                    <a:cubicBezTo>
                      <a:pt x="808" y="834"/>
                      <a:pt x="808" y="834"/>
                      <a:pt x="808" y="834"/>
                    </a:cubicBezTo>
                    <a:cubicBezTo>
                      <a:pt x="603" y="834"/>
                      <a:pt x="589" y="819"/>
                      <a:pt x="618" y="700"/>
                    </a:cubicBezTo>
                    <a:cubicBezTo>
                      <a:pt x="923" y="700"/>
                      <a:pt x="923" y="700"/>
                      <a:pt x="923" y="700"/>
                    </a:cubicBezTo>
                    <a:cubicBezTo>
                      <a:pt x="953" y="700"/>
                      <a:pt x="977" y="676"/>
                      <a:pt x="977" y="646"/>
                    </a:cubicBezTo>
                    <a:cubicBezTo>
                      <a:pt x="977" y="53"/>
                      <a:pt x="977" y="53"/>
                      <a:pt x="977" y="53"/>
                    </a:cubicBezTo>
                    <a:cubicBezTo>
                      <a:pt x="977" y="24"/>
                      <a:pt x="953" y="0"/>
                      <a:pt x="923" y="0"/>
                    </a:cubicBezTo>
                    <a:close/>
                    <a:moveTo>
                      <a:pt x="915" y="639"/>
                    </a:moveTo>
                    <a:cubicBezTo>
                      <a:pt x="61" y="639"/>
                      <a:pt x="61" y="639"/>
                      <a:pt x="61" y="639"/>
                    </a:cubicBezTo>
                    <a:cubicBezTo>
                      <a:pt x="61" y="61"/>
                      <a:pt x="61" y="61"/>
                      <a:pt x="61" y="61"/>
                    </a:cubicBezTo>
                    <a:cubicBezTo>
                      <a:pt x="915" y="61"/>
                      <a:pt x="915" y="61"/>
                      <a:pt x="915" y="61"/>
                    </a:cubicBezTo>
                    <a:lnTo>
                      <a:pt x="915" y="63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5690" tIns="42845" rIns="85690" bIns="42845"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44" name="Rectangle 6"/>
              <p:cNvSpPr>
                <a:spLocks noChangeArrowheads="1"/>
              </p:cNvSpPr>
              <p:nvPr/>
            </p:nvSpPr>
            <p:spPr bwMode="auto">
              <a:xfrm>
                <a:off x="2331" y="1780"/>
                <a:ext cx="1078" cy="728"/>
              </a:xfrm>
              <a:prstGeom prst="rect">
                <a:avLst/>
              </a:prstGeom>
              <a:solidFill>
                <a:srgbClr val="4C4C4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5690" tIns="42845" rIns="85690" bIns="42845"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45" name="Rectangle 7"/>
              <p:cNvSpPr>
                <a:spLocks noChangeArrowheads="1"/>
              </p:cNvSpPr>
              <p:nvPr/>
            </p:nvSpPr>
            <p:spPr bwMode="auto">
              <a:xfrm>
                <a:off x="2331" y="1780"/>
                <a:ext cx="1078" cy="110"/>
              </a:xfrm>
              <a:prstGeom prst="rect">
                <a:avLst/>
              </a:prstGeom>
              <a:solidFill>
                <a:srgbClr val="99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5690" tIns="42845" rIns="85690" bIns="42845"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46" name="Oval 8"/>
              <p:cNvSpPr>
                <a:spLocks noChangeArrowheads="1"/>
              </p:cNvSpPr>
              <p:nvPr/>
            </p:nvSpPr>
            <p:spPr bwMode="auto">
              <a:xfrm>
                <a:off x="2358" y="1796"/>
                <a:ext cx="77" cy="77"/>
              </a:xfrm>
              <a:prstGeom prst="ellipse">
                <a:avLst/>
              </a:prstGeom>
              <a:solidFill>
                <a:srgbClr val="0070C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5690" tIns="42845" rIns="85690" bIns="42845"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47" name="Line 9"/>
              <p:cNvSpPr>
                <a:spLocks noChangeShapeType="1"/>
              </p:cNvSpPr>
              <p:nvPr/>
            </p:nvSpPr>
            <p:spPr bwMode="auto">
              <a:xfrm flipH="1">
                <a:off x="2379" y="1835"/>
                <a:ext cx="42" cy="0"/>
              </a:xfrm>
              <a:prstGeom prst="line">
                <a:avLst/>
              </a:prstGeom>
              <a:noFill/>
              <a:ln w="6350"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85690" tIns="42845" rIns="85690" bIns="42845"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48" name="Line 10"/>
              <p:cNvSpPr>
                <a:spLocks noChangeShapeType="1"/>
              </p:cNvSpPr>
              <p:nvPr/>
            </p:nvSpPr>
            <p:spPr bwMode="auto">
              <a:xfrm>
                <a:off x="2412" y="1835"/>
                <a:ext cx="0" cy="0"/>
              </a:xfrm>
              <a:prstGeom prst="line">
                <a:avLst/>
              </a:prstGeom>
              <a:noFill/>
              <a:ln w="6350"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85690" tIns="42845" rIns="85690" bIns="42845"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49" name="Freeform 11"/>
              <p:cNvSpPr>
                <a:spLocks/>
              </p:cNvSpPr>
              <p:nvPr/>
            </p:nvSpPr>
            <p:spPr bwMode="auto">
              <a:xfrm>
                <a:off x="2378" y="1819"/>
                <a:ext cx="17" cy="32"/>
              </a:xfrm>
              <a:custGeom>
                <a:avLst/>
                <a:gdLst>
                  <a:gd name="T0" fmla="*/ 17 w 17"/>
                  <a:gd name="T1" fmla="*/ 32 h 32"/>
                  <a:gd name="T2" fmla="*/ 0 w 17"/>
                  <a:gd name="T3" fmla="*/ 16 h 32"/>
                  <a:gd name="T4" fmla="*/ 17 w 17"/>
                  <a:gd name="T5" fmla="*/ 0 h 32"/>
                </a:gdLst>
                <a:ahLst/>
                <a:cxnLst>
                  <a:cxn ang="0">
                    <a:pos x="T0" y="T1"/>
                  </a:cxn>
                  <a:cxn ang="0">
                    <a:pos x="T2" y="T3"/>
                  </a:cxn>
                  <a:cxn ang="0">
                    <a:pos x="T4" y="T5"/>
                  </a:cxn>
                </a:cxnLst>
                <a:rect l="0" t="0" r="r" b="b"/>
                <a:pathLst>
                  <a:path w="17" h="32">
                    <a:moveTo>
                      <a:pt x="17" y="32"/>
                    </a:moveTo>
                    <a:lnTo>
                      <a:pt x="0" y="16"/>
                    </a:lnTo>
                    <a:lnTo>
                      <a:pt x="17" y="0"/>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5690" tIns="42845" rIns="85690" bIns="42845"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50" name="Rectangle 12"/>
              <p:cNvSpPr>
                <a:spLocks noChangeArrowheads="1"/>
              </p:cNvSpPr>
              <p:nvPr/>
            </p:nvSpPr>
            <p:spPr bwMode="auto">
              <a:xfrm>
                <a:off x="3338" y="1780"/>
                <a:ext cx="71" cy="65"/>
              </a:xfrm>
              <a:prstGeom prst="rect">
                <a:avLst/>
              </a:prstGeom>
              <a:solidFill>
                <a:srgbClr val="DD5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5690" tIns="42845" rIns="85690" bIns="42845"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51" name="Line 13"/>
              <p:cNvSpPr>
                <a:spLocks noChangeShapeType="1"/>
              </p:cNvSpPr>
              <p:nvPr/>
            </p:nvSpPr>
            <p:spPr bwMode="auto">
              <a:xfrm>
                <a:off x="3358" y="1796"/>
                <a:ext cx="34" cy="34"/>
              </a:xfrm>
              <a:prstGeom prst="line">
                <a:avLst/>
              </a:prstGeom>
              <a:noFill/>
              <a:ln w="3175"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85690" tIns="42845" rIns="85690" bIns="42845"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52" name="Line 14"/>
              <p:cNvSpPr>
                <a:spLocks noChangeShapeType="1"/>
              </p:cNvSpPr>
              <p:nvPr/>
            </p:nvSpPr>
            <p:spPr bwMode="auto">
              <a:xfrm flipH="1">
                <a:off x="3358" y="1796"/>
                <a:ext cx="34" cy="34"/>
              </a:xfrm>
              <a:prstGeom prst="line">
                <a:avLst/>
              </a:prstGeom>
              <a:noFill/>
              <a:ln w="3175"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85690" tIns="42845" rIns="85690" bIns="42845"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53" name="Rectangle 15"/>
              <p:cNvSpPr>
                <a:spLocks noChangeArrowheads="1"/>
              </p:cNvSpPr>
              <p:nvPr/>
            </p:nvSpPr>
            <p:spPr bwMode="auto">
              <a:xfrm>
                <a:off x="2474" y="1807"/>
                <a:ext cx="824" cy="57"/>
              </a:xfrm>
              <a:prstGeom prst="rect">
                <a:avLst/>
              </a:prstGeom>
              <a:solidFill>
                <a:srgbClr val="FFFFFF"/>
              </a:solidFill>
              <a:ln w="6350" cap="flat">
                <a:solidFill>
                  <a:srgbClr val="E6E6E6"/>
                </a:solidFill>
                <a:prstDash val="solid"/>
                <a:miter lim="800000"/>
                <a:headEnd/>
                <a:tailEnd/>
              </a:ln>
            </p:spPr>
            <p:txBody>
              <a:bodyPr vert="horz" wrap="square" lIns="85690" tIns="42845" rIns="85690" bIns="42845"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54" name="Freeform 16"/>
              <p:cNvSpPr>
                <a:spLocks/>
              </p:cNvSpPr>
              <p:nvPr/>
            </p:nvSpPr>
            <p:spPr bwMode="auto">
              <a:xfrm>
                <a:off x="2624" y="1981"/>
                <a:ext cx="464" cy="78"/>
              </a:xfrm>
              <a:custGeom>
                <a:avLst/>
                <a:gdLst>
                  <a:gd name="T0" fmla="*/ 346 w 368"/>
                  <a:gd name="T1" fmla="*/ 62 h 62"/>
                  <a:gd name="T2" fmla="*/ 22 w 368"/>
                  <a:gd name="T3" fmla="*/ 62 h 62"/>
                  <a:gd name="T4" fmla="*/ 0 w 368"/>
                  <a:gd name="T5" fmla="*/ 40 h 62"/>
                  <a:gd name="T6" fmla="*/ 0 w 368"/>
                  <a:gd name="T7" fmla="*/ 22 h 62"/>
                  <a:gd name="T8" fmla="*/ 22 w 368"/>
                  <a:gd name="T9" fmla="*/ 0 h 62"/>
                  <a:gd name="T10" fmla="*/ 346 w 368"/>
                  <a:gd name="T11" fmla="*/ 0 h 62"/>
                  <a:gd name="T12" fmla="*/ 368 w 368"/>
                  <a:gd name="T13" fmla="*/ 22 h 62"/>
                  <a:gd name="T14" fmla="*/ 368 w 368"/>
                  <a:gd name="T15" fmla="*/ 40 h 62"/>
                  <a:gd name="T16" fmla="*/ 346 w 368"/>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62">
                    <a:moveTo>
                      <a:pt x="346" y="62"/>
                    </a:moveTo>
                    <a:cubicBezTo>
                      <a:pt x="22" y="62"/>
                      <a:pt x="22" y="62"/>
                      <a:pt x="22" y="62"/>
                    </a:cubicBezTo>
                    <a:cubicBezTo>
                      <a:pt x="10" y="62"/>
                      <a:pt x="0" y="52"/>
                      <a:pt x="0" y="40"/>
                    </a:cubicBezTo>
                    <a:cubicBezTo>
                      <a:pt x="0" y="22"/>
                      <a:pt x="0" y="22"/>
                      <a:pt x="0" y="22"/>
                    </a:cubicBezTo>
                    <a:cubicBezTo>
                      <a:pt x="0" y="10"/>
                      <a:pt x="10" y="0"/>
                      <a:pt x="22" y="0"/>
                    </a:cubicBezTo>
                    <a:cubicBezTo>
                      <a:pt x="346" y="0"/>
                      <a:pt x="346" y="0"/>
                      <a:pt x="346" y="0"/>
                    </a:cubicBezTo>
                    <a:cubicBezTo>
                      <a:pt x="358" y="0"/>
                      <a:pt x="368" y="10"/>
                      <a:pt x="368" y="22"/>
                    </a:cubicBezTo>
                    <a:cubicBezTo>
                      <a:pt x="368" y="40"/>
                      <a:pt x="368" y="40"/>
                      <a:pt x="368" y="40"/>
                    </a:cubicBezTo>
                    <a:cubicBezTo>
                      <a:pt x="368" y="52"/>
                      <a:pt x="358" y="62"/>
                      <a:pt x="346" y="62"/>
                    </a:cubicBezTo>
                    <a:close/>
                  </a:path>
                </a:pathLst>
              </a:custGeom>
              <a:solidFill>
                <a:srgbClr val="FFFFFF"/>
              </a:solidFill>
              <a:ln w="6350" cap="flat">
                <a:solidFill>
                  <a:srgbClr val="E6E6E6"/>
                </a:solidFill>
                <a:prstDash val="solid"/>
                <a:miter lim="800000"/>
                <a:headEnd/>
                <a:tailEnd/>
              </a:ln>
            </p:spPr>
            <p:txBody>
              <a:bodyPr vert="horz" wrap="square" lIns="85690" tIns="42845" rIns="85690" bIns="42845"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55" name="Freeform 17"/>
              <p:cNvSpPr>
                <a:spLocks/>
              </p:cNvSpPr>
              <p:nvPr/>
            </p:nvSpPr>
            <p:spPr bwMode="auto">
              <a:xfrm>
                <a:off x="2466" y="2135"/>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10" y="61"/>
                      <a:pt x="0" y="51"/>
                      <a:pt x="0" y="39"/>
                    </a:cubicBezTo>
                    <a:cubicBezTo>
                      <a:pt x="0" y="22"/>
                      <a:pt x="0" y="22"/>
                      <a:pt x="0" y="22"/>
                    </a:cubicBezTo>
                    <a:cubicBezTo>
                      <a:pt x="0" y="10"/>
                      <a:pt x="10" y="0"/>
                      <a:pt x="22" y="0"/>
                    </a:cubicBezTo>
                    <a:cubicBezTo>
                      <a:pt x="196" y="0"/>
                      <a:pt x="196" y="0"/>
                      <a:pt x="196" y="0"/>
                    </a:cubicBezTo>
                    <a:cubicBezTo>
                      <a:pt x="208" y="0"/>
                      <a:pt x="218" y="10"/>
                      <a:pt x="218" y="22"/>
                    </a:cubicBezTo>
                    <a:cubicBezTo>
                      <a:pt x="218" y="39"/>
                      <a:pt x="218" y="39"/>
                      <a:pt x="218" y="39"/>
                    </a:cubicBezTo>
                    <a:cubicBezTo>
                      <a:pt x="218" y="51"/>
                      <a:pt x="208" y="61"/>
                      <a:pt x="196" y="61"/>
                    </a:cubicBezTo>
                    <a:close/>
                  </a:path>
                </a:pathLst>
              </a:custGeom>
              <a:solidFill>
                <a:srgbClr val="FFFFFF"/>
              </a:solidFill>
              <a:ln w="6350" cap="flat">
                <a:solidFill>
                  <a:srgbClr val="E6E6E6"/>
                </a:solidFill>
                <a:prstDash val="solid"/>
                <a:miter lim="800000"/>
                <a:headEnd/>
                <a:tailEnd/>
              </a:ln>
            </p:spPr>
            <p:txBody>
              <a:bodyPr vert="horz" wrap="square" lIns="85690" tIns="42845" rIns="85690" bIns="42845"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56" name="Freeform 18"/>
              <p:cNvSpPr>
                <a:spLocks/>
              </p:cNvSpPr>
              <p:nvPr/>
            </p:nvSpPr>
            <p:spPr bwMode="auto">
              <a:xfrm>
                <a:off x="2806" y="2135"/>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9" y="61"/>
                      <a:pt x="0" y="51"/>
                      <a:pt x="0" y="39"/>
                    </a:cubicBezTo>
                    <a:cubicBezTo>
                      <a:pt x="0" y="22"/>
                      <a:pt x="0" y="22"/>
                      <a:pt x="0" y="22"/>
                    </a:cubicBezTo>
                    <a:cubicBezTo>
                      <a:pt x="0" y="10"/>
                      <a:pt x="9" y="0"/>
                      <a:pt x="22" y="0"/>
                    </a:cubicBezTo>
                    <a:cubicBezTo>
                      <a:pt x="196" y="0"/>
                      <a:pt x="196" y="0"/>
                      <a:pt x="196" y="0"/>
                    </a:cubicBezTo>
                    <a:cubicBezTo>
                      <a:pt x="208" y="0"/>
                      <a:pt x="218" y="10"/>
                      <a:pt x="218" y="22"/>
                    </a:cubicBezTo>
                    <a:cubicBezTo>
                      <a:pt x="218" y="39"/>
                      <a:pt x="218" y="39"/>
                      <a:pt x="218" y="39"/>
                    </a:cubicBezTo>
                    <a:cubicBezTo>
                      <a:pt x="218" y="51"/>
                      <a:pt x="208" y="61"/>
                      <a:pt x="196" y="61"/>
                    </a:cubicBezTo>
                    <a:close/>
                  </a:path>
                </a:pathLst>
              </a:custGeom>
              <a:solidFill>
                <a:srgbClr val="FFFFFF"/>
              </a:solidFill>
              <a:ln w="6350" cap="flat">
                <a:solidFill>
                  <a:srgbClr val="E6E6E6"/>
                </a:solidFill>
                <a:prstDash val="solid"/>
                <a:miter lim="800000"/>
                <a:headEnd/>
                <a:tailEnd/>
              </a:ln>
            </p:spPr>
            <p:txBody>
              <a:bodyPr vert="horz" wrap="square" lIns="85690" tIns="42845" rIns="85690" bIns="42845"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57" name="Freeform 19"/>
              <p:cNvSpPr>
                <a:spLocks/>
              </p:cNvSpPr>
              <p:nvPr/>
            </p:nvSpPr>
            <p:spPr bwMode="auto">
              <a:xfrm>
                <a:off x="3071" y="2242"/>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10" y="61"/>
                      <a:pt x="0" y="52"/>
                      <a:pt x="0" y="39"/>
                    </a:cubicBezTo>
                    <a:cubicBezTo>
                      <a:pt x="0" y="22"/>
                      <a:pt x="0" y="22"/>
                      <a:pt x="0" y="22"/>
                    </a:cubicBezTo>
                    <a:cubicBezTo>
                      <a:pt x="0" y="10"/>
                      <a:pt x="10" y="0"/>
                      <a:pt x="22" y="0"/>
                    </a:cubicBezTo>
                    <a:cubicBezTo>
                      <a:pt x="196" y="0"/>
                      <a:pt x="196" y="0"/>
                      <a:pt x="196" y="0"/>
                    </a:cubicBezTo>
                    <a:cubicBezTo>
                      <a:pt x="208" y="0"/>
                      <a:pt x="218" y="10"/>
                      <a:pt x="218" y="22"/>
                    </a:cubicBezTo>
                    <a:cubicBezTo>
                      <a:pt x="218" y="39"/>
                      <a:pt x="218" y="39"/>
                      <a:pt x="218" y="39"/>
                    </a:cubicBezTo>
                    <a:cubicBezTo>
                      <a:pt x="218" y="52"/>
                      <a:pt x="208" y="61"/>
                      <a:pt x="196" y="61"/>
                    </a:cubicBezTo>
                    <a:close/>
                  </a:path>
                </a:pathLst>
              </a:custGeom>
              <a:solidFill>
                <a:srgbClr val="FFFFFF"/>
              </a:solidFill>
              <a:ln w="6350" cap="flat">
                <a:solidFill>
                  <a:srgbClr val="E6E6E6"/>
                </a:solidFill>
                <a:prstDash val="solid"/>
                <a:miter lim="800000"/>
                <a:headEnd/>
                <a:tailEnd/>
              </a:ln>
            </p:spPr>
            <p:txBody>
              <a:bodyPr vert="horz" wrap="square" lIns="85690" tIns="42845" rIns="85690" bIns="42845"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58" name="Freeform 20"/>
              <p:cNvSpPr>
                <a:spLocks/>
              </p:cNvSpPr>
              <p:nvPr/>
            </p:nvSpPr>
            <p:spPr bwMode="auto">
              <a:xfrm>
                <a:off x="2604" y="2060"/>
                <a:ext cx="258" cy="47"/>
              </a:xfrm>
              <a:custGeom>
                <a:avLst/>
                <a:gdLst>
                  <a:gd name="T0" fmla="*/ 258 w 258"/>
                  <a:gd name="T1" fmla="*/ 0 h 47"/>
                  <a:gd name="T2" fmla="*/ 258 w 258"/>
                  <a:gd name="T3" fmla="*/ 24 h 47"/>
                  <a:gd name="T4" fmla="*/ 0 w 258"/>
                  <a:gd name="T5" fmla="*/ 24 h 47"/>
                  <a:gd name="T6" fmla="*/ 0 w 258"/>
                  <a:gd name="T7" fmla="*/ 47 h 47"/>
                </a:gdLst>
                <a:ahLst/>
                <a:cxnLst>
                  <a:cxn ang="0">
                    <a:pos x="T0" y="T1"/>
                  </a:cxn>
                  <a:cxn ang="0">
                    <a:pos x="T2" y="T3"/>
                  </a:cxn>
                  <a:cxn ang="0">
                    <a:pos x="T4" y="T5"/>
                  </a:cxn>
                  <a:cxn ang="0">
                    <a:pos x="T6" y="T7"/>
                  </a:cxn>
                </a:cxnLst>
                <a:rect l="0" t="0" r="r" b="b"/>
                <a:pathLst>
                  <a:path w="258" h="47">
                    <a:moveTo>
                      <a:pt x="258" y="0"/>
                    </a:moveTo>
                    <a:lnTo>
                      <a:pt x="258" y="24"/>
                    </a:lnTo>
                    <a:lnTo>
                      <a:pt x="0" y="24"/>
                    </a:lnTo>
                    <a:lnTo>
                      <a:pt x="0" y="47"/>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5690" tIns="42845" rIns="85690" bIns="42845"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59" name="Freeform 21"/>
              <p:cNvSpPr>
                <a:spLocks/>
              </p:cNvSpPr>
              <p:nvPr/>
            </p:nvSpPr>
            <p:spPr bwMode="auto">
              <a:xfrm>
                <a:off x="2592" y="2103"/>
                <a:ext cx="23" cy="20"/>
              </a:xfrm>
              <a:custGeom>
                <a:avLst/>
                <a:gdLst>
                  <a:gd name="T0" fmla="*/ 0 w 23"/>
                  <a:gd name="T1" fmla="*/ 0 h 20"/>
                  <a:gd name="T2" fmla="*/ 12 w 23"/>
                  <a:gd name="T3" fmla="*/ 20 h 20"/>
                  <a:gd name="T4" fmla="*/ 23 w 23"/>
                  <a:gd name="T5" fmla="*/ 0 h 20"/>
                  <a:gd name="T6" fmla="*/ 0 w 23"/>
                  <a:gd name="T7" fmla="*/ 0 h 20"/>
                </a:gdLst>
                <a:ahLst/>
                <a:cxnLst>
                  <a:cxn ang="0">
                    <a:pos x="T0" y="T1"/>
                  </a:cxn>
                  <a:cxn ang="0">
                    <a:pos x="T2" y="T3"/>
                  </a:cxn>
                  <a:cxn ang="0">
                    <a:pos x="T4" y="T5"/>
                  </a:cxn>
                  <a:cxn ang="0">
                    <a:pos x="T6" y="T7"/>
                  </a:cxn>
                </a:cxnLst>
                <a:rect l="0" t="0" r="r" b="b"/>
                <a:pathLst>
                  <a:path w="23" h="20">
                    <a:moveTo>
                      <a:pt x="0" y="0"/>
                    </a:moveTo>
                    <a:lnTo>
                      <a:pt x="12" y="20"/>
                    </a:lnTo>
                    <a:lnTo>
                      <a:pt x="23" y="0"/>
                    </a:lnTo>
                    <a:lnTo>
                      <a:pt x="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5690" tIns="42845" rIns="85690" bIns="42845"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60" name="Freeform 22"/>
              <p:cNvSpPr>
                <a:spLocks/>
              </p:cNvSpPr>
              <p:nvPr/>
            </p:nvSpPr>
            <p:spPr bwMode="auto">
              <a:xfrm>
                <a:off x="2862" y="2060"/>
                <a:ext cx="81" cy="47"/>
              </a:xfrm>
              <a:custGeom>
                <a:avLst/>
                <a:gdLst>
                  <a:gd name="T0" fmla="*/ 0 w 81"/>
                  <a:gd name="T1" fmla="*/ 0 h 47"/>
                  <a:gd name="T2" fmla="*/ 0 w 81"/>
                  <a:gd name="T3" fmla="*/ 24 h 47"/>
                  <a:gd name="T4" fmla="*/ 81 w 81"/>
                  <a:gd name="T5" fmla="*/ 24 h 47"/>
                  <a:gd name="T6" fmla="*/ 81 w 81"/>
                  <a:gd name="T7" fmla="*/ 47 h 47"/>
                </a:gdLst>
                <a:ahLst/>
                <a:cxnLst>
                  <a:cxn ang="0">
                    <a:pos x="T0" y="T1"/>
                  </a:cxn>
                  <a:cxn ang="0">
                    <a:pos x="T2" y="T3"/>
                  </a:cxn>
                  <a:cxn ang="0">
                    <a:pos x="T4" y="T5"/>
                  </a:cxn>
                  <a:cxn ang="0">
                    <a:pos x="T6" y="T7"/>
                  </a:cxn>
                </a:cxnLst>
                <a:rect l="0" t="0" r="r" b="b"/>
                <a:pathLst>
                  <a:path w="81" h="47">
                    <a:moveTo>
                      <a:pt x="0" y="0"/>
                    </a:moveTo>
                    <a:lnTo>
                      <a:pt x="0" y="24"/>
                    </a:lnTo>
                    <a:lnTo>
                      <a:pt x="81" y="24"/>
                    </a:lnTo>
                    <a:lnTo>
                      <a:pt x="81" y="47"/>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5690" tIns="42845" rIns="85690" bIns="42845"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61" name="Freeform 23"/>
              <p:cNvSpPr>
                <a:spLocks/>
              </p:cNvSpPr>
              <p:nvPr/>
            </p:nvSpPr>
            <p:spPr bwMode="auto">
              <a:xfrm>
                <a:off x="2932" y="2103"/>
                <a:ext cx="22" cy="20"/>
              </a:xfrm>
              <a:custGeom>
                <a:avLst/>
                <a:gdLst>
                  <a:gd name="T0" fmla="*/ 0 w 22"/>
                  <a:gd name="T1" fmla="*/ 0 h 20"/>
                  <a:gd name="T2" fmla="*/ 11 w 22"/>
                  <a:gd name="T3" fmla="*/ 20 h 20"/>
                  <a:gd name="T4" fmla="*/ 22 w 22"/>
                  <a:gd name="T5" fmla="*/ 0 h 20"/>
                  <a:gd name="T6" fmla="*/ 0 w 22"/>
                  <a:gd name="T7" fmla="*/ 0 h 20"/>
                </a:gdLst>
                <a:ahLst/>
                <a:cxnLst>
                  <a:cxn ang="0">
                    <a:pos x="T0" y="T1"/>
                  </a:cxn>
                  <a:cxn ang="0">
                    <a:pos x="T2" y="T3"/>
                  </a:cxn>
                  <a:cxn ang="0">
                    <a:pos x="T4" y="T5"/>
                  </a:cxn>
                  <a:cxn ang="0">
                    <a:pos x="T6" y="T7"/>
                  </a:cxn>
                </a:cxnLst>
                <a:rect l="0" t="0" r="r" b="b"/>
                <a:pathLst>
                  <a:path w="22" h="20">
                    <a:moveTo>
                      <a:pt x="0" y="0"/>
                    </a:moveTo>
                    <a:lnTo>
                      <a:pt x="11" y="20"/>
                    </a:lnTo>
                    <a:lnTo>
                      <a:pt x="22" y="0"/>
                    </a:lnTo>
                    <a:lnTo>
                      <a:pt x="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5690" tIns="42845" rIns="85690" bIns="42845"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62" name="Freeform 24"/>
              <p:cNvSpPr>
                <a:spLocks/>
              </p:cNvSpPr>
              <p:nvPr/>
            </p:nvSpPr>
            <p:spPr bwMode="auto">
              <a:xfrm>
                <a:off x="3081" y="2174"/>
                <a:ext cx="137" cy="35"/>
              </a:xfrm>
              <a:custGeom>
                <a:avLst/>
                <a:gdLst>
                  <a:gd name="T0" fmla="*/ 0 w 137"/>
                  <a:gd name="T1" fmla="*/ 0 h 35"/>
                  <a:gd name="T2" fmla="*/ 137 w 137"/>
                  <a:gd name="T3" fmla="*/ 0 h 35"/>
                  <a:gd name="T4" fmla="*/ 137 w 137"/>
                  <a:gd name="T5" fmla="*/ 35 h 35"/>
                </a:gdLst>
                <a:ahLst/>
                <a:cxnLst>
                  <a:cxn ang="0">
                    <a:pos x="T0" y="T1"/>
                  </a:cxn>
                  <a:cxn ang="0">
                    <a:pos x="T2" y="T3"/>
                  </a:cxn>
                  <a:cxn ang="0">
                    <a:pos x="T4" y="T5"/>
                  </a:cxn>
                </a:cxnLst>
                <a:rect l="0" t="0" r="r" b="b"/>
                <a:pathLst>
                  <a:path w="137" h="35">
                    <a:moveTo>
                      <a:pt x="0" y="0"/>
                    </a:moveTo>
                    <a:lnTo>
                      <a:pt x="137" y="0"/>
                    </a:lnTo>
                    <a:lnTo>
                      <a:pt x="137" y="35"/>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5690" tIns="42845" rIns="85690" bIns="42845"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63" name="Freeform 25"/>
              <p:cNvSpPr>
                <a:spLocks/>
              </p:cNvSpPr>
              <p:nvPr/>
            </p:nvSpPr>
            <p:spPr bwMode="auto">
              <a:xfrm>
                <a:off x="3207" y="2205"/>
                <a:ext cx="21" cy="19"/>
              </a:xfrm>
              <a:custGeom>
                <a:avLst/>
                <a:gdLst>
                  <a:gd name="T0" fmla="*/ 0 w 21"/>
                  <a:gd name="T1" fmla="*/ 0 h 19"/>
                  <a:gd name="T2" fmla="*/ 11 w 21"/>
                  <a:gd name="T3" fmla="*/ 19 h 19"/>
                  <a:gd name="T4" fmla="*/ 21 w 21"/>
                  <a:gd name="T5" fmla="*/ 0 h 19"/>
                  <a:gd name="T6" fmla="*/ 0 w 21"/>
                  <a:gd name="T7" fmla="*/ 0 h 19"/>
                </a:gdLst>
                <a:ahLst/>
                <a:cxnLst>
                  <a:cxn ang="0">
                    <a:pos x="T0" y="T1"/>
                  </a:cxn>
                  <a:cxn ang="0">
                    <a:pos x="T2" y="T3"/>
                  </a:cxn>
                  <a:cxn ang="0">
                    <a:pos x="T4" y="T5"/>
                  </a:cxn>
                  <a:cxn ang="0">
                    <a:pos x="T6" y="T7"/>
                  </a:cxn>
                </a:cxnLst>
                <a:rect l="0" t="0" r="r" b="b"/>
                <a:pathLst>
                  <a:path w="21" h="19">
                    <a:moveTo>
                      <a:pt x="0" y="0"/>
                    </a:moveTo>
                    <a:lnTo>
                      <a:pt x="11" y="19"/>
                    </a:lnTo>
                    <a:lnTo>
                      <a:pt x="21" y="0"/>
                    </a:lnTo>
                    <a:lnTo>
                      <a:pt x="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5690" tIns="42845" rIns="85690" bIns="42845"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grpSp>
        <p:sp>
          <p:nvSpPr>
            <p:cNvPr id="164" name="Rectangle 163"/>
            <p:cNvSpPr>
              <a:spLocks noChangeAspect="1"/>
            </p:cNvSpPr>
            <p:nvPr/>
          </p:nvSpPr>
          <p:spPr bwMode="auto">
            <a:xfrm>
              <a:off x="4052611" y="3256380"/>
              <a:ext cx="1241882" cy="218003"/>
            </a:xfrm>
            <a:prstGeom prst="rect">
              <a:avLst/>
            </a:prstGeom>
            <a:noFill/>
            <a:ln w="38100" cap="flat" cmpd="sng" algn="ctr">
              <a:noFill/>
              <a:prstDash val="solid"/>
              <a:headEnd type="none" w="med" len="med"/>
              <a:tailEnd type="none" w="med" len="med"/>
            </a:ln>
            <a:effectLst/>
          </p:spPr>
          <p:txBody>
            <a:bodyPr vert="horz" wrap="square" lIns="85650" tIns="83982" rIns="85650" bIns="83982" numCol="1" rtlCol="0" anchor="t" anchorCtr="0" compatLnSpc="1">
              <a:prstTxWarp prst="textNoShape">
                <a:avLst/>
              </a:prstTxWarp>
            </a:bodyPr>
            <a:lstStyle/>
            <a:p>
              <a:pPr marL="0" marR="0" lvl="0" indent="0" algn="ctr" defTabSz="856911" eaLnBrk="1" fontAlgn="base" latinLnBrk="0" hangingPunct="1">
                <a:lnSpc>
                  <a:spcPct val="90000"/>
                </a:lnSpc>
                <a:spcBef>
                  <a:spcPct val="0"/>
                </a:spcBef>
                <a:spcAft>
                  <a:spcPts val="551"/>
                </a:spcAft>
                <a:buClrTx/>
                <a:buSzTx/>
                <a:buFontTx/>
                <a:buNone/>
                <a:tabLst/>
                <a:defRPr/>
              </a:pPr>
              <a:r>
                <a:rPr kumimoji="0" lang="en-US" sz="938" b="0" i="0" u="none" strike="noStrike" kern="0" cap="none" spc="0" normalizeH="0" baseline="0" noProof="0" dirty="0">
                  <a:ln>
                    <a:noFill/>
                  </a:ln>
                  <a:solidFill>
                    <a:srgbClr val="FFFFFF"/>
                  </a:solidFill>
                  <a:effectLst/>
                  <a:uLnTx/>
                  <a:uFillTx/>
                  <a:latin typeface="Segoe UI"/>
                </a:rPr>
                <a:t>ML STUDIO</a:t>
              </a:r>
            </a:p>
          </p:txBody>
        </p:sp>
        <p:cxnSp>
          <p:nvCxnSpPr>
            <p:cNvPr id="165" name="Straight Connector 164"/>
            <p:cNvCxnSpPr/>
            <p:nvPr/>
          </p:nvCxnSpPr>
          <p:spPr>
            <a:xfrm>
              <a:off x="3812557" y="4194889"/>
              <a:ext cx="2562220"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17399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6855" y="49831"/>
            <a:ext cx="10532992" cy="6815465"/>
          </a:xfrm>
          <a:prstGeom prst="rect">
            <a:avLst/>
          </a:prstGeom>
        </p:spPr>
      </p:pic>
    </p:spTree>
    <p:extLst>
      <p:ext uri="{BB962C8B-B14F-4D97-AF65-F5344CB8AC3E}">
        <p14:creationId xmlns:p14="http://schemas.microsoft.com/office/powerpoint/2010/main" val="27695246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Rectangle 112"/>
          <p:cNvSpPr/>
          <p:nvPr/>
        </p:nvSpPr>
        <p:spPr bwMode="auto">
          <a:xfrm>
            <a:off x="1" y="5172226"/>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defTabSz="896386">
              <a:spcBef>
                <a:spcPts val="0"/>
              </a:spcBef>
              <a:spcAft>
                <a:spcPts val="588"/>
              </a:spcAft>
              <a:defRPr/>
            </a:pPr>
            <a:r>
              <a:rPr lang="en-US" kern="0" spc="0" dirty="0">
                <a:ln>
                  <a:noFill/>
                </a:ln>
              </a:rPr>
              <a:t>Comprehensive set of managed Apache big data projects</a:t>
            </a:r>
          </a:p>
        </p:txBody>
      </p:sp>
      <p:grpSp>
        <p:nvGrpSpPr>
          <p:cNvPr id="3" name="Group 2"/>
          <p:cNvGrpSpPr/>
          <p:nvPr/>
        </p:nvGrpSpPr>
        <p:grpSpPr>
          <a:xfrm>
            <a:off x="2153791" y="5172226"/>
            <a:ext cx="10406469" cy="1173370"/>
            <a:chOff x="2196979" y="5592167"/>
            <a:chExt cx="10615140" cy="1196899"/>
          </a:xfrm>
        </p:grpSpPr>
        <p:sp>
          <p:nvSpPr>
            <p:cNvPr id="20" name="TextBox 19"/>
            <p:cNvSpPr txBox="1"/>
            <p:nvPr/>
          </p:nvSpPr>
          <p:spPr>
            <a:xfrm>
              <a:off x="2196979" y="5597971"/>
              <a:ext cx="4951200" cy="1191095"/>
            </a:xfrm>
            <a:prstGeom prst="rect">
              <a:avLst/>
            </a:prstGeom>
            <a:noFill/>
          </p:spPr>
          <p:txBody>
            <a:bodyPr wrap="square" lIns="179285" tIns="143428" rIns="179285" bIns="143428" rtlCol="0">
              <a:spAutoFit/>
            </a:bodyPr>
            <a:lstStyle/>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Scale to petabytes on demand</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Process unstructured and semi-structured data</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Develop in Java, .NET, and more</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Skip buying and maintaining hardware</a:t>
              </a:r>
            </a:p>
          </p:txBody>
        </p:sp>
        <p:sp>
          <p:nvSpPr>
            <p:cNvPr id="21" name="TextBox 20"/>
            <p:cNvSpPr txBox="1"/>
            <p:nvPr/>
          </p:nvSpPr>
          <p:spPr>
            <a:xfrm>
              <a:off x="7240419" y="5592167"/>
              <a:ext cx="5571700" cy="1191095"/>
            </a:xfrm>
            <a:prstGeom prst="rect">
              <a:avLst/>
            </a:prstGeom>
            <a:noFill/>
          </p:spPr>
          <p:txBody>
            <a:bodyPr wrap="square" lIns="179285" tIns="143428" rIns="179285" bIns="143428" rtlCol="0">
              <a:spAutoFit/>
            </a:bodyPr>
            <a:lstStyle/>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Deploy in Windows or Linux</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Spin up an Apache Hadoop cluster in minutes</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Visualize your Hadoop data in Excel</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Easily integrate on-premises Hadoop clusters</a:t>
              </a:r>
            </a:p>
          </p:txBody>
        </p:sp>
      </p:grpSp>
      <p:sp>
        <p:nvSpPr>
          <p:cNvPr id="14" name="Rectangle 13"/>
          <p:cNvSpPr/>
          <p:nvPr/>
        </p:nvSpPr>
        <p:spPr bwMode="auto">
          <a:xfrm>
            <a:off x="1974057" y="3888162"/>
            <a:ext cx="9932387" cy="734779"/>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2745" kern="0" dirty="0">
                <a:solidFill>
                  <a:schemeClr val="tx1"/>
                </a:solidFill>
                <a:latin typeface="+mj-lt"/>
              </a:rPr>
              <a:t>Core Engine</a:t>
            </a:r>
          </a:p>
        </p:txBody>
      </p:sp>
      <p:sp>
        <p:nvSpPr>
          <p:cNvPr id="15" name="Freeform 14"/>
          <p:cNvSpPr/>
          <p:nvPr/>
        </p:nvSpPr>
        <p:spPr bwMode="auto">
          <a:xfrm>
            <a:off x="1974057" y="1998984"/>
            <a:ext cx="1557830" cy="1750630"/>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3 w 1589068"/>
              <a:gd name="connsiteY3" fmla="*/ 1591056 h 1785733"/>
              <a:gd name="connsiteX4" fmla="*/ 794534 w 1589068"/>
              <a:gd name="connsiteY4" fmla="*/ 1785733 h 1785733"/>
              <a:gd name="connsiteX5" fmla="*/ 657407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3" y="1591056"/>
                </a:lnTo>
                <a:lnTo>
                  <a:pt x="794534" y="1785733"/>
                </a:lnTo>
                <a:lnTo>
                  <a:pt x="657407" y="1591056"/>
                </a:lnTo>
                <a:lnTo>
                  <a:pt x="0" y="1591056"/>
                </a:lnTo>
                <a:close/>
              </a:path>
            </a:pathLst>
          </a:custGeom>
          <a:solidFill>
            <a:srgbClr val="F2F2F2"/>
          </a:solidFill>
          <a:ln w="28575">
            <a:solidFill>
              <a:schemeClr val="accent1"/>
            </a:solidFill>
          </a:ln>
        </p:spPr>
        <p:txBody>
          <a:bodyPr wrap="square" lIns="44821" tIns="44821" rIns="44821" bIns="179285" rtlCol="0" anchor="ctr">
            <a:noAutofit/>
          </a:bodyPr>
          <a:lstStyle/>
          <a:p>
            <a:pPr algn="ctr" defTabSz="914102" fontAlgn="base">
              <a:spcBef>
                <a:spcPts val="588"/>
              </a:spcBef>
              <a:spcAft>
                <a:spcPct val="0"/>
              </a:spcAft>
              <a:defRPr/>
            </a:pPr>
            <a:r>
              <a:rPr lang="en-US" sz="1961" kern="0" dirty="0">
                <a:solidFill>
                  <a:schemeClr val="accent1"/>
                </a:solidFill>
                <a:latin typeface="Segoe UI Semibold" panose="020B0702040204020203" pitchFamily="34" charset="0"/>
                <a:cs typeface="Segoe UI Semibold" panose="020B0702040204020203" pitchFamily="34" charset="0"/>
              </a:rPr>
              <a:t>Batch</a:t>
            </a:r>
          </a:p>
          <a:p>
            <a:pPr algn="ctr" defTabSz="914102" fontAlgn="base">
              <a:spcBef>
                <a:spcPts val="588"/>
              </a:spcBef>
              <a:spcAft>
                <a:spcPct val="0"/>
              </a:spcAft>
              <a:defRPr/>
            </a:pPr>
            <a:r>
              <a:rPr lang="en-US" sz="1568" kern="0" dirty="0">
                <a:solidFill>
                  <a:schemeClr val="accent1"/>
                </a:solidFill>
              </a:rPr>
              <a:t>Map Reduce</a:t>
            </a:r>
          </a:p>
        </p:txBody>
      </p:sp>
      <p:sp>
        <p:nvSpPr>
          <p:cNvPr id="16" name="Freeform 15"/>
          <p:cNvSpPr/>
          <p:nvPr/>
        </p:nvSpPr>
        <p:spPr bwMode="auto">
          <a:xfrm>
            <a:off x="3648968" y="1998985"/>
            <a:ext cx="1557830" cy="1750629"/>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3 w 1589068"/>
              <a:gd name="connsiteY3" fmla="*/ 1591056 h 1785733"/>
              <a:gd name="connsiteX4" fmla="*/ 794534 w 1589068"/>
              <a:gd name="connsiteY4" fmla="*/ 1785733 h 1785733"/>
              <a:gd name="connsiteX5" fmla="*/ 657407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3" y="1591056"/>
                </a:lnTo>
                <a:lnTo>
                  <a:pt x="794534" y="1785733"/>
                </a:lnTo>
                <a:lnTo>
                  <a:pt x="657407" y="1591056"/>
                </a:lnTo>
                <a:lnTo>
                  <a:pt x="0" y="1591056"/>
                </a:lnTo>
                <a:close/>
              </a:path>
            </a:pathLst>
          </a:custGeom>
          <a:solidFill>
            <a:srgbClr val="F2F2F2"/>
          </a:solidFill>
          <a:ln w="28575">
            <a:solidFill>
              <a:schemeClr val="accent1"/>
            </a:solidFill>
          </a:ln>
        </p:spPr>
        <p:txBody>
          <a:bodyPr wrap="square" lIns="44821" tIns="44821" rIns="44821" bIns="179285" rtlCol="0" anchor="ctr">
            <a:noAutofit/>
          </a:bodyPr>
          <a:lstStyle/>
          <a:p>
            <a:pPr algn="ctr" defTabSz="914102" fontAlgn="base">
              <a:spcBef>
                <a:spcPts val="588"/>
              </a:spcBef>
              <a:spcAft>
                <a:spcPct val="0"/>
              </a:spcAft>
            </a:pPr>
            <a:r>
              <a:rPr lang="en-US" sz="1961" kern="0" dirty="0">
                <a:solidFill>
                  <a:schemeClr val="accent1"/>
                </a:solidFill>
                <a:latin typeface="Segoe UI Semibold" panose="020B0702040204020203" pitchFamily="34" charset="0"/>
                <a:cs typeface="Segoe UI Semibold" panose="020B0702040204020203" pitchFamily="34" charset="0"/>
              </a:rPr>
              <a:t>Script</a:t>
            </a:r>
          </a:p>
          <a:p>
            <a:pPr algn="ctr" defTabSz="914102" fontAlgn="base">
              <a:spcBef>
                <a:spcPts val="588"/>
              </a:spcBef>
              <a:spcAft>
                <a:spcPct val="0"/>
              </a:spcAft>
            </a:pPr>
            <a:r>
              <a:rPr lang="en-US" sz="1568" kern="0" dirty="0">
                <a:solidFill>
                  <a:schemeClr val="accent1"/>
                </a:solidFill>
              </a:rPr>
              <a:t>Pig</a:t>
            </a:r>
          </a:p>
        </p:txBody>
      </p:sp>
      <p:sp>
        <p:nvSpPr>
          <p:cNvPr id="17" name="Freeform 16"/>
          <p:cNvSpPr/>
          <p:nvPr/>
        </p:nvSpPr>
        <p:spPr bwMode="auto">
          <a:xfrm>
            <a:off x="5323880" y="1998985"/>
            <a:ext cx="1557830" cy="1750629"/>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3 w 1589068"/>
              <a:gd name="connsiteY3" fmla="*/ 1591056 h 1785733"/>
              <a:gd name="connsiteX4" fmla="*/ 794534 w 1589068"/>
              <a:gd name="connsiteY4" fmla="*/ 1785733 h 1785733"/>
              <a:gd name="connsiteX5" fmla="*/ 657407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3" y="1591056"/>
                </a:lnTo>
                <a:lnTo>
                  <a:pt x="794534" y="1785733"/>
                </a:lnTo>
                <a:lnTo>
                  <a:pt x="657407" y="1591056"/>
                </a:lnTo>
                <a:lnTo>
                  <a:pt x="0" y="1591056"/>
                </a:lnTo>
                <a:close/>
              </a:path>
            </a:pathLst>
          </a:custGeom>
          <a:solidFill>
            <a:srgbClr val="F2F2F2"/>
          </a:solidFill>
          <a:ln w="28575">
            <a:solidFill>
              <a:schemeClr val="accent1"/>
            </a:solidFill>
          </a:ln>
        </p:spPr>
        <p:txBody>
          <a:bodyPr wrap="square" lIns="44821" tIns="44821" rIns="44821" bIns="179285" rtlCol="0" anchor="ctr">
            <a:noAutofit/>
          </a:bodyPr>
          <a:lstStyle/>
          <a:p>
            <a:pPr algn="ctr" defTabSz="914102" fontAlgn="base">
              <a:spcBef>
                <a:spcPts val="588"/>
              </a:spcBef>
              <a:spcAft>
                <a:spcPct val="0"/>
              </a:spcAft>
            </a:pPr>
            <a:r>
              <a:rPr lang="en-US" sz="1961" kern="0" dirty="0">
                <a:solidFill>
                  <a:schemeClr val="accent1"/>
                </a:solidFill>
                <a:latin typeface="Segoe UI Semibold" panose="020B0702040204020203" pitchFamily="34" charset="0"/>
                <a:cs typeface="Segoe UI Semibold" panose="020B0702040204020203" pitchFamily="34" charset="0"/>
              </a:rPr>
              <a:t>SQL</a:t>
            </a:r>
          </a:p>
          <a:p>
            <a:pPr algn="ctr" defTabSz="914102" fontAlgn="base">
              <a:spcBef>
                <a:spcPts val="588"/>
              </a:spcBef>
              <a:spcAft>
                <a:spcPct val="0"/>
              </a:spcAft>
            </a:pPr>
            <a:r>
              <a:rPr lang="en-US" sz="1568" kern="0" dirty="0">
                <a:solidFill>
                  <a:schemeClr val="accent1"/>
                </a:solidFill>
              </a:rPr>
              <a:t>Hive</a:t>
            </a:r>
          </a:p>
        </p:txBody>
      </p:sp>
      <p:sp>
        <p:nvSpPr>
          <p:cNvPr id="19" name="Freeform 18"/>
          <p:cNvSpPr/>
          <p:nvPr/>
        </p:nvSpPr>
        <p:spPr bwMode="auto">
          <a:xfrm>
            <a:off x="6998792" y="1998985"/>
            <a:ext cx="1557830" cy="1750629"/>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2 w 1589068"/>
              <a:gd name="connsiteY3" fmla="*/ 1591056 h 1785733"/>
              <a:gd name="connsiteX4" fmla="*/ 794533 w 1589068"/>
              <a:gd name="connsiteY4" fmla="*/ 1785733 h 1785733"/>
              <a:gd name="connsiteX5" fmla="*/ 657406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2" y="1591056"/>
                </a:lnTo>
                <a:lnTo>
                  <a:pt x="794533" y="1785733"/>
                </a:lnTo>
                <a:lnTo>
                  <a:pt x="657406" y="1591056"/>
                </a:lnTo>
                <a:lnTo>
                  <a:pt x="0" y="1591056"/>
                </a:lnTo>
                <a:close/>
              </a:path>
            </a:pathLst>
          </a:custGeom>
          <a:solidFill>
            <a:srgbClr val="F2F2F2"/>
          </a:solidFill>
          <a:ln w="28575">
            <a:solidFill>
              <a:schemeClr val="accent1"/>
            </a:solidFill>
          </a:ln>
        </p:spPr>
        <p:txBody>
          <a:bodyPr wrap="square" lIns="44821" tIns="44821" rIns="44821" bIns="179285" rtlCol="0" anchor="ctr">
            <a:noAutofit/>
          </a:bodyPr>
          <a:lstStyle/>
          <a:p>
            <a:pPr algn="ctr" defTabSz="914102" fontAlgn="base">
              <a:spcBef>
                <a:spcPts val="588"/>
              </a:spcBef>
              <a:spcAft>
                <a:spcPct val="0"/>
              </a:spcAft>
            </a:pPr>
            <a:r>
              <a:rPr lang="en-US" sz="1961" kern="0" dirty="0">
                <a:solidFill>
                  <a:schemeClr val="accent1"/>
                </a:solidFill>
                <a:latin typeface="Segoe UI Semibold" panose="020B0702040204020203" pitchFamily="34" charset="0"/>
                <a:cs typeface="Segoe UI Semibold" panose="020B0702040204020203" pitchFamily="34" charset="0"/>
              </a:rPr>
              <a:t>NoSQL</a:t>
            </a:r>
          </a:p>
          <a:p>
            <a:pPr algn="ctr" defTabSz="914102" fontAlgn="base">
              <a:spcBef>
                <a:spcPts val="588"/>
              </a:spcBef>
              <a:spcAft>
                <a:spcPct val="0"/>
              </a:spcAft>
            </a:pPr>
            <a:r>
              <a:rPr lang="en-US" sz="1568" kern="0" dirty="0" err="1">
                <a:solidFill>
                  <a:schemeClr val="accent1"/>
                </a:solidFill>
              </a:rPr>
              <a:t>HBase</a:t>
            </a:r>
            <a:endParaRPr lang="en-US" sz="1568" kern="0" dirty="0">
              <a:solidFill>
                <a:schemeClr val="accent1"/>
              </a:solidFill>
            </a:endParaRPr>
          </a:p>
        </p:txBody>
      </p:sp>
      <p:sp>
        <p:nvSpPr>
          <p:cNvPr id="22" name="Freeform 21"/>
          <p:cNvSpPr/>
          <p:nvPr/>
        </p:nvSpPr>
        <p:spPr bwMode="auto">
          <a:xfrm>
            <a:off x="8673704" y="1998985"/>
            <a:ext cx="1557830" cy="1750629"/>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2 w 1589068"/>
              <a:gd name="connsiteY3" fmla="*/ 1591056 h 1785733"/>
              <a:gd name="connsiteX4" fmla="*/ 794533 w 1589068"/>
              <a:gd name="connsiteY4" fmla="*/ 1785733 h 1785733"/>
              <a:gd name="connsiteX5" fmla="*/ 657405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2" y="1591056"/>
                </a:lnTo>
                <a:lnTo>
                  <a:pt x="794533" y="1785733"/>
                </a:lnTo>
                <a:lnTo>
                  <a:pt x="657405" y="1591056"/>
                </a:lnTo>
                <a:lnTo>
                  <a:pt x="0" y="1591056"/>
                </a:lnTo>
                <a:close/>
              </a:path>
            </a:pathLst>
          </a:custGeom>
          <a:solidFill>
            <a:srgbClr val="F2F2F2"/>
          </a:solidFill>
          <a:ln w="28575">
            <a:solidFill>
              <a:schemeClr val="accent1"/>
            </a:solidFill>
          </a:ln>
        </p:spPr>
        <p:txBody>
          <a:bodyPr wrap="square" lIns="44821" tIns="44821" rIns="44821" bIns="179285" rtlCol="0" anchor="ctr">
            <a:noAutofit/>
          </a:bodyPr>
          <a:lstStyle/>
          <a:p>
            <a:pPr algn="ctr" defTabSz="914102" fontAlgn="base">
              <a:spcBef>
                <a:spcPts val="588"/>
              </a:spcBef>
              <a:spcAft>
                <a:spcPct val="0"/>
              </a:spcAft>
            </a:pPr>
            <a:r>
              <a:rPr lang="en-US" sz="1961" kern="0" dirty="0">
                <a:solidFill>
                  <a:schemeClr val="accent1"/>
                </a:solidFill>
                <a:latin typeface="Segoe UI Semibold" panose="020B0702040204020203" pitchFamily="34" charset="0"/>
                <a:cs typeface="Segoe UI Semibold" panose="020B0702040204020203" pitchFamily="34" charset="0"/>
              </a:rPr>
              <a:t>Streaming</a:t>
            </a:r>
          </a:p>
          <a:p>
            <a:pPr algn="ctr" defTabSz="914102" fontAlgn="base">
              <a:spcBef>
                <a:spcPts val="588"/>
              </a:spcBef>
              <a:spcAft>
                <a:spcPct val="0"/>
              </a:spcAft>
            </a:pPr>
            <a:r>
              <a:rPr lang="en-US" sz="1568" kern="0" dirty="0">
                <a:solidFill>
                  <a:schemeClr val="accent1"/>
                </a:solidFill>
              </a:rPr>
              <a:t>Storm</a:t>
            </a:r>
          </a:p>
        </p:txBody>
      </p:sp>
      <p:sp>
        <p:nvSpPr>
          <p:cNvPr id="23" name="Freeform 22"/>
          <p:cNvSpPr/>
          <p:nvPr/>
        </p:nvSpPr>
        <p:spPr bwMode="auto">
          <a:xfrm>
            <a:off x="10348613" y="1998985"/>
            <a:ext cx="1557830" cy="1750629"/>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3 w 1589068"/>
              <a:gd name="connsiteY3" fmla="*/ 1591056 h 1785733"/>
              <a:gd name="connsiteX4" fmla="*/ 794534 w 1589068"/>
              <a:gd name="connsiteY4" fmla="*/ 1785733 h 1785733"/>
              <a:gd name="connsiteX5" fmla="*/ 657406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3" y="1591056"/>
                </a:lnTo>
                <a:lnTo>
                  <a:pt x="794534" y="1785733"/>
                </a:lnTo>
                <a:lnTo>
                  <a:pt x="657406" y="1591056"/>
                </a:lnTo>
                <a:lnTo>
                  <a:pt x="0" y="1591056"/>
                </a:lnTo>
                <a:close/>
              </a:path>
            </a:pathLst>
          </a:custGeom>
          <a:solidFill>
            <a:srgbClr val="F2F2F2"/>
          </a:solidFill>
          <a:ln w="28575">
            <a:solidFill>
              <a:schemeClr val="accent1"/>
            </a:solidFill>
          </a:ln>
        </p:spPr>
        <p:txBody>
          <a:bodyPr wrap="square" lIns="44821" tIns="44821" rIns="44821" bIns="179285" rtlCol="0" anchor="ctr">
            <a:noAutofit/>
          </a:bodyPr>
          <a:lstStyle/>
          <a:p>
            <a:pPr algn="ctr" defTabSz="914102" fontAlgn="base">
              <a:spcBef>
                <a:spcPts val="588"/>
              </a:spcBef>
              <a:spcAft>
                <a:spcPct val="0"/>
              </a:spcAft>
            </a:pPr>
            <a:r>
              <a:rPr lang="en-US" sz="1961" kern="0" dirty="0">
                <a:solidFill>
                  <a:schemeClr val="accent1"/>
                </a:solidFill>
                <a:latin typeface="Segoe UI Semibold" panose="020B0702040204020203" pitchFamily="34" charset="0"/>
                <a:cs typeface="Segoe UI Semibold" panose="020B0702040204020203" pitchFamily="34" charset="0"/>
              </a:rPr>
              <a:t>In-Memory</a:t>
            </a:r>
          </a:p>
          <a:p>
            <a:pPr algn="ctr" defTabSz="914102" fontAlgn="base">
              <a:spcBef>
                <a:spcPts val="588"/>
              </a:spcBef>
              <a:spcAft>
                <a:spcPct val="0"/>
              </a:spcAft>
            </a:pPr>
            <a:r>
              <a:rPr lang="en-US" sz="1568" kern="0" dirty="0">
                <a:solidFill>
                  <a:schemeClr val="accent1"/>
                </a:solidFill>
              </a:rPr>
              <a:t>Spark</a:t>
            </a:r>
          </a:p>
        </p:txBody>
      </p:sp>
      <p:grpSp>
        <p:nvGrpSpPr>
          <p:cNvPr id="46" name="Group 45"/>
          <p:cNvGrpSpPr/>
          <p:nvPr/>
        </p:nvGrpSpPr>
        <p:grpSpPr>
          <a:xfrm>
            <a:off x="-9458" y="1617612"/>
            <a:ext cx="1948486" cy="3782502"/>
            <a:chOff x="2269406" y="1649551"/>
            <a:chExt cx="1987557" cy="3858349"/>
          </a:xfrm>
        </p:grpSpPr>
        <p:grpSp>
          <p:nvGrpSpPr>
            <p:cNvPr id="47" name="Group 46"/>
            <p:cNvGrpSpPr/>
            <p:nvPr/>
          </p:nvGrpSpPr>
          <p:grpSpPr>
            <a:xfrm>
              <a:off x="2269406" y="1649551"/>
              <a:ext cx="1771946" cy="3858349"/>
              <a:chOff x="2269406" y="1649551"/>
              <a:chExt cx="1771946" cy="3858349"/>
            </a:xfrm>
          </p:grpSpPr>
          <p:sp>
            <p:nvSpPr>
              <p:cNvPr id="83" name="Rectangle 82"/>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defRPr/>
                </a:pPr>
                <a:r>
                  <a:rPr lang="en-US" sz="1400" kern="0" dirty="0">
                    <a:solidFill>
                      <a:schemeClr val="tx1"/>
                    </a:solidFill>
                    <a:latin typeface="Segoe UI Semibold" panose="020B0702040204020203" pitchFamily="34" charset="0"/>
                    <a:cs typeface="Segoe UI Semibold" panose="020B0702040204020203" pitchFamily="34" charset="0"/>
                  </a:rPr>
                  <a:t>Machine Learning and Analytics</a:t>
                </a:r>
              </a:p>
            </p:txBody>
          </p:sp>
          <p:grpSp>
            <p:nvGrpSpPr>
              <p:cNvPr id="64" name="Group 63"/>
              <p:cNvGrpSpPr/>
              <p:nvPr/>
            </p:nvGrpSpPr>
            <p:grpSpPr>
              <a:xfrm>
                <a:off x="2475764" y="2364104"/>
                <a:ext cx="200749" cy="211051"/>
                <a:chOff x="4106551" y="3401141"/>
                <a:chExt cx="254631" cy="267699"/>
              </a:xfrm>
            </p:grpSpPr>
            <p:sp>
              <p:nvSpPr>
                <p:cNvPr id="65" name="Rectangle 64"/>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6" name="Rectangle 65"/>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Oval 66"/>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Oval 67"/>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Rectangle 68"/>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Oval 70"/>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Oval 71"/>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Oval 74"/>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Oval 75"/>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Rectangle 76"/>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Oval 78"/>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Oval 79"/>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48" name="Rectangle 47"/>
            <p:cNvSpPr/>
            <p:nvPr/>
          </p:nvSpPr>
          <p:spPr>
            <a:xfrm>
              <a:off x="2962833" y="3869841"/>
              <a:ext cx="1294130" cy="622511"/>
            </a:xfrm>
            <a:prstGeom prst="rect">
              <a:avLst/>
            </a:prstGeom>
          </p:spPr>
          <p:txBody>
            <a:bodyPr wrap="square">
              <a:spAutoFit/>
            </a:bodyPr>
            <a:lstStyle/>
            <a:p>
              <a:pPr defTabSz="896386">
                <a:defRPr/>
              </a:pPr>
              <a:r>
                <a:rPr lang="en-US" sz="1100" kern="0" dirty="0">
                  <a:cs typeface="Segoe UI Semilight" panose="020B0402040204020203" pitchFamily="34" charset="0"/>
                </a:rPr>
                <a:t>HDInsight </a:t>
              </a:r>
            </a:p>
            <a:p>
              <a:pPr defTabSz="896386">
                <a:defRPr/>
              </a:pPr>
              <a:r>
                <a:rPr lang="en-US" sz="1100" kern="0" dirty="0">
                  <a:cs typeface="Segoe UI Semilight" panose="020B0402040204020203" pitchFamily="34" charset="0"/>
                </a:rPr>
                <a:t>(Hadoop and Spark)</a:t>
              </a:r>
            </a:p>
          </p:txBody>
        </p:sp>
        <p:sp>
          <p:nvSpPr>
            <p:cNvPr id="49" name="Rectangle 48"/>
            <p:cNvSpPr/>
            <p:nvPr/>
          </p:nvSpPr>
          <p:spPr>
            <a:xfrm>
              <a:off x="2962833" y="4888358"/>
              <a:ext cx="925088" cy="437684"/>
            </a:xfrm>
            <a:prstGeom prst="rect">
              <a:avLst/>
            </a:prstGeom>
          </p:spPr>
          <p:txBody>
            <a:bodyPr wrap="square">
              <a:spAutoFit/>
            </a:bodyPr>
            <a:lstStyle/>
            <a:p>
              <a:pPr defTabSz="896386">
                <a:defRPr/>
              </a:pPr>
              <a:r>
                <a:rPr lang="en-US" sz="1100" kern="0" dirty="0">
                  <a:solidFill>
                    <a:schemeClr val="accent2">
                      <a:lumMod val="75000"/>
                    </a:schemeClr>
                  </a:solidFill>
                  <a:cs typeface="Segoe UI Semilight" panose="020B0402040204020203" pitchFamily="34" charset="0"/>
                </a:rPr>
                <a:t>Stream Analytics</a:t>
              </a:r>
            </a:p>
          </p:txBody>
        </p:sp>
        <p:sp>
          <p:nvSpPr>
            <p:cNvPr id="50" name="Rectangle 49"/>
            <p:cNvSpPr/>
            <p:nvPr/>
          </p:nvSpPr>
          <p:spPr>
            <a:xfrm>
              <a:off x="2962833" y="3125609"/>
              <a:ext cx="1294130" cy="446397"/>
            </a:xfrm>
            <a:prstGeom prst="rect">
              <a:avLst/>
            </a:prstGeom>
          </p:spPr>
          <p:txBody>
            <a:bodyPr wrap="square">
              <a:spAutoFit/>
            </a:bodyPr>
            <a:lstStyle/>
            <a:p>
              <a:pPr defTabSz="896386">
                <a:defRPr/>
              </a:pPr>
              <a:r>
                <a:rPr lang="en-US" sz="1100" kern="0" dirty="0">
                  <a:solidFill>
                    <a:schemeClr val="accent2">
                      <a:lumMod val="75000"/>
                    </a:schemeClr>
                  </a:solidFill>
                  <a:cs typeface="Segoe UI Semilight" panose="020B0402040204020203" pitchFamily="34" charset="0"/>
                </a:rPr>
                <a:t>Data Lake Analytics</a:t>
              </a:r>
            </a:p>
          </p:txBody>
        </p:sp>
        <p:grpSp>
          <p:nvGrpSpPr>
            <p:cNvPr id="51" name="Group 50"/>
            <p:cNvGrpSpPr/>
            <p:nvPr/>
          </p:nvGrpSpPr>
          <p:grpSpPr>
            <a:xfrm>
              <a:off x="2584613" y="3210310"/>
              <a:ext cx="225034" cy="294370"/>
              <a:chOff x="3473450" y="4579938"/>
              <a:chExt cx="1741488" cy="2278062"/>
            </a:xfrm>
            <a:solidFill>
              <a:schemeClr val="tx1"/>
            </a:solidFill>
          </p:grpSpPr>
          <p:sp>
            <p:nvSpPr>
              <p:cNvPr id="60"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ysClr val="windowText" lastClr="000000"/>
                  </a:solidFill>
                </a:endParaRPr>
              </a:p>
            </p:txBody>
          </p:sp>
          <p:sp>
            <p:nvSpPr>
              <p:cNvPr id="61"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ysClr val="windowText" lastClr="000000"/>
                  </a:solidFill>
                </a:endParaRPr>
              </a:p>
            </p:txBody>
          </p:sp>
          <p:sp>
            <p:nvSpPr>
              <p:cNvPr id="62"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ysClr val="windowText" lastClr="000000"/>
                  </a:solidFill>
                </a:endParaRPr>
              </a:p>
            </p:txBody>
          </p:sp>
        </p:grpSp>
        <p:sp>
          <p:nvSpPr>
            <p:cNvPr id="52" name="Rectangle 51"/>
            <p:cNvSpPr/>
            <p:nvPr/>
          </p:nvSpPr>
          <p:spPr>
            <a:xfrm>
              <a:off x="2962833" y="2295083"/>
              <a:ext cx="1294130" cy="439527"/>
            </a:xfrm>
            <a:prstGeom prst="rect">
              <a:avLst/>
            </a:prstGeom>
          </p:spPr>
          <p:txBody>
            <a:bodyPr wrap="square">
              <a:spAutoFit/>
            </a:bodyPr>
            <a:lstStyle/>
            <a:p>
              <a:pPr defTabSz="896386">
                <a:defRPr/>
              </a:pPr>
              <a:r>
                <a:rPr lang="en-US" sz="1100" kern="0" dirty="0">
                  <a:solidFill>
                    <a:schemeClr val="accent2">
                      <a:lumMod val="75000"/>
                    </a:schemeClr>
                  </a:solidFill>
                  <a:cs typeface="Segoe UI Semilight" panose="020B0402040204020203" pitchFamily="34" charset="0"/>
                </a:rPr>
                <a:t>Machine</a:t>
              </a:r>
              <a:r>
                <a:rPr lang="en-US" sz="1100" kern="0" dirty="0">
                  <a:solidFill>
                    <a:schemeClr val="bg2">
                      <a:lumMod val="75000"/>
                    </a:schemeClr>
                  </a:solidFill>
                  <a:cs typeface="Segoe UI Semilight" panose="020B0402040204020203" pitchFamily="34" charset="0"/>
                </a:rPr>
                <a:t> </a:t>
              </a:r>
              <a:r>
                <a:rPr lang="en-US" sz="1100" kern="0" dirty="0">
                  <a:solidFill>
                    <a:schemeClr val="accent2">
                      <a:lumMod val="75000"/>
                    </a:schemeClr>
                  </a:solidFill>
                  <a:cs typeface="Segoe UI Semilight" panose="020B0402040204020203" pitchFamily="34" charset="0"/>
                </a:rPr>
                <a:t>Learning</a:t>
              </a:r>
            </a:p>
          </p:txBody>
        </p:sp>
        <p:grpSp>
          <p:nvGrpSpPr>
            <p:cNvPr id="53" name="Group 52"/>
            <p:cNvGrpSpPr/>
            <p:nvPr/>
          </p:nvGrpSpPr>
          <p:grpSpPr>
            <a:xfrm>
              <a:off x="2519622" y="4890724"/>
              <a:ext cx="359675" cy="276298"/>
              <a:chOff x="1260022" y="5196402"/>
              <a:chExt cx="3273425" cy="2514600"/>
            </a:xfrm>
            <a:solidFill>
              <a:schemeClr val="tx1"/>
            </a:solidFill>
          </p:grpSpPr>
          <p:sp>
            <p:nvSpPr>
              <p:cNvPr id="56" name="Freeform 55"/>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dirty="0"/>
              </a:p>
            </p:txBody>
          </p:sp>
          <p:sp>
            <p:nvSpPr>
              <p:cNvPr id="57" name="Freeform 56"/>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dirty="0"/>
              </a:p>
            </p:txBody>
          </p:sp>
          <p:sp>
            <p:nvSpPr>
              <p:cNvPr id="58" name="Freeform 57"/>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dirty="0"/>
              </a:p>
            </p:txBody>
          </p:sp>
          <p:sp>
            <p:nvSpPr>
              <p:cNvPr id="59" name="Freeform 58"/>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dirty="0"/>
              </a:p>
            </p:txBody>
          </p:sp>
        </p:grpSp>
        <p:sp>
          <p:nvSpPr>
            <p:cNvPr id="54" name="Freeform 53"/>
            <p:cNvSpPr>
              <a:spLocks/>
            </p:cNvSpPr>
            <p:nvPr/>
          </p:nvSpPr>
          <p:spPr bwMode="auto">
            <a:xfrm>
              <a:off x="2520964" y="4034622"/>
              <a:ext cx="373674" cy="2827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1427" tIns="45713" rIns="91427" bIns="45713" numCol="1" anchor="t" anchorCtr="0" compatLnSpc="1">
              <a:prstTxWarp prst="textNoShape">
                <a:avLst/>
              </a:prstTxWarp>
            </a:bodyPr>
            <a:lstStyle/>
            <a:p>
              <a:pPr defTabSz="896386">
                <a:defRPr/>
              </a:pPr>
              <a:endParaRPr lang="en-US" sz="1600" kern="0" dirty="0">
                <a:solidFill>
                  <a:sysClr val="windowText" lastClr="000000"/>
                </a:solidFill>
              </a:endParaRPr>
            </a:p>
          </p:txBody>
        </p:sp>
        <p:sp>
          <p:nvSpPr>
            <p:cNvPr id="55" name="Freeform 54"/>
            <p:cNvSpPr/>
            <p:nvPr/>
          </p:nvSpPr>
          <p:spPr bwMode="auto">
            <a:xfrm flipH="1">
              <a:off x="2565074" y="2374875"/>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dirty="0">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4086123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7043338" y="487"/>
            <a:ext cx="5168531" cy="6857187"/>
          </a:xfrm>
          <a:prstGeom prst="rect">
            <a:avLst/>
          </a:prstGeom>
          <a:solidFill>
            <a:srgbClr val="1D43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89642" rIns="7888538" bIns="89642" numCol="1" spcCol="0" rtlCol="0" fromWordArt="0" anchor="ctr" anchorCtr="0" forceAA="0" compatLnSpc="1">
            <a:prstTxWarp prst="textNoShape">
              <a:avLst/>
            </a:prstTxWarp>
            <a:noAutofit/>
          </a:bodyPr>
          <a:lstStyle/>
          <a:p>
            <a:pPr defTabSz="914102" fontAlgn="base">
              <a:lnSpc>
                <a:spcPct val="90000"/>
              </a:lnSpc>
              <a:spcBef>
                <a:spcPts val="1176"/>
              </a:spcBef>
              <a:spcAft>
                <a:spcPct val="0"/>
              </a:spcAft>
              <a:defRPr/>
            </a:pPr>
            <a:endParaRPr lang="en-US" sz="3137" kern="0" dirty="0">
              <a:solidFill>
                <a:srgbClr val="FFFFFF"/>
              </a:solidFill>
              <a:latin typeface="Segoe UI Light"/>
              <a:ea typeface="Segoe UI" pitchFamily="34" charset="0"/>
              <a:cs typeface="Segoe UI" pitchFamily="34" charset="0"/>
            </a:endParaRPr>
          </a:p>
        </p:txBody>
      </p:sp>
      <p:pic>
        <p:nvPicPr>
          <p:cNvPr id="12" name="Picture 11"/>
          <p:cNvPicPr>
            <a:picLocks noChangeAspect="1"/>
          </p:cNvPicPr>
          <p:nvPr/>
        </p:nvPicPr>
        <p:blipFill rotWithShape="1">
          <a:blip r:embed="rId5" cstate="print">
            <a:extLst>
              <a:ext uri="{28A0092B-C50C-407E-A947-70E740481C1C}">
                <a14:useLocalDpi xmlns:a14="http://schemas.microsoft.com/office/drawing/2010/main" val="0"/>
              </a:ext>
            </a:extLst>
          </a:blip>
          <a:srcRect r="3957" b="4063"/>
          <a:stretch/>
        </p:blipFill>
        <p:spPr>
          <a:xfrm>
            <a:off x="1" y="487"/>
            <a:ext cx="12170106" cy="6856055"/>
          </a:xfrm>
          <a:prstGeom prst="rect">
            <a:avLst/>
          </a:prstGeom>
        </p:spPr>
      </p:pic>
      <p:graphicFrame>
        <p:nvGraphicFramePr>
          <p:cNvPr id="8" name="Object 7" hidden="1"/>
          <p:cNvGraphicFramePr>
            <a:graphicFrameLocks noChangeAspect="1"/>
          </p:cNvGraphicFramePr>
          <p:nvPr>
            <p:custDataLst>
              <p:tags r:id="rId2"/>
            </p:custDataLst>
            <p:ext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spid="_x0000_s11272" name="think-cell Slide" r:id="rId6" imgW="6350000" imgH="6350000" progId="TCLayout.ActiveDocument.1">
                  <p:embed/>
                </p:oleObj>
              </mc:Choice>
              <mc:Fallback>
                <p:oleObj name="think-cell Slide" r:id="rId6" imgW="6350000" imgH="6350000" progId="TCLayout.ActiveDocument.1">
                  <p:embed/>
                  <p:pic>
                    <p:nvPicPr>
                      <p:cNvPr id="8" name="Object 7"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58" y="2044"/>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6"/>
          <p:cNvSpPr/>
          <p:nvPr/>
        </p:nvSpPr>
        <p:spPr bwMode="auto">
          <a:xfrm>
            <a:off x="7399886" y="2211061"/>
            <a:ext cx="4480997" cy="36919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ct val="0"/>
              </a:spcAft>
            </a:pPr>
            <a:r>
              <a:rPr lang="en-US" sz="2745" i="1" kern="0" dirty="0">
                <a:solidFill>
                  <a:srgbClr val="FFFFFF"/>
                </a:solidFill>
                <a:latin typeface="Segoe UI Light"/>
                <a:ea typeface="Segoe UI" pitchFamily="34" charset="0"/>
                <a:cs typeface="Segoe UI" pitchFamily="34" charset="0"/>
              </a:rPr>
              <a:t>The standout benefit for us was to quickly build and test predictive models and verify their results. There is no cognitive overhead to learn new scripting or coding language.</a:t>
            </a:r>
          </a:p>
          <a:p>
            <a:pPr defTabSz="914102" fontAlgn="base">
              <a:spcBef>
                <a:spcPts val="588"/>
              </a:spcBef>
              <a:spcAft>
                <a:spcPct val="0"/>
              </a:spcAft>
            </a:pPr>
            <a:endParaRPr lang="en-US" sz="2745" i="1" kern="0" dirty="0">
              <a:solidFill>
                <a:srgbClr val="FFFFFF"/>
              </a:solidFill>
              <a:latin typeface="Segoe UI Light"/>
              <a:ea typeface="Segoe UI" pitchFamily="34" charset="0"/>
              <a:cs typeface="Segoe UI" pitchFamily="34" charset="0"/>
            </a:endParaRPr>
          </a:p>
          <a:p>
            <a:pPr algn="r" defTabSz="914102" fontAlgn="base">
              <a:spcBef>
                <a:spcPts val="588"/>
              </a:spcBef>
              <a:spcAft>
                <a:spcPct val="0"/>
              </a:spcAft>
            </a:pPr>
            <a:r>
              <a:rPr lang="en-US" sz="1765" b="1" kern="0" dirty="0">
                <a:solidFill>
                  <a:srgbClr val="FFFFFF"/>
                </a:solidFill>
              </a:rPr>
              <a:t>Yogesh Dandawate </a:t>
            </a:r>
          </a:p>
          <a:p>
            <a:pPr algn="r" defTabSz="914102" fontAlgn="base">
              <a:spcBef>
                <a:spcPts val="588"/>
              </a:spcBef>
              <a:spcAft>
                <a:spcPct val="0"/>
              </a:spcAft>
            </a:pPr>
            <a:r>
              <a:rPr lang="en-US" sz="1765" kern="0" dirty="0">
                <a:solidFill>
                  <a:srgbClr val="FFFFFF"/>
                </a:solidFill>
              </a:rPr>
              <a:t>Icertis Applied Cloud</a:t>
            </a:r>
          </a:p>
        </p:txBody>
      </p:sp>
      <p:pic>
        <p:nvPicPr>
          <p:cNvPr id="11" name="Picture 10"/>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9972467" y="291549"/>
            <a:ext cx="1908416" cy="1431312"/>
          </a:xfrm>
          <a:prstGeom prst="rect">
            <a:avLst/>
          </a:prstGeom>
        </p:spPr>
      </p:pic>
      <p:sp>
        <p:nvSpPr>
          <p:cNvPr id="5" name="Rectangle 4"/>
          <p:cNvSpPr/>
          <p:nvPr/>
        </p:nvSpPr>
        <p:spPr bwMode="auto">
          <a:xfrm>
            <a:off x="1" y="487"/>
            <a:ext cx="7043337" cy="6857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US" sz="2745" kern="0" dirty="0">
              <a:solidFill>
                <a:srgbClr val="FFFFFF"/>
              </a:solidFill>
              <a:latin typeface="Segoe UI Light"/>
              <a:ea typeface="Segoe UI" pitchFamily="34" charset="0"/>
              <a:cs typeface="Segoe UI" pitchFamily="34" charset="0"/>
            </a:endParaRPr>
          </a:p>
        </p:txBody>
      </p:sp>
      <p:sp>
        <p:nvSpPr>
          <p:cNvPr id="2" name="Title 1"/>
          <p:cNvSpPr>
            <a:spLocks noGrp="1"/>
          </p:cNvSpPr>
          <p:nvPr>
            <p:ph type="title"/>
          </p:nvPr>
        </p:nvSpPr>
        <p:spPr>
          <a:xfrm>
            <a:off x="243315" y="291549"/>
            <a:ext cx="6712229" cy="1792816"/>
          </a:xfrm>
        </p:spPr>
        <p:txBody>
          <a:bodyPr/>
          <a:lstStyle/>
          <a:p>
            <a:r>
              <a:rPr lang="en-US" sz="4313" dirty="0">
                <a:solidFill>
                  <a:schemeClr val="accent1"/>
                </a:solidFill>
              </a:rPr>
              <a:t>Investment Optimization </a:t>
            </a:r>
          </a:p>
        </p:txBody>
      </p:sp>
      <p:sp>
        <p:nvSpPr>
          <p:cNvPr id="3" name="Text Placeholder 2"/>
          <p:cNvSpPr>
            <a:spLocks noGrp="1"/>
          </p:cNvSpPr>
          <p:nvPr>
            <p:ph sz="quarter" idx="10"/>
          </p:nvPr>
        </p:nvSpPr>
        <p:spPr>
          <a:xfrm>
            <a:off x="243315" y="1632669"/>
            <a:ext cx="6108496" cy="1484494"/>
          </a:xfrm>
        </p:spPr>
        <p:txBody>
          <a:bodyPr/>
          <a:lstStyle/>
          <a:p>
            <a:pPr lvl="0"/>
            <a:r>
              <a:rPr lang="en-US" dirty="0">
                <a:solidFill>
                  <a:schemeClr val="tx1"/>
                </a:solidFill>
                <a:latin typeface="+mj-lt"/>
              </a:rPr>
              <a:t>Icertis, a cloud solutions provider, built a predictive model using past performance data to determine the optimal locations for its clients to build new retail stores.</a:t>
            </a:r>
          </a:p>
        </p:txBody>
      </p:sp>
      <p:sp>
        <p:nvSpPr>
          <p:cNvPr id="4" name="Text Placeholder 2"/>
          <p:cNvSpPr txBox="1">
            <a:spLocks/>
          </p:cNvSpPr>
          <p:nvPr/>
        </p:nvSpPr>
        <p:spPr>
          <a:xfrm>
            <a:off x="243313" y="3760932"/>
            <a:ext cx="6108497" cy="2935797"/>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4159">
                      <a:schemeClr val="tx1"/>
                    </a:gs>
                    <a:gs pos="31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588"/>
              </a:spcAft>
            </a:pPr>
            <a:r>
              <a:rPr lang="en-US" sz="3137" dirty="0">
                <a:solidFill>
                  <a:srgbClr val="0072C6"/>
                </a:solidFill>
                <a:latin typeface="Segoe UI Light"/>
              </a:rPr>
              <a:t>Key Benefits</a:t>
            </a:r>
          </a:p>
          <a:p>
            <a:pPr marL="448193" indent="-448193" defTabSz="914367">
              <a:buClr>
                <a:srgbClr val="0072C6"/>
              </a:buClr>
              <a:buFont typeface="Arial" pitchFamily="34" charset="0"/>
              <a:buChar char="•"/>
            </a:pPr>
            <a:r>
              <a:rPr lang="en-US" sz="2353" dirty="0">
                <a:solidFill>
                  <a:srgbClr val="505050"/>
                </a:solidFill>
                <a:latin typeface="Segoe UI Light"/>
              </a:rPr>
              <a:t>Quickly build, test and verify models</a:t>
            </a:r>
          </a:p>
          <a:p>
            <a:pPr marL="448193" lvl="1" indent="-448193" defTabSz="914367">
              <a:buClr>
                <a:srgbClr val="0072C6"/>
              </a:buClr>
            </a:pPr>
            <a:r>
              <a:rPr lang="en-US" sz="2353" dirty="0">
                <a:solidFill>
                  <a:srgbClr val="505050"/>
                </a:solidFill>
                <a:latin typeface="Segoe UI Light"/>
              </a:rPr>
              <a:t>Easily No new scripting or coding languages</a:t>
            </a:r>
          </a:p>
          <a:p>
            <a:pPr marL="448193" lvl="1" indent="-448193" defTabSz="914367">
              <a:buClr>
                <a:srgbClr val="0072C6"/>
              </a:buClr>
            </a:pPr>
            <a:r>
              <a:rPr lang="en-US" sz="2353" dirty="0">
                <a:solidFill>
                  <a:srgbClr val="505050"/>
                </a:solidFill>
                <a:latin typeface="Segoe UI Light"/>
              </a:rPr>
              <a:t>import and modify algorithms developed outside the solution</a:t>
            </a:r>
          </a:p>
          <a:p>
            <a:pPr marL="448193" indent="-448193" defTabSz="914367">
              <a:buClr>
                <a:srgbClr val="0072C6"/>
              </a:buClr>
              <a:buFont typeface="Arial" pitchFamily="34" charset="0"/>
              <a:buChar char="•"/>
            </a:pPr>
            <a:endParaRPr lang="en-US" sz="2353" dirty="0">
              <a:solidFill>
                <a:srgbClr val="505050"/>
              </a:solidFill>
              <a:latin typeface="Segoe UI Light"/>
            </a:endParaRPr>
          </a:p>
        </p:txBody>
      </p:sp>
      <p:sp>
        <p:nvSpPr>
          <p:cNvPr id="15" name="Rectangle 14"/>
          <p:cNvSpPr/>
          <p:nvPr/>
        </p:nvSpPr>
        <p:spPr>
          <a:xfrm>
            <a:off x="6955545" y="2352643"/>
            <a:ext cx="888683" cy="68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US" sz="7058" kern="0" spc="-98" dirty="0">
                <a:solidFill>
                  <a:srgbClr val="00BCF1"/>
                </a:solidFill>
                <a:latin typeface="Perpetua" panose="02020502060401020303" pitchFamily="18" charset="0"/>
              </a:rPr>
              <a:t>“</a:t>
            </a:r>
          </a:p>
        </p:txBody>
      </p:sp>
      <p:sp>
        <p:nvSpPr>
          <p:cNvPr id="16" name="Rectangle 15"/>
          <p:cNvSpPr/>
          <p:nvPr/>
        </p:nvSpPr>
        <p:spPr>
          <a:xfrm>
            <a:off x="8900306" y="4676370"/>
            <a:ext cx="440332" cy="1086215"/>
          </a:xfrm>
          <a:prstGeom prst="rect">
            <a:avLst/>
          </a:prstGeom>
        </p:spPr>
        <p:txBody>
          <a:bodyPr wrap="none">
            <a:spAutoFit/>
          </a:bodyPr>
          <a:lstStyle/>
          <a:p>
            <a:pPr algn="ctr" defTabSz="896386"/>
            <a:r>
              <a:rPr lang="en-US" sz="6470" kern="0" dirty="0">
                <a:solidFill>
                  <a:srgbClr val="00BCF1"/>
                </a:solidFill>
                <a:latin typeface="Perpetua" panose="02020502060401020303" pitchFamily="18" charset="0"/>
              </a:rPr>
              <a:t>”</a:t>
            </a:r>
          </a:p>
        </p:txBody>
      </p:sp>
    </p:spTree>
    <p:extLst>
      <p:ext uri="{BB962C8B-B14F-4D97-AF65-F5344CB8AC3E}">
        <p14:creationId xmlns:p14="http://schemas.microsoft.com/office/powerpoint/2010/main" val="3982045310"/>
      </p:ext>
    </p:extLst>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ectangle 129"/>
          <p:cNvSpPr/>
          <p:nvPr/>
        </p:nvSpPr>
        <p:spPr bwMode="auto">
          <a:xfrm>
            <a:off x="1" y="5172226"/>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defTabSz="896386">
              <a:spcBef>
                <a:spcPts val="0"/>
              </a:spcBef>
              <a:spcAft>
                <a:spcPts val="588"/>
              </a:spcAft>
              <a:defRPr/>
            </a:pPr>
            <a:r>
              <a:rPr lang="en-US" kern="0" spc="0" dirty="0">
                <a:ln>
                  <a:noFill/>
                </a:ln>
              </a:rPr>
              <a:t>Big data analytics made easy</a:t>
            </a:r>
          </a:p>
        </p:txBody>
      </p:sp>
      <p:grpSp>
        <p:nvGrpSpPr>
          <p:cNvPr id="4" name="Group 3"/>
          <p:cNvGrpSpPr/>
          <p:nvPr/>
        </p:nvGrpSpPr>
        <p:grpSpPr>
          <a:xfrm>
            <a:off x="2151774" y="5170672"/>
            <a:ext cx="10751629" cy="1167681"/>
            <a:chOff x="2194921" y="5407808"/>
            <a:chExt cx="10967222" cy="1191095"/>
          </a:xfrm>
        </p:grpSpPr>
        <p:sp>
          <p:nvSpPr>
            <p:cNvPr id="12" name="TextBox 11"/>
            <p:cNvSpPr txBox="1"/>
            <p:nvPr/>
          </p:nvSpPr>
          <p:spPr>
            <a:xfrm>
              <a:off x="2194921" y="5407808"/>
              <a:ext cx="4907093" cy="1191095"/>
            </a:xfrm>
            <a:prstGeom prst="rect">
              <a:avLst/>
            </a:prstGeom>
            <a:noFill/>
          </p:spPr>
          <p:txBody>
            <a:bodyPr wrap="square" lIns="179285" tIns="143428" rIns="179285" bIns="143428" rtlCol="0">
              <a:spAutoFit/>
            </a:bodyPr>
            <a:lstStyle/>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Analyze data of any kind and size</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Develop faster, debug and optimize smarter</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Interactively explore patterns in your data</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No learning curve—use U-SQL, Spark, Hive, </a:t>
              </a:r>
              <a:r>
                <a:rPr lang="en-US" sz="1176" kern="0" dirty="0" err="1">
                  <a:solidFill>
                    <a:schemeClr val="bg1"/>
                  </a:solidFill>
                </a:rPr>
                <a:t>HBase</a:t>
              </a:r>
              <a:r>
                <a:rPr lang="en-US" sz="1176" kern="0" dirty="0">
                  <a:solidFill>
                    <a:schemeClr val="bg1"/>
                  </a:solidFill>
                </a:rPr>
                <a:t> and Storm</a:t>
              </a:r>
            </a:p>
          </p:txBody>
        </p:sp>
        <p:sp>
          <p:nvSpPr>
            <p:cNvPr id="13" name="TextBox 12"/>
            <p:cNvSpPr txBox="1"/>
            <p:nvPr/>
          </p:nvSpPr>
          <p:spPr>
            <a:xfrm>
              <a:off x="7234340" y="5407808"/>
              <a:ext cx="5927803" cy="1191095"/>
            </a:xfrm>
            <a:prstGeom prst="rect">
              <a:avLst/>
            </a:prstGeom>
            <a:noFill/>
          </p:spPr>
          <p:txBody>
            <a:bodyPr wrap="square" lIns="179285" tIns="143428" rIns="179285" bIns="143428" rtlCol="0">
              <a:spAutoFit/>
            </a:bodyPr>
            <a:lstStyle/>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Managed and supported with an enterprise-grade SLA</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Dynamically scales to match your business priorities</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Enterprise-grade security with Azure Active Directory</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Built on YARN, designed for the cloud</a:t>
              </a:r>
            </a:p>
          </p:txBody>
        </p:sp>
      </p:grpSp>
      <p:grpSp>
        <p:nvGrpSpPr>
          <p:cNvPr id="37" name="Group 36"/>
          <p:cNvGrpSpPr/>
          <p:nvPr/>
        </p:nvGrpSpPr>
        <p:grpSpPr>
          <a:xfrm>
            <a:off x="2663163" y="1414035"/>
            <a:ext cx="9040331" cy="1919135"/>
            <a:chOff x="376569" y="1750827"/>
            <a:chExt cx="10664459" cy="2263914"/>
          </a:xfrm>
        </p:grpSpPr>
        <p:pic>
          <p:nvPicPr>
            <p:cNvPr id="38" name="Picture 3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151475" y="1750827"/>
              <a:ext cx="1196162" cy="1196162"/>
            </a:xfrm>
            <a:prstGeom prst="rect">
              <a:avLst/>
            </a:prstGeom>
          </p:spPr>
        </p:pic>
        <p:sp>
          <p:nvSpPr>
            <p:cNvPr id="39" name="TextBox 38"/>
            <p:cNvSpPr txBox="1"/>
            <p:nvPr/>
          </p:nvSpPr>
          <p:spPr>
            <a:xfrm>
              <a:off x="4532127" y="2850555"/>
              <a:ext cx="2434855" cy="597967"/>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568" kern="0" dirty="0">
                  <a:solidFill>
                    <a:schemeClr val="bg2"/>
                  </a:solidFill>
                  <a:latin typeface="Segoe UI" panose="020B0502040204020203" pitchFamily="34" charset="0"/>
                  <a:ea typeface="Segoe UI Black" panose="020B0A02040204020203" pitchFamily="34" charset="0"/>
                  <a:cs typeface="Segoe UI" panose="020B0502040204020203" pitchFamily="34" charset="0"/>
                </a:rPr>
                <a:t>Data Lake Analytics</a:t>
              </a:r>
            </a:p>
          </p:txBody>
        </p:sp>
        <p:sp>
          <p:nvSpPr>
            <p:cNvPr id="40" name="Right Brace 39"/>
            <p:cNvSpPr/>
            <p:nvPr/>
          </p:nvSpPr>
          <p:spPr>
            <a:xfrm rot="16200000">
              <a:off x="5482403" y="-1543884"/>
              <a:ext cx="452791" cy="10664459"/>
            </a:xfrm>
            <a:prstGeom prst="rightBrace">
              <a:avLst>
                <a:gd name="adj1" fmla="val 285424"/>
                <a:gd name="adj2" fmla="val 50000"/>
              </a:avLst>
            </a:prstGeom>
            <a:ln w="44450">
              <a:solidFill>
                <a:srgbClr val="0072C6"/>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defRPr/>
              </a:pPr>
              <a:endParaRPr lang="en-US" sz="1765" kern="0">
                <a:solidFill>
                  <a:sysClr val="windowText" lastClr="000000"/>
                </a:solidFill>
              </a:endParaRPr>
            </a:p>
          </p:txBody>
        </p:sp>
      </p:grpSp>
      <p:sp>
        <p:nvSpPr>
          <p:cNvPr id="41" name="TextBox 40"/>
          <p:cNvSpPr txBox="1"/>
          <p:nvPr/>
        </p:nvSpPr>
        <p:spPr>
          <a:xfrm>
            <a:off x="2278232" y="4318404"/>
            <a:ext cx="2064044" cy="506901"/>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568" kern="0" dirty="0">
                <a:solidFill>
                  <a:schemeClr val="bg2"/>
                </a:solidFill>
                <a:latin typeface="Segoe UI" panose="020B0502040204020203" pitchFamily="34" charset="0"/>
                <a:ea typeface="Segoe UI Black" panose="020B0A02040204020203" pitchFamily="34" charset="0"/>
                <a:cs typeface="Segoe UI" panose="020B0502040204020203" pitchFamily="34" charset="0"/>
              </a:rPr>
              <a:t>SQL DW</a:t>
            </a:r>
          </a:p>
        </p:txBody>
      </p:sp>
      <p:sp>
        <p:nvSpPr>
          <p:cNvPr id="42" name="TextBox 41"/>
          <p:cNvSpPr txBox="1"/>
          <p:nvPr/>
        </p:nvSpPr>
        <p:spPr>
          <a:xfrm>
            <a:off x="4195748" y="4318404"/>
            <a:ext cx="2064044" cy="506901"/>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568" kern="0" dirty="0">
                <a:solidFill>
                  <a:schemeClr val="bg2"/>
                </a:solidFill>
                <a:latin typeface="Segoe UI" panose="020B0502040204020203" pitchFamily="34" charset="0"/>
                <a:ea typeface="Segoe UI Black" panose="020B0A02040204020203" pitchFamily="34" charset="0"/>
                <a:cs typeface="Segoe UI" panose="020B0502040204020203" pitchFamily="34" charset="0"/>
              </a:rPr>
              <a:t>SQL DB</a:t>
            </a:r>
          </a:p>
        </p:txBody>
      </p:sp>
      <p:sp>
        <p:nvSpPr>
          <p:cNvPr id="43" name="TextBox 42"/>
          <p:cNvSpPr txBox="1"/>
          <p:nvPr/>
        </p:nvSpPr>
        <p:spPr>
          <a:xfrm>
            <a:off x="8030779" y="4318404"/>
            <a:ext cx="2064044" cy="506901"/>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568" kern="0" dirty="0">
                <a:solidFill>
                  <a:schemeClr val="bg2"/>
                </a:solidFill>
                <a:latin typeface="Segoe UI" panose="020B0502040204020203" pitchFamily="34" charset="0"/>
                <a:ea typeface="Segoe UI Black" panose="020B0A02040204020203" pitchFamily="34" charset="0"/>
                <a:cs typeface="Segoe UI" panose="020B0502040204020203" pitchFamily="34" charset="0"/>
              </a:rPr>
              <a:t> Storage Blobs</a:t>
            </a:r>
          </a:p>
        </p:txBody>
      </p:sp>
      <p:sp>
        <p:nvSpPr>
          <p:cNvPr id="44" name="TextBox 43"/>
          <p:cNvSpPr txBox="1"/>
          <p:nvPr/>
        </p:nvSpPr>
        <p:spPr>
          <a:xfrm>
            <a:off x="6113264" y="4318404"/>
            <a:ext cx="2064044" cy="506901"/>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568" kern="0" dirty="0">
                <a:solidFill>
                  <a:schemeClr val="bg2"/>
                </a:solidFill>
                <a:latin typeface="Segoe UI" panose="020B0502040204020203" pitchFamily="34" charset="0"/>
                <a:ea typeface="Segoe UI Black" panose="020B0A02040204020203" pitchFamily="34" charset="0"/>
                <a:cs typeface="Segoe UI" panose="020B0502040204020203" pitchFamily="34" charset="0"/>
              </a:rPr>
              <a:t>Data Lake Store</a:t>
            </a:r>
          </a:p>
        </p:txBody>
      </p:sp>
      <p:sp>
        <p:nvSpPr>
          <p:cNvPr id="45" name="TextBox 44"/>
          <p:cNvSpPr txBox="1"/>
          <p:nvPr/>
        </p:nvSpPr>
        <p:spPr>
          <a:xfrm>
            <a:off x="9948295" y="4318404"/>
            <a:ext cx="2064044" cy="506901"/>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568" kern="0" dirty="0">
                <a:solidFill>
                  <a:schemeClr val="bg2"/>
                </a:solidFill>
                <a:latin typeface="Segoe UI" panose="020B0502040204020203" pitchFamily="34" charset="0"/>
                <a:ea typeface="Segoe UI Black" panose="020B0A02040204020203" pitchFamily="34" charset="0"/>
                <a:cs typeface="Segoe UI" panose="020B0502040204020203" pitchFamily="34" charset="0"/>
              </a:rPr>
              <a:t>SQL DB in a VM</a:t>
            </a:r>
          </a:p>
        </p:txBody>
      </p:sp>
      <p:pic>
        <p:nvPicPr>
          <p:cNvPr id="46" name="Picture 4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587965" y="3354565"/>
            <a:ext cx="949672" cy="949672"/>
          </a:xfrm>
          <a:prstGeom prst="rect">
            <a:avLst/>
          </a:prstGeom>
        </p:spPr>
      </p:pic>
      <p:pic>
        <p:nvPicPr>
          <p:cNvPr id="47" name="Picture 4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26491" y="3542862"/>
            <a:ext cx="829308" cy="829308"/>
          </a:xfrm>
          <a:prstGeom prst="rect">
            <a:avLst/>
          </a:prstGeom>
          <a:noFill/>
        </p:spPr>
      </p:pic>
      <p:grpSp>
        <p:nvGrpSpPr>
          <p:cNvPr id="94" name="Group 93"/>
          <p:cNvGrpSpPr/>
          <p:nvPr/>
        </p:nvGrpSpPr>
        <p:grpSpPr>
          <a:xfrm>
            <a:off x="-9458" y="1617612"/>
            <a:ext cx="1948486" cy="3782502"/>
            <a:chOff x="2269406" y="1649551"/>
            <a:chExt cx="1987557" cy="3858349"/>
          </a:xfrm>
        </p:grpSpPr>
        <p:grpSp>
          <p:nvGrpSpPr>
            <p:cNvPr id="95" name="Group 94"/>
            <p:cNvGrpSpPr/>
            <p:nvPr/>
          </p:nvGrpSpPr>
          <p:grpSpPr>
            <a:xfrm>
              <a:off x="2269406" y="1649551"/>
              <a:ext cx="1771946" cy="3858349"/>
              <a:chOff x="2269406" y="1649551"/>
              <a:chExt cx="1771946" cy="3858349"/>
            </a:xfrm>
          </p:grpSpPr>
          <p:sp>
            <p:nvSpPr>
              <p:cNvPr id="131" name="Rectangle 130"/>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defRPr/>
                </a:pPr>
                <a:r>
                  <a:rPr lang="en-US" sz="1400" kern="0" dirty="0">
                    <a:solidFill>
                      <a:schemeClr val="tx1"/>
                    </a:solidFill>
                    <a:latin typeface="Segoe UI Semibold" panose="020B0702040204020203" pitchFamily="34" charset="0"/>
                    <a:cs typeface="Segoe UI Semibold" panose="020B0702040204020203" pitchFamily="34" charset="0"/>
                  </a:rPr>
                  <a:t>Machine Learning and Analytics</a:t>
                </a:r>
              </a:p>
            </p:txBody>
          </p:sp>
          <p:grpSp>
            <p:nvGrpSpPr>
              <p:cNvPr id="112" name="Group 111"/>
              <p:cNvGrpSpPr/>
              <p:nvPr/>
            </p:nvGrpSpPr>
            <p:grpSpPr>
              <a:xfrm>
                <a:off x="2475764" y="2364104"/>
                <a:ext cx="200749" cy="211051"/>
                <a:chOff x="4106551" y="3401141"/>
                <a:chExt cx="254631" cy="267699"/>
              </a:xfrm>
            </p:grpSpPr>
            <p:sp>
              <p:nvSpPr>
                <p:cNvPr id="113" name="Rectangle 112"/>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Rectangle 113"/>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Oval 114"/>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Rectangle 116"/>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Rectangle 117"/>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Oval 118"/>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Oval 119"/>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Rectangle 120"/>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Rectangle 121"/>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Oval 122"/>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Oval 123"/>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Rectangle 124"/>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Rectangle 125"/>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7" name="Oval 126"/>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Oval 127"/>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6" name="Rectangle 95"/>
            <p:cNvSpPr/>
            <p:nvPr/>
          </p:nvSpPr>
          <p:spPr>
            <a:xfrm>
              <a:off x="2962833" y="3869841"/>
              <a:ext cx="1294130" cy="622511"/>
            </a:xfrm>
            <a:prstGeom prst="rect">
              <a:avLst/>
            </a:prstGeom>
          </p:spPr>
          <p:txBody>
            <a:bodyPr wrap="square">
              <a:spAutoFit/>
            </a:bodyPr>
            <a:lstStyle/>
            <a:p>
              <a:pPr defTabSz="896386">
                <a:defRPr/>
              </a:pPr>
              <a:r>
                <a:rPr lang="en-US" sz="1100" kern="0" dirty="0">
                  <a:solidFill>
                    <a:schemeClr val="accent2">
                      <a:lumMod val="75000"/>
                    </a:schemeClr>
                  </a:solidFill>
                  <a:cs typeface="Segoe UI Semilight" panose="020B0402040204020203" pitchFamily="34" charset="0"/>
                </a:rPr>
                <a:t>HDInsight </a:t>
              </a:r>
            </a:p>
            <a:p>
              <a:pPr defTabSz="896386">
                <a:defRPr/>
              </a:pPr>
              <a:r>
                <a:rPr lang="en-US" sz="1100" kern="0" dirty="0">
                  <a:solidFill>
                    <a:schemeClr val="accent2">
                      <a:lumMod val="75000"/>
                    </a:schemeClr>
                  </a:solidFill>
                  <a:cs typeface="Segoe UI Semilight" panose="020B0402040204020203" pitchFamily="34" charset="0"/>
                </a:rPr>
                <a:t>(Hadoop and Spark)</a:t>
              </a:r>
            </a:p>
          </p:txBody>
        </p:sp>
        <p:sp>
          <p:nvSpPr>
            <p:cNvPr id="97" name="Rectangle 96"/>
            <p:cNvSpPr/>
            <p:nvPr/>
          </p:nvSpPr>
          <p:spPr>
            <a:xfrm>
              <a:off x="2962833" y="4888358"/>
              <a:ext cx="925088" cy="437684"/>
            </a:xfrm>
            <a:prstGeom prst="rect">
              <a:avLst/>
            </a:prstGeom>
          </p:spPr>
          <p:txBody>
            <a:bodyPr wrap="square">
              <a:spAutoFit/>
            </a:bodyPr>
            <a:lstStyle/>
            <a:p>
              <a:pPr defTabSz="896386">
                <a:defRPr/>
              </a:pPr>
              <a:r>
                <a:rPr lang="en-US" sz="1100" kern="0" dirty="0">
                  <a:solidFill>
                    <a:schemeClr val="accent2">
                      <a:lumMod val="75000"/>
                    </a:schemeClr>
                  </a:solidFill>
                  <a:cs typeface="Segoe UI Semilight" panose="020B0402040204020203" pitchFamily="34" charset="0"/>
                </a:rPr>
                <a:t>Stream Analytics</a:t>
              </a:r>
            </a:p>
          </p:txBody>
        </p:sp>
        <p:sp>
          <p:nvSpPr>
            <p:cNvPr id="98" name="Rectangle 97"/>
            <p:cNvSpPr/>
            <p:nvPr/>
          </p:nvSpPr>
          <p:spPr>
            <a:xfrm>
              <a:off x="2962833" y="3125609"/>
              <a:ext cx="1294130" cy="446397"/>
            </a:xfrm>
            <a:prstGeom prst="rect">
              <a:avLst/>
            </a:prstGeom>
          </p:spPr>
          <p:txBody>
            <a:bodyPr wrap="square">
              <a:spAutoFit/>
            </a:bodyPr>
            <a:lstStyle/>
            <a:p>
              <a:pPr defTabSz="896386">
                <a:defRPr/>
              </a:pPr>
              <a:r>
                <a:rPr lang="en-US" sz="1100" kern="0" dirty="0">
                  <a:cs typeface="Segoe UI Semilight" panose="020B0402040204020203" pitchFamily="34" charset="0"/>
                </a:rPr>
                <a:t>Data Lake Analytics</a:t>
              </a:r>
            </a:p>
          </p:txBody>
        </p:sp>
        <p:grpSp>
          <p:nvGrpSpPr>
            <p:cNvPr id="99" name="Group 98"/>
            <p:cNvGrpSpPr/>
            <p:nvPr/>
          </p:nvGrpSpPr>
          <p:grpSpPr>
            <a:xfrm>
              <a:off x="2584613" y="3210310"/>
              <a:ext cx="225034" cy="294370"/>
              <a:chOff x="3473450" y="4579938"/>
              <a:chExt cx="1741488" cy="2278062"/>
            </a:xfrm>
            <a:solidFill>
              <a:schemeClr val="tx1"/>
            </a:solidFill>
          </p:grpSpPr>
          <p:sp>
            <p:nvSpPr>
              <p:cNvPr id="108"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ysClr val="windowText" lastClr="000000"/>
                  </a:solidFill>
                </a:endParaRPr>
              </a:p>
            </p:txBody>
          </p:sp>
          <p:sp>
            <p:nvSpPr>
              <p:cNvPr id="109"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ysClr val="windowText" lastClr="000000"/>
                  </a:solidFill>
                </a:endParaRPr>
              </a:p>
            </p:txBody>
          </p:sp>
          <p:sp>
            <p:nvSpPr>
              <p:cNvPr id="110"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ysClr val="windowText" lastClr="000000"/>
                  </a:solidFill>
                </a:endParaRPr>
              </a:p>
            </p:txBody>
          </p:sp>
        </p:grpSp>
        <p:sp>
          <p:nvSpPr>
            <p:cNvPr id="100" name="Rectangle 99"/>
            <p:cNvSpPr/>
            <p:nvPr/>
          </p:nvSpPr>
          <p:spPr>
            <a:xfrm>
              <a:off x="2962833" y="2295083"/>
              <a:ext cx="1294130" cy="439527"/>
            </a:xfrm>
            <a:prstGeom prst="rect">
              <a:avLst/>
            </a:prstGeom>
          </p:spPr>
          <p:txBody>
            <a:bodyPr wrap="square">
              <a:spAutoFit/>
            </a:bodyPr>
            <a:lstStyle/>
            <a:p>
              <a:pPr defTabSz="896386">
                <a:defRPr/>
              </a:pPr>
              <a:r>
                <a:rPr lang="en-US" sz="1100" kern="0" dirty="0">
                  <a:solidFill>
                    <a:schemeClr val="accent2">
                      <a:lumMod val="75000"/>
                    </a:schemeClr>
                  </a:solidFill>
                  <a:cs typeface="Segoe UI Semilight" panose="020B0402040204020203" pitchFamily="34" charset="0"/>
                </a:rPr>
                <a:t>Machine</a:t>
              </a:r>
              <a:r>
                <a:rPr lang="en-US" sz="1100" kern="0" dirty="0">
                  <a:solidFill>
                    <a:schemeClr val="bg2">
                      <a:lumMod val="75000"/>
                    </a:schemeClr>
                  </a:solidFill>
                  <a:cs typeface="Segoe UI Semilight" panose="020B0402040204020203" pitchFamily="34" charset="0"/>
                </a:rPr>
                <a:t> </a:t>
              </a:r>
              <a:r>
                <a:rPr lang="en-US" sz="1100" kern="0" dirty="0">
                  <a:solidFill>
                    <a:schemeClr val="accent2">
                      <a:lumMod val="75000"/>
                    </a:schemeClr>
                  </a:solidFill>
                  <a:cs typeface="Segoe UI Semilight" panose="020B0402040204020203" pitchFamily="34" charset="0"/>
                </a:rPr>
                <a:t>Learning</a:t>
              </a:r>
            </a:p>
          </p:txBody>
        </p:sp>
        <p:grpSp>
          <p:nvGrpSpPr>
            <p:cNvPr id="101" name="Group 100"/>
            <p:cNvGrpSpPr/>
            <p:nvPr/>
          </p:nvGrpSpPr>
          <p:grpSpPr>
            <a:xfrm>
              <a:off x="2519622" y="4890724"/>
              <a:ext cx="359675" cy="276298"/>
              <a:chOff x="1260022" y="5196402"/>
              <a:chExt cx="3273425" cy="2514600"/>
            </a:xfrm>
            <a:solidFill>
              <a:schemeClr val="tx1"/>
            </a:solidFill>
          </p:grpSpPr>
          <p:sp>
            <p:nvSpPr>
              <p:cNvPr id="104" name="Freeform 103"/>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dirty="0"/>
              </a:p>
            </p:txBody>
          </p:sp>
          <p:sp>
            <p:nvSpPr>
              <p:cNvPr id="105" name="Freeform 104"/>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dirty="0"/>
              </a:p>
            </p:txBody>
          </p:sp>
          <p:sp>
            <p:nvSpPr>
              <p:cNvPr id="106" name="Freeform 105"/>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dirty="0"/>
              </a:p>
            </p:txBody>
          </p:sp>
          <p:sp>
            <p:nvSpPr>
              <p:cNvPr id="107" name="Freeform 106"/>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dirty="0"/>
              </a:p>
            </p:txBody>
          </p:sp>
        </p:grpSp>
        <p:sp>
          <p:nvSpPr>
            <p:cNvPr id="102" name="Freeform 101"/>
            <p:cNvSpPr>
              <a:spLocks/>
            </p:cNvSpPr>
            <p:nvPr/>
          </p:nvSpPr>
          <p:spPr bwMode="auto">
            <a:xfrm>
              <a:off x="2520964" y="4034622"/>
              <a:ext cx="373674" cy="2827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2">
                <a:lumMod val="75000"/>
              </a:schemeClr>
            </a:solidFill>
            <a:ln w="6350">
              <a:noFill/>
            </a:ln>
          </p:spPr>
          <p:txBody>
            <a:bodyPr vert="horz" wrap="square" lIns="91427" tIns="45713" rIns="91427" bIns="45713" numCol="1" anchor="t" anchorCtr="0" compatLnSpc="1">
              <a:prstTxWarp prst="textNoShape">
                <a:avLst/>
              </a:prstTxWarp>
            </a:bodyPr>
            <a:lstStyle/>
            <a:p>
              <a:pPr defTabSz="896386">
                <a:defRPr/>
              </a:pPr>
              <a:endParaRPr lang="en-US" sz="1600" kern="0" dirty="0">
                <a:solidFill>
                  <a:sysClr val="windowText" lastClr="000000"/>
                </a:solidFill>
              </a:endParaRPr>
            </a:p>
          </p:txBody>
        </p:sp>
        <p:sp>
          <p:nvSpPr>
            <p:cNvPr id="103" name="Freeform 102"/>
            <p:cNvSpPr/>
            <p:nvPr/>
          </p:nvSpPr>
          <p:spPr bwMode="auto">
            <a:xfrm flipH="1">
              <a:off x="2565074" y="2374875"/>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a:solidFill>
                  <a:schemeClr val="tx1"/>
                </a:solidFill>
                <a:ea typeface="Segoe UI" pitchFamily="34" charset="0"/>
                <a:cs typeface="Segoe UI" pitchFamily="34" charset="0"/>
              </a:endParaRPr>
            </a:p>
          </p:txBody>
        </p:sp>
      </p:grpSp>
      <p:grpSp>
        <p:nvGrpSpPr>
          <p:cNvPr id="6" name="Group 5"/>
          <p:cNvGrpSpPr>
            <a:grpSpLocks noChangeAspect="1"/>
          </p:cNvGrpSpPr>
          <p:nvPr/>
        </p:nvGrpSpPr>
        <p:grpSpPr>
          <a:xfrm>
            <a:off x="6832775" y="3536425"/>
            <a:ext cx="627497" cy="627497"/>
            <a:chOff x="4636526" y="2224884"/>
            <a:chExt cx="240061" cy="240061"/>
          </a:xfrm>
        </p:grpSpPr>
        <p:sp>
          <p:nvSpPr>
            <p:cNvPr id="180" name="Rounded Rectangle 179"/>
            <p:cNvSpPr/>
            <p:nvPr/>
          </p:nvSpPr>
          <p:spPr bwMode="auto">
            <a:xfrm>
              <a:off x="4636526" y="2224884"/>
              <a:ext cx="240061" cy="24006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1" name="Rectangle 180"/>
            <p:cNvSpPr/>
            <p:nvPr/>
          </p:nvSpPr>
          <p:spPr bwMode="auto">
            <a:xfrm>
              <a:off x="4664864" y="2252473"/>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2" name="Rectangle 181"/>
            <p:cNvSpPr/>
            <p:nvPr/>
          </p:nvSpPr>
          <p:spPr bwMode="auto">
            <a:xfrm>
              <a:off x="4767810" y="2252473"/>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3" name="Oval 182"/>
            <p:cNvSpPr/>
            <p:nvPr/>
          </p:nvSpPr>
          <p:spPr bwMode="auto">
            <a:xfrm>
              <a:off x="4715153" y="2252760"/>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4" name="Oval 183"/>
            <p:cNvSpPr/>
            <p:nvPr/>
          </p:nvSpPr>
          <p:spPr bwMode="auto">
            <a:xfrm>
              <a:off x="4818100" y="2252760"/>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5" name="Rectangle 184"/>
            <p:cNvSpPr/>
            <p:nvPr/>
          </p:nvSpPr>
          <p:spPr bwMode="auto">
            <a:xfrm>
              <a:off x="4664864" y="2362677"/>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6" name="Rectangle 185"/>
            <p:cNvSpPr/>
            <p:nvPr/>
          </p:nvSpPr>
          <p:spPr bwMode="auto">
            <a:xfrm>
              <a:off x="4767810" y="2362677"/>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7" name="Oval 186"/>
            <p:cNvSpPr/>
            <p:nvPr/>
          </p:nvSpPr>
          <p:spPr bwMode="auto">
            <a:xfrm>
              <a:off x="4715153" y="2362963"/>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8" name="Oval 187"/>
            <p:cNvSpPr/>
            <p:nvPr/>
          </p:nvSpPr>
          <p:spPr bwMode="auto">
            <a:xfrm>
              <a:off x="4818100" y="2362963"/>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9" name="Rectangle 188"/>
            <p:cNvSpPr/>
            <p:nvPr/>
          </p:nvSpPr>
          <p:spPr bwMode="auto">
            <a:xfrm>
              <a:off x="4717807" y="2415363"/>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0" name="Rectangle 189"/>
            <p:cNvSpPr/>
            <p:nvPr/>
          </p:nvSpPr>
          <p:spPr bwMode="auto">
            <a:xfrm>
              <a:off x="4820754" y="2415363"/>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1" name="Oval 190"/>
            <p:cNvSpPr/>
            <p:nvPr/>
          </p:nvSpPr>
          <p:spPr bwMode="auto">
            <a:xfrm>
              <a:off x="4665150" y="2415650"/>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2" name="Oval 191"/>
            <p:cNvSpPr/>
            <p:nvPr/>
          </p:nvSpPr>
          <p:spPr bwMode="auto">
            <a:xfrm>
              <a:off x="4768098" y="2415650"/>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3" name="Rectangle 192"/>
            <p:cNvSpPr/>
            <p:nvPr/>
          </p:nvSpPr>
          <p:spPr bwMode="auto">
            <a:xfrm>
              <a:off x="4717807" y="2300347"/>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4" name="Rectangle 193"/>
            <p:cNvSpPr/>
            <p:nvPr/>
          </p:nvSpPr>
          <p:spPr bwMode="auto">
            <a:xfrm>
              <a:off x="4820754" y="2300347"/>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5" name="Oval 194"/>
            <p:cNvSpPr/>
            <p:nvPr/>
          </p:nvSpPr>
          <p:spPr bwMode="auto">
            <a:xfrm>
              <a:off x="4665150" y="2300634"/>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6" name="Oval 195"/>
            <p:cNvSpPr/>
            <p:nvPr/>
          </p:nvSpPr>
          <p:spPr bwMode="auto">
            <a:xfrm>
              <a:off x="4768098" y="2300634"/>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01" name="Freeform 200"/>
          <p:cNvSpPr>
            <a:spLocks noChangeAspect="1"/>
          </p:cNvSpPr>
          <p:nvPr/>
        </p:nvSpPr>
        <p:spPr bwMode="auto">
          <a:xfrm>
            <a:off x="2663164" y="3316469"/>
            <a:ext cx="868112" cy="936166"/>
          </a:xfrm>
          <a:custGeom>
            <a:avLst/>
            <a:gdLst>
              <a:gd name="connsiteX0" fmla="*/ 623808 w 1048497"/>
              <a:gd name="connsiteY0" fmla="*/ 0 h 1130692"/>
              <a:gd name="connsiteX1" fmla="*/ 637293 w 1048497"/>
              <a:gd name="connsiteY1" fmla="*/ 5465 h 1130692"/>
              <a:gd name="connsiteX2" fmla="*/ 986311 w 1048497"/>
              <a:gd name="connsiteY2" fmla="*/ 320195 h 1130692"/>
              <a:gd name="connsiteX3" fmla="*/ 993661 w 1048497"/>
              <a:gd name="connsiteY3" fmla="*/ 326823 h 1130692"/>
              <a:gd name="connsiteX4" fmla="*/ 960731 w 1048497"/>
              <a:gd name="connsiteY4" fmla="*/ 342017 h 1130692"/>
              <a:gd name="connsiteX5" fmla="*/ 954333 w 1048497"/>
              <a:gd name="connsiteY5" fmla="*/ 346505 h 1130692"/>
              <a:gd name="connsiteX6" fmla="*/ 918802 w 1048497"/>
              <a:gd name="connsiteY6" fmla="*/ 314433 h 1130692"/>
              <a:gd name="connsiteX7" fmla="*/ 623833 w 1048497"/>
              <a:gd name="connsiteY7" fmla="*/ 48174 h 1130692"/>
              <a:gd name="connsiteX8" fmla="*/ 74942 w 1048497"/>
              <a:gd name="connsiteY8" fmla="*/ 544576 h 1130692"/>
              <a:gd name="connsiteX9" fmla="*/ 141348 w 1048497"/>
              <a:gd name="connsiteY9" fmla="*/ 544576 h 1130692"/>
              <a:gd name="connsiteX10" fmla="*/ 162101 w 1048497"/>
              <a:gd name="connsiteY10" fmla="*/ 565389 h 1130692"/>
              <a:gd name="connsiteX11" fmla="*/ 162101 w 1048497"/>
              <a:gd name="connsiteY11" fmla="*/ 1049303 h 1130692"/>
              <a:gd name="connsiteX12" fmla="*/ 201529 w 1048497"/>
              <a:gd name="connsiteY12" fmla="*/ 1088848 h 1130692"/>
              <a:gd name="connsiteX13" fmla="*/ 482719 w 1048497"/>
              <a:gd name="connsiteY13" fmla="*/ 1088848 h 1130692"/>
              <a:gd name="connsiteX14" fmla="*/ 482719 w 1048497"/>
              <a:gd name="connsiteY14" fmla="*/ 686107 h 1130692"/>
              <a:gd name="connsiteX15" fmla="*/ 503471 w 1048497"/>
              <a:gd name="connsiteY15" fmla="*/ 665294 h 1130692"/>
              <a:gd name="connsiteX16" fmla="*/ 744195 w 1048497"/>
              <a:gd name="connsiteY16" fmla="*/ 665294 h 1130692"/>
              <a:gd name="connsiteX17" fmla="*/ 764946 w 1048497"/>
              <a:gd name="connsiteY17" fmla="*/ 686107 h 1130692"/>
              <a:gd name="connsiteX18" fmla="*/ 764946 w 1048497"/>
              <a:gd name="connsiteY18" fmla="*/ 1088848 h 1130692"/>
              <a:gd name="connsiteX19" fmla="*/ 927509 w 1048497"/>
              <a:gd name="connsiteY19" fmla="*/ 1088848 h 1130692"/>
              <a:gd name="connsiteX20" fmla="*/ 947670 w 1048497"/>
              <a:gd name="connsiteY20" fmla="*/ 1088848 h 1130692"/>
              <a:gd name="connsiteX21" fmla="*/ 960731 w 1048497"/>
              <a:gd name="connsiteY21" fmla="*/ 1098009 h 1130692"/>
              <a:gd name="connsiteX22" fmla="*/ 1008113 w 1048497"/>
              <a:gd name="connsiteY22" fmla="*/ 1119872 h 1130692"/>
              <a:gd name="connsiteX23" fmla="*/ 1048497 w 1048497"/>
              <a:gd name="connsiteY23" fmla="*/ 1130236 h 1130692"/>
              <a:gd name="connsiteX24" fmla="*/ 1045988 w 1048497"/>
              <a:gd name="connsiteY24" fmla="*/ 1130692 h 1130692"/>
              <a:gd name="connsiteX25" fmla="*/ 744134 w 1048497"/>
              <a:gd name="connsiteY25" fmla="*/ 1130692 h 1130692"/>
              <a:gd name="connsiteX26" fmla="*/ 723388 w 1048497"/>
              <a:gd name="connsiteY26" fmla="*/ 1109874 h 1130692"/>
              <a:gd name="connsiteX27" fmla="*/ 723388 w 1048497"/>
              <a:gd name="connsiteY27" fmla="*/ 707041 h 1130692"/>
              <a:gd name="connsiteX28" fmla="*/ 524227 w 1048497"/>
              <a:gd name="connsiteY28" fmla="*/ 707041 h 1130692"/>
              <a:gd name="connsiteX29" fmla="*/ 524227 w 1048497"/>
              <a:gd name="connsiteY29" fmla="*/ 1109874 h 1130692"/>
              <a:gd name="connsiteX30" fmla="*/ 503482 w 1048497"/>
              <a:gd name="connsiteY30" fmla="*/ 1130692 h 1130692"/>
              <a:gd name="connsiteX31" fmla="*/ 201628 w 1048497"/>
              <a:gd name="connsiteY31" fmla="*/ 1130692 h 1130692"/>
              <a:gd name="connsiteX32" fmla="*/ 120719 w 1048497"/>
              <a:gd name="connsiteY32" fmla="*/ 1049501 h 1130692"/>
              <a:gd name="connsiteX33" fmla="*/ 120719 w 1048497"/>
              <a:gd name="connsiteY33" fmla="*/ 586295 h 1130692"/>
              <a:gd name="connsiteX34" fmla="*/ 20101 w 1048497"/>
              <a:gd name="connsiteY34" fmla="*/ 586295 h 1130692"/>
              <a:gd name="connsiteX35" fmla="*/ 1430 w 1048497"/>
              <a:gd name="connsiteY35" fmla="*/ 572763 h 1130692"/>
              <a:gd name="connsiteX36" fmla="*/ 6616 w 1048497"/>
              <a:gd name="connsiteY36" fmla="*/ 549863 h 1130692"/>
              <a:gd name="connsiteX37" fmla="*/ 610323 w 1048497"/>
              <a:gd name="connsiteY37" fmla="*/ 5465 h 1130692"/>
              <a:gd name="connsiteX38" fmla="*/ 623808 w 1048497"/>
              <a:gd name="connsiteY38" fmla="*/ 0 h 113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48497" h="1130692">
                <a:moveTo>
                  <a:pt x="623808" y="0"/>
                </a:moveTo>
                <a:cubicBezTo>
                  <a:pt x="628735" y="0"/>
                  <a:pt x="633662" y="1822"/>
                  <a:pt x="637293" y="5465"/>
                </a:cubicBezTo>
                <a:cubicBezTo>
                  <a:pt x="788220" y="141564"/>
                  <a:pt x="901415" y="243639"/>
                  <a:pt x="986311" y="320195"/>
                </a:cubicBezTo>
                <a:lnTo>
                  <a:pt x="993661" y="326823"/>
                </a:lnTo>
                <a:lnTo>
                  <a:pt x="960731" y="342017"/>
                </a:lnTo>
                <a:lnTo>
                  <a:pt x="954333" y="346505"/>
                </a:lnTo>
                <a:lnTo>
                  <a:pt x="918802" y="314433"/>
                </a:lnTo>
                <a:cubicBezTo>
                  <a:pt x="623833" y="48174"/>
                  <a:pt x="623833" y="48174"/>
                  <a:pt x="623833" y="48174"/>
                </a:cubicBezTo>
                <a:cubicBezTo>
                  <a:pt x="74942" y="544576"/>
                  <a:pt x="74942" y="544576"/>
                  <a:pt x="74942" y="544576"/>
                </a:cubicBezTo>
                <a:cubicBezTo>
                  <a:pt x="141348" y="544576"/>
                  <a:pt x="141348" y="544576"/>
                  <a:pt x="141348" y="544576"/>
                </a:cubicBezTo>
                <a:cubicBezTo>
                  <a:pt x="152762" y="544576"/>
                  <a:pt x="162101" y="553942"/>
                  <a:pt x="162101" y="565389"/>
                </a:cubicBezTo>
                <a:cubicBezTo>
                  <a:pt x="162101" y="1049303"/>
                  <a:pt x="162101" y="1049303"/>
                  <a:pt x="162101" y="1049303"/>
                </a:cubicBezTo>
                <a:cubicBezTo>
                  <a:pt x="162101" y="1074279"/>
                  <a:pt x="176627" y="1088848"/>
                  <a:pt x="201529" y="1088848"/>
                </a:cubicBezTo>
                <a:cubicBezTo>
                  <a:pt x="482719" y="1088848"/>
                  <a:pt x="482719" y="1088848"/>
                  <a:pt x="482719" y="1088848"/>
                </a:cubicBezTo>
                <a:cubicBezTo>
                  <a:pt x="482719" y="686107"/>
                  <a:pt x="482719" y="686107"/>
                  <a:pt x="482719" y="686107"/>
                </a:cubicBezTo>
                <a:cubicBezTo>
                  <a:pt x="482719" y="674660"/>
                  <a:pt x="492058" y="665294"/>
                  <a:pt x="503471" y="665294"/>
                </a:cubicBezTo>
                <a:cubicBezTo>
                  <a:pt x="744195" y="665294"/>
                  <a:pt x="744195" y="665294"/>
                  <a:pt x="744195" y="665294"/>
                </a:cubicBezTo>
                <a:cubicBezTo>
                  <a:pt x="755608" y="665294"/>
                  <a:pt x="764946" y="674660"/>
                  <a:pt x="764946" y="686107"/>
                </a:cubicBezTo>
                <a:lnTo>
                  <a:pt x="764946" y="1088848"/>
                </a:lnTo>
                <a:cubicBezTo>
                  <a:pt x="835244" y="1088848"/>
                  <a:pt x="887967" y="1088848"/>
                  <a:pt x="927509" y="1088848"/>
                </a:cubicBezTo>
                <a:lnTo>
                  <a:pt x="947670" y="1088848"/>
                </a:lnTo>
                <a:lnTo>
                  <a:pt x="960731" y="1098009"/>
                </a:lnTo>
                <a:cubicBezTo>
                  <a:pt x="974677" y="1105868"/>
                  <a:pt x="990558" y="1113189"/>
                  <a:pt x="1008113" y="1119872"/>
                </a:cubicBezTo>
                <a:lnTo>
                  <a:pt x="1048497" y="1130236"/>
                </a:lnTo>
                <a:lnTo>
                  <a:pt x="1045988" y="1130692"/>
                </a:lnTo>
                <a:cubicBezTo>
                  <a:pt x="744134" y="1130692"/>
                  <a:pt x="744134" y="1130692"/>
                  <a:pt x="744134" y="1130692"/>
                </a:cubicBezTo>
                <a:cubicBezTo>
                  <a:pt x="732724" y="1130692"/>
                  <a:pt x="723388" y="1121324"/>
                  <a:pt x="723388" y="1109874"/>
                </a:cubicBezTo>
                <a:cubicBezTo>
                  <a:pt x="723388" y="707041"/>
                  <a:pt x="723388" y="707041"/>
                  <a:pt x="723388" y="707041"/>
                </a:cubicBezTo>
                <a:cubicBezTo>
                  <a:pt x="524227" y="707041"/>
                  <a:pt x="524227" y="707041"/>
                  <a:pt x="524227" y="707041"/>
                </a:cubicBezTo>
                <a:cubicBezTo>
                  <a:pt x="524227" y="1109874"/>
                  <a:pt x="524227" y="1109874"/>
                  <a:pt x="524227" y="1109874"/>
                </a:cubicBezTo>
                <a:cubicBezTo>
                  <a:pt x="524227" y="1121324"/>
                  <a:pt x="514892" y="1130692"/>
                  <a:pt x="503482" y="1130692"/>
                </a:cubicBezTo>
                <a:cubicBezTo>
                  <a:pt x="201628" y="1130692"/>
                  <a:pt x="201628" y="1130692"/>
                  <a:pt x="201628" y="1130692"/>
                </a:cubicBezTo>
                <a:cubicBezTo>
                  <a:pt x="153913" y="1130692"/>
                  <a:pt x="120719" y="1097383"/>
                  <a:pt x="120719" y="1049501"/>
                </a:cubicBezTo>
                <a:cubicBezTo>
                  <a:pt x="120719" y="586295"/>
                  <a:pt x="120719" y="586295"/>
                  <a:pt x="120719" y="586295"/>
                </a:cubicBezTo>
                <a:cubicBezTo>
                  <a:pt x="20101" y="586295"/>
                  <a:pt x="20101" y="586295"/>
                  <a:pt x="20101" y="586295"/>
                </a:cubicBezTo>
                <a:cubicBezTo>
                  <a:pt x="11803" y="586295"/>
                  <a:pt x="4542" y="581090"/>
                  <a:pt x="1430" y="572763"/>
                </a:cubicBezTo>
                <a:cubicBezTo>
                  <a:pt x="-1682" y="564435"/>
                  <a:pt x="393" y="556108"/>
                  <a:pt x="6616" y="549863"/>
                </a:cubicBezTo>
                <a:cubicBezTo>
                  <a:pt x="610323" y="5465"/>
                  <a:pt x="610323" y="5465"/>
                  <a:pt x="610323" y="5465"/>
                </a:cubicBezTo>
                <a:cubicBezTo>
                  <a:pt x="613954" y="1822"/>
                  <a:pt x="618881" y="0"/>
                  <a:pt x="623808" y="0"/>
                </a:cubicBezTo>
                <a:close/>
              </a:path>
            </a:pathLst>
          </a:custGeom>
          <a:solidFill>
            <a:schemeClr val="accent1"/>
          </a:solidFill>
          <a:ln>
            <a:solidFill>
              <a:schemeClr val="accent1"/>
            </a:solid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ysClr val="windowText" lastClr="000000"/>
              </a:solidFill>
            </a:endParaRPr>
          </a:p>
        </p:txBody>
      </p:sp>
      <p:grpSp>
        <p:nvGrpSpPr>
          <p:cNvPr id="202" name="Group 201"/>
          <p:cNvGrpSpPr>
            <a:grpSpLocks noChangeAspect="1"/>
          </p:cNvGrpSpPr>
          <p:nvPr/>
        </p:nvGrpSpPr>
        <p:grpSpPr>
          <a:xfrm>
            <a:off x="3459642" y="3604038"/>
            <a:ext cx="532156" cy="651768"/>
            <a:chOff x="-3084513" y="3390510"/>
            <a:chExt cx="2716213" cy="3363913"/>
          </a:xfrm>
          <a:solidFill>
            <a:schemeClr val="accent2"/>
          </a:solidFill>
        </p:grpSpPr>
        <p:sp>
          <p:nvSpPr>
            <p:cNvPr id="203"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04"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pic>
        <p:nvPicPr>
          <p:cNvPr id="205" name="Picture 20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565663" y="3515267"/>
            <a:ext cx="829308" cy="829308"/>
          </a:xfrm>
          <a:prstGeom prst="rect">
            <a:avLst/>
          </a:prstGeom>
          <a:noFill/>
        </p:spPr>
      </p:pic>
    </p:spTree>
    <p:extLst>
      <p:ext uri="{BB962C8B-B14F-4D97-AF65-F5344CB8AC3E}">
        <p14:creationId xmlns:p14="http://schemas.microsoft.com/office/powerpoint/2010/main" val="1425845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Rectangle 167"/>
          <p:cNvSpPr/>
          <p:nvPr/>
        </p:nvSpPr>
        <p:spPr bwMode="auto">
          <a:xfrm>
            <a:off x="-31698" y="5184145"/>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101" name="Group 100"/>
          <p:cNvGrpSpPr/>
          <p:nvPr/>
        </p:nvGrpSpPr>
        <p:grpSpPr>
          <a:xfrm>
            <a:off x="-9458" y="1617612"/>
            <a:ext cx="1948486" cy="3782502"/>
            <a:chOff x="2269406" y="1649551"/>
            <a:chExt cx="1987557" cy="3858349"/>
          </a:xfrm>
        </p:grpSpPr>
        <p:grpSp>
          <p:nvGrpSpPr>
            <p:cNvPr id="102" name="Group 101"/>
            <p:cNvGrpSpPr/>
            <p:nvPr/>
          </p:nvGrpSpPr>
          <p:grpSpPr>
            <a:xfrm>
              <a:off x="2269406" y="1649551"/>
              <a:ext cx="1771946" cy="3858349"/>
              <a:chOff x="2269406" y="1649551"/>
              <a:chExt cx="1771946" cy="3858349"/>
            </a:xfrm>
          </p:grpSpPr>
          <p:sp>
            <p:nvSpPr>
              <p:cNvPr id="138" name="Rectangle 137"/>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defRPr/>
                </a:pPr>
                <a:r>
                  <a:rPr lang="en-US" sz="1400" kern="0" dirty="0">
                    <a:solidFill>
                      <a:schemeClr val="tx1"/>
                    </a:solidFill>
                    <a:latin typeface="Segoe UI Semibold" panose="020B0702040204020203" pitchFamily="34" charset="0"/>
                    <a:cs typeface="Segoe UI Semibold" panose="020B0702040204020203" pitchFamily="34" charset="0"/>
                  </a:rPr>
                  <a:t>Machine Learning and Analytics</a:t>
                </a:r>
              </a:p>
            </p:txBody>
          </p:sp>
          <p:grpSp>
            <p:nvGrpSpPr>
              <p:cNvPr id="119" name="Group 118"/>
              <p:cNvGrpSpPr/>
              <p:nvPr/>
            </p:nvGrpSpPr>
            <p:grpSpPr>
              <a:xfrm>
                <a:off x="2475764" y="2364104"/>
                <a:ext cx="200749" cy="211051"/>
                <a:chOff x="4106551" y="3401141"/>
                <a:chExt cx="254631" cy="267699"/>
              </a:xfrm>
            </p:grpSpPr>
            <p:sp>
              <p:nvSpPr>
                <p:cNvPr id="120" name="Rectangle 119"/>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Rectangle 120"/>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Oval 121"/>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Oval 122"/>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Rectangle 123"/>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Rectangle 124"/>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Oval 125"/>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7" name="Oval 126"/>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Rectangle 127"/>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9" name="Rectangle 128"/>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Oval 129"/>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Oval 130"/>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2" name="Rectangle 131"/>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Oval 133"/>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Oval 134"/>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03" name="Rectangle 102"/>
            <p:cNvSpPr/>
            <p:nvPr/>
          </p:nvSpPr>
          <p:spPr>
            <a:xfrm>
              <a:off x="2962833" y="3869841"/>
              <a:ext cx="1294130" cy="622511"/>
            </a:xfrm>
            <a:prstGeom prst="rect">
              <a:avLst/>
            </a:prstGeom>
          </p:spPr>
          <p:txBody>
            <a:bodyPr wrap="square">
              <a:spAutoFit/>
            </a:bodyPr>
            <a:lstStyle/>
            <a:p>
              <a:pPr defTabSz="896386">
                <a:defRPr/>
              </a:pPr>
              <a:r>
                <a:rPr lang="en-US" sz="1100" kern="0" dirty="0">
                  <a:solidFill>
                    <a:schemeClr val="accent2">
                      <a:lumMod val="75000"/>
                    </a:schemeClr>
                  </a:solidFill>
                  <a:cs typeface="Segoe UI Semilight" panose="020B0402040204020203" pitchFamily="34" charset="0"/>
                </a:rPr>
                <a:t>HDInsight </a:t>
              </a:r>
            </a:p>
            <a:p>
              <a:pPr defTabSz="896386">
                <a:defRPr/>
              </a:pPr>
              <a:r>
                <a:rPr lang="en-US" sz="1100" kern="0" dirty="0">
                  <a:solidFill>
                    <a:schemeClr val="accent2">
                      <a:lumMod val="75000"/>
                    </a:schemeClr>
                  </a:solidFill>
                  <a:cs typeface="Segoe UI Semilight" panose="020B0402040204020203" pitchFamily="34" charset="0"/>
                </a:rPr>
                <a:t>(Hadoop and Spark)</a:t>
              </a:r>
            </a:p>
          </p:txBody>
        </p:sp>
        <p:sp>
          <p:nvSpPr>
            <p:cNvPr id="104" name="Rectangle 103"/>
            <p:cNvSpPr/>
            <p:nvPr/>
          </p:nvSpPr>
          <p:spPr>
            <a:xfrm>
              <a:off x="2962833" y="4888358"/>
              <a:ext cx="925088" cy="437684"/>
            </a:xfrm>
            <a:prstGeom prst="rect">
              <a:avLst/>
            </a:prstGeom>
          </p:spPr>
          <p:txBody>
            <a:bodyPr wrap="square">
              <a:spAutoFit/>
            </a:bodyPr>
            <a:lstStyle/>
            <a:p>
              <a:pPr defTabSz="896386">
                <a:defRPr/>
              </a:pPr>
              <a:r>
                <a:rPr lang="en-US" sz="1100" kern="0" dirty="0">
                  <a:cs typeface="Segoe UI Semilight" panose="020B0402040204020203" pitchFamily="34" charset="0"/>
                </a:rPr>
                <a:t>Stream Analytics</a:t>
              </a:r>
            </a:p>
          </p:txBody>
        </p:sp>
        <p:sp>
          <p:nvSpPr>
            <p:cNvPr id="105" name="Rectangle 104"/>
            <p:cNvSpPr/>
            <p:nvPr/>
          </p:nvSpPr>
          <p:spPr>
            <a:xfrm>
              <a:off x="2962833" y="3125609"/>
              <a:ext cx="1294130" cy="446397"/>
            </a:xfrm>
            <a:prstGeom prst="rect">
              <a:avLst/>
            </a:prstGeom>
          </p:spPr>
          <p:txBody>
            <a:bodyPr wrap="square">
              <a:spAutoFit/>
            </a:bodyPr>
            <a:lstStyle/>
            <a:p>
              <a:pPr defTabSz="896386">
                <a:defRPr/>
              </a:pPr>
              <a:r>
                <a:rPr lang="en-US" sz="1100" kern="0" dirty="0">
                  <a:solidFill>
                    <a:schemeClr val="accent2">
                      <a:lumMod val="75000"/>
                    </a:schemeClr>
                  </a:solidFill>
                  <a:cs typeface="Segoe UI Semilight" panose="020B0402040204020203" pitchFamily="34" charset="0"/>
                </a:rPr>
                <a:t>Data Lake Analytics</a:t>
              </a:r>
            </a:p>
          </p:txBody>
        </p:sp>
        <p:grpSp>
          <p:nvGrpSpPr>
            <p:cNvPr id="106" name="Group 105"/>
            <p:cNvGrpSpPr/>
            <p:nvPr/>
          </p:nvGrpSpPr>
          <p:grpSpPr>
            <a:xfrm>
              <a:off x="2584613" y="3210310"/>
              <a:ext cx="225034" cy="294370"/>
              <a:chOff x="3473450" y="4579938"/>
              <a:chExt cx="1741488" cy="2278062"/>
            </a:xfrm>
            <a:solidFill>
              <a:schemeClr val="tx1"/>
            </a:solidFill>
          </p:grpSpPr>
          <p:sp>
            <p:nvSpPr>
              <p:cNvPr id="115"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ysClr val="windowText" lastClr="000000"/>
                  </a:solidFill>
                </a:endParaRPr>
              </a:p>
            </p:txBody>
          </p:sp>
          <p:sp>
            <p:nvSpPr>
              <p:cNvPr id="116"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ysClr val="windowText" lastClr="000000"/>
                  </a:solidFill>
                </a:endParaRPr>
              </a:p>
            </p:txBody>
          </p:sp>
          <p:sp>
            <p:nvSpPr>
              <p:cNvPr id="117"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ysClr val="windowText" lastClr="000000"/>
                  </a:solidFill>
                </a:endParaRPr>
              </a:p>
            </p:txBody>
          </p:sp>
        </p:grpSp>
        <p:sp>
          <p:nvSpPr>
            <p:cNvPr id="107" name="Rectangle 106"/>
            <p:cNvSpPr/>
            <p:nvPr/>
          </p:nvSpPr>
          <p:spPr>
            <a:xfrm>
              <a:off x="2962833" y="2295083"/>
              <a:ext cx="1294130" cy="439527"/>
            </a:xfrm>
            <a:prstGeom prst="rect">
              <a:avLst/>
            </a:prstGeom>
          </p:spPr>
          <p:txBody>
            <a:bodyPr wrap="square">
              <a:spAutoFit/>
            </a:bodyPr>
            <a:lstStyle/>
            <a:p>
              <a:pPr defTabSz="896386">
                <a:defRPr/>
              </a:pPr>
              <a:r>
                <a:rPr lang="en-US" sz="1100" kern="0" dirty="0">
                  <a:solidFill>
                    <a:schemeClr val="accent2">
                      <a:lumMod val="75000"/>
                    </a:schemeClr>
                  </a:solidFill>
                  <a:cs typeface="Segoe UI Semilight" panose="020B0402040204020203" pitchFamily="34" charset="0"/>
                </a:rPr>
                <a:t>Machine</a:t>
              </a:r>
              <a:r>
                <a:rPr lang="en-US" sz="1100" kern="0" dirty="0">
                  <a:solidFill>
                    <a:schemeClr val="bg2">
                      <a:lumMod val="75000"/>
                    </a:schemeClr>
                  </a:solidFill>
                  <a:cs typeface="Segoe UI Semilight" panose="020B0402040204020203" pitchFamily="34" charset="0"/>
                </a:rPr>
                <a:t> </a:t>
              </a:r>
              <a:r>
                <a:rPr lang="en-US" sz="1100" kern="0" dirty="0">
                  <a:solidFill>
                    <a:schemeClr val="accent2">
                      <a:lumMod val="75000"/>
                    </a:schemeClr>
                  </a:solidFill>
                  <a:cs typeface="Segoe UI Semilight" panose="020B0402040204020203" pitchFamily="34" charset="0"/>
                </a:rPr>
                <a:t>Learning</a:t>
              </a:r>
            </a:p>
          </p:txBody>
        </p:sp>
        <p:grpSp>
          <p:nvGrpSpPr>
            <p:cNvPr id="108" name="Group 107"/>
            <p:cNvGrpSpPr/>
            <p:nvPr/>
          </p:nvGrpSpPr>
          <p:grpSpPr>
            <a:xfrm>
              <a:off x="2519622" y="4890724"/>
              <a:ext cx="359675" cy="276298"/>
              <a:chOff x="1260022" y="5196402"/>
              <a:chExt cx="3273425" cy="2514600"/>
            </a:xfrm>
            <a:solidFill>
              <a:schemeClr val="tx1"/>
            </a:solidFill>
          </p:grpSpPr>
          <p:sp>
            <p:nvSpPr>
              <p:cNvPr id="111" name="Freeform 110"/>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dirty="0"/>
              </a:p>
            </p:txBody>
          </p:sp>
          <p:sp>
            <p:nvSpPr>
              <p:cNvPr id="112" name="Freeform 111"/>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dirty="0"/>
              </a:p>
            </p:txBody>
          </p:sp>
          <p:sp>
            <p:nvSpPr>
              <p:cNvPr id="113" name="Freeform 112"/>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dirty="0"/>
              </a:p>
            </p:txBody>
          </p:sp>
          <p:sp>
            <p:nvSpPr>
              <p:cNvPr id="114" name="Freeform 113"/>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dirty="0"/>
              </a:p>
            </p:txBody>
          </p:sp>
        </p:grpSp>
        <p:sp>
          <p:nvSpPr>
            <p:cNvPr id="109" name="Freeform 108"/>
            <p:cNvSpPr>
              <a:spLocks/>
            </p:cNvSpPr>
            <p:nvPr/>
          </p:nvSpPr>
          <p:spPr bwMode="auto">
            <a:xfrm>
              <a:off x="2520964" y="4034622"/>
              <a:ext cx="373674" cy="2827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2">
                <a:lumMod val="75000"/>
              </a:schemeClr>
            </a:solidFill>
            <a:ln w="6350">
              <a:noFill/>
            </a:ln>
          </p:spPr>
          <p:txBody>
            <a:bodyPr vert="horz" wrap="square" lIns="91427" tIns="45713" rIns="91427" bIns="45713" numCol="1" anchor="t" anchorCtr="0" compatLnSpc="1">
              <a:prstTxWarp prst="textNoShape">
                <a:avLst/>
              </a:prstTxWarp>
            </a:bodyPr>
            <a:lstStyle/>
            <a:p>
              <a:pPr defTabSz="896386">
                <a:defRPr/>
              </a:pPr>
              <a:endParaRPr lang="en-US" sz="1600" kern="0" dirty="0">
                <a:solidFill>
                  <a:sysClr val="windowText" lastClr="000000"/>
                </a:solidFill>
              </a:endParaRPr>
            </a:p>
          </p:txBody>
        </p:sp>
        <p:sp>
          <p:nvSpPr>
            <p:cNvPr id="110" name="Freeform 109"/>
            <p:cNvSpPr/>
            <p:nvPr/>
          </p:nvSpPr>
          <p:spPr bwMode="auto">
            <a:xfrm flipH="1">
              <a:off x="2565074" y="2374875"/>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a:solidFill>
                  <a:schemeClr val="tx1"/>
                </a:solidFill>
                <a:ea typeface="Segoe UI" pitchFamily="34" charset="0"/>
                <a:cs typeface="Segoe UI" pitchFamily="34" charset="0"/>
              </a:endParaRPr>
            </a:p>
          </p:txBody>
        </p:sp>
      </p:grpSp>
      <p:sp>
        <p:nvSpPr>
          <p:cNvPr id="2" name="Title 1"/>
          <p:cNvSpPr>
            <a:spLocks noGrp="1"/>
          </p:cNvSpPr>
          <p:nvPr>
            <p:ph type="title"/>
          </p:nvPr>
        </p:nvSpPr>
        <p:spPr/>
        <p:txBody>
          <a:bodyPr/>
          <a:lstStyle/>
          <a:p>
            <a:pPr defTabSz="896386">
              <a:spcBef>
                <a:spcPts val="0"/>
              </a:spcBef>
              <a:spcAft>
                <a:spcPts val="588"/>
              </a:spcAft>
              <a:defRPr/>
            </a:pPr>
            <a:r>
              <a:rPr lang="en-US" kern="0" spc="0" dirty="0">
                <a:ln>
                  <a:noFill/>
                </a:ln>
              </a:rPr>
              <a:t>Real-time stream processing in the cloud</a:t>
            </a:r>
          </a:p>
        </p:txBody>
      </p:sp>
      <p:grpSp>
        <p:nvGrpSpPr>
          <p:cNvPr id="3" name="Group 2"/>
          <p:cNvGrpSpPr/>
          <p:nvPr/>
        </p:nvGrpSpPr>
        <p:grpSpPr>
          <a:xfrm>
            <a:off x="2151773" y="5177570"/>
            <a:ext cx="9363483" cy="1092249"/>
            <a:chOff x="2194920" y="5413711"/>
            <a:chExt cx="9551240" cy="1114151"/>
          </a:xfrm>
        </p:grpSpPr>
        <p:sp>
          <p:nvSpPr>
            <p:cNvPr id="12" name="TextBox 11"/>
            <p:cNvSpPr txBox="1"/>
            <p:nvPr/>
          </p:nvSpPr>
          <p:spPr>
            <a:xfrm>
              <a:off x="2194920" y="5413711"/>
              <a:ext cx="5042581" cy="1114151"/>
            </a:xfrm>
            <a:prstGeom prst="rect">
              <a:avLst/>
            </a:prstGeom>
            <a:noFill/>
          </p:spPr>
          <p:txBody>
            <a:bodyPr wrap="square" lIns="179285" tIns="143428" rIns="179285" bIns="143428" rtlCol="0">
              <a:spAutoFit/>
            </a:bodyPr>
            <a:lstStyle/>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Perform real-time analytics for your Internet of Things solutions</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Stream millions of events per second</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Get mission-critical reliability and performance with predictable results</a:t>
              </a:r>
            </a:p>
          </p:txBody>
        </p:sp>
        <p:sp>
          <p:nvSpPr>
            <p:cNvPr id="13" name="TextBox 12"/>
            <p:cNvSpPr txBox="1"/>
            <p:nvPr/>
          </p:nvSpPr>
          <p:spPr>
            <a:xfrm>
              <a:off x="7237502" y="5413711"/>
              <a:ext cx="4508658" cy="1114151"/>
            </a:xfrm>
            <a:prstGeom prst="rect">
              <a:avLst/>
            </a:prstGeom>
            <a:noFill/>
          </p:spPr>
          <p:txBody>
            <a:bodyPr wrap="square" lIns="179285" tIns="143428" rIns="179285" bIns="143428" rtlCol="0">
              <a:spAutoFit/>
            </a:bodyPr>
            <a:lstStyle/>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Create real-time dashboards and alerts over data from devices and applications</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Correlate across multiple streams of data</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Use familiar SQL-based language for rapid development</a:t>
              </a:r>
            </a:p>
          </p:txBody>
        </p:sp>
      </p:grpSp>
      <p:sp>
        <p:nvSpPr>
          <p:cNvPr id="57" name="Freeform 56"/>
          <p:cNvSpPr>
            <a:spLocks/>
          </p:cNvSpPr>
          <p:nvPr/>
        </p:nvSpPr>
        <p:spPr bwMode="auto">
          <a:xfrm>
            <a:off x="10114002" y="3492934"/>
            <a:ext cx="392277" cy="386818"/>
          </a:xfrm>
          <a:custGeom>
            <a:avLst/>
            <a:gdLst>
              <a:gd name="connsiteX0" fmla="*/ 2359025 w 3194051"/>
              <a:gd name="connsiteY0" fmla="*/ 2312988 h 3149601"/>
              <a:gd name="connsiteX1" fmla="*/ 2359025 w 3194051"/>
              <a:gd name="connsiteY1" fmla="*/ 3028951 h 3149601"/>
              <a:gd name="connsiteX2" fmla="*/ 3073400 w 3194051"/>
              <a:gd name="connsiteY2" fmla="*/ 3028951 h 3149601"/>
              <a:gd name="connsiteX3" fmla="*/ 3073400 w 3194051"/>
              <a:gd name="connsiteY3" fmla="*/ 2312988 h 3149601"/>
              <a:gd name="connsiteX4" fmla="*/ 1239838 w 3194051"/>
              <a:gd name="connsiteY4" fmla="*/ 2312988 h 3149601"/>
              <a:gd name="connsiteX5" fmla="*/ 1239838 w 3194051"/>
              <a:gd name="connsiteY5" fmla="*/ 3028951 h 3149601"/>
              <a:gd name="connsiteX6" fmla="*/ 1954213 w 3194051"/>
              <a:gd name="connsiteY6" fmla="*/ 3028951 h 3149601"/>
              <a:gd name="connsiteX7" fmla="*/ 1954213 w 3194051"/>
              <a:gd name="connsiteY7" fmla="*/ 2312988 h 3149601"/>
              <a:gd name="connsiteX8" fmla="*/ 120650 w 3194051"/>
              <a:gd name="connsiteY8" fmla="*/ 2312988 h 3149601"/>
              <a:gd name="connsiteX9" fmla="*/ 120650 w 3194051"/>
              <a:gd name="connsiteY9" fmla="*/ 3028951 h 3149601"/>
              <a:gd name="connsiteX10" fmla="*/ 835025 w 3194051"/>
              <a:gd name="connsiteY10" fmla="*/ 3028951 h 3149601"/>
              <a:gd name="connsiteX11" fmla="*/ 835025 w 3194051"/>
              <a:gd name="connsiteY11" fmla="*/ 2312988 h 3149601"/>
              <a:gd name="connsiteX12" fmla="*/ 2297567 w 3194051"/>
              <a:gd name="connsiteY12" fmla="*/ 2192338 h 3149601"/>
              <a:gd name="connsiteX13" fmla="*/ 3133273 w 3194051"/>
              <a:gd name="connsiteY13" fmla="*/ 2192338 h 3149601"/>
              <a:gd name="connsiteX14" fmla="*/ 3194051 w 3194051"/>
              <a:gd name="connsiteY14" fmla="*/ 2253117 h 3149601"/>
              <a:gd name="connsiteX15" fmla="*/ 3194051 w 3194051"/>
              <a:gd name="connsiteY15" fmla="*/ 3088823 h 3149601"/>
              <a:gd name="connsiteX16" fmla="*/ 3133273 w 3194051"/>
              <a:gd name="connsiteY16" fmla="*/ 3149601 h 3149601"/>
              <a:gd name="connsiteX17" fmla="*/ 2297567 w 3194051"/>
              <a:gd name="connsiteY17" fmla="*/ 3149601 h 3149601"/>
              <a:gd name="connsiteX18" fmla="*/ 2236788 w 3194051"/>
              <a:gd name="connsiteY18" fmla="*/ 3088823 h 3149601"/>
              <a:gd name="connsiteX19" fmla="*/ 2236788 w 3194051"/>
              <a:gd name="connsiteY19" fmla="*/ 2253117 h 3149601"/>
              <a:gd name="connsiteX20" fmla="*/ 2297567 w 3194051"/>
              <a:gd name="connsiteY20" fmla="*/ 2192338 h 3149601"/>
              <a:gd name="connsiteX21" fmla="*/ 1178480 w 3194051"/>
              <a:gd name="connsiteY21" fmla="*/ 2192338 h 3149601"/>
              <a:gd name="connsiteX22" fmla="*/ 2015571 w 3194051"/>
              <a:gd name="connsiteY22" fmla="*/ 2192338 h 3149601"/>
              <a:gd name="connsiteX23" fmla="*/ 2076450 w 3194051"/>
              <a:gd name="connsiteY23" fmla="*/ 2253117 h 3149601"/>
              <a:gd name="connsiteX24" fmla="*/ 2076450 w 3194051"/>
              <a:gd name="connsiteY24" fmla="*/ 3088823 h 3149601"/>
              <a:gd name="connsiteX25" fmla="*/ 2015571 w 3194051"/>
              <a:gd name="connsiteY25" fmla="*/ 3149601 h 3149601"/>
              <a:gd name="connsiteX26" fmla="*/ 1178480 w 3194051"/>
              <a:gd name="connsiteY26" fmla="*/ 3149601 h 3149601"/>
              <a:gd name="connsiteX27" fmla="*/ 1117600 w 3194051"/>
              <a:gd name="connsiteY27" fmla="*/ 3088823 h 3149601"/>
              <a:gd name="connsiteX28" fmla="*/ 1117600 w 3194051"/>
              <a:gd name="connsiteY28" fmla="*/ 2253117 h 3149601"/>
              <a:gd name="connsiteX29" fmla="*/ 1178480 w 3194051"/>
              <a:gd name="connsiteY29" fmla="*/ 2192338 h 3149601"/>
              <a:gd name="connsiteX30" fmla="*/ 60779 w 3194051"/>
              <a:gd name="connsiteY30" fmla="*/ 2192338 h 3149601"/>
              <a:gd name="connsiteX31" fmla="*/ 896485 w 3194051"/>
              <a:gd name="connsiteY31" fmla="*/ 2192338 h 3149601"/>
              <a:gd name="connsiteX32" fmla="*/ 957263 w 3194051"/>
              <a:gd name="connsiteY32" fmla="*/ 2253117 h 3149601"/>
              <a:gd name="connsiteX33" fmla="*/ 957263 w 3194051"/>
              <a:gd name="connsiteY33" fmla="*/ 3088823 h 3149601"/>
              <a:gd name="connsiteX34" fmla="*/ 896485 w 3194051"/>
              <a:gd name="connsiteY34" fmla="*/ 3149601 h 3149601"/>
              <a:gd name="connsiteX35" fmla="*/ 60779 w 3194051"/>
              <a:gd name="connsiteY35" fmla="*/ 3149601 h 3149601"/>
              <a:gd name="connsiteX36" fmla="*/ 0 w 3194051"/>
              <a:gd name="connsiteY36" fmla="*/ 3088823 h 3149601"/>
              <a:gd name="connsiteX37" fmla="*/ 0 w 3194051"/>
              <a:gd name="connsiteY37" fmla="*/ 2253117 h 3149601"/>
              <a:gd name="connsiteX38" fmla="*/ 60779 w 3194051"/>
              <a:gd name="connsiteY38" fmla="*/ 2192338 h 3149601"/>
              <a:gd name="connsiteX39" fmla="*/ 2359025 w 3194051"/>
              <a:gd name="connsiteY39" fmla="*/ 1219200 h 3149601"/>
              <a:gd name="connsiteX40" fmla="*/ 2359025 w 3194051"/>
              <a:gd name="connsiteY40" fmla="*/ 1930400 h 3149601"/>
              <a:gd name="connsiteX41" fmla="*/ 3073400 w 3194051"/>
              <a:gd name="connsiteY41" fmla="*/ 1930400 h 3149601"/>
              <a:gd name="connsiteX42" fmla="*/ 3073400 w 3194051"/>
              <a:gd name="connsiteY42" fmla="*/ 1219200 h 3149601"/>
              <a:gd name="connsiteX43" fmla="*/ 1239838 w 3194051"/>
              <a:gd name="connsiteY43" fmla="*/ 1219200 h 3149601"/>
              <a:gd name="connsiteX44" fmla="*/ 1239838 w 3194051"/>
              <a:gd name="connsiteY44" fmla="*/ 1930400 h 3149601"/>
              <a:gd name="connsiteX45" fmla="*/ 1954213 w 3194051"/>
              <a:gd name="connsiteY45" fmla="*/ 1930400 h 3149601"/>
              <a:gd name="connsiteX46" fmla="*/ 1954213 w 3194051"/>
              <a:gd name="connsiteY46" fmla="*/ 1219200 h 3149601"/>
              <a:gd name="connsiteX47" fmla="*/ 120650 w 3194051"/>
              <a:gd name="connsiteY47" fmla="*/ 1219200 h 3149601"/>
              <a:gd name="connsiteX48" fmla="*/ 120650 w 3194051"/>
              <a:gd name="connsiteY48" fmla="*/ 1930400 h 3149601"/>
              <a:gd name="connsiteX49" fmla="*/ 835025 w 3194051"/>
              <a:gd name="connsiteY49" fmla="*/ 1930400 h 3149601"/>
              <a:gd name="connsiteX50" fmla="*/ 835025 w 3194051"/>
              <a:gd name="connsiteY50" fmla="*/ 1219200 h 3149601"/>
              <a:gd name="connsiteX51" fmla="*/ 2297567 w 3194051"/>
              <a:gd name="connsiteY51" fmla="*/ 1096963 h 3149601"/>
              <a:gd name="connsiteX52" fmla="*/ 3133273 w 3194051"/>
              <a:gd name="connsiteY52" fmla="*/ 1096963 h 3149601"/>
              <a:gd name="connsiteX53" fmla="*/ 3194051 w 3194051"/>
              <a:gd name="connsiteY53" fmla="*/ 1157834 h 3149601"/>
              <a:gd name="connsiteX54" fmla="*/ 3194051 w 3194051"/>
              <a:gd name="connsiteY54" fmla="*/ 1991767 h 3149601"/>
              <a:gd name="connsiteX55" fmla="*/ 3133273 w 3194051"/>
              <a:gd name="connsiteY55" fmla="*/ 2052638 h 3149601"/>
              <a:gd name="connsiteX56" fmla="*/ 2297567 w 3194051"/>
              <a:gd name="connsiteY56" fmla="*/ 2052638 h 3149601"/>
              <a:gd name="connsiteX57" fmla="*/ 2236788 w 3194051"/>
              <a:gd name="connsiteY57" fmla="*/ 1991767 h 3149601"/>
              <a:gd name="connsiteX58" fmla="*/ 2236788 w 3194051"/>
              <a:gd name="connsiteY58" fmla="*/ 1157834 h 3149601"/>
              <a:gd name="connsiteX59" fmla="*/ 2297567 w 3194051"/>
              <a:gd name="connsiteY59" fmla="*/ 1096963 h 3149601"/>
              <a:gd name="connsiteX60" fmla="*/ 1178480 w 3194051"/>
              <a:gd name="connsiteY60" fmla="*/ 1096963 h 3149601"/>
              <a:gd name="connsiteX61" fmla="*/ 2015571 w 3194051"/>
              <a:gd name="connsiteY61" fmla="*/ 1096963 h 3149601"/>
              <a:gd name="connsiteX62" fmla="*/ 2076450 w 3194051"/>
              <a:gd name="connsiteY62" fmla="*/ 1157834 h 3149601"/>
              <a:gd name="connsiteX63" fmla="*/ 2076450 w 3194051"/>
              <a:gd name="connsiteY63" fmla="*/ 1991767 h 3149601"/>
              <a:gd name="connsiteX64" fmla="*/ 2015571 w 3194051"/>
              <a:gd name="connsiteY64" fmla="*/ 2052638 h 3149601"/>
              <a:gd name="connsiteX65" fmla="*/ 1178480 w 3194051"/>
              <a:gd name="connsiteY65" fmla="*/ 2052638 h 3149601"/>
              <a:gd name="connsiteX66" fmla="*/ 1117600 w 3194051"/>
              <a:gd name="connsiteY66" fmla="*/ 1991767 h 3149601"/>
              <a:gd name="connsiteX67" fmla="*/ 1117600 w 3194051"/>
              <a:gd name="connsiteY67" fmla="*/ 1157834 h 3149601"/>
              <a:gd name="connsiteX68" fmla="*/ 1178480 w 3194051"/>
              <a:gd name="connsiteY68" fmla="*/ 1096963 h 3149601"/>
              <a:gd name="connsiteX69" fmla="*/ 60779 w 3194051"/>
              <a:gd name="connsiteY69" fmla="*/ 1096963 h 3149601"/>
              <a:gd name="connsiteX70" fmla="*/ 896485 w 3194051"/>
              <a:gd name="connsiteY70" fmla="*/ 1096963 h 3149601"/>
              <a:gd name="connsiteX71" fmla="*/ 957263 w 3194051"/>
              <a:gd name="connsiteY71" fmla="*/ 1157834 h 3149601"/>
              <a:gd name="connsiteX72" fmla="*/ 957263 w 3194051"/>
              <a:gd name="connsiteY72" fmla="*/ 1991767 h 3149601"/>
              <a:gd name="connsiteX73" fmla="*/ 896485 w 3194051"/>
              <a:gd name="connsiteY73" fmla="*/ 2052638 h 3149601"/>
              <a:gd name="connsiteX74" fmla="*/ 60779 w 3194051"/>
              <a:gd name="connsiteY74" fmla="*/ 2052638 h 3149601"/>
              <a:gd name="connsiteX75" fmla="*/ 0 w 3194051"/>
              <a:gd name="connsiteY75" fmla="*/ 1991767 h 3149601"/>
              <a:gd name="connsiteX76" fmla="*/ 0 w 3194051"/>
              <a:gd name="connsiteY76" fmla="*/ 1157834 h 3149601"/>
              <a:gd name="connsiteX77" fmla="*/ 60779 w 3194051"/>
              <a:gd name="connsiteY77" fmla="*/ 1096963 h 3149601"/>
              <a:gd name="connsiteX78" fmla="*/ 2359025 w 3194051"/>
              <a:gd name="connsiteY78" fmla="*/ 122238 h 3149601"/>
              <a:gd name="connsiteX79" fmla="*/ 2359025 w 3194051"/>
              <a:gd name="connsiteY79" fmla="*/ 860426 h 3149601"/>
              <a:gd name="connsiteX80" fmla="*/ 3073400 w 3194051"/>
              <a:gd name="connsiteY80" fmla="*/ 860426 h 3149601"/>
              <a:gd name="connsiteX81" fmla="*/ 3073400 w 3194051"/>
              <a:gd name="connsiteY81" fmla="*/ 122238 h 3149601"/>
              <a:gd name="connsiteX82" fmla="*/ 1239838 w 3194051"/>
              <a:gd name="connsiteY82" fmla="*/ 122238 h 3149601"/>
              <a:gd name="connsiteX83" fmla="*/ 1239838 w 3194051"/>
              <a:gd name="connsiteY83" fmla="*/ 860426 h 3149601"/>
              <a:gd name="connsiteX84" fmla="*/ 1954213 w 3194051"/>
              <a:gd name="connsiteY84" fmla="*/ 860426 h 3149601"/>
              <a:gd name="connsiteX85" fmla="*/ 1954213 w 3194051"/>
              <a:gd name="connsiteY85" fmla="*/ 122238 h 3149601"/>
              <a:gd name="connsiteX86" fmla="*/ 120650 w 3194051"/>
              <a:gd name="connsiteY86" fmla="*/ 122238 h 3149601"/>
              <a:gd name="connsiteX87" fmla="*/ 120650 w 3194051"/>
              <a:gd name="connsiteY87" fmla="*/ 860426 h 3149601"/>
              <a:gd name="connsiteX88" fmla="*/ 835025 w 3194051"/>
              <a:gd name="connsiteY88" fmla="*/ 860426 h 3149601"/>
              <a:gd name="connsiteX89" fmla="*/ 835025 w 3194051"/>
              <a:gd name="connsiteY89" fmla="*/ 122238 h 3149601"/>
              <a:gd name="connsiteX90" fmla="*/ 2297567 w 3194051"/>
              <a:gd name="connsiteY90" fmla="*/ 0 h 3149601"/>
              <a:gd name="connsiteX91" fmla="*/ 3133273 w 3194051"/>
              <a:gd name="connsiteY91" fmla="*/ 0 h 3149601"/>
              <a:gd name="connsiteX92" fmla="*/ 3194051 w 3194051"/>
              <a:gd name="connsiteY92" fmla="*/ 60846 h 3149601"/>
              <a:gd name="connsiteX93" fmla="*/ 3194051 w 3194051"/>
              <a:gd name="connsiteY93" fmla="*/ 921817 h 3149601"/>
              <a:gd name="connsiteX94" fmla="*/ 3133273 w 3194051"/>
              <a:gd name="connsiteY94" fmla="*/ 982663 h 3149601"/>
              <a:gd name="connsiteX95" fmla="*/ 2297567 w 3194051"/>
              <a:gd name="connsiteY95" fmla="*/ 982663 h 3149601"/>
              <a:gd name="connsiteX96" fmla="*/ 2236788 w 3194051"/>
              <a:gd name="connsiteY96" fmla="*/ 921817 h 3149601"/>
              <a:gd name="connsiteX97" fmla="*/ 2236788 w 3194051"/>
              <a:gd name="connsiteY97" fmla="*/ 60846 h 3149601"/>
              <a:gd name="connsiteX98" fmla="*/ 2297567 w 3194051"/>
              <a:gd name="connsiteY98" fmla="*/ 0 h 3149601"/>
              <a:gd name="connsiteX99" fmla="*/ 1178480 w 3194051"/>
              <a:gd name="connsiteY99" fmla="*/ 0 h 3149601"/>
              <a:gd name="connsiteX100" fmla="*/ 2015571 w 3194051"/>
              <a:gd name="connsiteY100" fmla="*/ 0 h 3149601"/>
              <a:gd name="connsiteX101" fmla="*/ 2076450 w 3194051"/>
              <a:gd name="connsiteY101" fmla="*/ 60846 h 3149601"/>
              <a:gd name="connsiteX102" fmla="*/ 2076450 w 3194051"/>
              <a:gd name="connsiteY102" fmla="*/ 921817 h 3149601"/>
              <a:gd name="connsiteX103" fmla="*/ 2015571 w 3194051"/>
              <a:gd name="connsiteY103" fmla="*/ 982663 h 3149601"/>
              <a:gd name="connsiteX104" fmla="*/ 1178480 w 3194051"/>
              <a:gd name="connsiteY104" fmla="*/ 982663 h 3149601"/>
              <a:gd name="connsiteX105" fmla="*/ 1117600 w 3194051"/>
              <a:gd name="connsiteY105" fmla="*/ 921817 h 3149601"/>
              <a:gd name="connsiteX106" fmla="*/ 1117600 w 3194051"/>
              <a:gd name="connsiteY106" fmla="*/ 60846 h 3149601"/>
              <a:gd name="connsiteX107" fmla="*/ 1178480 w 3194051"/>
              <a:gd name="connsiteY107" fmla="*/ 0 h 3149601"/>
              <a:gd name="connsiteX108" fmla="*/ 60779 w 3194051"/>
              <a:gd name="connsiteY108" fmla="*/ 0 h 3149601"/>
              <a:gd name="connsiteX109" fmla="*/ 896485 w 3194051"/>
              <a:gd name="connsiteY109" fmla="*/ 0 h 3149601"/>
              <a:gd name="connsiteX110" fmla="*/ 957263 w 3194051"/>
              <a:gd name="connsiteY110" fmla="*/ 60846 h 3149601"/>
              <a:gd name="connsiteX111" fmla="*/ 957263 w 3194051"/>
              <a:gd name="connsiteY111" fmla="*/ 921817 h 3149601"/>
              <a:gd name="connsiteX112" fmla="*/ 896485 w 3194051"/>
              <a:gd name="connsiteY112" fmla="*/ 982663 h 3149601"/>
              <a:gd name="connsiteX113" fmla="*/ 60779 w 3194051"/>
              <a:gd name="connsiteY113" fmla="*/ 982663 h 3149601"/>
              <a:gd name="connsiteX114" fmla="*/ 0 w 3194051"/>
              <a:gd name="connsiteY114" fmla="*/ 921817 h 3149601"/>
              <a:gd name="connsiteX115" fmla="*/ 0 w 3194051"/>
              <a:gd name="connsiteY115" fmla="*/ 60846 h 3149601"/>
              <a:gd name="connsiteX116" fmla="*/ 60779 w 3194051"/>
              <a:gd name="connsiteY116" fmla="*/ 0 h 314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3194051" h="3149601">
                <a:moveTo>
                  <a:pt x="2359025" y="2312988"/>
                </a:moveTo>
                <a:lnTo>
                  <a:pt x="2359025" y="3028951"/>
                </a:lnTo>
                <a:lnTo>
                  <a:pt x="3073400" y="3028951"/>
                </a:lnTo>
                <a:lnTo>
                  <a:pt x="3073400" y="2312988"/>
                </a:lnTo>
                <a:close/>
                <a:moveTo>
                  <a:pt x="1239838" y="2312988"/>
                </a:moveTo>
                <a:lnTo>
                  <a:pt x="1239838" y="3028951"/>
                </a:lnTo>
                <a:lnTo>
                  <a:pt x="1954213" y="3028951"/>
                </a:lnTo>
                <a:lnTo>
                  <a:pt x="1954213" y="2312988"/>
                </a:lnTo>
                <a:close/>
                <a:moveTo>
                  <a:pt x="120650" y="2312988"/>
                </a:moveTo>
                <a:lnTo>
                  <a:pt x="120650" y="3028951"/>
                </a:lnTo>
                <a:lnTo>
                  <a:pt x="835025" y="3028951"/>
                </a:lnTo>
                <a:lnTo>
                  <a:pt x="835025" y="2312988"/>
                </a:lnTo>
                <a:close/>
                <a:moveTo>
                  <a:pt x="2297567" y="2192338"/>
                </a:moveTo>
                <a:cubicBezTo>
                  <a:pt x="3133273" y="2192338"/>
                  <a:pt x="3133273" y="2192338"/>
                  <a:pt x="3133273" y="2192338"/>
                </a:cubicBezTo>
                <a:cubicBezTo>
                  <a:pt x="3166701" y="2192338"/>
                  <a:pt x="3194051" y="2219688"/>
                  <a:pt x="3194051" y="2253117"/>
                </a:cubicBezTo>
                <a:cubicBezTo>
                  <a:pt x="3194051" y="3088823"/>
                  <a:pt x="3194051" y="3088823"/>
                  <a:pt x="3194051" y="3088823"/>
                </a:cubicBezTo>
                <a:cubicBezTo>
                  <a:pt x="3194051" y="3122251"/>
                  <a:pt x="3166701" y="3149601"/>
                  <a:pt x="3133273" y="3149601"/>
                </a:cubicBezTo>
                <a:cubicBezTo>
                  <a:pt x="2297567" y="3149601"/>
                  <a:pt x="2297567" y="3149601"/>
                  <a:pt x="2297567" y="3149601"/>
                </a:cubicBezTo>
                <a:cubicBezTo>
                  <a:pt x="2264139" y="3149601"/>
                  <a:pt x="2236788" y="3122251"/>
                  <a:pt x="2236788" y="3088823"/>
                </a:cubicBezTo>
                <a:cubicBezTo>
                  <a:pt x="2236788" y="2253117"/>
                  <a:pt x="2236788" y="2253117"/>
                  <a:pt x="2236788" y="2253117"/>
                </a:cubicBezTo>
                <a:cubicBezTo>
                  <a:pt x="2236788" y="2219688"/>
                  <a:pt x="2264139" y="2192338"/>
                  <a:pt x="2297567" y="2192338"/>
                </a:cubicBezTo>
                <a:close/>
                <a:moveTo>
                  <a:pt x="1178480" y="2192338"/>
                </a:moveTo>
                <a:cubicBezTo>
                  <a:pt x="2015571" y="2192338"/>
                  <a:pt x="2015571" y="2192338"/>
                  <a:pt x="2015571" y="2192338"/>
                </a:cubicBezTo>
                <a:cubicBezTo>
                  <a:pt x="2049055" y="2192338"/>
                  <a:pt x="2076450" y="2219688"/>
                  <a:pt x="2076450" y="2253117"/>
                </a:cubicBezTo>
                <a:cubicBezTo>
                  <a:pt x="2076450" y="3088823"/>
                  <a:pt x="2076450" y="3088823"/>
                  <a:pt x="2076450" y="3088823"/>
                </a:cubicBezTo>
                <a:cubicBezTo>
                  <a:pt x="2076450" y="3122251"/>
                  <a:pt x="2049055" y="3149601"/>
                  <a:pt x="2015571" y="3149601"/>
                </a:cubicBezTo>
                <a:cubicBezTo>
                  <a:pt x="1178480" y="3149601"/>
                  <a:pt x="1178480" y="3149601"/>
                  <a:pt x="1178480" y="3149601"/>
                </a:cubicBezTo>
                <a:cubicBezTo>
                  <a:pt x="1144996" y="3149601"/>
                  <a:pt x="1117600" y="3122251"/>
                  <a:pt x="1117600" y="3088823"/>
                </a:cubicBezTo>
                <a:cubicBezTo>
                  <a:pt x="1117600" y="2253117"/>
                  <a:pt x="1117600" y="2253117"/>
                  <a:pt x="1117600" y="2253117"/>
                </a:cubicBezTo>
                <a:cubicBezTo>
                  <a:pt x="1117600" y="2219688"/>
                  <a:pt x="1144996" y="2192338"/>
                  <a:pt x="1178480" y="2192338"/>
                </a:cubicBezTo>
                <a:close/>
                <a:moveTo>
                  <a:pt x="60779" y="2192338"/>
                </a:moveTo>
                <a:cubicBezTo>
                  <a:pt x="896485" y="2192338"/>
                  <a:pt x="896485" y="2192338"/>
                  <a:pt x="896485" y="2192338"/>
                </a:cubicBezTo>
                <a:cubicBezTo>
                  <a:pt x="929913" y="2192338"/>
                  <a:pt x="957263" y="2219688"/>
                  <a:pt x="957263" y="2253117"/>
                </a:cubicBezTo>
                <a:cubicBezTo>
                  <a:pt x="957263" y="3088823"/>
                  <a:pt x="957263" y="3088823"/>
                  <a:pt x="957263" y="3088823"/>
                </a:cubicBezTo>
                <a:cubicBezTo>
                  <a:pt x="957263" y="3122251"/>
                  <a:pt x="929913" y="3149601"/>
                  <a:pt x="896485" y="3149601"/>
                </a:cubicBezTo>
                <a:cubicBezTo>
                  <a:pt x="60779" y="3149601"/>
                  <a:pt x="60779" y="3149601"/>
                  <a:pt x="60779" y="3149601"/>
                </a:cubicBezTo>
                <a:cubicBezTo>
                  <a:pt x="27351" y="3149601"/>
                  <a:pt x="0" y="3122251"/>
                  <a:pt x="0" y="3088823"/>
                </a:cubicBezTo>
                <a:cubicBezTo>
                  <a:pt x="0" y="2253117"/>
                  <a:pt x="0" y="2253117"/>
                  <a:pt x="0" y="2253117"/>
                </a:cubicBezTo>
                <a:cubicBezTo>
                  <a:pt x="0" y="2219688"/>
                  <a:pt x="27351" y="2192338"/>
                  <a:pt x="60779" y="2192338"/>
                </a:cubicBezTo>
                <a:close/>
                <a:moveTo>
                  <a:pt x="2359025" y="1219200"/>
                </a:moveTo>
                <a:lnTo>
                  <a:pt x="2359025" y="1930400"/>
                </a:lnTo>
                <a:lnTo>
                  <a:pt x="3073400" y="1930400"/>
                </a:lnTo>
                <a:lnTo>
                  <a:pt x="3073400" y="1219200"/>
                </a:lnTo>
                <a:close/>
                <a:moveTo>
                  <a:pt x="1239838" y="1219200"/>
                </a:moveTo>
                <a:lnTo>
                  <a:pt x="1239838" y="1930400"/>
                </a:lnTo>
                <a:lnTo>
                  <a:pt x="1954213" y="1930400"/>
                </a:lnTo>
                <a:lnTo>
                  <a:pt x="1954213" y="1219200"/>
                </a:lnTo>
                <a:close/>
                <a:moveTo>
                  <a:pt x="120650" y="1219200"/>
                </a:moveTo>
                <a:lnTo>
                  <a:pt x="120650" y="1930400"/>
                </a:lnTo>
                <a:lnTo>
                  <a:pt x="835025" y="1930400"/>
                </a:lnTo>
                <a:lnTo>
                  <a:pt x="835025" y="1219200"/>
                </a:lnTo>
                <a:close/>
                <a:moveTo>
                  <a:pt x="2297567" y="1096963"/>
                </a:moveTo>
                <a:cubicBezTo>
                  <a:pt x="3133273" y="1096963"/>
                  <a:pt x="3133273" y="1096963"/>
                  <a:pt x="3133273" y="1096963"/>
                </a:cubicBezTo>
                <a:cubicBezTo>
                  <a:pt x="3166701" y="1096963"/>
                  <a:pt x="3194051" y="1124355"/>
                  <a:pt x="3194051" y="1157834"/>
                </a:cubicBezTo>
                <a:cubicBezTo>
                  <a:pt x="3194051" y="1991767"/>
                  <a:pt x="3194051" y="1991767"/>
                  <a:pt x="3194051" y="1991767"/>
                </a:cubicBezTo>
                <a:cubicBezTo>
                  <a:pt x="3194051" y="2025246"/>
                  <a:pt x="3166701" y="2052638"/>
                  <a:pt x="3133273" y="2052638"/>
                </a:cubicBezTo>
                <a:cubicBezTo>
                  <a:pt x="2297567" y="2052638"/>
                  <a:pt x="2297567" y="2052638"/>
                  <a:pt x="2297567" y="2052638"/>
                </a:cubicBezTo>
                <a:cubicBezTo>
                  <a:pt x="2264139" y="2052638"/>
                  <a:pt x="2236788" y="2025246"/>
                  <a:pt x="2236788" y="1991767"/>
                </a:cubicBezTo>
                <a:cubicBezTo>
                  <a:pt x="2236788" y="1157834"/>
                  <a:pt x="2236788" y="1157834"/>
                  <a:pt x="2236788" y="1157834"/>
                </a:cubicBezTo>
                <a:cubicBezTo>
                  <a:pt x="2236788" y="1124355"/>
                  <a:pt x="2264139" y="1096963"/>
                  <a:pt x="2297567" y="1096963"/>
                </a:cubicBezTo>
                <a:close/>
                <a:moveTo>
                  <a:pt x="1178480" y="1096963"/>
                </a:moveTo>
                <a:cubicBezTo>
                  <a:pt x="2015571" y="1096963"/>
                  <a:pt x="2015571" y="1096963"/>
                  <a:pt x="2015571" y="1096963"/>
                </a:cubicBezTo>
                <a:cubicBezTo>
                  <a:pt x="2049055" y="1096963"/>
                  <a:pt x="2076450" y="1124355"/>
                  <a:pt x="2076450" y="1157834"/>
                </a:cubicBezTo>
                <a:cubicBezTo>
                  <a:pt x="2076450" y="1991767"/>
                  <a:pt x="2076450" y="1991767"/>
                  <a:pt x="2076450" y="1991767"/>
                </a:cubicBezTo>
                <a:cubicBezTo>
                  <a:pt x="2076450" y="2025246"/>
                  <a:pt x="2049055" y="2052638"/>
                  <a:pt x="2015571" y="2052638"/>
                </a:cubicBezTo>
                <a:cubicBezTo>
                  <a:pt x="1178480" y="2052638"/>
                  <a:pt x="1178480" y="2052638"/>
                  <a:pt x="1178480" y="2052638"/>
                </a:cubicBezTo>
                <a:cubicBezTo>
                  <a:pt x="1144996" y="2052638"/>
                  <a:pt x="1117600" y="2025246"/>
                  <a:pt x="1117600" y="1991767"/>
                </a:cubicBezTo>
                <a:cubicBezTo>
                  <a:pt x="1117600" y="1157834"/>
                  <a:pt x="1117600" y="1157834"/>
                  <a:pt x="1117600" y="1157834"/>
                </a:cubicBezTo>
                <a:cubicBezTo>
                  <a:pt x="1117600" y="1124355"/>
                  <a:pt x="1144996" y="1096963"/>
                  <a:pt x="1178480" y="1096963"/>
                </a:cubicBezTo>
                <a:close/>
                <a:moveTo>
                  <a:pt x="60779" y="1096963"/>
                </a:moveTo>
                <a:cubicBezTo>
                  <a:pt x="896485" y="1096963"/>
                  <a:pt x="896485" y="1096963"/>
                  <a:pt x="896485" y="1096963"/>
                </a:cubicBezTo>
                <a:cubicBezTo>
                  <a:pt x="929913" y="1096963"/>
                  <a:pt x="957263" y="1124355"/>
                  <a:pt x="957263" y="1157834"/>
                </a:cubicBezTo>
                <a:cubicBezTo>
                  <a:pt x="957263" y="1991767"/>
                  <a:pt x="957263" y="1991767"/>
                  <a:pt x="957263" y="1991767"/>
                </a:cubicBezTo>
                <a:cubicBezTo>
                  <a:pt x="957263" y="2025246"/>
                  <a:pt x="929913" y="2052638"/>
                  <a:pt x="896485" y="2052638"/>
                </a:cubicBezTo>
                <a:cubicBezTo>
                  <a:pt x="60779" y="2052638"/>
                  <a:pt x="60779" y="2052638"/>
                  <a:pt x="60779" y="2052638"/>
                </a:cubicBezTo>
                <a:cubicBezTo>
                  <a:pt x="27351" y="2052638"/>
                  <a:pt x="0" y="2025246"/>
                  <a:pt x="0" y="1991767"/>
                </a:cubicBezTo>
                <a:cubicBezTo>
                  <a:pt x="0" y="1157834"/>
                  <a:pt x="0" y="1157834"/>
                  <a:pt x="0" y="1157834"/>
                </a:cubicBezTo>
                <a:cubicBezTo>
                  <a:pt x="0" y="1124355"/>
                  <a:pt x="27351" y="1096963"/>
                  <a:pt x="60779" y="1096963"/>
                </a:cubicBezTo>
                <a:close/>
                <a:moveTo>
                  <a:pt x="2359025" y="122238"/>
                </a:moveTo>
                <a:lnTo>
                  <a:pt x="2359025" y="860426"/>
                </a:lnTo>
                <a:lnTo>
                  <a:pt x="3073400" y="860426"/>
                </a:lnTo>
                <a:lnTo>
                  <a:pt x="3073400" y="122238"/>
                </a:lnTo>
                <a:close/>
                <a:moveTo>
                  <a:pt x="1239838" y="122238"/>
                </a:moveTo>
                <a:lnTo>
                  <a:pt x="1239838" y="860426"/>
                </a:lnTo>
                <a:lnTo>
                  <a:pt x="1954213" y="860426"/>
                </a:lnTo>
                <a:lnTo>
                  <a:pt x="1954213" y="122238"/>
                </a:lnTo>
                <a:close/>
                <a:moveTo>
                  <a:pt x="120650" y="122238"/>
                </a:moveTo>
                <a:lnTo>
                  <a:pt x="120650" y="860426"/>
                </a:lnTo>
                <a:lnTo>
                  <a:pt x="835025" y="860426"/>
                </a:lnTo>
                <a:lnTo>
                  <a:pt x="835025" y="122238"/>
                </a:lnTo>
                <a:close/>
                <a:moveTo>
                  <a:pt x="2297567" y="0"/>
                </a:moveTo>
                <a:cubicBezTo>
                  <a:pt x="3133273" y="0"/>
                  <a:pt x="3133273" y="0"/>
                  <a:pt x="3133273" y="0"/>
                </a:cubicBezTo>
                <a:cubicBezTo>
                  <a:pt x="3166701" y="0"/>
                  <a:pt x="3194051" y="27381"/>
                  <a:pt x="3194051" y="60846"/>
                </a:cubicBezTo>
                <a:cubicBezTo>
                  <a:pt x="3194051" y="921817"/>
                  <a:pt x="3194051" y="921817"/>
                  <a:pt x="3194051" y="921817"/>
                </a:cubicBezTo>
                <a:cubicBezTo>
                  <a:pt x="3194051" y="955282"/>
                  <a:pt x="3166701" y="982663"/>
                  <a:pt x="3133273" y="982663"/>
                </a:cubicBezTo>
                <a:cubicBezTo>
                  <a:pt x="2297567" y="982663"/>
                  <a:pt x="2297567" y="982663"/>
                  <a:pt x="2297567" y="982663"/>
                </a:cubicBezTo>
                <a:cubicBezTo>
                  <a:pt x="2264139" y="982663"/>
                  <a:pt x="2236788" y="955282"/>
                  <a:pt x="2236788" y="921817"/>
                </a:cubicBezTo>
                <a:cubicBezTo>
                  <a:pt x="2236788" y="60846"/>
                  <a:pt x="2236788" y="60846"/>
                  <a:pt x="2236788" y="60846"/>
                </a:cubicBezTo>
                <a:cubicBezTo>
                  <a:pt x="2236788" y="27381"/>
                  <a:pt x="2264139" y="0"/>
                  <a:pt x="2297567" y="0"/>
                </a:cubicBezTo>
                <a:close/>
                <a:moveTo>
                  <a:pt x="1178480" y="0"/>
                </a:moveTo>
                <a:cubicBezTo>
                  <a:pt x="2015571" y="0"/>
                  <a:pt x="2015571" y="0"/>
                  <a:pt x="2015571" y="0"/>
                </a:cubicBezTo>
                <a:cubicBezTo>
                  <a:pt x="2049055" y="0"/>
                  <a:pt x="2076450" y="27381"/>
                  <a:pt x="2076450" y="60846"/>
                </a:cubicBezTo>
                <a:cubicBezTo>
                  <a:pt x="2076450" y="921817"/>
                  <a:pt x="2076450" y="921817"/>
                  <a:pt x="2076450" y="921817"/>
                </a:cubicBezTo>
                <a:cubicBezTo>
                  <a:pt x="2076450" y="955282"/>
                  <a:pt x="2049055" y="982663"/>
                  <a:pt x="2015571" y="982663"/>
                </a:cubicBezTo>
                <a:cubicBezTo>
                  <a:pt x="1178480" y="982663"/>
                  <a:pt x="1178480" y="982663"/>
                  <a:pt x="1178480" y="982663"/>
                </a:cubicBezTo>
                <a:cubicBezTo>
                  <a:pt x="1144996" y="982663"/>
                  <a:pt x="1117600" y="955282"/>
                  <a:pt x="1117600" y="921817"/>
                </a:cubicBezTo>
                <a:cubicBezTo>
                  <a:pt x="1117600" y="60846"/>
                  <a:pt x="1117600" y="60846"/>
                  <a:pt x="1117600" y="60846"/>
                </a:cubicBezTo>
                <a:cubicBezTo>
                  <a:pt x="1117600" y="27381"/>
                  <a:pt x="1144996" y="0"/>
                  <a:pt x="1178480" y="0"/>
                </a:cubicBezTo>
                <a:close/>
                <a:moveTo>
                  <a:pt x="60779" y="0"/>
                </a:moveTo>
                <a:cubicBezTo>
                  <a:pt x="896485" y="0"/>
                  <a:pt x="896485" y="0"/>
                  <a:pt x="896485" y="0"/>
                </a:cubicBezTo>
                <a:cubicBezTo>
                  <a:pt x="929913" y="0"/>
                  <a:pt x="957263" y="27381"/>
                  <a:pt x="957263" y="60846"/>
                </a:cubicBezTo>
                <a:cubicBezTo>
                  <a:pt x="957263" y="921817"/>
                  <a:pt x="957263" y="921817"/>
                  <a:pt x="957263" y="921817"/>
                </a:cubicBezTo>
                <a:cubicBezTo>
                  <a:pt x="957263" y="955282"/>
                  <a:pt x="929913" y="982663"/>
                  <a:pt x="896485" y="982663"/>
                </a:cubicBezTo>
                <a:cubicBezTo>
                  <a:pt x="60779" y="982663"/>
                  <a:pt x="60779" y="982663"/>
                  <a:pt x="60779" y="982663"/>
                </a:cubicBezTo>
                <a:cubicBezTo>
                  <a:pt x="27351" y="982663"/>
                  <a:pt x="0" y="955282"/>
                  <a:pt x="0" y="921817"/>
                </a:cubicBezTo>
                <a:cubicBezTo>
                  <a:pt x="0" y="60846"/>
                  <a:pt x="0" y="60846"/>
                  <a:pt x="0" y="60846"/>
                </a:cubicBezTo>
                <a:cubicBezTo>
                  <a:pt x="0" y="27381"/>
                  <a:pt x="27351" y="0"/>
                  <a:pt x="60779" y="0"/>
                </a:cubicBezTo>
                <a:close/>
              </a:path>
            </a:pathLst>
          </a:custGeom>
          <a:solidFill>
            <a:schemeClr val="accent2"/>
          </a:solidFill>
          <a:ln>
            <a:noFill/>
          </a:ln>
        </p:spPr>
        <p:txBody>
          <a:bodyPr vert="horz" wrap="square" lIns="89642" tIns="44821" rIns="89642" bIns="44821"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lang="en-US" sz="1765"/>
          </a:p>
        </p:txBody>
      </p:sp>
      <p:sp>
        <p:nvSpPr>
          <p:cNvPr id="59" name="Rectangle 58"/>
          <p:cNvSpPr/>
          <p:nvPr/>
        </p:nvSpPr>
        <p:spPr bwMode="auto">
          <a:xfrm>
            <a:off x="2516454" y="2368205"/>
            <a:ext cx="1281591" cy="393365"/>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568" kern="0" dirty="0">
                <a:solidFill>
                  <a:schemeClr val="accent1"/>
                </a:solidFill>
              </a:rPr>
              <a:t>Event Hubs</a:t>
            </a:r>
          </a:p>
        </p:txBody>
      </p:sp>
      <p:sp>
        <p:nvSpPr>
          <p:cNvPr id="60" name="Rectangle 59"/>
          <p:cNvSpPr/>
          <p:nvPr/>
        </p:nvSpPr>
        <p:spPr bwMode="auto">
          <a:xfrm>
            <a:off x="2511229" y="4241536"/>
            <a:ext cx="1281591" cy="393365"/>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568" kern="0" dirty="0">
                <a:solidFill>
                  <a:schemeClr val="accent1"/>
                </a:solidFill>
              </a:rPr>
              <a:t>Blob Storage</a:t>
            </a:r>
          </a:p>
        </p:txBody>
      </p:sp>
      <p:sp>
        <p:nvSpPr>
          <p:cNvPr id="61" name="Rectangle 60"/>
          <p:cNvSpPr/>
          <p:nvPr/>
        </p:nvSpPr>
        <p:spPr bwMode="auto">
          <a:xfrm>
            <a:off x="5612789" y="3282081"/>
            <a:ext cx="1281591" cy="575095"/>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spAutoFit/>
          </a:bodyPr>
          <a:lstStyle/>
          <a:p>
            <a:pPr algn="ctr" defTabSz="914102" fontAlgn="base">
              <a:spcBef>
                <a:spcPct val="0"/>
              </a:spcBef>
              <a:spcAft>
                <a:spcPct val="0"/>
              </a:spcAft>
              <a:defRPr/>
            </a:pPr>
            <a:r>
              <a:rPr lang="en-US" sz="1568" kern="0" dirty="0">
                <a:solidFill>
                  <a:schemeClr val="accent1"/>
                </a:solidFill>
              </a:rPr>
              <a:t>Stream Analytics</a:t>
            </a:r>
          </a:p>
        </p:txBody>
      </p:sp>
      <p:sp>
        <p:nvSpPr>
          <p:cNvPr id="62" name="Rectangle 61"/>
          <p:cNvSpPr/>
          <p:nvPr/>
        </p:nvSpPr>
        <p:spPr bwMode="auto">
          <a:xfrm>
            <a:off x="8698831" y="1757113"/>
            <a:ext cx="1281591" cy="33371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spAutoFit/>
          </a:bodyPr>
          <a:lstStyle/>
          <a:p>
            <a:pPr defTabSz="914102" fontAlgn="base">
              <a:spcBef>
                <a:spcPct val="0"/>
              </a:spcBef>
              <a:spcAft>
                <a:spcPct val="0"/>
              </a:spcAft>
              <a:defRPr/>
            </a:pPr>
            <a:r>
              <a:rPr lang="en-US" sz="1568" kern="0" dirty="0">
                <a:solidFill>
                  <a:schemeClr val="accent1"/>
                </a:solidFill>
              </a:rPr>
              <a:t>SQL Database</a:t>
            </a:r>
          </a:p>
        </p:txBody>
      </p:sp>
      <p:sp>
        <p:nvSpPr>
          <p:cNvPr id="63" name="Rectangle 62"/>
          <p:cNvSpPr/>
          <p:nvPr/>
        </p:nvSpPr>
        <p:spPr bwMode="auto">
          <a:xfrm>
            <a:off x="8698831" y="2910820"/>
            <a:ext cx="1281591" cy="33371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spAutoFit/>
          </a:bodyPr>
          <a:lstStyle/>
          <a:p>
            <a:pPr defTabSz="914102" fontAlgn="base">
              <a:spcBef>
                <a:spcPct val="0"/>
              </a:spcBef>
              <a:spcAft>
                <a:spcPct val="0"/>
              </a:spcAft>
              <a:defRPr/>
            </a:pPr>
            <a:r>
              <a:rPr lang="en-US" sz="1568" kern="0" dirty="0">
                <a:solidFill>
                  <a:schemeClr val="accent1"/>
                </a:solidFill>
              </a:rPr>
              <a:t>Event Hubs</a:t>
            </a:r>
          </a:p>
        </p:txBody>
      </p:sp>
      <p:sp>
        <p:nvSpPr>
          <p:cNvPr id="64" name="Rectangle 63"/>
          <p:cNvSpPr/>
          <p:nvPr/>
        </p:nvSpPr>
        <p:spPr bwMode="auto">
          <a:xfrm>
            <a:off x="8698831" y="4129416"/>
            <a:ext cx="1281591" cy="33371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spAutoFit/>
          </a:bodyPr>
          <a:lstStyle/>
          <a:p>
            <a:pPr defTabSz="914102" fontAlgn="base">
              <a:spcBef>
                <a:spcPct val="0"/>
              </a:spcBef>
              <a:spcAft>
                <a:spcPct val="0"/>
              </a:spcAft>
              <a:defRPr/>
            </a:pPr>
            <a:r>
              <a:rPr lang="en-US" sz="1568" kern="0" dirty="0">
                <a:solidFill>
                  <a:schemeClr val="accent1"/>
                </a:solidFill>
              </a:rPr>
              <a:t>Power BI</a:t>
            </a:r>
          </a:p>
        </p:txBody>
      </p:sp>
      <p:sp>
        <p:nvSpPr>
          <p:cNvPr id="65" name="Rectangle 64"/>
          <p:cNvSpPr/>
          <p:nvPr/>
        </p:nvSpPr>
        <p:spPr bwMode="auto">
          <a:xfrm>
            <a:off x="8698831" y="2304141"/>
            <a:ext cx="1281591" cy="393365"/>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defRPr/>
            </a:pPr>
            <a:r>
              <a:rPr lang="en-US" sz="1568" kern="0" dirty="0">
                <a:solidFill>
                  <a:schemeClr val="accent1"/>
                </a:solidFill>
              </a:rPr>
              <a:t>Blob Storage</a:t>
            </a:r>
          </a:p>
        </p:txBody>
      </p:sp>
      <p:sp>
        <p:nvSpPr>
          <p:cNvPr id="66" name="Rectangle 65"/>
          <p:cNvSpPr/>
          <p:nvPr/>
        </p:nvSpPr>
        <p:spPr bwMode="auto">
          <a:xfrm>
            <a:off x="8698831" y="3492381"/>
            <a:ext cx="1281591" cy="393365"/>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defRPr/>
            </a:pPr>
            <a:r>
              <a:rPr lang="en-US" sz="1568" kern="0" dirty="0">
                <a:solidFill>
                  <a:schemeClr val="accent1"/>
                </a:solidFill>
              </a:rPr>
              <a:t>Table Storage</a:t>
            </a:r>
          </a:p>
        </p:txBody>
      </p:sp>
      <p:cxnSp>
        <p:nvCxnSpPr>
          <p:cNvPr id="67" name="Straight Arrow Connector 66"/>
          <p:cNvCxnSpPr/>
          <p:nvPr/>
        </p:nvCxnSpPr>
        <p:spPr>
          <a:xfrm flipV="1">
            <a:off x="3798045" y="3104298"/>
            <a:ext cx="1976200" cy="1"/>
          </a:xfrm>
          <a:prstGeom prst="straightConnector1">
            <a:avLst/>
          </a:pr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68" name="Elbow Connector 67"/>
          <p:cNvCxnSpPr/>
          <p:nvPr/>
        </p:nvCxnSpPr>
        <p:spPr>
          <a:xfrm rot="16200000" flipH="1">
            <a:off x="2637689" y="3087957"/>
            <a:ext cx="1873330" cy="755"/>
          </a:xfrm>
          <a:prstGeom prst="bentConnector4">
            <a:avLst>
              <a:gd name="adj1" fmla="val 154"/>
              <a:gd name="adj2" fmla="val 29788312"/>
            </a:avLst>
          </a:prstGeom>
          <a:ln w="12700">
            <a:solidFill>
              <a:schemeClr val="accent1"/>
            </a:solidFill>
            <a:headEnd type="none"/>
            <a:tailEnd type="none" w="lg" len="med"/>
          </a:ln>
        </p:spPr>
        <p:style>
          <a:lnRef idx="1">
            <a:schemeClr val="accent1"/>
          </a:lnRef>
          <a:fillRef idx="0">
            <a:schemeClr val="accent1"/>
          </a:fillRef>
          <a:effectRef idx="0">
            <a:schemeClr val="accent1"/>
          </a:effectRef>
          <a:fontRef idx="minor">
            <a:schemeClr val="tx1"/>
          </a:fontRef>
        </p:style>
      </p:cxnSp>
      <p:grpSp>
        <p:nvGrpSpPr>
          <p:cNvPr id="137" name="Group 136"/>
          <p:cNvGrpSpPr>
            <a:grpSpLocks noChangeAspect="1"/>
          </p:cNvGrpSpPr>
          <p:nvPr/>
        </p:nvGrpSpPr>
        <p:grpSpPr>
          <a:xfrm>
            <a:off x="5922054" y="2855658"/>
            <a:ext cx="553888" cy="425492"/>
            <a:chOff x="1260022" y="5196402"/>
            <a:chExt cx="3273425" cy="2514600"/>
          </a:xfrm>
          <a:solidFill>
            <a:schemeClr val="accent1"/>
          </a:solidFill>
        </p:grpSpPr>
        <p:sp>
          <p:nvSpPr>
            <p:cNvPr id="169" name="Freeform 168"/>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70" name="Freeform 169"/>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71" name="Freeform 170"/>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72" name="Freeform 171"/>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73" name="Freeform 172"/>
          <p:cNvSpPr>
            <a:spLocks noChangeAspect="1"/>
          </p:cNvSpPr>
          <p:nvPr/>
        </p:nvSpPr>
        <p:spPr bwMode="auto">
          <a:xfrm>
            <a:off x="2937538" y="1955341"/>
            <a:ext cx="394531" cy="412864"/>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dirty="0">
              <a:solidFill>
                <a:schemeClr val="tx1"/>
              </a:solidFill>
              <a:ea typeface="Segoe UI" pitchFamily="34" charset="0"/>
              <a:cs typeface="Segoe UI" pitchFamily="34" charset="0"/>
            </a:endParaRPr>
          </a:p>
        </p:txBody>
      </p:sp>
      <p:grpSp>
        <p:nvGrpSpPr>
          <p:cNvPr id="174" name="Group 173"/>
          <p:cNvGrpSpPr>
            <a:grpSpLocks noChangeAspect="1"/>
          </p:cNvGrpSpPr>
          <p:nvPr/>
        </p:nvGrpSpPr>
        <p:grpSpPr>
          <a:xfrm>
            <a:off x="10072218" y="4094272"/>
            <a:ext cx="501892" cy="320785"/>
            <a:chOff x="7884058" y="5368509"/>
            <a:chExt cx="324905" cy="207663"/>
          </a:xfrm>
          <a:solidFill>
            <a:schemeClr val="accent1"/>
          </a:solidFill>
        </p:grpSpPr>
        <p:sp>
          <p:nvSpPr>
            <p:cNvPr id="17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17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17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17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17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sp>
        <p:nvSpPr>
          <p:cNvPr id="180" name="Freeform 179"/>
          <p:cNvSpPr>
            <a:spLocks noChangeAspect="1"/>
          </p:cNvSpPr>
          <p:nvPr/>
        </p:nvSpPr>
        <p:spPr bwMode="auto">
          <a:xfrm>
            <a:off x="10111748" y="2905441"/>
            <a:ext cx="394531" cy="412864"/>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dirty="0">
              <a:solidFill>
                <a:schemeClr val="tx1"/>
              </a:solidFill>
              <a:ea typeface="Segoe UI" pitchFamily="34" charset="0"/>
              <a:cs typeface="Segoe UI" pitchFamily="34" charset="0"/>
            </a:endParaRPr>
          </a:p>
        </p:txBody>
      </p:sp>
      <p:pic>
        <p:nvPicPr>
          <p:cNvPr id="181" name="Picture 18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115043" y="1698453"/>
            <a:ext cx="500281" cy="500281"/>
          </a:xfrm>
          <a:prstGeom prst="rect">
            <a:avLst/>
          </a:prstGeom>
          <a:noFill/>
        </p:spPr>
      </p:pic>
      <p:pic>
        <p:nvPicPr>
          <p:cNvPr id="78" name="Picture 7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75780" y="2276344"/>
            <a:ext cx="498329" cy="498329"/>
          </a:xfrm>
          <a:prstGeom prst="rect">
            <a:avLst/>
          </a:prstGeom>
        </p:spPr>
      </p:pic>
      <p:cxnSp>
        <p:nvCxnSpPr>
          <p:cNvPr id="79" name="Straight Arrow Connector 78"/>
          <p:cNvCxnSpPr/>
          <p:nvPr/>
        </p:nvCxnSpPr>
        <p:spPr>
          <a:xfrm>
            <a:off x="8133345" y="1919110"/>
            <a:ext cx="489040"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8133345" y="2515492"/>
            <a:ext cx="489040"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a:off x="8149524" y="3708254"/>
            <a:ext cx="489040"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8149524" y="3111873"/>
            <a:ext cx="489040"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a:off x="8165707" y="4304637"/>
            <a:ext cx="489040"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8133345" y="1927948"/>
            <a:ext cx="16180" cy="2377276"/>
          </a:xfrm>
          <a:prstGeom prst="line">
            <a:avLst/>
          </a:prstGeom>
          <a:ln w="9525">
            <a:solidFill>
              <a:srgbClr val="0078D7"/>
            </a:solidFill>
            <a:miter lim="800000"/>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6602447" y="3111874"/>
            <a:ext cx="1399573"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pic>
        <p:nvPicPr>
          <p:cNvPr id="87" name="Picture 8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896792" y="3775662"/>
            <a:ext cx="498329" cy="498329"/>
          </a:xfrm>
          <a:prstGeom prst="rect">
            <a:avLst/>
          </a:prstGeom>
        </p:spPr>
      </p:pic>
      <p:pic>
        <p:nvPicPr>
          <p:cNvPr id="76" name="Picture 7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871694" y="2801509"/>
            <a:ext cx="535061" cy="535061"/>
          </a:xfrm>
          <a:prstGeom prst="rect">
            <a:avLst/>
          </a:prstGeom>
        </p:spPr>
      </p:pic>
      <p:sp>
        <p:nvSpPr>
          <p:cNvPr id="77" name="Rectangle 76"/>
          <p:cNvSpPr/>
          <p:nvPr/>
        </p:nvSpPr>
        <p:spPr>
          <a:xfrm>
            <a:off x="2582988" y="3366026"/>
            <a:ext cx="1190817" cy="331899"/>
          </a:xfrm>
          <a:prstGeom prst="rect">
            <a:avLst/>
          </a:prstGeom>
        </p:spPr>
        <p:txBody>
          <a:bodyPr wrap="square">
            <a:spAutoFit/>
          </a:bodyPr>
          <a:lstStyle/>
          <a:p>
            <a:pPr algn="ctr"/>
            <a:r>
              <a:rPr lang="en-US" sz="1568" dirty="0" err="1">
                <a:solidFill>
                  <a:srgbClr val="0078D7"/>
                </a:solidFill>
                <a:cs typeface="Segoe UI Semilight" panose="020B0402040204020203" pitchFamily="34" charset="0"/>
              </a:rPr>
              <a:t>IoT</a:t>
            </a:r>
            <a:r>
              <a:rPr lang="en-US" sz="1568" dirty="0">
                <a:solidFill>
                  <a:srgbClr val="0078D7"/>
                </a:solidFill>
                <a:cs typeface="Segoe UI Semilight" panose="020B0402040204020203" pitchFamily="34" charset="0"/>
              </a:rPr>
              <a:t> </a:t>
            </a:r>
            <a:r>
              <a:rPr lang="en-US" sz="1568" kern="0" dirty="0">
                <a:solidFill>
                  <a:schemeClr val="accent1"/>
                </a:solidFill>
              </a:rPr>
              <a:t>Hub</a:t>
            </a:r>
          </a:p>
        </p:txBody>
      </p:sp>
    </p:spTree>
    <p:extLst>
      <p:ext uri="{BB962C8B-B14F-4D97-AF65-F5344CB8AC3E}">
        <p14:creationId xmlns:p14="http://schemas.microsoft.com/office/powerpoint/2010/main" val="2838917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Rectangle 171">
            <a:extLst>
              <a:ext uri="{FF2B5EF4-FFF2-40B4-BE49-F238E27FC236}">
                <a16:creationId xmlns:a16="http://schemas.microsoft.com/office/drawing/2014/main" id="{AAB80071-3043-46C0-B33D-77C2965F5DF5}"/>
              </a:ext>
            </a:extLst>
          </p:cNvPr>
          <p:cNvSpPr/>
          <p:nvPr/>
        </p:nvSpPr>
        <p:spPr bwMode="auto">
          <a:xfrm>
            <a:off x="4197027" y="4664681"/>
            <a:ext cx="1643370" cy="1223267"/>
          </a:xfrm>
          <a:prstGeom prst="rect">
            <a:avLst/>
          </a:prstGeom>
          <a:no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1" name="Rectangle 170">
            <a:extLst>
              <a:ext uri="{FF2B5EF4-FFF2-40B4-BE49-F238E27FC236}">
                <a16:creationId xmlns:a16="http://schemas.microsoft.com/office/drawing/2014/main" id="{EFAFE247-08E1-4D7B-B16C-0EE2677B8044}"/>
              </a:ext>
            </a:extLst>
          </p:cNvPr>
          <p:cNvSpPr/>
          <p:nvPr/>
        </p:nvSpPr>
        <p:spPr bwMode="auto">
          <a:xfrm>
            <a:off x="6740693" y="4672538"/>
            <a:ext cx="1643370" cy="1223267"/>
          </a:xfrm>
          <a:prstGeom prst="rect">
            <a:avLst/>
          </a:prstGeom>
          <a:no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0" name="Rectangle 169">
            <a:extLst>
              <a:ext uri="{FF2B5EF4-FFF2-40B4-BE49-F238E27FC236}">
                <a16:creationId xmlns:a16="http://schemas.microsoft.com/office/drawing/2014/main" id="{C0874B7F-AA49-4510-9B46-F2A3EE0B3B1F}"/>
              </a:ext>
            </a:extLst>
          </p:cNvPr>
          <p:cNvSpPr/>
          <p:nvPr/>
        </p:nvSpPr>
        <p:spPr bwMode="auto">
          <a:xfrm>
            <a:off x="7021926" y="2766753"/>
            <a:ext cx="1405421" cy="1092814"/>
          </a:xfrm>
          <a:prstGeom prst="rect">
            <a:avLst/>
          </a:prstGeom>
          <a:no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9" name="Rectangle 168">
            <a:extLst>
              <a:ext uri="{FF2B5EF4-FFF2-40B4-BE49-F238E27FC236}">
                <a16:creationId xmlns:a16="http://schemas.microsoft.com/office/drawing/2014/main" id="{7A0367CA-A7B6-40FA-B51D-028DE4E5F72C}"/>
              </a:ext>
            </a:extLst>
          </p:cNvPr>
          <p:cNvSpPr/>
          <p:nvPr/>
        </p:nvSpPr>
        <p:spPr bwMode="auto">
          <a:xfrm>
            <a:off x="5417800" y="2460851"/>
            <a:ext cx="1063647" cy="1246316"/>
          </a:xfrm>
          <a:prstGeom prst="rect">
            <a:avLst/>
          </a:prstGeom>
          <a:no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 name="Rectangle 2">
            <a:extLst>
              <a:ext uri="{FF2B5EF4-FFF2-40B4-BE49-F238E27FC236}">
                <a16:creationId xmlns:a16="http://schemas.microsoft.com/office/drawing/2014/main" id="{0810652F-157F-4999-BFE4-A4BE133338A4}"/>
              </a:ext>
            </a:extLst>
          </p:cNvPr>
          <p:cNvSpPr/>
          <p:nvPr/>
        </p:nvSpPr>
        <p:spPr bwMode="auto">
          <a:xfrm>
            <a:off x="3885525" y="3306309"/>
            <a:ext cx="1011649" cy="927893"/>
          </a:xfrm>
          <a:prstGeom prst="rect">
            <a:avLst/>
          </a:prstGeom>
          <a:no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7" name="Freeform 266">
            <a:extLst>
              <a:ext uri="{FF2B5EF4-FFF2-40B4-BE49-F238E27FC236}">
                <a16:creationId xmlns:a16="http://schemas.microsoft.com/office/drawing/2014/main" id="{6EEF1465-140F-4D66-93DB-CA11ED659035}"/>
              </a:ext>
            </a:extLst>
          </p:cNvPr>
          <p:cNvSpPr>
            <a:spLocks noChangeAspect="1"/>
          </p:cNvSpPr>
          <p:nvPr/>
        </p:nvSpPr>
        <p:spPr bwMode="black">
          <a:xfrm>
            <a:off x="4546309" y="3196167"/>
            <a:ext cx="3202366" cy="1893879"/>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tx2"/>
          </a:solidFill>
          <a:ln>
            <a:solidFill>
              <a:schemeClr val="accent1"/>
            </a:solidFill>
          </a:ln>
        </p:spPr>
        <p:txBody>
          <a:bodyPr vert="horz" wrap="square" lIns="89619" tIns="44810" rIns="89619" bIns="4481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dirty="0">
              <a:ln>
                <a:noFill/>
              </a:ln>
              <a:solidFill>
                <a:srgbClr val="2C2C2C"/>
              </a:solidFill>
              <a:effectLst/>
              <a:uLnTx/>
              <a:uFillTx/>
              <a:latin typeface="Segoe UI"/>
              <a:ea typeface="+mn-ea"/>
              <a:cs typeface="+mn-cs"/>
            </a:endParaRPr>
          </a:p>
        </p:txBody>
      </p:sp>
      <p:sp>
        <p:nvSpPr>
          <p:cNvPr id="2" name="Title 1"/>
          <p:cNvSpPr>
            <a:spLocks noGrp="1"/>
          </p:cNvSpPr>
          <p:nvPr>
            <p:ph type="title"/>
          </p:nvPr>
        </p:nvSpPr>
        <p:spPr/>
        <p:txBody>
          <a:bodyPr/>
          <a:lstStyle/>
          <a:p>
            <a:r>
              <a:rPr lang="en-US" dirty="0"/>
              <a:t>Azure Analysis Services</a:t>
            </a:r>
            <a:br>
              <a:rPr lang="en-US" dirty="0"/>
            </a:br>
            <a:r>
              <a:rPr lang="en-US" sz="3137" dirty="0">
                <a:gradFill>
                  <a:gsLst>
                    <a:gs pos="1250">
                      <a:schemeClr val="tx2"/>
                    </a:gs>
                    <a:gs pos="100000">
                      <a:schemeClr val="tx2"/>
                    </a:gs>
                  </a:gsLst>
                  <a:lin ang="5400000" scaled="0"/>
                </a:gradFill>
              </a:rPr>
              <a:t>Azure Analysis Services is based on proven SQL Server technology</a:t>
            </a:r>
            <a:endParaRPr lang="en-US" dirty="0">
              <a:gradFill>
                <a:gsLst>
                  <a:gs pos="1250">
                    <a:schemeClr val="tx2"/>
                  </a:gs>
                  <a:gs pos="100000">
                    <a:schemeClr val="tx2"/>
                  </a:gs>
                </a:gsLst>
                <a:lin ang="5400000" scaled="0"/>
              </a:gradFill>
            </a:endParaRPr>
          </a:p>
        </p:txBody>
      </p:sp>
      <p:sp>
        <p:nvSpPr>
          <p:cNvPr id="151" name="Rectangle 150"/>
          <p:cNvSpPr/>
          <p:nvPr/>
        </p:nvSpPr>
        <p:spPr>
          <a:xfrm>
            <a:off x="3811963" y="1941537"/>
            <a:ext cx="1744388" cy="286232"/>
          </a:xfrm>
          <a:prstGeom prst="rect">
            <a:avLst/>
          </a:prstGeom>
        </p:spPr>
        <p:txBody>
          <a:bodyPr wrap="none">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400" b="1" i="0" u="none" strike="noStrike" kern="0" cap="none" spc="0" normalizeH="0" baseline="0" noProof="0" dirty="0">
                <a:ln>
                  <a:noFill/>
                </a:ln>
                <a:solidFill>
                  <a:srgbClr val="0070C0"/>
                </a:solidFill>
                <a:effectLst/>
                <a:uLnTx/>
                <a:uFillTx/>
                <a:latin typeface="Segoe UI"/>
                <a:ea typeface="+mn-ea"/>
                <a:cs typeface="+mn-cs"/>
              </a:rPr>
              <a:t>BI semantic model</a:t>
            </a:r>
          </a:p>
        </p:txBody>
      </p:sp>
      <p:sp>
        <p:nvSpPr>
          <p:cNvPr id="156" name="TextBox 155">
            <a:extLst/>
          </p:cNvPr>
          <p:cNvSpPr txBox="1"/>
          <p:nvPr/>
        </p:nvSpPr>
        <p:spPr>
          <a:xfrm>
            <a:off x="6606146" y="5525914"/>
            <a:ext cx="1912463" cy="285048"/>
          </a:xfrm>
          <a:prstGeom prst="rect">
            <a:avLst/>
          </a:prstGeom>
          <a:noFill/>
        </p:spPr>
        <p:txBody>
          <a:bodyPr wrap="square" lIns="89642" tIns="89642" rIns="89642" bIns="44821" rtlCol="0" anchor="ctr">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78" b="1" i="0" u="none" strike="noStrike" kern="0" cap="none" spc="0" normalizeH="0" baseline="0" noProof="0" dirty="0">
                <a:ln>
                  <a:noFill/>
                </a:ln>
                <a:solidFill>
                  <a:srgbClr val="0078D7"/>
                </a:solidFill>
                <a:effectLst/>
                <a:uLnTx/>
                <a:uFillTx/>
                <a:latin typeface="Segoe UI"/>
                <a:ea typeface="+mn-ea"/>
                <a:cs typeface="+mn-cs"/>
              </a:rPr>
              <a:t>Business logic &amp; metrics</a:t>
            </a:r>
          </a:p>
        </p:txBody>
      </p:sp>
      <p:sp>
        <p:nvSpPr>
          <p:cNvPr id="157" name="Freeform 9">
            <a:extLst/>
          </p:cNvPr>
          <p:cNvSpPr>
            <a:spLocks noChangeAspect="1" noEditPoints="1"/>
          </p:cNvSpPr>
          <p:nvPr/>
        </p:nvSpPr>
        <p:spPr bwMode="black">
          <a:xfrm>
            <a:off x="7432110" y="5030746"/>
            <a:ext cx="579514" cy="469888"/>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noFill/>
          <a:ln>
            <a:solidFill>
              <a:srgbClr val="0070C0"/>
            </a:solid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2C2C2C"/>
              </a:solidFill>
              <a:effectLst/>
              <a:uLnTx/>
              <a:uFillTx/>
              <a:latin typeface="Segoe UI"/>
              <a:ea typeface="+mn-ea"/>
              <a:cs typeface="+mn-cs"/>
            </a:endParaRPr>
          </a:p>
        </p:txBody>
      </p:sp>
      <p:sp>
        <p:nvSpPr>
          <p:cNvPr id="163" name="TextBox 162">
            <a:extLst/>
          </p:cNvPr>
          <p:cNvSpPr txBox="1"/>
          <p:nvPr/>
        </p:nvSpPr>
        <p:spPr>
          <a:xfrm>
            <a:off x="7141549" y="3399925"/>
            <a:ext cx="1447750" cy="285131"/>
          </a:xfrm>
          <a:prstGeom prst="rect">
            <a:avLst/>
          </a:prstGeom>
          <a:noFill/>
          <a:ln>
            <a:noFill/>
          </a:ln>
        </p:spPr>
        <p:txBody>
          <a:bodyPr wrap="square" lIns="89642" tIns="89642" rIns="89642" bIns="44821" rtlCol="0" anchor="ctr">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78" b="1" i="0" u="none" strike="noStrike" kern="0" cap="none" spc="0" normalizeH="0" baseline="0" noProof="0" dirty="0">
                <a:ln>
                  <a:noFill/>
                </a:ln>
                <a:solidFill>
                  <a:srgbClr val="0078D7"/>
                </a:solidFill>
                <a:effectLst/>
                <a:uLnTx/>
                <a:uFillTx/>
                <a:latin typeface="Segoe UI"/>
                <a:ea typeface="+mn-ea"/>
                <a:cs typeface="+mn-cs"/>
              </a:rPr>
              <a:t>Data modeling</a:t>
            </a:r>
          </a:p>
        </p:txBody>
      </p:sp>
      <p:sp>
        <p:nvSpPr>
          <p:cNvPr id="175" name="Freeform 21">
            <a:extLst/>
          </p:cNvPr>
          <p:cNvSpPr>
            <a:spLocks noChangeAspect="1" noEditPoints="1"/>
          </p:cNvSpPr>
          <p:nvPr/>
        </p:nvSpPr>
        <p:spPr bwMode="black">
          <a:xfrm>
            <a:off x="7394894" y="2929705"/>
            <a:ext cx="527282" cy="459570"/>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216" tIns="72973" rIns="91216" bIns="72973" numCol="1" spcCol="0" rtlCol="0" fromWordArt="0" anchor="t" anchorCtr="0" forceAA="0" compatLnSpc="1">
            <a:prstTxWarp prst="textNoShape">
              <a:avLst/>
            </a:prstTxWarp>
            <a:noAutofit/>
          </a:bodyPr>
          <a:lstStyle/>
          <a:p>
            <a:pPr marL="0" marR="0" lvl="0" indent="0" algn="ctr" defTabSz="465045" rtl="0" eaLnBrk="1" fontAlgn="base" latinLnBrk="0" hangingPunct="1">
              <a:lnSpc>
                <a:spcPct val="90000"/>
              </a:lnSpc>
              <a:spcBef>
                <a:spcPct val="0"/>
              </a:spcBef>
              <a:spcAft>
                <a:spcPct val="0"/>
              </a:spcAft>
              <a:buClrTx/>
              <a:buSzTx/>
              <a:buFontTx/>
              <a:buNone/>
              <a:tabLst/>
              <a:defRPr/>
            </a:pPr>
            <a:endParaRPr kumimoji="0" lang="en-US" sz="119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TextBox 184">
            <a:extLst/>
          </p:cNvPr>
          <p:cNvSpPr txBox="1"/>
          <p:nvPr/>
        </p:nvSpPr>
        <p:spPr>
          <a:xfrm>
            <a:off x="5449922" y="3021177"/>
            <a:ext cx="929689" cy="285132"/>
          </a:xfrm>
          <a:prstGeom prst="rect">
            <a:avLst/>
          </a:prstGeom>
          <a:noFill/>
        </p:spPr>
        <p:txBody>
          <a:bodyPr wrap="square" lIns="89642" tIns="89642" rIns="89642" bIns="44821" rtlCol="0" anchor="ctr">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78" b="1" i="0" u="none" strike="noStrike" kern="0" cap="none" spc="0" normalizeH="0" baseline="0" noProof="0" dirty="0">
                <a:ln>
                  <a:noFill/>
                </a:ln>
                <a:solidFill>
                  <a:srgbClr val="0078D7"/>
                </a:solidFill>
                <a:effectLst/>
                <a:uLnTx/>
                <a:uFillTx/>
                <a:latin typeface="Segoe UI"/>
                <a:ea typeface="+mn-ea"/>
                <a:cs typeface="+mn-cs"/>
              </a:rPr>
              <a:t>Security</a:t>
            </a:r>
          </a:p>
        </p:txBody>
      </p:sp>
      <p:sp>
        <p:nvSpPr>
          <p:cNvPr id="186" name="Freeform 99">
            <a:extLst/>
          </p:cNvPr>
          <p:cNvSpPr>
            <a:spLocks noChangeAspect="1"/>
          </p:cNvSpPr>
          <p:nvPr/>
        </p:nvSpPr>
        <p:spPr bwMode="auto">
          <a:xfrm>
            <a:off x="5738812" y="2610696"/>
            <a:ext cx="299199" cy="336810"/>
          </a:xfrm>
          <a:custGeom>
            <a:avLst/>
            <a:gdLst/>
            <a:ahLst/>
            <a:cxnLst/>
            <a:rect l="l" t="t" r="r" b="b"/>
            <a:pathLst>
              <a:path w="1407693" h="1585061">
                <a:moveTo>
                  <a:pt x="983922" y="368134"/>
                </a:moveTo>
                <a:cubicBezTo>
                  <a:pt x="975073" y="368134"/>
                  <a:pt x="959144" y="369906"/>
                  <a:pt x="935252" y="373450"/>
                </a:cubicBezTo>
                <a:cubicBezTo>
                  <a:pt x="911359" y="376107"/>
                  <a:pt x="896315" y="379651"/>
                  <a:pt x="889236" y="382309"/>
                </a:cubicBezTo>
                <a:cubicBezTo>
                  <a:pt x="882157" y="385853"/>
                  <a:pt x="869768" y="396484"/>
                  <a:pt x="852069" y="414203"/>
                </a:cubicBezTo>
                <a:cubicBezTo>
                  <a:pt x="833486" y="432807"/>
                  <a:pt x="806939" y="465587"/>
                  <a:pt x="772427" y="514313"/>
                </a:cubicBezTo>
                <a:cubicBezTo>
                  <a:pt x="737915" y="563040"/>
                  <a:pt x="706058" y="614424"/>
                  <a:pt x="675971" y="668466"/>
                </a:cubicBezTo>
                <a:cubicBezTo>
                  <a:pt x="646769" y="722508"/>
                  <a:pt x="618452" y="779208"/>
                  <a:pt x="592789" y="836794"/>
                </a:cubicBezTo>
                <a:cubicBezTo>
                  <a:pt x="568896" y="796041"/>
                  <a:pt x="546773" y="767691"/>
                  <a:pt x="527305" y="753516"/>
                </a:cubicBezTo>
                <a:cubicBezTo>
                  <a:pt x="507837" y="738455"/>
                  <a:pt x="491024" y="731367"/>
                  <a:pt x="477750" y="731367"/>
                </a:cubicBezTo>
                <a:cubicBezTo>
                  <a:pt x="467131" y="731367"/>
                  <a:pt x="454742" y="736683"/>
                  <a:pt x="438814" y="748200"/>
                </a:cubicBezTo>
                <a:cubicBezTo>
                  <a:pt x="422885" y="758831"/>
                  <a:pt x="414921" y="770349"/>
                  <a:pt x="414921" y="780980"/>
                </a:cubicBezTo>
                <a:cubicBezTo>
                  <a:pt x="414921" y="788067"/>
                  <a:pt x="422000" y="799584"/>
                  <a:pt x="437044" y="815531"/>
                </a:cubicBezTo>
                <a:cubicBezTo>
                  <a:pt x="465361" y="845653"/>
                  <a:pt x="490139" y="877547"/>
                  <a:pt x="512262" y="911212"/>
                </a:cubicBezTo>
                <a:cubicBezTo>
                  <a:pt x="525536" y="931589"/>
                  <a:pt x="534385" y="943992"/>
                  <a:pt x="538809" y="948422"/>
                </a:cubicBezTo>
                <a:cubicBezTo>
                  <a:pt x="543234" y="952851"/>
                  <a:pt x="556508" y="955509"/>
                  <a:pt x="579515" y="955509"/>
                </a:cubicBezTo>
                <a:cubicBezTo>
                  <a:pt x="610487" y="955509"/>
                  <a:pt x="629071" y="951079"/>
                  <a:pt x="635265" y="943106"/>
                </a:cubicBezTo>
                <a:cubicBezTo>
                  <a:pt x="640575" y="936018"/>
                  <a:pt x="651194" y="912984"/>
                  <a:pt x="667122" y="874003"/>
                </a:cubicBezTo>
                <a:cubicBezTo>
                  <a:pt x="706058" y="777436"/>
                  <a:pt x="754729" y="685299"/>
                  <a:pt x="813133" y="597591"/>
                </a:cubicBezTo>
                <a:cubicBezTo>
                  <a:pt x="870653" y="509884"/>
                  <a:pt x="923748" y="443439"/>
                  <a:pt x="972418" y="399142"/>
                </a:cubicBezTo>
                <a:cubicBezTo>
                  <a:pt x="982152" y="390282"/>
                  <a:pt x="987462" y="384967"/>
                  <a:pt x="989231" y="382309"/>
                </a:cubicBezTo>
                <a:cubicBezTo>
                  <a:pt x="991886" y="379651"/>
                  <a:pt x="992771" y="376993"/>
                  <a:pt x="992771" y="374336"/>
                </a:cubicBezTo>
                <a:cubicBezTo>
                  <a:pt x="992771" y="369906"/>
                  <a:pt x="990116" y="368134"/>
                  <a:pt x="983922" y="368134"/>
                </a:cubicBezTo>
                <a:close/>
                <a:moveTo>
                  <a:pt x="695394" y="0"/>
                </a:moveTo>
                <a:cubicBezTo>
                  <a:pt x="895720" y="148883"/>
                  <a:pt x="1163791" y="186000"/>
                  <a:pt x="1407693" y="200525"/>
                </a:cubicBezTo>
                <a:cubicBezTo>
                  <a:pt x="1390747" y="285860"/>
                  <a:pt x="1461517" y="1376262"/>
                  <a:pt x="694708" y="1585061"/>
                </a:cubicBezTo>
                <a:cubicBezTo>
                  <a:pt x="23523" y="1327239"/>
                  <a:pt x="4842" y="669974"/>
                  <a:pt x="0" y="196090"/>
                </a:cubicBezTo>
                <a:cubicBezTo>
                  <a:pt x="235429" y="194275"/>
                  <a:pt x="456333" y="161593"/>
                  <a:pt x="695394" y="0"/>
                </a:cubicBezTo>
                <a:close/>
              </a:path>
            </a:pathLst>
          </a:cu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dirty="0">
              <a:ln>
                <a:noFill/>
              </a:ln>
              <a:solidFill>
                <a:srgbClr val="0078D7"/>
              </a:solidFill>
              <a:effectLst/>
              <a:uLnTx/>
              <a:uFillTx/>
              <a:latin typeface="Segoe UI" pitchFamily="34" charset="0"/>
              <a:ea typeface="Segoe UI" pitchFamily="34" charset="0"/>
              <a:cs typeface="Segoe UI" pitchFamily="34" charset="0"/>
            </a:endParaRPr>
          </a:p>
        </p:txBody>
      </p:sp>
      <p:pic>
        <p:nvPicPr>
          <p:cNvPr id="187" name="Picture 186">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5929544" y="3638679"/>
            <a:ext cx="1056238" cy="1056238"/>
          </a:xfrm>
          <a:prstGeom prst="rect">
            <a:avLst/>
          </a:prstGeom>
          <a:solidFill>
            <a:schemeClr val="tx2"/>
          </a:solidFill>
        </p:spPr>
      </p:pic>
      <p:sp>
        <p:nvSpPr>
          <p:cNvPr id="188" name="Rectangle 187">
            <a:extLst/>
          </p:cNvPr>
          <p:cNvSpPr/>
          <p:nvPr/>
        </p:nvSpPr>
        <p:spPr>
          <a:xfrm>
            <a:off x="4834986" y="4594316"/>
            <a:ext cx="2643563" cy="334916"/>
          </a:xfrm>
          <a:prstGeom prst="rect">
            <a:avLst/>
          </a:prstGeom>
        </p:spPr>
        <p:txBody>
          <a:bodyPr wrap="none">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1" i="0" u="none" strike="noStrike" kern="0" cap="none" spc="0" normalizeH="0" baseline="0" noProof="0" dirty="0">
                <a:ln>
                  <a:noFill/>
                </a:ln>
                <a:solidFill>
                  <a:srgbClr val="FFFFFF"/>
                </a:solidFill>
                <a:effectLst/>
                <a:uLnTx/>
                <a:uFillTx/>
                <a:latin typeface="Segoe UI"/>
                <a:ea typeface="+mn-ea"/>
                <a:cs typeface="+mn-cs"/>
              </a:rPr>
              <a:t>Azure Analysis Services</a:t>
            </a:r>
          </a:p>
        </p:txBody>
      </p:sp>
      <p:sp>
        <p:nvSpPr>
          <p:cNvPr id="190" name="Freeform 214">
            <a:extLst/>
          </p:cNvPr>
          <p:cNvSpPr/>
          <p:nvPr/>
        </p:nvSpPr>
        <p:spPr bwMode="auto">
          <a:xfrm flipH="1" flipV="1">
            <a:off x="4409334" y="5087592"/>
            <a:ext cx="403391" cy="403391"/>
          </a:xfrm>
          <a:custGeom>
            <a:avLst/>
            <a:gdLst/>
            <a:ahLst/>
            <a:cxnLst/>
            <a:rect l="l" t="t" r="r" b="b"/>
            <a:pathLst>
              <a:path w="4301747" h="4270663">
                <a:moveTo>
                  <a:pt x="639250" y="2400189"/>
                </a:moveTo>
                <a:lnTo>
                  <a:pt x="3920" y="2311124"/>
                </a:lnTo>
                <a:cubicBezTo>
                  <a:pt x="-106916" y="318049"/>
                  <a:pt x="2157312" y="-748752"/>
                  <a:pt x="3661520" y="607015"/>
                </a:cubicBezTo>
                <a:lnTo>
                  <a:pt x="4094970" y="179504"/>
                </a:lnTo>
                <a:lnTo>
                  <a:pt x="4296850" y="1675795"/>
                </a:lnTo>
                <a:lnTo>
                  <a:pt x="2830248" y="1456101"/>
                </a:lnTo>
                <a:lnTo>
                  <a:pt x="3234009" y="1064215"/>
                </a:lnTo>
                <a:cubicBezTo>
                  <a:pt x="2826289" y="517951"/>
                  <a:pt x="631335" y="120127"/>
                  <a:pt x="639250" y="2400189"/>
                </a:cubicBezTo>
                <a:close/>
                <a:moveTo>
                  <a:pt x="2177409" y="4270606"/>
                </a:moveTo>
                <a:cubicBezTo>
                  <a:pt x="1654578" y="4274424"/>
                  <a:pt x="1110292" y="4087325"/>
                  <a:pt x="640227" y="3663648"/>
                </a:cubicBezTo>
                <a:lnTo>
                  <a:pt x="206777" y="4091159"/>
                </a:lnTo>
                <a:lnTo>
                  <a:pt x="4897" y="2594868"/>
                </a:lnTo>
                <a:lnTo>
                  <a:pt x="1471499" y="2814562"/>
                </a:lnTo>
                <a:lnTo>
                  <a:pt x="1067738" y="3206448"/>
                </a:lnTo>
                <a:cubicBezTo>
                  <a:pt x="1475458" y="3752712"/>
                  <a:pt x="3670412" y="4150536"/>
                  <a:pt x="3662497" y="1870474"/>
                </a:cubicBezTo>
                <a:lnTo>
                  <a:pt x="4297827" y="1959539"/>
                </a:lnTo>
                <a:cubicBezTo>
                  <a:pt x="4374027" y="3329778"/>
                  <a:pt x="3327638" y="4262208"/>
                  <a:pt x="2177409" y="4270606"/>
                </a:cubicBezTo>
                <a:close/>
              </a:path>
            </a:pathLst>
          </a:cu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91" name="TextBox 190">
            <a:extLst/>
          </p:cNvPr>
          <p:cNvSpPr txBox="1"/>
          <p:nvPr/>
        </p:nvSpPr>
        <p:spPr>
          <a:xfrm>
            <a:off x="4122509" y="5533020"/>
            <a:ext cx="1708331" cy="285132"/>
          </a:xfrm>
          <a:prstGeom prst="rect">
            <a:avLst/>
          </a:prstGeom>
          <a:noFill/>
        </p:spPr>
        <p:txBody>
          <a:bodyPr wrap="square" lIns="89642" tIns="89642" rIns="89642" bIns="44821" rtlCol="0" anchor="ctr">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78" b="1" i="0" u="none" strike="noStrike" kern="0" cap="none" spc="0" normalizeH="0" baseline="0" noProof="0" dirty="0">
                <a:ln>
                  <a:noFill/>
                </a:ln>
                <a:solidFill>
                  <a:srgbClr val="0078D7"/>
                </a:solidFill>
                <a:effectLst/>
                <a:uLnTx/>
                <a:uFillTx/>
                <a:latin typeface="Segoe UI"/>
                <a:ea typeface="+mn-ea"/>
                <a:cs typeface="+mn-cs"/>
              </a:rPr>
              <a:t>Lifecycle management</a:t>
            </a:r>
          </a:p>
        </p:txBody>
      </p:sp>
      <p:sp>
        <p:nvSpPr>
          <p:cNvPr id="158" name="TextBox 157">
            <a:extLst>
              <a:ext uri="{FF2B5EF4-FFF2-40B4-BE49-F238E27FC236}">
                <a16:creationId xmlns:a16="http://schemas.microsoft.com/office/drawing/2014/main" id="{9E37471A-0410-4F72-80A9-70EF60889E56}"/>
              </a:ext>
            </a:extLst>
          </p:cNvPr>
          <p:cNvSpPr txBox="1"/>
          <p:nvPr/>
        </p:nvSpPr>
        <p:spPr>
          <a:xfrm>
            <a:off x="3750668" y="3826191"/>
            <a:ext cx="1112825" cy="434319"/>
          </a:xfrm>
          <a:prstGeom prst="rect">
            <a:avLst/>
          </a:prstGeom>
          <a:noFill/>
        </p:spPr>
        <p:txBody>
          <a:bodyPr wrap="square" lIns="89642" tIns="89642" rIns="89642" bIns="44821" rtlCol="0" anchor="ctr">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78" b="1" i="0" u="none" strike="noStrike" kern="0" cap="none" spc="0" normalizeH="0" baseline="0" noProof="0" dirty="0">
                <a:ln>
                  <a:noFill/>
                </a:ln>
                <a:solidFill>
                  <a:srgbClr val="0078D7"/>
                </a:solidFill>
                <a:effectLst/>
                <a:uLnTx/>
                <a:uFillTx/>
                <a:latin typeface="Segoe UI"/>
                <a:ea typeface="+mn-ea"/>
                <a:cs typeface="+mn-cs"/>
              </a:rPr>
              <a:t>In-memory cache</a:t>
            </a:r>
          </a:p>
        </p:txBody>
      </p:sp>
      <p:sp>
        <p:nvSpPr>
          <p:cNvPr id="236" name="Rectangle 235">
            <a:extLst>
              <a:ext uri="{FF2B5EF4-FFF2-40B4-BE49-F238E27FC236}">
                <a16:creationId xmlns:a16="http://schemas.microsoft.com/office/drawing/2014/main" id="{5F864092-D719-4C1E-B3C9-A81C210A3E15}"/>
              </a:ext>
            </a:extLst>
          </p:cNvPr>
          <p:cNvSpPr/>
          <p:nvPr/>
        </p:nvSpPr>
        <p:spPr bwMode="auto">
          <a:xfrm>
            <a:off x="353219" y="2197965"/>
            <a:ext cx="2220687" cy="4142702"/>
          </a:xfrm>
          <a:prstGeom prst="rect">
            <a:avLst/>
          </a:prstGeom>
          <a:solidFill>
            <a:srgbClr val="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28016" tIns="91440"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1" i="0" u="none" strike="noStrike" kern="0" cap="none" spc="0" normalizeH="0" baseline="0" noProof="0" dirty="0">
              <a:ln>
                <a:noFill/>
              </a:ln>
              <a:solidFill>
                <a:srgbClr val="2C2C2C"/>
              </a:solidFill>
              <a:effectLst/>
              <a:uLnTx/>
              <a:uFillTx/>
              <a:latin typeface="Segoe UI"/>
              <a:ea typeface="+mn-ea"/>
              <a:cs typeface="+mn-cs"/>
            </a:endParaRPr>
          </a:p>
        </p:txBody>
      </p:sp>
      <p:sp>
        <p:nvSpPr>
          <p:cNvPr id="237" name="TextBox 236">
            <a:extLst>
              <a:ext uri="{FF2B5EF4-FFF2-40B4-BE49-F238E27FC236}">
                <a16:creationId xmlns:a16="http://schemas.microsoft.com/office/drawing/2014/main" id="{04863FC8-C559-4409-B51F-E652E787875D}"/>
              </a:ext>
            </a:extLst>
          </p:cNvPr>
          <p:cNvSpPr txBox="1"/>
          <p:nvPr/>
        </p:nvSpPr>
        <p:spPr>
          <a:xfrm>
            <a:off x="460882" y="4384628"/>
            <a:ext cx="1989420" cy="1878386"/>
          </a:xfrm>
          <a:prstGeom prst="rect">
            <a:avLst/>
          </a:prstGeom>
          <a:solidFill>
            <a:srgbClr val="505050">
              <a:lumMod val="60000"/>
              <a:lumOff val="40000"/>
            </a:srgbClr>
          </a:solidFill>
        </p:spPr>
        <p:txBody>
          <a:bodyPr wrap="square" lIns="91440" tIns="91440"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solidFill>
                  <a:srgbClr val="FFFFFF"/>
                </a:solidFill>
                <a:effectLst/>
                <a:uLnTx/>
                <a:uFillTx/>
                <a:latin typeface="Segoe UI"/>
                <a:ea typeface="+mn-ea"/>
                <a:cs typeface="+mn-cs"/>
              </a:rPr>
              <a:t>On-premises</a:t>
            </a:r>
          </a:p>
        </p:txBody>
      </p:sp>
      <p:sp>
        <p:nvSpPr>
          <p:cNvPr id="238" name="TextBox 237">
            <a:extLst>
              <a:ext uri="{FF2B5EF4-FFF2-40B4-BE49-F238E27FC236}">
                <a16:creationId xmlns:a16="http://schemas.microsoft.com/office/drawing/2014/main" id="{D233B448-4201-4CAF-BA15-657C22B90787}"/>
              </a:ext>
            </a:extLst>
          </p:cNvPr>
          <p:cNvSpPr txBox="1"/>
          <p:nvPr/>
        </p:nvSpPr>
        <p:spPr>
          <a:xfrm>
            <a:off x="468852" y="2351978"/>
            <a:ext cx="1989420" cy="1878386"/>
          </a:xfrm>
          <a:prstGeom prst="rect">
            <a:avLst/>
          </a:prstGeom>
          <a:solidFill>
            <a:srgbClr val="505050">
              <a:lumMod val="60000"/>
              <a:lumOff val="40000"/>
            </a:srgbClr>
          </a:solidFill>
        </p:spPr>
        <p:txBody>
          <a:bodyPr wrap="square" lIns="91440" tIns="91440"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solidFill>
                  <a:srgbClr val="FFFFFF"/>
                </a:solidFill>
                <a:effectLst/>
                <a:uLnTx/>
                <a:uFillTx/>
                <a:latin typeface="Segoe UI"/>
                <a:ea typeface="+mn-ea"/>
                <a:cs typeface="+mn-cs"/>
              </a:rPr>
              <a:t>Cloud</a:t>
            </a:r>
          </a:p>
        </p:txBody>
      </p:sp>
      <p:grpSp>
        <p:nvGrpSpPr>
          <p:cNvPr id="239" name="Group 238">
            <a:extLst>
              <a:ext uri="{FF2B5EF4-FFF2-40B4-BE49-F238E27FC236}">
                <a16:creationId xmlns:a16="http://schemas.microsoft.com/office/drawing/2014/main" id="{5E5604A1-6045-4A51-BAAC-C4166D492235}"/>
              </a:ext>
            </a:extLst>
          </p:cNvPr>
          <p:cNvGrpSpPr>
            <a:grpSpLocks/>
          </p:cNvGrpSpPr>
          <p:nvPr/>
        </p:nvGrpSpPr>
        <p:grpSpPr>
          <a:xfrm>
            <a:off x="2709636" y="3132354"/>
            <a:ext cx="594723" cy="2170368"/>
            <a:chOff x="2814452" y="3508016"/>
            <a:chExt cx="1140031" cy="1626177"/>
          </a:xfrm>
        </p:grpSpPr>
        <p:cxnSp>
          <p:nvCxnSpPr>
            <p:cNvPr id="240" name="Straight Connector 239">
              <a:extLst>
                <a:ext uri="{FF2B5EF4-FFF2-40B4-BE49-F238E27FC236}">
                  <a16:creationId xmlns:a16="http://schemas.microsoft.com/office/drawing/2014/main" id="{7A3398E0-042B-45AA-9C42-E6BC42D113B6}"/>
                </a:ext>
              </a:extLst>
            </p:cNvPr>
            <p:cNvCxnSpPr/>
            <p:nvPr/>
          </p:nvCxnSpPr>
          <p:spPr>
            <a:xfrm flipH="1">
              <a:off x="3371481" y="3508016"/>
              <a:ext cx="0" cy="1626177"/>
            </a:xfrm>
            <a:prstGeom prst="line">
              <a:avLst/>
            </a:prstGeom>
            <a:noFill/>
            <a:ln w="38100" cap="flat" cmpd="sng" algn="ctr">
              <a:solidFill>
                <a:srgbClr val="D2D2D2">
                  <a:lumMod val="75000"/>
                </a:srgbClr>
              </a:solidFill>
              <a:prstDash val="solid"/>
              <a:miter lim="800000"/>
              <a:headEnd type="none"/>
              <a:tailEnd type="none"/>
            </a:ln>
            <a:effectLst/>
          </p:spPr>
        </p:cxnSp>
        <p:cxnSp>
          <p:nvCxnSpPr>
            <p:cNvPr id="241" name="Straight Arrow Connector 240">
              <a:extLst>
                <a:ext uri="{FF2B5EF4-FFF2-40B4-BE49-F238E27FC236}">
                  <a16:creationId xmlns:a16="http://schemas.microsoft.com/office/drawing/2014/main" id="{BF23265D-E978-4A6F-86D9-A51169513FA9}"/>
                </a:ext>
              </a:extLst>
            </p:cNvPr>
            <p:cNvCxnSpPr/>
            <p:nvPr/>
          </p:nvCxnSpPr>
          <p:spPr>
            <a:xfrm flipH="1">
              <a:off x="2814452" y="3522158"/>
              <a:ext cx="546266" cy="0"/>
            </a:xfrm>
            <a:prstGeom prst="straightConnector1">
              <a:avLst/>
            </a:prstGeom>
            <a:noFill/>
            <a:ln w="38100" cap="flat" cmpd="sng" algn="ctr">
              <a:solidFill>
                <a:srgbClr val="D2D2D2">
                  <a:lumMod val="75000"/>
                </a:srgbClr>
              </a:solidFill>
              <a:prstDash val="solid"/>
              <a:miter lim="800000"/>
              <a:headEnd type="none"/>
              <a:tailEnd type="triangle"/>
            </a:ln>
            <a:effectLst/>
          </p:spPr>
        </p:cxnSp>
        <p:cxnSp>
          <p:nvCxnSpPr>
            <p:cNvPr id="242" name="Straight Arrow Connector 241">
              <a:extLst>
                <a:ext uri="{FF2B5EF4-FFF2-40B4-BE49-F238E27FC236}">
                  <a16:creationId xmlns:a16="http://schemas.microsoft.com/office/drawing/2014/main" id="{74827A11-61EB-4058-A2D8-1BC597C19A42}"/>
                </a:ext>
              </a:extLst>
            </p:cNvPr>
            <p:cNvCxnSpPr/>
            <p:nvPr/>
          </p:nvCxnSpPr>
          <p:spPr>
            <a:xfrm flipH="1">
              <a:off x="2814454" y="5119480"/>
              <a:ext cx="546266" cy="0"/>
            </a:xfrm>
            <a:prstGeom prst="straightConnector1">
              <a:avLst/>
            </a:prstGeom>
            <a:noFill/>
            <a:ln w="38100" cap="flat" cmpd="sng" algn="ctr">
              <a:solidFill>
                <a:srgbClr val="D2D2D2">
                  <a:lumMod val="75000"/>
                </a:srgbClr>
              </a:solidFill>
              <a:prstDash val="solid"/>
              <a:miter lim="800000"/>
              <a:headEnd type="none"/>
              <a:tailEnd type="triangle"/>
            </a:ln>
            <a:effectLst/>
          </p:spPr>
        </p:cxnSp>
        <p:cxnSp>
          <p:nvCxnSpPr>
            <p:cNvPr id="243" name="Straight Arrow Connector 242">
              <a:extLst>
                <a:ext uri="{FF2B5EF4-FFF2-40B4-BE49-F238E27FC236}">
                  <a16:creationId xmlns:a16="http://schemas.microsoft.com/office/drawing/2014/main" id="{AD7E40BB-17EC-42DE-B8BE-405F0A330305}"/>
                </a:ext>
              </a:extLst>
            </p:cNvPr>
            <p:cNvCxnSpPr/>
            <p:nvPr/>
          </p:nvCxnSpPr>
          <p:spPr>
            <a:xfrm rot="10800000" flipH="1">
              <a:off x="3408217" y="4334991"/>
              <a:ext cx="546266" cy="0"/>
            </a:xfrm>
            <a:prstGeom prst="straightConnector1">
              <a:avLst/>
            </a:prstGeom>
            <a:noFill/>
            <a:ln w="38100" cap="flat" cmpd="sng" algn="ctr">
              <a:solidFill>
                <a:srgbClr val="D2D2D2">
                  <a:lumMod val="75000"/>
                </a:srgbClr>
              </a:solidFill>
              <a:prstDash val="solid"/>
              <a:miter lim="800000"/>
              <a:headEnd type="none"/>
              <a:tailEnd type="triangle"/>
            </a:ln>
            <a:effectLst/>
          </p:spPr>
        </p:cxnSp>
      </p:grpSp>
      <p:sp>
        <p:nvSpPr>
          <p:cNvPr id="244" name="Rectangle 243">
            <a:extLst>
              <a:ext uri="{FF2B5EF4-FFF2-40B4-BE49-F238E27FC236}">
                <a16:creationId xmlns:a16="http://schemas.microsoft.com/office/drawing/2014/main" id="{9DAC4E0F-9938-4F87-95E5-AD655A496BE5}"/>
              </a:ext>
            </a:extLst>
          </p:cNvPr>
          <p:cNvSpPr/>
          <p:nvPr/>
        </p:nvSpPr>
        <p:spPr>
          <a:xfrm>
            <a:off x="411337" y="1935910"/>
            <a:ext cx="1261179" cy="286232"/>
          </a:xfrm>
          <a:prstGeom prst="rect">
            <a:avLst/>
          </a:prstGeom>
        </p:spPr>
        <p:txBody>
          <a:bodyPr wrap="non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solidFill>
                  <a:srgbClr val="E6E6E6">
                    <a:lumMod val="50000"/>
                  </a:srgbClr>
                </a:solidFill>
                <a:effectLst/>
                <a:uLnTx/>
                <a:uFillTx/>
                <a:latin typeface="Segoe UI"/>
                <a:ea typeface="+mn-ea"/>
                <a:cs typeface="+mn-cs"/>
              </a:rPr>
              <a:t>Data sources</a:t>
            </a:r>
          </a:p>
        </p:txBody>
      </p:sp>
      <p:grpSp>
        <p:nvGrpSpPr>
          <p:cNvPr id="245" name="Group 30">
            <a:extLst>
              <a:ext uri="{FF2B5EF4-FFF2-40B4-BE49-F238E27FC236}">
                <a16:creationId xmlns:a16="http://schemas.microsoft.com/office/drawing/2014/main" id="{6A27C7E7-28FB-4122-A096-81430FAC993D}"/>
              </a:ext>
            </a:extLst>
          </p:cNvPr>
          <p:cNvGrpSpPr>
            <a:grpSpLocks noChangeAspect="1"/>
          </p:cNvGrpSpPr>
          <p:nvPr/>
        </p:nvGrpSpPr>
        <p:grpSpPr bwMode="auto">
          <a:xfrm>
            <a:off x="604426" y="5004676"/>
            <a:ext cx="206955" cy="272131"/>
            <a:chOff x="2455" y="3797"/>
            <a:chExt cx="308" cy="405"/>
          </a:xfrm>
        </p:grpSpPr>
        <p:sp>
          <p:nvSpPr>
            <p:cNvPr id="246" name="AutoShape 29">
              <a:extLst>
                <a:ext uri="{FF2B5EF4-FFF2-40B4-BE49-F238E27FC236}">
                  <a16:creationId xmlns:a16="http://schemas.microsoft.com/office/drawing/2014/main" id="{5A1BEE2E-2A04-4384-A157-A0D3FAF07011}"/>
                </a:ext>
              </a:extLst>
            </p:cNvPr>
            <p:cNvSpPr>
              <a:spLocks noChangeAspect="1" noChangeArrowheads="1" noTextEdit="1"/>
            </p:cNvSpPr>
            <p:nvPr/>
          </p:nvSpPr>
          <p:spPr bwMode="auto">
            <a:xfrm>
              <a:off x="2457" y="3797"/>
              <a:ext cx="30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47" name="Freeform 31">
              <a:extLst>
                <a:ext uri="{FF2B5EF4-FFF2-40B4-BE49-F238E27FC236}">
                  <a16:creationId xmlns:a16="http://schemas.microsoft.com/office/drawing/2014/main" id="{E7BD0DD3-69E8-4BDC-97A2-FEBC345046C3}"/>
                </a:ext>
              </a:extLst>
            </p:cNvPr>
            <p:cNvSpPr>
              <a:spLocks/>
            </p:cNvSpPr>
            <p:nvPr/>
          </p:nvSpPr>
          <p:spPr bwMode="auto">
            <a:xfrm>
              <a:off x="2455" y="3852"/>
              <a:ext cx="153" cy="350"/>
            </a:xfrm>
            <a:custGeom>
              <a:avLst/>
              <a:gdLst>
                <a:gd name="T0" fmla="*/ 0 w 75"/>
                <a:gd name="T1" fmla="*/ 0 h 172"/>
                <a:gd name="T2" fmla="*/ 0 w 75"/>
                <a:gd name="T3" fmla="*/ 145 h 172"/>
                <a:gd name="T4" fmla="*/ 75 w 75"/>
                <a:gd name="T5" fmla="*/ 172 h 172"/>
                <a:gd name="T6" fmla="*/ 75 w 75"/>
                <a:gd name="T7" fmla="*/ 0 h 172"/>
                <a:gd name="T8" fmla="*/ 0 w 75"/>
                <a:gd name="T9" fmla="*/ 0 h 172"/>
              </a:gdLst>
              <a:ahLst/>
              <a:cxnLst>
                <a:cxn ang="0">
                  <a:pos x="T0" y="T1"/>
                </a:cxn>
                <a:cxn ang="0">
                  <a:pos x="T2" y="T3"/>
                </a:cxn>
                <a:cxn ang="0">
                  <a:pos x="T4" y="T5"/>
                </a:cxn>
                <a:cxn ang="0">
                  <a:pos x="T6" y="T7"/>
                </a:cxn>
                <a:cxn ang="0">
                  <a:pos x="T8" y="T9"/>
                </a:cxn>
              </a:cxnLst>
              <a:rect l="0" t="0" r="r" b="b"/>
              <a:pathLst>
                <a:path w="75" h="172">
                  <a:moveTo>
                    <a:pt x="0" y="0"/>
                  </a:moveTo>
                  <a:cubicBezTo>
                    <a:pt x="0" y="145"/>
                    <a:pt x="0" y="145"/>
                    <a:pt x="0" y="145"/>
                  </a:cubicBezTo>
                  <a:cubicBezTo>
                    <a:pt x="0" y="160"/>
                    <a:pt x="34" y="172"/>
                    <a:pt x="75" y="172"/>
                  </a:cubicBezTo>
                  <a:cubicBezTo>
                    <a:pt x="75" y="0"/>
                    <a:pt x="75" y="0"/>
                    <a:pt x="75" y="0"/>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48" name="Freeform 32">
              <a:extLst>
                <a:ext uri="{FF2B5EF4-FFF2-40B4-BE49-F238E27FC236}">
                  <a16:creationId xmlns:a16="http://schemas.microsoft.com/office/drawing/2014/main" id="{B9220028-59FD-4B78-9720-41DEC6726881}"/>
                </a:ext>
              </a:extLst>
            </p:cNvPr>
            <p:cNvSpPr>
              <a:spLocks/>
            </p:cNvSpPr>
            <p:nvPr/>
          </p:nvSpPr>
          <p:spPr bwMode="auto">
            <a:xfrm>
              <a:off x="2606" y="3852"/>
              <a:ext cx="155" cy="350"/>
            </a:xfrm>
            <a:custGeom>
              <a:avLst/>
              <a:gdLst>
                <a:gd name="T0" fmla="*/ 0 w 76"/>
                <a:gd name="T1" fmla="*/ 172 h 172"/>
                <a:gd name="T2" fmla="*/ 1 w 76"/>
                <a:gd name="T3" fmla="*/ 172 h 172"/>
                <a:gd name="T4" fmla="*/ 76 w 76"/>
                <a:gd name="T5" fmla="*/ 145 h 172"/>
                <a:gd name="T6" fmla="*/ 76 w 76"/>
                <a:gd name="T7" fmla="*/ 0 h 172"/>
                <a:gd name="T8" fmla="*/ 0 w 76"/>
                <a:gd name="T9" fmla="*/ 0 h 172"/>
                <a:gd name="T10" fmla="*/ 0 w 76"/>
                <a:gd name="T11" fmla="*/ 172 h 172"/>
              </a:gdLst>
              <a:ahLst/>
              <a:cxnLst>
                <a:cxn ang="0">
                  <a:pos x="T0" y="T1"/>
                </a:cxn>
                <a:cxn ang="0">
                  <a:pos x="T2" y="T3"/>
                </a:cxn>
                <a:cxn ang="0">
                  <a:pos x="T4" y="T5"/>
                </a:cxn>
                <a:cxn ang="0">
                  <a:pos x="T6" y="T7"/>
                </a:cxn>
                <a:cxn ang="0">
                  <a:pos x="T8" y="T9"/>
                </a:cxn>
                <a:cxn ang="0">
                  <a:pos x="T10" y="T11"/>
                </a:cxn>
              </a:cxnLst>
              <a:rect l="0" t="0" r="r" b="b"/>
              <a:pathLst>
                <a:path w="76" h="172">
                  <a:moveTo>
                    <a:pt x="0" y="172"/>
                  </a:moveTo>
                  <a:cubicBezTo>
                    <a:pt x="1" y="172"/>
                    <a:pt x="1" y="172"/>
                    <a:pt x="1" y="172"/>
                  </a:cubicBezTo>
                  <a:cubicBezTo>
                    <a:pt x="42" y="172"/>
                    <a:pt x="76" y="160"/>
                    <a:pt x="76" y="145"/>
                  </a:cubicBezTo>
                  <a:cubicBezTo>
                    <a:pt x="76" y="0"/>
                    <a:pt x="76" y="0"/>
                    <a:pt x="76" y="0"/>
                  </a:cubicBezTo>
                  <a:cubicBezTo>
                    <a:pt x="0" y="0"/>
                    <a:pt x="0" y="0"/>
                    <a:pt x="0" y="0"/>
                  </a:cubicBezTo>
                  <a:cubicBezTo>
                    <a:pt x="0" y="172"/>
                    <a:pt x="0" y="172"/>
                    <a:pt x="0" y="17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49" name="Freeform 33">
              <a:extLst>
                <a:ext uri="{FF2B5EF4-FFF2-40B4-BE49-F238E27FC236}">
                  <a16:creationId xmlns:a16="http://schemas.microsoft.com/office/drawing/2014/main" id="{390086DE-7B6E-4835-B1B4-3AE651D05264}"/>
                </a:ext>
              </a:extLst>
            </p:cNvPr>
            <p:cNvSpPr>
              <a:spLocks/>
            </p:cNvSpPr>
            <p:nvPr/>
          </p:nvSpPr>
          <p:spPr bwMode="auto">
            <a:xfrm>
              <a:off x="2606" y="3852"/>
              <a:ext cx="155" cy="350"/>
            </a:xfrm>
            <a:custGeom>
              <a:avLst/>
              <a:gdLst>
                <a:gd name="T0" fmla="*/ 76 w 76"/>
                <a:gd name="T1" fmla="*/ 0 h 172"/>
                <a:gd name="T2" fmla="*/ 0 w 76"/>
                <a:gd name="T3" fmla="*/ 0 h 172"/>
                <a:gd name="T4" fmla="*/ 0 w 76"/>
                <a:gd name="T5" fmla="*/ 172 h 172"/>
                <a:gd name="T6" fmla="*/ 1 w 76"/>
                <a:gd name="T7" fmla="*/ 172 h 172"/>
                <a:gd name="T8" fmla="*/ 76 w 76"/>
                <a:gd name="T9" fmla="*/ 145 h 172"/>
                <a:gd name="T10" fmla="*/ 76 w 76"/>
                <a:gd name="T11" fmla="*/ 0 h 172"/>
              </a:gdLst>
              <a:ahLst/>
              <a:cxnLst>
                <a:cxn ang="0">
                  <a:pos x="T0" y="T1"/>
                </a:cxn>
                <a:cxn ang="0">
                  <a:pos x="T2" y="T3"/>
                </a:cxn>
                <a:cxn ang="0">
                  <a:pos x="T4" y="T5"/>
                </a:cxn>
                <a:cxn ang="0">
                  <a:pos x="T6" y="T7"/>
                </a:cxn>
                <a:cxn ang="0">
                  <a:pos x="T8" y="T9"/>
                </a:cxn>
                <a:cxn ang="0">
                  <a:pos x="T10" y="T11"/>
                </a:cxn>
              </a:cxnLst>
              <a:rect l="0" t="0" r="r" b="b"/>
              <a:pathLst>
                <a:path w="76" h="172">
                  <a:moveTo>
                    <a:pt x="76" y="0"/>
                  </a:moveTo>
                  <a:cubicBezTo>
                    <a:pt x="0" y="0"/>
                    <a:pt x="0" y="0"/>
                    <a:pt x="0" y="0"/>
                  </a:cubicBezTo>
                  <a:cubicBezTo>
                    <a:pt x="0" y="172"/>
                    <a:pt x="0" y="172"/>
                    <a:pt x="0" y="172"/>
                  </a:cubicBezTo>
                  <a:cubicBezTo>
                    <a:pt x="1" y="172"/>
                    <a:pt x="1" y="172"/>
                    <a:pt x="1" y="172"/>
                  </a:cubicBezTo>
                  <a:cubicBezTo>
                    <a:pt x="42" y="172"/>
                    <a:pt x="76" y="160"/>
                    <a:pt x="76" y="145"/>
                  </a:cubicBezTo>
                  <a:cubicBezTo>
                    <a:pt x="76" y="0"/>
                    <a:pt x="76" y="0"/>
                    <a:pt x="7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50" name="Oval 34">
              <a:extLst>
                <a:ext uri="{FF2B5EF4-FFF2-40B4-BE49-F238E27FC236}">
                  <a16:creationId xmlns:a16="http://schemas.microsoft.com/office/drawing/2014/main" id="{13C9A606-94F6-45E7-8C2F-52B3709ADCA4}"/>
                </a:ext>
              </a:extLst>
            </p:cNvPr>
            <p:cNvSpPr>
              <a:spLocks noChangeArrowheads="1"/>
            </p:cNvSpPr>
            <p:nvPr/>
          </p:nvSpPr>
          <p:spPr bwMode="auto">
            <a:xfrm>
              <a:off x="2455" y="3797"/>
              <a:ext cx="306"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51" name="Oval 35">
              <a:extLst>
                <a:ext uri="{FF2B5EF4-FFF2-40B4-BE49-F238E27FC236}">
                  <a16:creationId xmlns:a16="http://schemas.microsoft.com/office/drawing/2014/main" id="{1ABE0847-0626-459D-9187-BBD2A48CB72B}"/>
                </a:ext>
              </a:extLst>
            </p:cNvPr>
            <p:cNvSpPr>
              <a:spLocks noChangeArrowheads="1"/>
            </p:cNvSpPr>
            <p:nvPr/>
          </p:nvSpPr>
          <p:spPr bwMode="auto">
            <a:xfrm>
              <a:off x="2486" y="3813"/>
              <a:ext cx="244" cy="74"/>
            </a:xfrm>
            <a:prstGeom prst="ellipse">
              <a:avLst/>
            </a:prstGeom>
            <a:solidFill>
              <a:srgbClr val="50505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52" name="Freeform 36">
              <a:extLst>
                <a:ext uri="{FF2B5EF4-FFF2-40B4-BE49-F238E27FC236}">
                  <a16:creationId xmlns:a16="http://schemas.microsoft.com/office/drawing/2014/main" id="{549DACED-E1DD-4347-851D-A9FCBCF86599}"/>
                </a:ext>
              </a:extLst>
            </p:cNvPr>
            <p:cNvSpPr>
              <a:spLocks/>
            </p:cNvSpPr>
            <p:nvPr/>
          </p:nvSpPr>
          <p:spPr bwMode="auto">
            <a:xfrm>
              <a:off x="2486" y="3813"/>
              <a:ext cx="244" cy="59"/>
            </a:xfrm>
            <a:custGeom>
              <a:avLst/>
              <a:gdLst>
                <a:gd name="T0" fmla="*/ 107 w 120"/>
                <a:gd name="T1" fmla="*/ 29 h 29"/>
                <a:gd name="T2" fmla="*/ 120 w 120"/>
                <a:gd name="T3" fmla="*/ 18 h 29"/>
                <a:gd name="T4" fmla="*/ 60 w 120"/>
                <a:gd name="T5" fmla="*/ 0 h 29"/>
                <a:gd name="T6" fmla="*/ 0 w 120"/>
                <a:gd name="T7" fmla="*/ 18 h 29"/>
                <a:gd name="T8" fmla="*/ 13 w 120"/>
                <a:gd name="T9" fmla="*/ 29 h 29"/>
                <a:gd name="T10" fmla="*/ 60 w 120"/>
                <a:gd name="T11" fmla="*/ 22 h 29"/>
                <a:gd name="T12" fmla="*/ 107 w 120"/>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20" h="29">
                  <a:moveTo>
                    <a:pt x="107" y="29"/>
                  </a:moveTo>
                  <a:cubicBezTo>
                    <a:pt x="115" y="26"/>
                    <a:pt x="120" y="22"/>
                    <a:pt x="120" y="18"/>
                  </a:cubicBezTo>
                  <a:cubicBezTo>
                    <a:pt x="120" y="8"/>
                    <a:pt x="93" y="0"/>
                    <a:pt x="60" y="0"/>
                  </a:cubicBezTo>
                  <a:cubicBezTo>
                    <a:pt x="27" y="0"/>
                    <a:pt x="0" y="8"/>
                    <a:pt x="0" y="18"/>
                  </a:cubicBezTo>
                  <a:cubicBezTo>
                    <a:pt x="0" y="22"/>
                    <a:pt x="5" y="26"/>
                    <a:pt x="13" y="29"/>
                  </a:cubicBezTo>
                  <a:cubicBezTo>
                    <a:pt x="24" y="24"/>
                    <a:pt x="41" y="22"/>
                    <a:pt x="60" y="22"/>
                  </a:cubicBezTo>
                  <a:cubicBezTo>
                    <a:pt x="79" y="22"/>
                    <a:pt x="96" y="24"/>
                    <a:pt x="107" y="29"/>
                  </a:cubicBezTo>
                </a:path>
              </a:pathLst>
            </a:custGeom>
            <a:solidFill>
              <a:srgbClr val="50505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53" name="Freeform 37">
              <a:extLst>
                <a:ext uri="{FF2B5EF4-FFF2-40B4-BE49-F238E27FC236}">
                  <a16:creationId xmlns:a16="http://schemas.microsoft.com/office/drawing/2014/main" id="{6E55A430-80B6-472B-8AE3-E465B57B0154}"/>
                </a:ext>
              </a:extLst>
            </p:cNvPr>
            <p:cNvSpPr>
              <a:spLocks/>
            </p:cNvSpPr>
            <p:nvPr/>
          </p:nvSpPr>
          <p:spPr bwMode="auto">
            <a:xfrm>
              <a:off x="2496" y="3986"/>
              <a:ext cx="63" cy="100"/>
            </a:xfrm>
            <a:custGeom>
              <a:avLst/>
              <a:gdLst>
                <a:gd name="T0" fmla="*/ 31 w 31"/>
                <a:gd name="T1" fmla="*/ 34 h 49"/>
                <a:gd name="T2" fmla="*/ 26 w 31"/>
                <a:gd name="T3" fmla="*/ 45 h 49"/>
                <a:gd name="T4" fmla="*/ 13 w 31"/>
                <a:gd name="T5" fmla="*/ 49 h 49"/>
                <a:gd name="T6" fmla="*/ 1 w 31"/>
                <a:gd name="T7" fmla="*/ 46 h 49"/>
                <a:gd name="T8" fmla="*/ 1 w 31"/>
                <a:gd name="T9" fmla="*/ 35 h 49"/>
                <a:gd name="T10" fmla="*/ 13 w 31"/>
                <a:gd name="T11" fmla="*/ 40 h 49"/>
                <a:gd name="T12" fmla="*/ 18 w 31"/>
                <a:gd name="T13" fmla="*/ 39 h 49"/>
                <a:gd name="T14" fmla="*/ 20 w 31"/>
                <a:gd name="T15" fmla="*/ 35 h 49"/>
                <a:gd name="T16" fmla="*/ 18 w 31"/>
                <a:gd name="T17" fmla="*/ 32 h 49"/>
                <a:gd name="T18" fmla="*/ 11 w 31"/>
                <a:gd name="T19" fmla="*/ 28 h 49"/>
                <a:gd name="T20" fmla="*/ 0 w 31"/>
                <a:gd name="T21" fmla="*/ 14 h 49"/>
                <a:gd name="T22" fmla="*/ 5 w 31"/>
                <a:gd name="T23" fmla="*/ 3 h 49"/>
                <a:gd name="T24" fmla="*/ 18 w 31"/>
                <a:gd name="T25" fmla="*/ 0 h 49"/>
                <a:gd name="T26" fmla="*/ 29 w 31"/>
                <a:gd name="T27" fmla="*/ 1 h 49"/>
                <a:gd name="T28" fmla="*/ 29 w 31"/>
                <a:gd name="T29" fmla="*/ 11 h 49"/>
                <a:gd name="T30" fmla="*/ 18 w 31"/>
                <a:gd name="T31" fmla="*/ 8 h 49"/>
                <a:gd name="T32" fmla="*/ 13 w 31"/>
                <a:gd name="T33" fmla="*/ 9 h 49"/>
                <a:gd name="T34" fmla="*/ 12 w 31"/>
                <a:gd name="T35" fmla="*/ 13 h 49"/>
                <a:gd name="T36" fmla="*/ 13 w 31"/>
                <a:gd name="T37" fmla="*/ 16 h 49"/>
                <a:gd name="T38" fmla="*/ 19 w 31"/>
                <a:gd name="T39" fmla="*/ 20 h 49"/>
                <a:gd name="T40" fmla="*/ 28 w 31"/>
                <a:gd name="T41" fmla="*/ 26 h 49"/>
                <a:gd name="T42" fmla="*/ 31 w 31"/>
                <a:gd name="T43" fmla="*/ 3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49">
                  <a:moveTo>
                    <a:pt x="31" y="34"/>
                  </a:moveTo>
                  <a:cubicBezTo>
                    <a:pt x="31" y="39"/>
                    <a:pt x="30" y="42"/>
                    <a:pt x="26" y="45"/>
                  </a:cubicBezTo>
                  <a:cubicBezTo>
                    <a:pt x="23" y="47"/>
                    <a:pt x="19" y="49"/>
                    <a:pt x="13" y="49"/>
                  </a:cubicBezTo>
                  <a:cubicBezTo>
                    <a:pt x="8" y="49"/>
                    <a:pt x="4" y="48"/>
                    <a:pt x="1" y="46"/>
                  </a:cubicBezTo>
                  <a:cubicBezTo>
                    <a:pt x="1" y="35"/>
                    <a:pt x="1" y="35"/>
                    <a:pt x="1" y="35"/>
                  </a:cubicBezTo>
                  <a:cubicBezTo>
                    <a:pt x="4" y="39"/>
                    <a:pt x="9" y="40"/>
                    <a:pt x="13" y="40"/>
                  </a:cubicBezTo>
                  <a:cubicBezTo>
                    <a:pt x="15" y="40"/>
                    <a:pt x="17" y="40"/>
                    <a:pt x="18" y="39"/>
                  </a:cubicBezTo>
                  <a:cubicBezTo>
                    <a:pt x="19" y="38"/>
                    <a:pt x="20" y="37"/>
                    <a:pt x="20" y="35"/>
                  </a:cubicBezTo>
                  <a:cubicBezTo>
                    <a:pt x="20" y="34"/>
                    <a:pt x="19" y="33"/>
                    <a:pt x="18" y="32"/>
                  </a:cubicBezTo>
                  <a:cubicBezTo>
                    <a:pt x="17" y="31"/>
                    <a:pt x="15" y="29"/>
                    <a:pt x="11" y="28"/>
                  </a:cubicBezTo>
                  <a:cubicBezTo>
                    <a:pt x="4" y="24"/>
                    <a:pt x="0" y="20"/>
                    <a:pt x="0" y="14"/>
                  </a:cubicBezTo>
                  <a:cubicBezTo>
                    <a:pt x="0" y="9"/>
                    <a:pt x="2" y="6"/>
                    <a:pt x="5" y="3"/>
                  </a:cubicBezTo>
                  <a:cubicBezTo>
                    <a:pt x="8" y="1"/>
                    <a:pt x="12" y="0"/>
                    <a:pt x="18" y="0"/>
                  </a:cubicBezTo>
                  <a:cubicBezTo>
                    <a:pt x="22" y="0"/>
                    <a:pt x="26" y="0"/>
                    <a:pt x="29" y="1"/>
                  </a:cubicBezTo>
                  <a:cubicBezTo>
                    <a:pt x="29" y="11"/>
                    <a:pt x="29" y="11"/>
                    <a:pt x="29" y="11"/>
                  </a:cubicBezTo>
                  <a:cubicBezTo>
                    <a:pt x="26" y="9"/>
                    <a:pt x="22" y="8"/>
                    <a:pt x="18" y="8"/>
                  </a:cubicBezTo>
                  <a:cubicBezTo>
                    <a:pt x="16" y="8"/>
                    <a:pt x="15" y="8"/>
                    <a:pt x="13" y="9"/>
                  </a:cubicBezTo>
                  <a:cubicBezTo>
                    <a:pt x="12" y="10"/>
                    <a:pt x="12" y="11"/>
                    <a:pt x="12" y="13"/>
                  </a:cubicBezTo>
                  <a:cubicBezTo>
                    <a:pt x="12" y="14"/>
                    <a:pt x="12" y="15"/>
                    <a:pt x="13" y="16"/>
                  </a:cubicBezTo>
                  <a:cubicBezTo>
                    <a:pt x="14" y="17"/>
                    <a:pt x="16" y="19"/>
                    <a:pt x="19" y="20"/>
                  </a:cubicBezTo>
                  <a:cubicBezTo>
                    <a:pt x="23" y="22"/>
                    <a:pt x="26" y="24"/>
                    <a:pt x="28" y="26"/>
                  </a:cubicBezTo>
                  <a:cubicBezTo>
                    <a:pt x="30" y="29"/>
                    <a:pt x="31" y="31"/>
                    <a:pt x="31" y="34"/>
                  </a:cubicBezTo>
                  <a:close/>
                </a:path>
              </a:pathLst>
            </a:custGeom>
            <a:solidFill>
              <a:srgbClr val="50505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54" name="Freeform 38">
              <a:extLst>
                <a:ext uri="{FF2B5EF4-FFF2-40B4-BE49-F238E27FC236}">
                  <a16:creationId xmlns:a16="http://schemas.microsoft.com/office/drawing/2014/main" id="{CF736425-7759-41B0-9EB5-FF657B1E288B}"/>
                </a:ext>
              </a:extLst>
            </p:cNvPr>
            <p:cNvSpPr>
              <a:spLocks noEditPoints="1"/>
            </p:cNvSpPr>
            <p:nvPr/>
          </p:nvSpPr>
          <p:spPr bwMode="auto">
            <a:xfrm>
              <a:off x="2569" y="3986"/>
              <a:ext cx="94" cy="122"/>
            </a:xfrm>
            <a:custGeom>
              <a:avLst/>
              <a:gdLst>
                <a:gd name="T0" fmla="*/ 46 w 46"/>
                <a:gd name="T1" fmla="*/ 24 h 60"/>
                <a:gd name="T2" fmla="*/ 42 w 46"/>
                <a:gd name="T3" fmla="*/ 38 h 60"/>
                <a:gd name="T4" fmla="*/ 32 w 46"/>
                <a:gd name="T5" fmla="*/ 47 h 60"/>
                <a:gd name="T6" fmla="*/ 45 w 46"/>
                <a:gd name="T7" fmla="*/ 60 h 60"/>
                <a:gd name="T8" fmla="*/ 31 w 46"/>
                <a:gd name="T9" fmla="*/ 60 h 60"/>
                <a:gd name="T10" fmla="*/ 22 w 46"/>
                <a:gd name="T11" fmla="*/ 49 h 60"/>
                <a:gd name="T12" fmla="*/ 10 w 46"/>
                <a:gd name="T13" fmla="*/ 45 h 60"/>
                <a:gd name="T14" fmla="*/ 2 w 46"/>
                <a:gd name="T15" fmla="*/ 37 h 60"/>
                <a:gd name="T16" fmla="*/ 0 w 46"/>
                <a:gd name="T17" fmla="*/ 25 h 60"/>
                <a:gd name="T18" fmla="*/ 3 w 46"/>
                <a:gd name="T19" fmla="*/ 12 h 60"/>
                <a:gd name="T20" fmla="*/ 11 w 46"/>
                <a:gd name="T21" fmla="*/ 3 h 60"/>
                <a:gd name="T22" fmla="*/ 24 w 46"/>
                <a:gd name="T23" fmla="*/ 0 h 60"/>
                <a:gd name="T24" fmla="*/ 35 w 46"/>
                <a:gd name="T25" fmla="*/ 3 h 60"/>
                <a:gd name="T26" fmla="*/ 43 w 46"/>
                <a:gd name="T27" fmla="*/ 11 h 60"/>
                <a:gd name="T28" fmla="*/ 46 w 46"/>
                <a:gd name="T29" fmla="*/ 24 h 60"/>
                <a:gd name="T30" fmla="*/ 35 w 46"/>
                <a:gd name="T31" fmla="*/ 24 h 60"/>
                <a:gd name="T32" fmla="*/ 32 w 46"/>
                <a:gd name="T33" fmla="*/ 13 h 60"/>
                <a:gd name="T34" fmla="*/ 23 w 46"/>
                <a:gd name="T35" fmla="*/ 9 h 60"/>
                <a:gd name="T36" fmla="*/ 14 w 46"/>
                <a:gd name="T37" fmla="*/ 13 h 60"/>
                <a:gd name="T38" fmla="*/ 11 w 46"/>
                <a:gd name="T39" fmla="*/ 24 h 60"/>
                <a:gd name="T40" fmla="*/ 14 w 46"/>
                <a:gd name="T41" fmla="*/ 35 h 60"/>
                <a:gd name="T42" fmla="*/ 23 w 46"/>
                <a:gd name="T43" fmla="*/ 39 h 60"/>
                <a:gd name="T44" fmla="*/ 32 w 46"/>
                <a:gd name="T45" fmla="*/ 35 h 60"/>
                <a:gd name="T46" fmla="*/ 35 w 46"/>
                <a:gd name="T47" fmla="*/ 2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60">
                  <a:moveTo>
                    <a:pt x="46" y="24"/>
                  </a:moveTo>
                  <a:cubicBezTo>
                    <a:pt x="46" y="29"/>
                    <a:pt x="45" y="34"/>
                    <a:pt x="42" y="38"/>
                  </a:cubicBezTo>
                  <a:cubicBezTo>
                    <a:pt x="40" y="42"/>
                    <a:pt x="36" y="45"/>
                    <a:pt x="32" y="47"/>
                  </a:cubicBezTo>
                  <a:cubicBezTo>
                    <a:pt x="45" y="60"/>
                    <a:pt x="45" y="60"/>
                    <a:pt x="45" y="60"/>
                  </a:cubicBezTo>
                  <a:cubicBezTo>
                    <a:pt x="31" y="60"/>
                    <a:pt x="31" y="60"/>
                    <a:pt x="31" y="60"/>
                  </a:cubicBezTo>
                  <a:cubicBezTo>
                    <a:pt x="22" y="49"/>
                    <a:pt x="22" y="49"/>
                    <a:pt x="22" y="49"/>
                  </a:cubicBezTo>
                  <a:cubicBezTo>
                    <a:pt x="17" y="48"/>
                    <a:pt x="14" y="47"/>
                    <a:pt x="10" y="45"/>
                  </a:cubicBezTo>
                  <a:cubicBezTo>
                    <a:pt x="7" y="43"/>
                    <a:pt x="4" y="40"/>
                    <a:pt x="2" y="37"/>
                  </a:cubicBezTo>
                  <a:cubicBezTo>
                    <a:pt x="1" y="33"/>
                    <a:pt x="0" y="29"/>
                    <a:pt x="0" y="25"/>
                  </a:cubicBezTo>
                  <a:cubicBezTo>
                    <a:pt x="0" y="20"/>
                    <a:pt x="1" y="15"/>
                    <a:pt x="3" y="12"/>
                  </a:cubicBezTo>
                  <a:cubicBezTo>
                    <a:pt x="5" y="8"/>
                    <a:pt x="8" y="5"/>
                    <a:pt x="11" y="3"/>
                  </a:cubicBezTo>
                  <a:cubicBezTo>
                    <a:pt x="15" y="1"/>
                    <a:pt x="19" y="0"/>
                    <a:pt x="24" y="0"/>
                  </a:cubicBezTo>
                  <a:cubicBezTo>
                    <a:pt x="28" y="0"/>
                    <a:pt x="32" y="1"/>
                    <a:pt x="35" y="3"/>
                  </a:cubicBezTo>
                  <a:cubicBezTo>
                    <a:pt x="39" y="5"/>
                    <a:pt x="41" y="7"/>
                    <a:pt x="43" y="11"/>
                  </a:cubicBezTo>
                  <a:cubicBezTo>
                    <a:pt x="45" y="15"/>
                    <a:pt x="46" y="19"/>
                    <a:pt x="46" y="24"/>
                  </a:cubicBezTo>
                  <a:close/>
                  <a:moveTo>
                    <a:pt x="35" y="24"/>
                  </a:moveTo>
                  <a:cubicBezTo>
                    <a:pt x="35" y="20"/>
                    <a:pt x="34" y="16"/>
                    <a:pt x="32" y="13"/>
                  </a:cubicBezTo>
                  <a:cubicBezTo>
                    <a:pt x="30" y="10"/>
                    <a:pt x="27" y="9"/>
                    <a:pt x="23" y="9"/>
                  </a:cubicBezTo>
                  <a:cubicBezTo>
                    <a:pt x="19" y="9"/>
                    <a:pt x="17" y="10"/>
                    <a:pt x="14" y="13"/>
                  </a:cubicBezTo>
                  <a:cubicBezTo>
                    <a:pt x="12" y="16"/>
                    <a:pt x="11" y="19"/>
                    <a:pt x="11" y="24"/>
                  </a:cubicBezTo>
                  <a:cubicBezTo>
                    <a:pt x="11" y="29"/>
                    <a:pt x="12" y="32"/>
                    <a:pt x="14" y="35"/>
                  </a:cubicBezTo>
                  <a:cubicBezTo>
                    <a:pt x="16" y="38"/>
                    <a:pt x="19" y="39"/>
                    <a:pt x="23" y="39"/>
                  </a:cubicBezTo>
                  <a:cubicBezTo>
                    <a:pt x="27" y="39"/>
                    <a:pt x="29" y="38"/>
                    <a:pt x="32" y="35"/>
                  </a:cubicBezTo>
                  <a:cubicBezTo>
                    <a:pt x="34" y="33"/>
                    <a:pt x="35" y="29"/>
                    <a:pt x="35" y="24"/>
                  </a:cubicBezTo>
                  <a:close/>
                </a:path>
              </a:pathLst>
            </a:custGeom>
            <a:solidFill>
              <a:srgbClr val="50505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255" name="Freeform 39">
              <a:extLst>
                <a:ext uri="{FF2B5EF4-FFF2-40B4-BE49-F238E27FC236}">
                  <a16:creationId xmlns:a16="http://schemas.microsoft.com/office/drawing/2014/main" id="{A8FA8280-42ED-464A-8E09-D01D3FDCB17E}"/>
                </a:ext>
              </a:extLst>
            </p:cNvPr>
            <p:cNvSpPr>
              <a:spLocks/>
            </p:cNvSpPr>
            <p:nvPr/>
          </p:nvSpPr>
          <p:spPr bwMode="auto">
            <a:xfrm>
              <a:off x="2679" y="3986"/>
              <a:ext cx="57" cy="98"/>
            </a:xfrm>
            <a:custGeom>
              <a:avLst/>
              <a:gdLst>
                <a:gd name="T0" fmla="*/ 57 w 57"/>
                <a:gd name="T1" fmla="*/ 98 h 98"/>
                <a:gd name="T2" fmla="*/ 0 w 57"/>
                <a:gd name="T3" fmla="*/ 98 h 98"/>
                <a:gd name="T4" fmla="*/ 0 w 57"/>
                <a:gd name="T5" fmla="*/ 0 h 98"/>
                <a:gd name="T6" fmla="*/ 23 w 57"/>
                <a:gd name="T7" fmla="*/ 0 h 98"/>
                <a:gd name="T8" fmla="*/ 23 w 57"/>
                <a:gd name="T9" fmla="*/ 80 h 98"/>
                <a:gd name="T10" fmla="*/ 57 w 57"/>
                <a:gd name="T11" fmla="*/ 80 h 98"/>
                <a:gd name="T12" fmla="*/ 57 w 57"/>
                <a:gd name="T13" fmla="*/ 98 h 98"/>
              </a:gdLst>
              <a:ahLst/>
              <a:cxnLst>
                <a:cxn ang="0">
                  <a:pos x="T0" y="T1"/>
                </a:cxn>
                <a:cxn ang="0">
                  <a:pos x="T2" y="T3"/>
                </a:cxn>
                <a:cxn ang="0">
                  <a:pos x="T4" y="T5"/>
                </a:cxn>
                <a:cxn ang="0">
                  <a:pos x="T6" y="T7"/>
                </a:cxn>
                <a:cxn ang="0">
                  <a:pos x="T8" y="T9"/>
                </a:cxn>
                <a:cxn ang="0">
                  <a:pos x="T10" y="T11"/>
                </a:cxn>
                <a:cxn ang="0">
                  <a:pos x="T12" y="T13"/>
                </a:cxn>
              </a:cxnLst>
              <a:rect l="0" t="0" r="r" b="b"/>
              <a:pathLst>
                <a:path w="57" h="98">
                  <a:moveTo>
                    <a:pt x="57" y="98"/>
                  </a:moveTo>
                  <a:lnTo>
                    <a:pt x="0" y="98"/>
                  </a:lnTo>
                  <a:lnTo>
                    <a:pt x="0" y="0"/>
                  </a:lnTo>
                  <a:lnTo>
                    <a:pt x="23" y="0"/>
                  </a:lnTo>
                  <a:lnTo>
                    <a:pt x="23" y="80"/>
                  </a:lnTo>
                  <a:lnTo>
                    <a:pt x="57" y="80"/>
                  </a:lnTo>
                  <a:lnTo>
                    <a:pt x="57" y="98"/>
                  </a:lnTo>
                  <a:close/>
                </a:path>
              </a:pathLst>
            </a:custGeom>
            <a:solidFill>
              <a:srgbClr val="50505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256" name="Group 30">
            <a:extLst>
              <a:ext uri="{FF2B5EF4-FFF2-40B4-BE49-F238E27FC236}">
                <a16:creationId xmlns:a16="http://schemas.microsoft.com/office/drawing/2014/main" id="{7593D950-7E53-465C-BE85-60AB7107EFC6}"/>
              </a:ext>
            </a:extLst>
          </p:cNvPr>
          <p:cNvGrpSpPr>
            <a:grpSpLocks noChangeAspect="1"/>
          </p:cNvGrpSpPr>
          <p:nvPr/>
        </p:nvGrpSpPr>
        <p:grpSpPr bwMode="auto">
          <a:xfrm>
            <a:off x="604426" y="5794239"/>
            <a:ext cx="200899" cy="264168"/>
            <a:chOff x="2455" y="3797"/>
            <a:chExt cx="308" cy="405"/>
          </a:xfrm>
        </p:grpSpPr>
        <p:sp>
          <p:nvSpPr>
            <p:cNvPr id="257" name="AutoShape 29">
              <a:extLst>
                <a:ext uri="{FF2B5EF4-FFF2-40B4-BE49-F238E27FC236}">
                  <a16:creationId xmlns:a16="http://schemas.microsoft.com/office/drawing/2014/main" id="{32B3CA9E-780C-4453-92BE-DF8CD5261FBE}"/>
                </a:ext>
              </a:extLst>
            </p:cNvPr>
            <p:cNvSpPr>
              <a:spLocks noChangeAspect="1" noChangeArrowheads="1" noTextEdit="1"/>
            </p:cNvSpPr>
            <p:nvPr/>
          </p:nvSpPr>
          <p:spPr bwMode="auto">
            <a:xfrm>
              <a:off x="2457" y="3797"/>
              <a:ext cx="30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58" name="Freeform 31">
              <a:extLst>
                <a:ext uri="{FF2B5EF4-FFF2-40B4-BE49-F238E27FC236}">
                  <a16:creationId xmlns:a16="http://schemas.microsoft.com/office/drawing/2014/main" id="{AB25C4F5-FB81-4544-B12C-4B37FD53AD9F}"/>
                </a:ext>
              </a:extLst>
            </p:cNvPr>
            <p:cNvSpPr>
              <a:spLocks/>
            </p:cNvSpPr>
            <p:nvPr/>
          </p:nvSpPr>
          <p:spPr bwMode="auto">
            <a:xfrm>
              <a:off x="2455" y="3852"/>
              <a:ext cx="153" cy="350"/>
            </a:xfrm>
            <a:custGeom>
              <a:avLst/>
              <a:gdLst>
                <a:gd name="T0" fmla="*/ 0 w 75"/>
                <a:gd name="T1" fmla="*/ 0 h 172"/>
                <a:gd name="T2" fmla="*/ 0 w 75"/>
                <a:gd name="T3" fmla="*/ 145 h 172"/>
                <a:gd name="T4" fmla="*/ 75 w 75"/>
                <a:gd name="T5" fmla="*/ 172 h 172"/>
                <a:gd name="T6" fmla="*/ 75 w 75"/>
                <a:gd name="T7" fmla="*/ 0 h 172"/>
                <a:gd name="T8" fmla="*/ 0 w 75"/>
                <a:gd name="T9" fmla="*/ 0 h 172"/>
              </a:gdLst>
              <a:ahLst/>
              <a:cxnLst>
                <a:cxn ang="0">
                  <a:pos x="T0" y="T1"/>
                </a:cxn>
                <a:cxn ang="0">
                  <a:pos x="T2" y="T3"/>
                </a:cxn>
                <a:cxn ang="0">
                  <a:pos x="T4" y="T5"/>
                </a:cxn>
                <a:cxn ang="0">
                  <a:pos x="T6" y="T7"/>
                </a:cxn>
                <a:cxn ang="0">
                  <a:pos x="T8" y="T9"/>
                </a:cxn>
              </a:cxnLst>
              <a:rect l="0" t="0" r="r" b="b"/>
              <a:pathLst>
                <a:path w="75" h="172">
                  <a:moveTo>
                    <a:pt x="0" y="0"/>
                  </a:moveTo>
                  <a:cubicBezTo>
                    <a:pt x="0" y="145"/>
                    <a:pt x="0" y="145"/>
                    <a:pt x="0" y="145"/>
                  </a:cubicBezTo>
                  <a:cubicBezTo>
                    <a:pt x="0" y="160"/>
                    <a:pt x="34" y="172"/>
                    <a:pt x="75" y="172"/>
                  </a:cubicBezTo>
                  <a:cubicBezTo>
                    <a:pt x="75" y="0"/>
                    <a:pt x="75" y="0"/>
                    <a:pt x="75" y="0"/>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59" name="Freeform 32">
              <a:extLst>
                <a:ext uri="{FF2B5EF4-FFF2-40B4-BE49-F238E27FC236}">
                  <a16:creationId xmlns:a16="http://schemas.microsoft.com/office/drawing/2014/main" id="{024C3B02-BE5A-4E17-BF37-CB5FA8C02F26}"/>
                </a:ext>
              </a:extLst>
            </p:cNvPr>
            <p:cNvSpPr>
              <a:spLocks/>
            </p:cNvSpPr>
            <p:nvPr/>
          </p:nvSpPr>
          <p:spPr bwMode="auto">
            <a:xfrm>
              <a:off x="2606" y="3852"/>
              <a:ext cx="155" cy="350"/>
            </a:xfrm>
            <a:custGeom>
              <a:avLst/>
              <a:gdLst>
                <a:gd name="T0" fmla="*/ 0 w 76"/>
                <a:gd name="T1" fmla="*/ 172 h 172"/>
                <a:gd name="T2" fmla="*/ 1 w 76"/>
                <a:gd name="T3" fmla="*/ 172 h 172"/>
                <a:gd name="T4" fmla="*/ 76 w 76"/>
                <a:gd name="T5" fmla="*/ 145 h 172"/>
                <a:gd name="T6" fmla="*/ 76 w 76"/>
                <a:gd name="T7" fmla="*/ 0 h 172"/>
                <a:gd name="T8" fmla="*/ 0 w 76"/>
                <a:gd name="T9" fmla="*/ 0 h 172"/>
                <a:gd name="T10" fmla="*/ 0 w 76"/>
                <a:gd name="T11" fmla="*/ 172 h 172"/>
              </a:gdLst>
              <a:ahLst/>
              <a:cxnLst>
                <a:cxn ang="0">
                  <a:pos x="T0" y="T1"/>
                </a:cxn>
                <a:cxn ang="0">
                  <a:pos x="T2" y="T3"/>
                </a:cxn>
                <a:cxn ang="0">
                  <a:pos x="T4" y="T5"/>
                </a:cxn>
                <a:cxn ang="0">
                  <a:pos x="T6" y="T7"/>
                </a:cxn>
                <a:cxn ang="0">
                  <a:pos x="T8" y="T9"/>
                </a:cxn>
                <a:cxn ang="0">
                  <a:pos x="T10" y="T11"/>
                </a:cxn>
              </a:cxnLst>
              <a:rect l="0" t="0" r="r" b="b"/>
              <a:pathLst>
                <a:path w="76" h="172">
                  <a:moveTo>
                    <a:pt x="0" y="172"/>
                  </a:moveTo>
                  <a:cubicBezTo>
                    <a:pt x="1" y="172"/>
                    <a:pt x="1" y="172"/>
                    <a:pt x="1" y="172"/>
                  </a:cubicBezTo>
                  <a:cubicBezTo>
                    <a:pt x="42" y="172"/>
                    <a:pt x="76" y="160"/>
                    <a:pt x="76" y="145"/>
                  </a:cubicBezTo>
                  <a:cubicBezTo>
                    <a:pt x="76" y="0"/>
                    <a:pt x="76" y="0"/>
                    <a:pt x="76" y="0"/>
                  </a:cubicBezTo>
                  <a:cubicBezTo>
                    <a:pt x="0" y="0"/>
                    <a:pt x="0" y="0"/>
                    <a:pt x="0" y="0"/>
                  </a:cubicBezTo>
                  <a:cubicBezTo>
                    <a:pt x="0" y="172"/>
                    <a:pt x="0" y="172"/>
                    <a:pt x="0" y="17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60" name="Freeform 33">
              <a:extLst>
                <a:ext uri="{FF2B5EF4-FFF2-40B4-BE49-F238E27FC236}">
                  <a16:creationId xmlns:a16="http://schemas.microsoft.com/office/drawing/2014/main" id="{E0E13D74-62AD-4DC8-937C-961056CDCFDD}"/>
                </a:ext>
              </a:extLst>
            </p:cNvPr>
            <p:cNvSpPr>
              <a:spLocks/>
            </p:cNvSpPr>
            <p:nvPr/>
          </p:nvSpPr>
          <p:spPr bwMode="auto">
            <a:xfrm>
              <a:off x="2606" y="3852"/>
              <a:ext cx="155" cy="350"/>
            </a:xfrm>
            <a:custGeom>
              <a:avLst/>
              <a:gdLst>
                <a:gd name="T0" fmla="*/ 76 w 76"/>
                <a:gd name="T1" fmla="*/ 0 h 172"/>
                <a:gd name="T2" fmla="*/ 0 w 76"/>
                <a:gd name="T3" fmla="*/ 0 h 172"/>
                <a:gd name="T4" fmla="*/ 0 w 76"/>
                <a:gd name="T5" fmla="*/ 172 h 172"/>
                <a:gd name="T6" fmla="*/ 1 w 76"/>
                <a:gd name="T7" fmla="*/ 172 h 172"/>
                <a:gd name="T8" fmla="*/ 76 w 76"/>
                <a:gd name="T9" fmla="*/ 145 h 172"/>
                <a:gd name="T10" fmla="*/ 76 w 76"/>
                <a:gd name="T11" fmla="*/ 0 h 172"/>
              </a:gdLst>
              <a:ahLst/>
              <a:cxnLst>
                <a:cxn ang="0">
                  <a:pos x="T0" y="T1"/>
                </a:cxn>
                <a:cxn ang="0">
                  <a:pos x="T2" y="T3"/>
                </a:cxn>
                <a:cxn ang="0">
                  <a:pos x="T4" y="T5"/>
                </a:cxn>
                <a:cxn ang="0">
                  <a:pos x="T6" y="T7"/>
                </a:cxn>
                <a:cxn ang="0">
                  <a:pos x="T8" y="T9"/>
                </a:cxn>
                <a:cxn ang="0">
                  <a:pos x="T10" y="T11"/>
                </a:cxn>
              </a:cxnLst>
              <a:rect l="0" t="0" r="r" b="b"/>
              <a:pathLst>
                <a:path w="76" h="172">
                  <a:moveTo>
                    <a:pt x="76" y="0"/>
                  </a:moveTo>
                  <a:cubicBezTo>
                    <a:pt x="0" y="0"/>
                    <a:pt x="0" y="0"/>
                    <a:pt x="0" y="0"/>
                  </a:cubicBezTo>
                  <a:cubicBezTo>
                    <a:pt x="0" y="172"/>
                    <a:pt x="0" y="172"/>
                    <a:pt x="0" y="172"/>
                  </a:cubicBezTo>
                  <a:cubicBezTo>
                    <a:pt x="1" y="172"/>
                    <a:pt x="1" y="172"/>
                    <a:pt x="1" y="172"/>
                  </a:cubicBezTo>
                  <a:cubicBezTo>
                    <a:pt x="42" y="172"/>
                    <a:pt x="76" y="160"/>
                    <a:pt x="76" y="145"/>
                  </a:cubicBezTo>
                  <a:cubicBezTo>
                    <a:pt x="76" y="0"/>
                    <a:pt x="76" y="0"/>
                    <a:pt x="7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61" name="Oval 34">
              <a:extLst>
                <a:ext uri="{FF2B5EF4-FFF2-40B4-BE49-F238E27FC236}">
                  <a16:creationId xmlns:a16="http://schemas.microsoft.com/office/drawing/2014/main" id="{57E1E90A-1B55-4805-9EA7-B87B2DCAAEA6}"/>
                </a:ext>
              </a:extLst>
            </p:cNvPr>
            <p:cNvSpPr>
              <a:spLocks noChangeArrowheads="1"/>
            </p:cNvSpPr>
            <p:nvPr/>
          </p:nvSpPr>
          <p:spPr bwMode="auto">
            <a:xfrm>
              <a:off x="2455" y="3797"/>
              <a:ext cx="306"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62" name="Oval 35">
              <a:extLst>
                <a:ext uri="{FF2B5EF4-FFF2-40B4-BE49-F238E27FC236}">
                  <a16:creationId xmlns:a16="http://schemas.microsoft.com/office/drawing/2014/main" id="{7CFEF428-B729-496B-BEFE-0B2FAB7481B3}"/>
                </a:ext>
              </a:extLst>
            </p:cNvPr>
            <p:cNvSpPr>
              <a:spLocks noChangeArrowheads="1"/>
            </p:cNvSpPr>
            <p:nvPr/>
          </p:nvSpPr>
          <p:spPr bwMode="auto">
            <a:xfrm>
              <a:off x="2486" y="3813"/>
              <a:ext cx="244" cy="74"/>
            </a:xfrm>
            <a:prstGeom prst="ellipse">
              <a:avLst/>
            </a:prstGeom>
            <a:solidFill>
              <a:srgbClr val="50505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63" name="Freeform 36">
              <a:extLst>
                <a:ext uri="{FF2B5EF4-FFF2-40B4-BE49-F238E27FC236}">
                  <a16:creationId xmlns:a16="http://schemas.microsoft.com/office/drawing/2014/main" id="{06931F03-FC8C-4ADD-AEC2-5D19828CA6B8}"/>
                </a:ext>
              </a:extLst>
            </p:cNvPr>
            <p:cNvSpPr>
              <a:spLocks/>
            </p:cNvSpPr>
            <p:nvPr/>
          </p:nvSpPr>
          <p:spPr bwMode="auto">
            <a:xfrm>
              <a:off x="2486" y="3813"/>
              <a:ext cx="244" cy="59"/>
            </a:xfrm>
            <a:custGeom>
              <a:avLst/>
              <a:gdLst>
                <a:gd name="T0" fmla="*/ 107 w 120"/>
                <a:gd name="T1" fmla="*/ 29 h 29"/>
                <a:gd name="T2" fmla="*/ 120 w 120"/>
                <a:gd name="T3" fmla="*/ 18 h 29"/>
                <a:gd name="T4" fmla="*/ 60 w 120"/>
                <a:gd name="T5" fmla="*/ 0 h 29"/>
                <a:gd name="T6" fmla="*/ 0 w 120"/>
                <a:gd name="T7" fmla="*/ 18 h 29"/>
                <a:gd name="T8" fmla="*/ 13 w 120"/>
                <a:gd name="T9" fmla="*/ 29 h 29"/>
                <a:gd name="T10" fmla="*/ 60 w 120"/>
                <a:gd name="T11" fmla="*/ 22 h 29"/>
                <a:gd name="T12" fmla="*/ 107 w 120"/>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20" h="29">
                  <a:moveTo>
                    <a:pt x="107" y="29"/>
                  </a:moveTo>
                  <a:cubicBezTo>
                    <a:pt x="115" y="26"/>
                    <a:pt x="120" y="22"/>
                    <a:pt x="120" y="18"/>
                  </a:cubicBezTo>
                  <a:cubicBezTo>
                    <a:pt x="120" y="8"/>
                    <a:pt x="93" y="0"/>
                    <a:pt x="60" y="0"/>
                  </a:cubicBezTo>
                  <a:cubicBezTo>
                    <a:pt x="27" y="0"/>
                    <a:pt x="0" y="8"/>
                    <a:pt x="0" y="18"/>
                  </a:cubicBezTo>
                  <a:cubicBezTo>
                    <a:pt x="0" y="22"/>
                    <a:pt x="5" y="26"/>
                    <a:pt x="13" y="29"/>
                  </a:cubicBezTo>
                  <a:cubicBezTo>
                    <a:pt x="24" y="24"/>
                    <a:pt x="41" y="22"/>
                    <a:pt x="60" y="22"/>
                  </a:cubicBezTo>
                  <a:cubicBezTo>
                    <a:pt x="79" y="22"/>
                    <a:pt x="96" y="24"/>
                    <a:pt x="107" y="29"/>
                  </a:cubicBezTo>
                </a:path>
              </a:pathLst>
            </a:custGeom>
            <a:solidFill>
              <a:srgbClr val="50505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nvGrpSpPr>
          <p:cNvPr id="264" name="Group 263">
            <a:extLst>
              <a:ext uri="{FF2B5EF4-FFF2-40B4-BE49-F238E27FC236}">
                <a16:creationId xmlns:a16="http://schemas.microsoft.com/office/drawing/2014/main" id="{13B97954-FB2B-43D3-B574-72E8187DE2E5}"/>
              </a:ext>
            </a:extLst>
          </p:cNvPr>
          <p:cNvGrpSpPr/>
          <p:nvPr/>
        </p:nvGrpSpPr>
        <p:grpSpPr>
          <a:xfrm>
            <a:off x="561530" y="3009924"/>
            <a:ext cx="1806585" cy="1080683"/>
            <a:chOff x="545544" y="2789516"/>
            <a:chExt cx="2023637" cy="1210521"/>
          </a:xfrm>
        </p:grpSpPr>
        <p:sp>
          <p:nvSpPr>
            <p:cNvPr id="265" name="TextBox 264">
              <a:extLst>
                <a:ext uri="{FF2B5EF4-FFF2-40B4-BE49-F238E27FC236}">
                  <a16:creationId xmlns:a16="http://schemas.microsoft.com/office/drawing/2014/main" id="{BBF37B02-B563-4D65-8211-2BE0071CEDFE}"/>
                </a:ext>
              </a:extLst>
            </p:cNvPr>
            <p:cNvSpPr txBox="1"/>
            <p:nvPr/>
          </p:nvSpPr>
          <p:spPr>
            <a:xfrm>
              <a:off x="903666" y="2836731"/>
              <a:ext cx="1665514" cy="275803"/>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SQL Database</a:t>
              </a:r>
            </a:p>
          </p:txBody>
        </p:sp>
        <p:sp>
          <p:nvSpPr>
            <p:cNvPr id="266" name="TextBox 265">
              <a:extLst>
                <a:ext uri="{FF2B5EF4-FFF2-40B4-BE49-F238E27FC236}">
                  <a16:creationId xmlns:a16="http://schemas.microsoft.com/office/drawing/2014/main" id="{36CAC416-C88A-45D3-B01E-4700D1153D52}"/>
                </a:ext>
              </a:extLst>
            </p:cNvPr>
            <p:cNvSpPr txBox="1"/>
            <p:nvPr/>
          </p:nvSpPr>
          <p:spPr>
            <a:xfrm>
              <a:off x="903664" y="3316023"/>
              <a:ext cx="1665517" cy="275803"/>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SQL Data Warehouse</a:t>
              </a:r>
            </a:p>
          </p:txBody>
        </p:sp>
        <p:sp>
          <p:nvSpPr>
            <p:cNvPr id="267" name="TextBox 266">
              <a:extLst>
                <a:ext uri="{FF2B5EF4-FFF2-40B4-BE49-F238E27FC236}">
                  <a16:creationId xmlns:a16="http://schemas.microsoft.com/office/drawing/2014/main" id="{71D512CA-C6C2-4583-B439-62BA4DC42022}"/>
                </a:ext>
              </a:extLst>
            </p:cNvPr>
            <p:cNvSpPr txBox="1"/>
            <p:nvPr/>
          </p:nvSpPr>
          <p:spPr>
            <a:xfrm>
              <a:off x="572922" y="2789516"/>
              <a:ext cx="310748" cy="340653"/>
            </a:xfrm>
            <a:custGeom>
              <a:avLst/>
              <a:gdLst>
                <a:gd name="connsiteX0" fmla="*/ 2615664 w 3654515"/>
                <a:gd name="connsiteY0" fmla="*/ 2534931 h 4006207"/>
                <a:gd name="connsiteX1" fmla="*/ 1960582 w 3654515"/>
                <a:gd name="connsiteY1" fmla="*/ 3034209 h 4006207"/>
                <a:gd name="connsiteX2" fmla="*/ 1338741 w 3654515"/>
                <a:gd name="connsiteY2" fmla="*/ 3425023 h 4006207"/>
                <a:gd name="connsiteX3" fmla="*/ 1731746 w 3654515"/>
                <a:gd name="connsiteY3" fmla="*/ 3891938 h 4006207"/>
                <a:gd name="connsiteX4" fmla="*/ 1776343 w 3654515"/>
                <a:gd name="connsiteY4" fmla="*/ 3896192 h 4006207"/>
                <a:gd name="connsiteX5" fmla="*/ 1804775 w 3654515"/>
                <a:gd name="connsiteY5" fmla="*/ 3901622 h 4006207"/>
                <a:gd name="connsiteX6" fmla="*/ 3274309 w 3654515"/>
                <a:gd name="connsiteY6" fmla="*/ 3901622 h 4006207"/>
                <a:gd name="connsiteX7" fmla="*/ 3279764 w 3654515"/>
                <a:gd name="connsiteY7" fmla="*/ 3900582 h 4006207"/>
                <a:gd name="connsiteX8" fmla="*/ 3285213 w 3654515"/>
                <a:gd name="connsiteY8" fmla="*/ 3901622 h 4006207"/>
                <a:gd name="connsiteX9" fmla="*/ 3560897 w 3654515"/>
                <a:gd name="connsiteY9" fmla="*/ 3646315 h 4006207"/>
                <a:gd name="connsiteX10" fmla="*/ 3253200 w 3654515"/>
                <a:gd name="connsiteY10" fmla="*/ 3434254 h 4006207"/>
                <a:gd name="connsiteX11" fmla="*/ 3272188 w 3654515"/>
                <a:gd name="connsiteY11" fmla="*/ 3231989 h 4006207"/>
                <a:gd name="connsiteX12" fmla="*/ 2615664 w 3654515"/>
                <a:gd name="connsiteY12" fmla="*/ 2534931 h 4006207"/>
                <a:gd name="connsiteX13" fmla="*/ 2610633 w 3654515"/>
                <a:gd name="connsiteY13" fmla="*/ 2448880 h 4006207"/>
                <a:gd name="connsiteX14" fmla="*/ 3372712 w 3654515"/>
                <a:gd name="connsiteY14" fmla="*/ 3227544 h 4006207"/>
                <a:gd name="connsiteX15" fmla="*/ 3352240 w 3654515"/>
                <a:gd name="connsiteY15" fmla="*/ 3365886 h 4006207"/>
                <a:gd name="connsiteX16" fmla="*/ 3457751 w 3654515"/>
                <a:gd name="connsiteY16" fmla="*/ 3387188 h 4006207"/>
                <a:gd name="connsiteX17" fmla="*/ 3654515 w 3654515"/>
                <a:gd name="connsiteY17" fmla="*/ 3684038 h 4006207"/>
                <a:gd name="connsiteX18" fmla="*/ 3332349 w 3654515"/>
                <a:gd name="connsiteY18" fmla="*/ 4006204 h 4006207"/>
                <a:gd name="connsiteX19" fmla="*/ 3326473 w 3654515"/>
                <a:gd name="connsiteY19" fmla="*/ 4005021 h 4006207"/>
                <a:gd name="connsiteX20" fmla="*/ 3320592 w 3654515"/>
                <a:gd name="connsiteY20" fmla="*/ 4006207 h 4006207"/>
                <a:gd name="connsiteX21" fmla="*/ 1736561 w 3654515"/>
                <a:gd name="connsiteY21" fmla="*/ 4006204 h 4006207"/>
                <a:gd name="connsiteX22" fmla="*/ 1705914 w 3654515"/>
                <a:gd name="connsiteY22" fmla="*/ 4000020 h 4006207"/>
                <a:gd name="connsiteX23" fmla="*/ 1657844 w 3654515"/>
                <a:gd name="connsiteY23" fmla="*/ 3995171 h 4006207"/>
                <a:gd name="connsiteX24" fmla="*/ 1224216 w 3654515"/>
                <a:gd name="connsiteY24" fmla="*/ 3463131 h 4006207"/>
                <a:gd name="connsiteX25" fmla="*/ 1767292 w 3654515"/>
                <a:gd name="connsiteY25" fmla="*/ 2920055 h 4006207"/>
                <a:gd name="connsiteX26" fmla="*/ 1876738 w 3654515"/>
                <a:gd name="connsiteY26" fmla="*/ 2931089 h 4006207"/>
                <a:gd name="connsiteX27" fmla="*/ 1903868 w 3654515"/>
                <a:gd name="connsiteY27" fmla="*/ 2939508 h 4006207"/>
                <a:gd name="connsiteX28" fmla="*/ 1908440 w 3654515"/>
                <a:gd name="connsiteY28" fmla="*/ 2924453 h 4006207"/>
                <a:gd name="connsiteX29" fmla="*/ 2610633 w 3654515"/>
                <a:gd name="connsiteY29" fmla="*/ 2448880 h 4006207"/>
                <a:gd name="connsiteX30" fmla="*/ 1328895 w 3654515"/>
                <a:gd name="connsiteY30" fmla="*/ 1748195 h 4006207"/>
                <a:gd name="connsiteX31" fmla="*/ 1421457 w 3654515"/>
                <a:gd name="connsiteY31" fmla="*/ 1798955 h 4006207"/>
                <a:gd name="connsiteX32" fmla="*/ 1455297 w 3654515"/>
                <a:gd name="connsiteY32" fmla="*/ 1937798 h 4006207"/>
                <a:gd name="connsiteX33" fmla="*/ 1419466 w 3654515"/>
                <a:gd name="connsiteY33" fmla="*/ 2070171 h 4006207"/>
                <a:gd name="connsiteX34" fmla="*/ 1325411 w 3654515"/>
                <a:gd name="connsiteY34" fmla="*/ 2119438 h 4006207"/>
                <a:gd name="connsiteX35" fmla="*/ 1228620 w 3654515"/>
                <a:gd name="connsiteY35" fmla="*/ 2070668 h 4006207"/>
                <a:gd name="connsiteX36" fmla="*/ 1193038 w 3654515"/>
                <a:gd name="connsiteY36" fmla="*/ 1934812 h 4006207"/>
                <a:gd name="connsiteX37" fmla="*/ 1228869 w 3654515"/>
                <a:gd name="connsiteY37" fmla="*/ 1796964 h 4006207"/>
                <a:gd name="connsiteX38" fmla="*/ 1328895 w 3654515"/>
                <a:gd name="connsiteY38" fmla="*/ 1748195 h 4006207"/>
                <a:gd name="connsiteX39" fmla="*/ 1785481 w 3654515"/>
                <a:gd name="connsiteY39" fmla="*/ 1577006 h 4006207"/>
                <a:gd name="connsiteX40" fmla="*/ 1785481 w 3654515"/>
                <a:gd name="connsiteY40" fmla="*/ 2290627 h 4006207"/>
                <a:gd name="connsiteX41" fmla="*/ 2246299 w 3654515"/>
                <a:gd name="connsiteY41" fmla="*/ 2290627 h 4006207"/>
                <a:gd name="connsiteX42" fmla="*/ 2246299 w 3654515"/>
                <a:gd name="connsiteY42" fmla="*/ 2122423 h 4006207"/>
                <a:gd name="connsiteX43" fmla="*/ 2000463 w 3654515"/>
                <a:gd name="connsiteY43" fmla="*/ 2122423 h 4006207"/>
                <a:gd name="connsiteX44" fmla="*/ 2000463 w 3654515"/>
                <a:gd name="connsiteY44" fmla="*/ 1577006 h 4006207"/>
                <a:gd name="connsiteX45" fmla="*/ 1330885 w 3654515"/>
                <a:gd name="connsiteY45" fmla="*/ 1565062 h 4006207"/>
                <a:gd name="connsiteX46" fmla="*/ 1140785 w 3654515"/>
                <a:gd name="connsiteY46" fmla="*/ 1612587 h 4006207"/>
                <a:gd name="connsiteX47" fmla="*/ 1010900 w 3654515"/>
                <a:gd name="connsiteY47" fmla="*/ 1747200 h 4006207"/>
                <a:gd name="connsiteX48" fmla="*/ 964619 w 3654515"/>
                <a:gd name="connsiteY48" fmla="*/ 1943272 h 4006207"/>
                <a:gd name="connsiteX49" fmla="*/ 1010403 w 3654515"/>
                <a:gd name="connsiteY49" fmla="*/ 2129639 h 4006207"/>
                <a:gd name="connsiteX50" fmla="*/ 1138546 w 3654515"/>
                <a:gd name="connsiteY50" fmla="*/ 2257534 h 4006207"/>
                <a:gd name="connsiteX51" fmla="*/ 1321430 w 3654515"/>
                <a:gd name="connsiteY51" fmla="*/ 2303068 h 4006207"/>
                <a:gd name="connsiteX52" fmla="*/ 1404537 w 3654515"/>
                <a:gd name="connsiteY52" fmla="*/ 2294608 h 4006207"/>
                <a:gd name="connsiteX53" fmla="*/ 1495108 w 3654515"/>
                <a:gd name="connsiteY53" fmla="*/ 2386672 h 4006207"/>
                <a:gd name="connsiteX54" fmla="*/ 1764831 w 3654515"/>
                <a:gd name="connsiteY54" fmla="*/ 2386672 h 4006207"/>
                <a:gd name="connsiteX55" fmla="*/ 1576224 w 3654515"/>
                <a:gd name="connsiteY55" fmla="*/ 2204535 h 4006207"/>
                <a:gd name="connsiteX56" fmla="*/ 1683217 w 3654515"/>
                <a:gd name="connsiteY56" fmla="*/ 1931826 h 4006207"/>
                <a:gd name="connsiteX57" fmla="*/ 1639176 w 3654515"/>
                <a:gd name="connsiteY57" fmla="*/ 1740482 h 4006207"/>
                <a:gd name="connsiteX58" fmla="*/ 1514267 w 3654515"/>
                <a:gd name="connsiteY58" fmla="*/ 1610597 h 4006207"/>
                <a:gd name="connsiteX59" fmla="*/ 1330885 w 3654515"/>
                <a:gd name="connsiteY59" fmla="*/ 1565062 h 4006207"/>
                <a:gd name="connsiteX60" fmla="*/ 683674 w 3654515"/>
                <a:gd name="connsiteY60" fmla="*/ 1565062 h 4006207"/>
                <a:gd name="connsiteX61" fmla="*/ 472673 w 3654515"/>
                <a:gd name="connsiteY61" fmla="*/ 1627019 h 4006207"/>
                <a:gd name="connsiteX62" fmla="*/ 394045 w 3654515"/>
                <a:gd name="connsiteY62" fmla="*/ 1792485 h 4006207"/>
                <a:gd name="connsiteX63" fmla="*/ 566230 w 3654515"/>
                <a:gd name="connsiteY63" fmla="*/ 2006472 h 4006207"/>
                <a:gd name="connsiteX64" fmla="*/ 639135 w 3654515"/>
                <a:gd name="connsiteY64" fmla="*/ 2037824 h 4006207"/>
                <a:gd name="connsiteX65" fmla="*/ 668496 w 3654515"/>
                <a:gd name="connsiteY65" fmla="*/ 2062457 h 4006207"/>
                <a:gd name="connsiteX66" fmla="*/ 678200 w 3654515"/>
                <a:gd name="connsiteY66" fmla="*/ 2093062 h 4006207"/>
                <a:gd name="connsiteX67" fmla="*/ 658792 w 3654515"/>
                <a:gd name="connsiteY67" fmla="*/ 2130137 h 4006207"/>
                <a:gd name="connsiteX68" fmla="*/ 604051 w 3654515"/>
                <a:gd name="connsiteY68" fmla="*/ 2142827 h 4006207"/>
                <a:gd name="connsiteX69" fmla="*/ 503029 w 3654515"/>
                <a:gd name="connsiteY69" fmla="*/ 2122672 h 4006207"/>
                <a:gd name="connsiteX70" fmla="*/ 403998 w 3654515"/>
                <a:gd name="connsiteY70" fmla="*/ 2069673 h 4006207"/>
                <a:gd name="connsiteX71" fmla="*/ 403998 w 3654515"/>
                <a:gd name="connsiteY71" fmla="*/ 2265247 h 4006207"/>
                <a:gd name="connsiteX72" fmla="*/ 609027 w 3654515"/>
                <a:gd name="connsiteY72" fmla="*/ 2303068 h 4006207"/>
                <a:gd name="connsiteX73" fmla="*/ 774245 w 3654515"/>
                <a:gd name="connsiteY73" fmla="*/ 2277191 h 4006207"/>
                <a:gd name="connsiteX74" fmla="*/ 880990 w 3654515"/>
                <a:gd name="connsiteY74" fmla="*/ 2198563 h 4006207"/>
                <a:gd name="connsiteX75" fmla="*/ 919059 w 3654515"/>
                <a:gd name="connsiteY75" fmla="*/ 2074650 h 4006207"/>
                <a:gd name="connsiteX76" fmla="*/ 873027 w 3654515"/>
                <a:gd name="connsiteY76" fmla="*/ 1948248 h 4006207"/>
                <a:gd name="connsiteX77" fmla="*/ 716021 w 3654515"/>
                <a:gd name="connsiteY77" fmla="*/ 1850212 h 4006207"/>
                <a:gd name="connsiteX78" fmla="*/ 642121 w 3654515"/>
                <a:gd name="connsiteY78" fmla="*/ 1812142 h 4006207"/>
                <a:gd name="connsiteX79" fmla="*/ 624454 w 3654515"/>
                <a:gd name="connsiteY79" fmla="*/ 1775068 h 4006207"/>
                <a:gd name="connsiteX80" fmla="*/ 646350 w 3654515"/>
                <a:gd name="connsiteY80" fmla="*/ 1738242 h 4006207"/>
                <a:gd name="connsiteX81" fmla="*/ 704077 w 3654515"/>
                <a:gd name="connsiteY81" fmla="*/ 1724806 h 4006207"/>
                <a:gd name="connsiteX82" fmla="*/ 881239 w 3654515"/>
                <a:gd name="connsiteY82" fmla="*/ 1774073 h 4006207"/>
                <a:gd name="connsiteX83" fmla="*/ 881239 w 3654515"/>
                <a:gd name="connsiteY83" fmla="*/ 1592433 h 4006207"/>
                <a:gd name="connsiteX84" fmla="*/ 809329 w 3654515"/>
                <a:gd name="connsiteY84" fmla="*/ 1575513 h 4006207"/>
                <a:gd name="connsiteX85" fmla="*/ 752349 w 3654515"/>
                <a:gd name="connsiteY85" fmla="*/ 1568048 h 4006207"/>
                <a:gd name="connsiteX86" fmla="*/ 683674 w 3654515"/>
                <a:gd name="connsiteY86" fmla="*/ 1565062 h 4006207"/>
                <a:gd name="connsiteX87" fmla="*/ 1309044 w 3654515"/>
                <a:gd name="connsiteY87" fmla="*/ 196190 h 4006207"/>
                <a:gd name="connsiteX88" fmla="*/ 347062 w 3654515"/>
                <a:gd name="connsiteY88" fmla="*/ 500340 h 4006207"/>
                <a:gd name="connsiteX89" fmla="*/ 1309044 w 3654515"/>
                <a:gd name="connsiteY89" fmla="*/ 804488 h 4006207"/>
                <a:gd name="connsiteX90" fmla="*/ 2271029 w 3654515"/>
                <a:gd name="connsiteY90" fmla="*/ 500340 h 4006207"/>
                <a:gd name="connsiteX91" fmla="*/ 1309044 w 3654515"/>
                <a:gd name="connsiteY91" fmla="*/ 196190 h 4006207"/>
                <a:gd name="connsiteX92" fmla="*/ 1315224 w 3654515"/>
                <a:gd name="connsiteY92" fmla="*/ 0 h 4006207"/>
                <a:gd name="connsiteX93" fmla="*/ 2630444 w 3654515"/>
                <a:gd name="connsiteY93" fmla="*/ 588894 h 4006207"/>
                <a:gd name="connsiteX94" fmla="*/ 2636856 w 3654515"/>
                <a:gd name="connsiteY94" fmla="*/ 2379088 h 4006207"/>
                <a:gd name="connsiteX95" fmla="*/ 1860931 w 3654515"/>
                <a:gd name="connsiteY95" fmla="*/ 2847882 h 4006207"/>
                <a:gd name="connsiteX96" fmla="*/ 1167213 w 3654515"/>
                <a:gd name="connsiteY96" fmla="*/ 3297268 h 4006207"/>
                <a:gd name="connsiteX97" fmla="*/ 1144936 w 3654515"/>
                <a:gd name="connsiteY97" fmla="*/ 3503600 h 4006207"/>
                <a:gd name="connsiteX98" fmla="*/ 1050193 w 3654515"/>
                <a:gd name="connsiteY98" fmla="*/ 3520680 h 4006207"/>
                <a:gd name="connsiteX99" fmla="*/ 0 w 3654515"/>
                <a:gd name="connsiteY99" fmla="*/ 2943751 h 4006207"/>
                <a:gd name="connsiteX100" fmla="*/ 0 w 3654515"/>
                <a:gd name="connsiteY100" fmla="*/ 588894 h 4006207"/>
                <a:gd name="connsiteX101" fmla="*/ 1315224 w 3654515"/>
                <a:gd name="connsiteY101" fmla="*/ 0 h 400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54515" h="4006207">
                  <a:moveTo>
                    <a:pt x="2615664" y="2534931"/>
                  </a:moveTo>
                  <a:cubicBezTo>
                    <a:pt x="2075168" y="2553950"/>
                    <a:pt x="1992068" y="3047282"/>
                    <a:pt x="1960582" y="3034209"/>
                  </a:cubicBezTo>
                  <a:cubicBezTo>
                    <a:pt x="1750630" y="2947045"/>
                    <a:pt x="1387344" y="3032852"/>
                    <a:pt x="1338741" y="3425023"/>
                  </a:cubicBezTo>
                  <a:cubicBezTo>
                    <a:pt x="1313406" y="3629467"/>
                    <a:pt x="1448733" y="3854175"/>
                    <a:pt x="1731746" y="3891938"/>
                  </a:cubicBezTo>
                  <a:lnTo>
                    <a:pt x="1776343" y="3896192"/>
                  </a:lnTo>
                  <a:lnTo>
                    <a:pt x="1804775" y="3901622"/>
                  </a:lnTo>
                  <a:lnTo>
                    <a:pt x="3274309" y="3901622"/>
                  </a:lnTo>
                  <a:lnTo>
                    <a:pt x="3279764" y="3900582"/>
                  </a:lnTo>
                  <a:lnTo>
                    <a:pt x="3285213" y="3901622"/>
                  </a:lnTo>
                  <a:cubicBezTo>
                    <a:pt x="3450282" y="3901622"/>
                    <a:pt x="3586162" y="3769274"/>
                    <a:pt x="3560897" y="3646315"/>
                  </a:cubicBezTo>
                  <a:cubicBezTo>
                    <a:pt x="3543701" y="3562623"/>
                    <a:pt x="3485290" y="3469652"/>
                    <a:pt x="3253200" y="3434254"/>
                  </a:cubicBezTo>
                  <a:cubicBezTo>
                    <a:pt x="3255079" y="3357929"/>
                    <a:pt x="3270309" y="3308317"/>
                    <a:pt x="3272188" y="3231989"/>
                  </a:cubicBezTo>
                  <a:cubicBezTo>
                    <a:pt x="3272188" y="2854587"/>
                    <a:pt x="3006128" y="2534931"/>
                    <a:pt x="2615664" y="2534931"/>
                  </a:cubicBezTo>
                  <a:close/>
                  <a:moveTo>
                    <a:pt x="2610633" y="2448880"/>
                  </a:moveTo>
                  <a:cubicBezTo>
                    <a:pt x="3031516" y="2448880"/>
                    <a:pt x="3372712" y="2797500"/>
                    <a:pt x="3372712" y="3227544"/>
                  </a:cubicBezTo>
                  <a:lnTo>
                    <a:pt x="3352240" y="3365886"/>
                  </a:lnTo>
                  <a:lnTo>
                    <a:pt x="3457751" y="3387188"/>
                  </a:lnTo>
                  <a:cubicBezTo>
                    <a:pt x="3573383" y="3436096"/>
                    <a:pt x="3654515" y="3550593"/>
                    <a:pt x="3654515" y="3684038"/>
                  </a:cubicBezTo>
                  <a:cubicBezTo>
                    <a:pt x="3654515" y="3861967"/>
                    <a:pt x="3510277" y="4006204"/>
                    <a:pt x="3332349" y="4006204"/>
                  </a:cubicBezTo>
                  <a:lnTo>
                    <a:pt x="3326473" y="4005021"/>
                  </a:lnTo>
                  <a:lnTo>
                    <a:pt x="3320592" y="4006207"/>
                  </a:lnTo>
                  <a:lnTo>
                    <a:pt x="1736561" y="4006204"/>
                  </a:lnTo>
                  <a:lnTo>
                    <a:pt x="1705914" y="4000020"/>
                  </a:lnTo>
                  <a:lnTo>
                    <a:pt x="1657844" y="3995171"/>
                  </a:lnTo>
                  <a:cubicBezTo>
                    <a:pt x="1410373" y="3944532"/>
                    <a:pt x="1224216" y="3725571"/>
                    <a:pt x="1224216" y="3463131"/>
                  </a:cubicBezTo>
                  <a:cubicBezTo>
                    <a:pt x="1224216" y="3163198"/>
                    <a:pt x="1467359" y="2920055"/>
                    <a:pt x="1767292" y="2920055"/>
                  </a:cubicBezTo>
                  <a:cubicBezTo>
                    <a:pt x="1804783" y="2920055"/>
                    <a:pt x="1841387" y="2923852"/>
                    <a:pt x="1876738" y="2931089"/>
                  </a:cubicBezTo>
                  <a:lnTo>
                    <a:pt x="1903868" y="2939508"/>
                  </a:lnTo>
                  <a:lnTo>
                    <a:pt x="1908440" y="2924453"/>
                  </a:lnTo>
                  <a:cubicBezTo>
                    <a:pt x="2024131" y="2644980"/>
                    <a:pt x="2294968" y="2448880"/>
                    <a:pt x="2610633" y="2448880"/>
                  </a:cubicBezTo>
                  <a:close/>
                  <a:moveTo>
                    <a:pt x="1328895" y="1748195"/>
                  </a:moveTo>
                  <a:cubicBezTo>
                    <a:pt x="1368043" y="1748195"/>
                    <a:pt x="1398897" y="1765115"/>
                    <a:pt x="1421457" y="1798955"/>
                  </a:cubicBezTo>
                  <a:cubicBezTo>
                    <a:pt x="1444017" y="1832795"/>
                    <a:pt x="1455297" y="1879076"/>
                    <a:pt x="1455297" y="1937798"/>
                  </a:cubicBezTo>
                  <a:cubicBezTo>
                    <a:pt x="1455297" y="1993202"/>
                    <a:pt x="1443353" y="2037326"/>
                    <a:pt x="1419466" y="2070171"/>
                  </a:cubicBezTo>
                  <a:cubicBezTo>
                    <a:pt x="1395579" y="2103015"/>
                    <a:pt x="1364228" y="2119438"/>
                    <a:pt x="1325411" y="2119438"/>
                  </a:cubicBezTo>
                  <a:cubicBezTo>
                    <a:pt x="1284605" y="2119438"/>
                    <a:pt x="1252341" y="2103181"/>
                    <a:pt x="1228620" y="2070668"/>
                  </a:cubicBezTo>
                  <a:cubicBezTo>
                    <a:pt x="1204899" y="2038156"/>
                    <a:pt x="1193038" y="1992870"/>
                    <a:pt x="1193038" y="1934812"/>
                  </a:cubicBezTo>
                  <a:cubicBezTo>
                    <a:pt x="1193038" y="1875426"/>
                    <a:pt x="1204981" y="1829477"/>
                    <a:pt x="1228869" y="1796964"/>
                  </a:cubicBezTo>
                  <a:cubicBezTo>
                    <a:pt x="1252755" y="1764451"/>
                    <a:pt x="1286097" y="1748195"/>
                    <a:pt x="1328895" y="1748195"/>
                  </a:cubicBezTo>
                  <a:close/>
                  <a:moveTo>
                    <a:pt x="1785481" y="1577006"/>
                  </a:moveTo>
                  <a:lnTo>
                    <a:pt x="1785481" y="2290627"/>
                  </a:lnTo>
                  <a:lnTo>
                    <a:pt x="2246299" y="2290627"/>
                  </a:lnTo>
                  <a:lnTo>
                    <a:pt x="2246299" y="2122423"/>
                  </a:lnTo>
                  <a:lnTo>
                    <a:pt x="2000463" y="2122423"/>
                  </a:lnTo>
                  <a:lnTo>
                    <a:pt x="2000463" y="1577006"/>
                  </a:lnTo>
                  <a:close/>
                  <a:moveTo>
                    <a:pt x="1330885" y="1565062"/>
                  </a:moveTo>
                  <a:cubicBezTo>
                    <a:pt x="1259888" y="1565062"/>
                    <a:pt x="1196522" y="1580904"/>
                    <a:pt x="1140785" y="1612587"/>
                  </a:cubicBezTo>
                  <a:cubicBezTo>
                    <a:pt x="1085049" y="1644270"/>
                    <a:pt x="1041754" y="1689141"/>
                    <a:pt x="1010900" y="1747200"/>
                  </a:cubicBezTo>
                  <a:cubicBezTo>
                    <a:pt x="980046" y="1805258"/>
                    <a:pt x="964619" y="1870616"/>
                    <a:pt x="964619" y="1943272"/>
                  </a:cubicBezTo>
                  <a:cubicBezTo>
                    <a:pt x="964619" y="2012610"/>
                    <a:pt x="979880" y="2074733"/>
                    <a:pt x="1010403" y="2129639"/>
                  </a:cubicBezTo>
                  <a:cubicBezTo>
                    <a:pt x="1040925" y="2184546"/>
                    <a:pt x="1083639" y="2227178"/>
                    <a:pt x="1138546" y="2257534"/>
                  </a:cubicBezTo>
                  <a:cubicBezTo>
                    <a:pt x="1193453" y="2287890"/>
                    <a:pt x="1254414" y="2303068"/>
                    <a:pt x="1321430" y="2303068"/>
                  </a:cubicBezTo>
                  <a:cubicBezTo>
                    <a:pt x="1350294" y="2303068"/>
                    <a:pt x="1377996" y="2300248"/>
                    <a:pt x="1404537" y="2294608"/>
                  </a:cubicBezTo>
                  <a:lnTo>
                    <a:pt x="1495108" y="2386672"/>
                  </a:lnTo>
                  <a:lnTo>
                    <a:pt x="1764831" y="2386672"/>
                  </a:lnTo>
                  <a:lnTo>
                    <a:pt x="1576224" y="2204535"/>
                  </a:lnTo>
                  <a:cubicBezTo>
                    <a:pt x="1647553" y="2133206"/>
                    <a:pt x="1683217" y="2042303"/>
                    <a:pt x="1683217" y="1931826"/>
                  </a:cubicBezTo>
                  <a:cubicBezTo>
                    <a:pt x="1683217" y="1860497"/>
                    <a:pt x="1668537" y="1796715"/>
                    <a:pt x="1639176" y="1740482"/>
                  </a:cubicBezTo>
                  <a:cubicBezTo>
                    <a:pt x="1609815" y="1684248"/>
                    <a:pt x="1568179" y="1640953"/>
                    <a:pt x="1514267" y="1610597"/>
                  </a:cubicBezTo>
                  <a:cubicBezTo>
                    <a:pt x="1460356" y="1580240"/>
                    <a:pt x="1399229" y="1565062"/>
                    <a:pt x="1330885" y="1565062"/>
                  </a:cubicBezTo>
                  <a:close/>
                  <a:moveTo>
                    <a:pt x="683674" y="1565062"/>
                  </a:moveTo>
                  <a:cubicBezTo>
                    <a:pt x="595425" y="1565062"/>
                    <a:pt x="525091" y="1585714"/>
                    <a:pt x="472673" y="1627019"/>
                  </a:cubicBezTo>
                  <a:cubicBezTo>
                    <a:pt x="420254" y="1668323"/>
                    <a:pt x="394045" y="1723479"/>
                    <a:pt x="394045" y="1792485"/>
                  </a:cubicBezTo>
                  <a:cubicBezTo>
                    <a:pt x="394045" y="1891019"/>
                    <a:pt x="451440" y="1962348"/>
                    <a:pt x="566230" y="2006472"/>
                  </a:cubicBezTo>
                  <a:cubicBezTo>
                    <a:pt x="601728" y="2019743"/>
                    <a:pt x="626030" y="2030193"/>
                    <a:pt x="639135" y="2037824"/>
                  </a:cubicBezTo>
                  <a:cubicBezTo>
                    <a:pt x="652239" y="2045455"/>
                    <a:pt x="662026" y="2053666"/>
                    <a:pt x="668496" y="2062457"/>
                  </a:cubicBezTo>
                  <a:cubicBezTo>
                    <a:pt x="674965" y="2071249"/>
                    <a:pt x="678200" y="2081451"/>
                    <a:pt x="678200" y="2093062"/>
                  </a:cubicBezTo>
                  <a:cubicBezTo>
                    <a:pt x="678200" y="2109319"/>
                    <a:pt x="671730" y="2121677"/>
                    <a:pt x="658792" y="2130137"/>
                  </a:cubicBezTo>
                  <a:cubicBezTo>
                    <a:pt x="645853" y="2138597"/>
                    <a:pt x="627606" y="2142827"/>
                    <a:pt x="604051" y="2142827"/>
                  </a:cubicBezTo>
                  <a:cubicBezTo>
                    <a:pt x="572865" y="2142827"/>
                    <a:pt x="539191" y="2136109"/>
                    <a:pt x="503029" y="2122672"/>
                  </a:cubicBezTo>
                  <a:cubicBezTo>
                    <a:pt x="466867" y="2109236"/>
                    <a:pt x="433857" y="2091570"/>
                    <a:pt x="403998" y="2069673"/>
                  </a:cubicBezTo>
                  <a:lnTo>
                    <a:pt x="403998" y="2265247"/>
                  </a:lnTo>
                  <a:cubicBezTo>
                    <a:pt x="466037" y="2290461"/>
                    <a:pt x="534381" y="2303068"/>
                    <a:pt x="609027" y="2303068"/>
                  </a:cubicBezTo>
                  <a:cubicBezTo>
                    <a:pt x="673389" y="2303068"/>
                    <a:pt x="728462" y="2294442"/>
                    <a:pt x="774245" y="2277191"/>
                  </a:cubicBezTo>
                  <a:cubicBezTo>
                    <a:pt x="820028" y="2259939"/>
                    <a:pt x="855610" y="2233730"/>
                    <a:pt x="880990" y="2198563"/>
                  </a:cubicBezTo>
                  <a:cubicBezTo>
                    <a:pt x="906370" y="2163396"/>
                    <a:pt x="919059" y="2122092"/>
                    <a:pt x="919059" y="2074650"/>
                  </a:cubicBezTo>
                  <a:cubicBezTo>
                    <a:pt x="919059" y="2025881"/>
                    <a:pt x="903715" y="1983747"/>
                    <a:pt x="873027" y="1948248"/>
                  </a:cubicBezTo>
                  <a:cubicBezTo>
                    <a:pt x="842339" y="1912749"/>
                    <a:pt x="790004" y="1880071"/>
                    <a:pt x="716021" y="1850212"/>
                  </a:cubicBezTo>
                  <a:cubicBezTo>
                    <a:pt x="678532" y="1834619"/>
                    <a:pt x="653898" y="1821929"/>
                    <a:pt x="642121" y="1812142"/>
                  </a:cubicBezTo>
                  <a:cubicBezTo>
                    <a:pt x="630343" y="1802355"/>
                    <a:pt x="624454" y="1789997"/>
                    <a:pt x="624454" y="1775068"/>
                  </a:cubicBezTo>
                  <a:cubicBezTo>
                    <a:pt x="624454" y="1759475"/>
                    <a:pt x="631753" y="1747200"/>
                    <a:pt x="646350" y="1738242"/>
                  </a:cubicBezTo>
                  <a:cubicBezTo>
                    <a:pt x="660948" y="1729285"/>
                    <a:pt x="680190" y="1724806"/>
                    <a:pt x="704077" y="1724806"/>
                  </a:cubicBezTo>
                  <a:cubicBezTo>
                    <a:pt x="762136" y="1724806"/>
                    <a:pt x="821189" y="1741228"/>
                    <a:pt x="881239" y="1774073"/>
                  </a:cubicBezTo>
                  <a:lnTo>
                    <a:pt x="881239" y="1592433"/>
                  </a:lnTo>
                  <a:cubicBezTo>
                    <a:pt x="850385" y="1584139"/>
                    <a:pt x="826415" y="1578499"/>
                    <a:pt x="809329" y="1575513"/>
                  </a:cubicBezTo>
                  <a:cubicBezTo>
                    <a:pt x="792243" y="1572527"/>
                    <a:pt x="773250" y="1570039"/>
                    <a:pt x="752349" y="1568048"/>
                  </a:cubicBezTo>
                  <a:cubicBezTo>
                    <a:pt x="731448" y="1566057"/>
                    <a:pt x="708556" y="1565062"/>
                    <a:pt x="683674" y="1565062"/>
                  </a:cubicBezTo>
                  <a:close/>
                  <a:moveTo>
                    <a:pt x="1309044" y="196190"/>
                  </a:moveTo>
                  <a:cubicBezTo>
                    <a:pt x="777755" y="196190"/>
                    <a:pt x="347062" y="332363"/>
                    <a:pt x="347062" y="500340"/>
                  </a:cubicBezTo>
                  <a:cubicBezTo>
                    <a:pt x="347062" y="668316"/>
                    <a:pt x="777755" y="804488"/>
                    <a:pt x="1309044" y="804488"/>
                  </a:cubicBezTo>
                  <a:cubicBezTo>
                    <a:pt x="1840335" y="804488"/>
                    <a:pt x="2271029" y="668316"/>
                    <a:pt x="2271029" y="500340"/>
                  </a:cubicBezTo>
                  <a:cubicBezTo>
                    <a:pt x="2271029" y="332363"/>
                    <a:pt x="1840335" y="196190"/>
                    <a:pt x="1309044" y="196190"/>
                  </a:cubicBezTo>
                  <a:close/>
                  <a:moveTo>
                    <a:pt x="1315224" y="0"/>
                  </a:moveTo>
                  <a:cubicBezTo>
                    <a:pt x="2041487" y="0"/>
                    <a:pt x="2630444" y="263538"/>
                    <a:pt x="2630444" y="588894"/>
                  </a:cubicBezTo>
                  <a:cubicBezTo>
                    <a:pt x="2632582" y="1185624"/>
                    <a:pt x="2634718" y="1782357"/>
                    <a:pt x="2636856" y="2379088"/>
                  </a:cubicBezTo>
                  <a:cubicBezTo>
                    <a:pt x="2239277" y="2346543"/>
                    <a:pt x="1952849" y="2602556"/>
                    <a:pt x="1860931" y="2847882"/>
                  </a:cubicBezTo>
                  <a:cubicBezTo>
                    <a:pt x="1610647" y="2807470"/>
                    <a:pt x="1299367" y="2933621"/>
                    <a:pt x="1167213" y="3297268"/>
                  </a:cubicBezTo>
                  <a:cubicBezTo>
                    <a:pt x="1137653" y="3455719"/>
                    <a:pt x="1164439" y="3466365"/>
                    <a:pt x="1144936" y="3503600"/>
                  </a:cubicBezTo>
                  <a:cubicBezTo>
                    <a:pt x="1125433" y="3540836"/>
                    <a:pt x="1157653" y="3515663"/>
                    <a:pt x="1050193" y="3520680"/>
                  </a:cubicBezTo>
                  <a:cubicBezTo>
                    <a:pt x="450921" y="3465791"/>
                    <a:pt x="0" y="3228437"/>
                    <a:pt x="0" y="2943751"/>
                  </a:cubicBezTo>
                  <a:lnTo>
                    <a:pt x="0" y="588894"/>
                  </a:lnTo>
                  <a:cubicBezTo>
                    <a:pt x="0" y="263538"/>
                    <a:pt x="588957" y="0"/>
                    <a:pt x="1315224" y="0"/>
                  </a:cubicBez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8000" b="0" i="0" u="none" strike="noStrike" kern="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68" name="Group 267">
              <a:extLst>
                <a:ext uri="{FF2B5EF4-FFF2-40B4-BE49-F238E27FC236}">
                  <a16:creationId xmlns:a16="http://schemas.microsoft.com/office/drawing/2014/main" id="{1A67AA63-BBCE-44CF-927A-2AB01F421B99}"/>
                </a:ext>
              </a:extLst>
            </p:cNvPr>
            <p:cNvGrpSpPr/>
            <p:nvPr/>
          </p:nvGrpSpPr>
          <p:grpSpPr>
            <a:xfrm>
              <a:off x="559964" y="3706565"/>
              <a:ext cx="269822" cy="281675"/>
              <a:chOff x="8741682" y="6146532"/>
              <a:chExt cx="435311" cy="454434"/>
            </a:xfrm>
          </p:grpSpPr>
          <p:sp>
            <p:nvSpPr>
              <p:cNvPr id="271" name="AutoShape 41">
                <a:extLst>
                  <a:ext uri="{FF2B5EF4-FFF2-40B4-BE49-F238E27FC236}">
                    <a16:creationId xmlns:a16="http://schemas.microsoft.com/office/drawing/2014/main" id="{A06913BE-406B-4873-9CBF-12CE4DB9A9BF}"/>
                  </a:ext>
                </a:extLst>
              </p:cNvPr>
              <p:cNvSpPr>
                <a:spLocks noChangeAspect="1" noChangeArrowheads="1" noTextEdit="1"/>
              </p:cNvSpPr>
              <p:nvPr/>
            </p:nvSpPr>
            <p:spPr bwMode="auto">
              <a:xfrm>
                <a:off x="8741682" y="6146532"/>
                <a:ext cx="433061" cy="45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72" name="Freeform 44">
                <a:extLst>
                  <a:ext uri="{FF2B5EF4-FFF2-40B4-BE49-F238E27FC236}">
                    <a16:creationId xmlns:a16="http://schemas.microsoft.com/office/drawing/2014/main" id="{51749860-79C7-4E8D-B53A-C70464FCB65E}"/>
                  </a:ext>
                </a:extLst>
              </p:cNvPr>
              <p:cNvSpPr>
                <a:spLocks/>
              </p:cNvSpPr>
              <p:nvPr/>
            </p:nvSpPr>
            <p:spPr bwMode="auto">
              <a:xfrm>
                <a:off x="8851916" y="6257891"/>
                <a:ext cx="325077" cy="343075"/>
              </a:xfrm>
              <a:custGeom>
                <a:avLst/>
                <a:gdLst>
                  <a:gd name="T0" fmla="*/ 277 w 289"/>
                  <a:gd name="T1" fmla="*/ 44 h 305"/>
                  <a:gd name="T2" fmla="*/ 245 w 289"/>
                  <a:gd name="T3" fmla="*/ 12 h 305"/>
                  <a:gd name="T4" fmla="*/ 231 w 289"/>
                  <a:gd name="T5" fmla="*/ 0 h 305"/>
                  <a:gd name="T6" fmla="*/ 229 w 289"/>
                  <a:gd name="T7" fmla="*/ 0 h 305"/>
                  <a:gd name="T8" fmla="*/ 0 w 289"/>
                  <a:gd name="T9" fmla="*/ 0 h 305"/>
                  <a:gd name="T10" fmla="*/ 0 w 289"/>
                  <a:gd name="T11" fmla="*/ 305 h 305"/>
                  <a:gd name="T12" fmla="*/ 289 w 289"/>
                  <a:gd name="T13" fmla="*/ 305 h 305"/>
                  <a:gd name="T14" fmla="*/ 289 w 289"/>
                  <a:gd name="T15" fmla="*/ 60 h 305"/>
                  <a:gd name="T16" fmla="*/ 289 w 289"/>
                  <a:gd name="T17" fmla="*/ 58 h 305"/>
                  <a:gd name="T18" fmla="*/ 277 w 289"/>
                  <a:gd name="T19" fmla="*/ 4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05">
                    <a:moveTo>
                      <a:pt x="277" y="44"/>
                    </a:moveTo>
                    <a:lnTo>
                      <a:pt x="245" y="12"/>
                    </a:lnTo>
                    <a:lnTo>
                      <a:pt x="231" y="0"/>
                    </a:lnTo>
                    <a:lnTo>
                      <a:pt x="229" y="0"/>
                    </a:lnTo>
                    <a:lnTo>
                      <a:pt x="0" y="0"/>
                    </a:lnTo>
                    <a:lnTo>
                      <a:pt x="0" y="305"/>
                    </a:lnTo>
                    <a:lnTo>
                      <a:pt x="289" y="305"/>
                    </a:lnTo>
                    <a:lnTo>
                      <a:pt x="289" y="60"/>
                    </a:lnTo>
                    <a:lnTo>
                      <a:pt x="289" y="58"/>
                    </a:lnTo>
                    <a:lnTo>
                      <a:pt x="277"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73" name="Freeform 46">
                <a:extLst>
                  <a:ext uri="{FF2B5EF4-FFF2-40B4-BE49-F238E27FC236}">
                    <a16:creationId xmlns:a16="http://schemas.microsoft.com/office/drawing/2014/main" id="{C1E2985E-AF14-490D-BD95-A3F9917DB0CD}"/>
                  </a:ext>
                </a:extLst>
              </p:cNvPr>
              <p:cNvSpPr>
                <a:spLocks/>
              </p:cNvSpPr>
              <p:nvPr/>
            </p:nvSpPr>
            <p:spPr bwMode="auto">
              <a:xfrm>
                <a:off x="8869913" y="6275888"/>
                <a:ext cx="289082" cy="307080"/>
              </a:xfrm>
              <a:custGeom>
                <a:avLst/>
                <a:gdLst>
                  <a:gd name="T0" fmla="*/ 209 w 257"/>
                  <a:gd name="T1" fmla="*/ 0 h 273"/>
                  <a:gd name="T2" fmla="*/ 0 w 257"/>
                  <a:gd name="T3" fmla="*/ 0 h 273"/>
                  <a:gd name="T4" fmla="*/ 0 w 257"/>
                  <a:gd name="T5" fmla="*/ 273 h 273"/>
                  <a:gd name="T6" fmla="*/ 257 w 257"/>
                  <a:gd name="T7" fmla="*/ 273 h 273"/>
                  <a:gd name="T8" fmla="*/ 257 w 257"/>
                  <a:gd name="T9" fmla="*/ 48 h 273"/>
                  <a:gd name="T10" fmla="*/ 209 w 257"/>
                  <a:gd name="T11" fmla="*/ 48 h 273"/>
                  <a:gd name="T12" fmla="*/ 209 w 257"/>
                  <a:gd name="T13" fmla="*/ 0 h 273"/>
                </a:gdLst>
                <a:ahLst/>
                <a:cxnLst>
                  <a:cxn ang="0">
                    <a:pos x="T0" y="T1"/>
                  </a:cxn>
                  <a:cxn ang="0">
                    <a:pos x="T2" y="T3"/>
                  </a:cxn>
                  <a:cxn ang="0">
                    <a:pos x="T4" y="T5"/>
                  </a:cxn>
                  <a:cxn ang="0">
                    <a:pos x="T6" y="T7"/>
                  </a:cxn>
                  <a:cxn ang="0">
                    <a:pos x="T8" y="T9"/>
                  </a:cxn>
                  <a:cxn ang="0">
                    <a:pos x="T10" y="T11"/>
                  </a:cxn>
                  <a:cxn ang="0">
                    <a:pos x="T12" y="T13"/>
                  </a:cxn>
                </a:cxnLst>
                <a:rect l="0" t="0" r="r" b="b"/>
                <a:pathLst>
                  <a:path w="257" h="273">
                    <a:moveTo>
                      <a:pt x="209" y="0"/>
                    </a:moveTo>
                    <a:lnTo>
                      <a:pt x="0" y="0"/>
                    </a:lnTo>
                    <a:lnTo>
                      <a:pt x="0" y="273"/>
                    </a:lnTo>
                    <a:lnTo>
                      <a:pt x="257" y="273"/>
                    </a:lnTo>
                    <a:lnTo>
                      <a:pt x="257" y="48"/>
                    </a:lnTo>
                    <a:lnTo>
                      <a:pt x="209" y="48"/>
                    </a:lnTo>
                    <a:lnTo>
                      <a:pt x="20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74" name="Rectangle 51">
                <a:extLst>
                  <a:ext uri="{FF2B5EF4-FFF2-40B4-BE49-F238E27FC236}">
                    <a16:creationId xmlns:a16="http://schemas.microsoft.com/office/drawing/2014/main" id="{2E3EC2B2-A90E-4CE8-9E9A-5081687DBBF3}"/>
                  </a:ext>
                </a:extLst>
              </p:cNvPr>
              <p:cNvSpPr>
                <a:spLocks noChangeArrowheads="1"/>
              </p:cNvSpPr>
              <p:nvPr/>
            </p:nvSpPr>
            <p:spPr bwMode="auto">
              <a:xfrm>
                <a:off x="8761929" y="6148782"/>
                <a:ext cx="262086" cy="53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75" name="Freeform 55">
                <a:extLst>
                  <a:ext uri="{FF2B5EF4-FFF2-40B4-BE49-F238E27FC236}">
                    <a16:creationId xmlns:a16="http://schemas.microsoft.com/office/drawing/2014/main" id="{7A0C7F92-AEF7-4C41-BE3B-A63B34E81F92}"/>
                  </a:ext>
                </a:extLst>
              </p:cNvPr>
              <p:cNvSpPr>
                <a:spLocks/>
              </p:cNvSpPr>
              <p:nvPr/>
            </p:nvSpPr>
            <p:spPr bwMode="auto">
              <a:xfrm>
                <a:off x="8797924" y="6166779"/>
                <a:ext cx="208094" cy="35995"/>
              </a:xfrm>
              <a:custGeom>
                <a:avLst/>
                <a:gdLst>
                  <a:gd name="T0" fmla="*/ 185 w 185"/>
                  <a:gd name="T1" fmla="*/ 0 h 32"/>
                  <a:gd name="T2" fmla="*/ 0 w 185"/>
                  <a:gd name="T3" fmla="*/ 0 h 32"/>
                  <a:gd name="T4" fmla="*/ 0 w 185"/>
                  <a:gd name="T5" fmla="*/ 32 h 32"/>
                  <a:gd name="T6" fmla="*/ 48 w 185"/>
                  <a:gd name="T7" fmla="*/ 32 h 32"/>
                  <a:gd name="T8" fmla="*/ 185 w 185"/>
                  <a:gd name="T9" fmla="*/ 32 h 32"/>
                  <a:gd name="T10" fmla="*/ 185 w 185"/>
                  <a:gd name="T11" fmla="*/ 0 h 32"/>
                </a:gdLst>
                <a:ahLst/>
                <a:cxnLst>
                  <a:cxn ang="0">
                    <a:pos x="T0" y="T1"/>
                  </a:cxn>
                  <a:cxn ang="0">
                    <a:pos x="T2" y="T3"/>
                  </a:cxn>
                  <a:cxn ang="0">
                    <a:pos x="T4" y="T5"/>
                  </a:cxn>
                  <a:cxn ang="0">
                    <a:pos x="T6" y="T7"/>
                  </a:cxn>
                  <a:cxn ang="0">
                    <a:pos x="T8" y="T9"/>
                  </a:cxn>
                  <a:cxn ang="0">
                    <a:pos x="T10" y="T11"/>
                  </a:cxn>
                </a:cxnLst>
                <a:rect l="0" t="0" r="r" b="b"/>
                <a:pathLst>
                  <a:path w="185" h="32">
                    <a:moveTo>
                      <a:pt x="185" y="0"/>
                    </a:moveTo>
                    <a:lnTo>
                      <a:pt x="0" y="0"/>
                    </a:lnTo>
                    <a:lnTo>
                      <a:pt x="0" y="32"/>
                    </a:lnTo>
                    <a:lnTo>
                      <a:pt x="48" y="32"/>
                    </a:lnTo>
                    <a:lnTo>
                      <a:pt x="185" y="32"/>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76" name="Rectangle 59">
                <a:extLst>
                  <a:ext uri="{FF2B5EF4-FFF2-40B4-BE49-F238E27FC236}">
                    <a16:creationId xmlns:a16="http://schemas.microsoft.com/office/drawing/2014/main" id="{6918BC25-6544-4740-94FA-6AE2015388DF}"/>
                  </a:ext>
                </a:extLst>
              </p:cNvPr>
              <p:cNvSpPr>
                <a:spLocks noChangeArrowheads="1"/>
              </p:cNvSpPr>
              <p:nvPr/>
            </p:nvSpPr>
            <p:spPr bwMode="auto">
              <a:xfrm>
                <a:off x="8815921" y="6202774"/>
                <a:ext cx="262086" cy="55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77" name="Rectangle 61">
                <a:extLst>
                  <a:ext uri="{FF2B5EF4-FFF2-40B4-BE49-F238E27FC236}">
                    <a16:creationId xmlns:a16="http://schemas.microsoft.com/office/drawing/2014/main" id="{AC18AB91-0164-4E94-8645-BD5D432BF834}"/>
                  </a:ext>
                </a:extLst>
              </p:cNvPr>
              <p:cNvSpPr>
                <a:spLocks noChangeArrowheads="1"/>
              </p:cNvSpPr>
              <p:nvPr/>
            </p:nvSpPr>
            <p:spPr bwMode="auto">
              <a:xfrm>
                <a:off x="8797924" y="6202774"/>
                <a:ext cx="53992" cy="34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78" name="Rectangle 62">
                <a:extLst>
                  <a:ext uri="{FF2B5EF4-FFF2-40B4-BE49-F238E27FC236}">
                    <a16:creationId xmlns:a16="http://schemas.microsoft.com/office/drawing/2014/main" id="{CC3E7F33-29EE-475C-B82F-B130FFDF92B3}"/>
                  </a:ext>
                </a:extLst>
              </p:cNvPr>
              <p:cNvSpPr>
                <a:spLocks noChangeArrowheads="1"/>
              </p:cNvSpPr>
              <p:nvPr/>
            </p:nvSpPr>
            <p:spPr bwMode="auto">
              <a:xfrm>
                <a:off x="8851916" y="6220771"/>
                <a:ext cx="208094" cy="3712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79" name="Rectangle 63">
                <a:extLst>
                  <a:ext uri="{FF2B5EF4-FFF2-40B4-BE49-F238E27FC236}">
                    <a16:creationId xmlns:a16="http://schemas.microsoft.com/office/drawing/2014/main" id="{C525879D-2207-4848-95DE-087725337F3D}"/>
                  </a:ext>
                </a:extLst>
              </p:cNvPr>
              <p:cNvSpPr>
                <a:spLocks noChangeArrowheads="1"/>
              </p:cNvSpPr>
              <p:nvPr/>
            </p:nvSpPr>
            <p:spPr bwMode="auto">
              <a:xfrm>
                <a:off x="8851916" y="6220771"/>
                <a:ext cx="208094" cy="37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80" name="Freeform 64">
                <a:extLst>
                  <a:ext uri="{FF2B5EF4-FFF2-40B4-BE49-F238E27FC236}">
                    <a16:creationId xmlns:a16="http://schemas.microsoft.com/office/drawing/2014/main" id="{3865E72D-3E21-4939-9ED2-EBC0705EDCC4}"/>
                  </a:ext>
                </a:extLst>
              </p:cNvPr>
              <p:cNvSpPr>
                <a:spLocks/>
              </p:cNvSpPr>
              <p:nvPr/>
            </p:nvSpPr>
            <p:spPr bwMode="auto">
              <a:xfrm>
                <a:off x="8815921" y="6220771"/>
                <a:ext cx="35995" cy="308205"/>
              </a:xfrm>
              <a:custGeom>
                <a:avLst/>
                <a:gdLst>
                  <a:gd name="T0" fmla="*/ 32 w 32"/>
                  <a:gd name="T1" fmla="*/ 0 h 274"/>
                  <a:gd name="T2" fmla="*/ 16 w 32"/>
                  <a:gd name="T3" fmla="*/ 0 h 274"/>
                  <a:gd name="T4" fmla="*/ 0 w 32"/>
                  <a:gd name="T5" fmla="*/ 0 h 274"/>
                  <a:gd name="T6" fmla="*/ 0 w 32"/>
                  <a:gd name="T7" fmla="*/ 274 h 274"/>
                  <a:gd name="T8" fmla="*/ 32 w 32"/>
                  <a:gd name="T9" fmla="*/ 274 h 274"/>
                  <a:gd name="T10" fmla="*/ 32 w 32"/>
                  <a:gd name="T11" fmla="*/ 33 h 274"/>
                  <a:gd name="T12" fmla="*/ 32 w 32"/>
                  <a:gd name="T13" fmla="*/ 0 h 274"/>
                </a:gdLst>
                <a:ahLst/>
                <a:cxnLst>
                  <a:cxn ang="0">
                    <a:pos x="T0" y="T1"/>
                  </a:cxn>
                  <a:cxn ang="0">
                    <a:pos x="T2" y="T3"/>
                  </a:cxn>
                  <a:cxn ang="0">
                    <a:pos x="T4" y="T5"/>
                  </a:cxn>
                  <a:cxn ang="0">
                    <a:pos x="T6" y="T7"/>
                  </a:cxn>
                  <a:cxn ang="0">
                    <a:pos x="T8" y="T9"/>
                  </a:cxn>
                  <a:cxn ang="0">
                    <a:pos x="T10" y="T11"/>
                  </a:cxn>
                  <a:cxn ang="0">
                    <a:pos x="T12" y="T13"/>
                  </a:cxn>
                </a:cxnLst>
                <a:rect l="0" t="0" r="r" b="b"/>
                <a:pathLst>
                  <a:path w="32" h="274">
                    <a:moveTo>
                      <a:pt x="32" y="0"/>
                    </a:moveTo>
                    <a:lnTo>
                      <a:pt x="16" y="0"/>
                    </a:lnTo>
                    <a:lnTo>
                      <a:pt x="0" y="0"/>
                    </a:lnTo>
                    <a:lnTo>
                      <a:pt x="0" y="274"/>
                    </a:lnTo>
                    <a:lnTo>
                      <a:pt x="32" y="274"/>
                    </a:lnTo>
                    <a:lnTo>
                      <a:pt x="32" y="33"/>
                    </a:lnTo>
                    <a:lnTo>
                      <a:pt x="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81" name="Freeform 65">
                <a:extLst>
                  <a:ext uri="{FF2B5EF4-FFF2-40B4-BE49-F238E27FC236}">
                    <a16:creationId xmlns:a16="http://schemas.microsoft.com/office/drawing/2014/main" id="{524C37B7-B9A2-435C-938A-32AFE436AD1A}"/>
                  </a:ext>
                </a:extLst>
              </p:cNvPr>
              <p:cNvSpPr>
                <a:spLocks/>
              </p:cNvSpPr>
              <p:nvPr/>
            </p:nvSpPr>
            <p:spPr bwMode="auto">
              <a:xfrm>
                <a:off x="8815921" y="6220771"/>
                <a:ext cx="35995" cy="308205"/>
              </a:xfrm>
              <a:custGeom>
                <a:avLst/>
                <a:gdLst>
                  <a:gd name="T0" fmla="*/ 32 w 32"/>
                  <a:gd name="T1" fmla="*/ 0 h 274"/>
                  <a:gd name="T2" fmla="*/ 16 w 32"/>
                  <a:gd name="T3" fmla="*/ 0 h 274"/>
                  <a:gd name="T4" fmla="*/ 0 w 32"/>
                  <a:gd name="T5" fmla="*/ 0 h 274"/>
                  <a:gd name="T6" fmla="*/ 0 w 32"/>
                  <a:gd name="T7" fmla="*/ 274 h 274"/>
                  <a:gd name="T8" fmla="*/ 32 w 32"/>
                  <a:gd name="T9" fmla="*/ 274 h 274"/>
                  <a:gd name="T10" fmla="*/ 32 w 32"/>
                  <a:gd name="T11" fmla="*/ 33 h 274"/>
                  <a:gd name="T12" fmla="*/ 32 w 32"/>
                  <a:gd name="T13" fmla="*/ 0 h 274"/>
                </a:gdLst>
                <a:ahLst/>
                <a:cxnLst>
                  <a:cxn ang="0">
                    <a:pos x="T0" y="T1"/>
                  </a:cxn>
                  <a:cxn ang="0">
                    <a:pos x="T2" y="T3"/>
                  </a:cxn>
                  <a:cxn ang="0">
                    <a:pos x="T4" y="T5"/>
                  </a:cxn>
                  <a:cxn ang="0">
                    <a:pos x="T6" y="T7"/>
                  </a:cxn>
                  <a:cxn ang="0">
                    <a:pos x="T8" y="T9"/>
                  </a:cxn>
                  <a:cxn ang="0">
                    <a:pos x="T10" y="T11"/>
                  </a:cxn>
                  <a:cxn ang="0">
                    <a:pos x="T12" y="T13"/>
                  </a:cxn>
                </a:cxnLst>
                <a:rect l="0" t="0" r="r" b="b"/>
                <a:pathLst>
                  <a:path w="32" h="274">
                    <a:moveTo>
                      <a:pt x="32" y="0"/>
                    </a:moveTo>
                    <a:lnTo>
                      <a:pt x="16" y="0"/>
                    </a:lnTo>
                    <a:lnTo>
                      <a:pt x="0" y="0"/>
                    </a:lnTo>
                    <a:lnTo>
                      <a:pt x="0" y="274"/>
                    </a:lnTo>
                    <a:lnTo>
                      <a:pt x="32" y="274"/>
                    </a:lnTo>
                    <a:lnTo>
                      <a:pt x="32" y="33"/>
                    </a:lnTo>
                    <a:lnTo>
                      <a:pt x="32" y="0"/>
                    </a:ln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269" name="Freeform 258">
              <a:extLst>
                <a:ext uri="{FF2B5EF4-FFF2-40B4-BE49-F238E27FC236}">
                  <a16:creationId xmlns:a16="http://schemas.microsoft.com/office/drawing/2014/main" id="{24BA27BC-A3B6-47E6-89A8-7778D9C1725C}"/>
                </a:ext>
              </a:extLst>
            </p:cNvPr>
            <p:cNvSpPr/>
            <p:nvPr/>
          </p:nvSpPr>
          <p:spPr bwMode="auto">
            <a:xfrm flipH="1">
              <a:off x="545544" y="3267499"/>
              <a:ext cx="359022" cy="343268"/>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rgbClr val="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70" name="TextBox 269">
              <a:extLst>
                <a:ext uri="{FF2B5EF4-FFF2-40B4-BE49-F238E27FC236}">
                  <a16:creationId xmlns:a16="http://schemas.microsoft.com/office/drawing/2014/main" id="{F9639840-C8E8-4BD7-9ECD-E217B1689624}"/>
                </a:ext>
              </a:extLst>
            </p:cNvPr>
            <p:cNvSpPr txBox="1"/>
            <p:nvPr/>
          </p:nvSpPr>
          <p:spPr>
            <a:xfrm>
              <a:off x="903666" y="3724234"/>
              <a:ext cx="1464554" cy="275803"/>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Other data sources</a:t>
              </a:r>
            </a:p>
          </p:txBody>
        </p:sp>
      </p:grpSp>
      <p:sp>
        <p:nvSpPr>
          <p:cNvPr id="282" name="Freeform 266">
            <a:extLst>
              <a:ext uri="{FF2B5EF4-FFF2-40B4-BE49-F238E27FC236}">
                <a16:creationId xmlns:a16="http://schemas.microsoft.com/office/drawing/2014/main" id="{7AD30913-CA3B-44C8-BEF5-D054DFCCBA98}"/>
              </a:ext>
            </a:extLst>
          </p:cNvPr>
          <p:cNvSpPr>
            <a:spLocks noChangeAspect="1"/>
          </p:cNvSpPr>
          <p:nvPr/>
        </p:nvSpPr>
        <p:spPr bwMode="black">
          <a:xfrm>
            <a:off x="1922683" y="2408827"/>
            <a:ext cx="484508" cy="286538"/>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83" name="Freeform 70">
            <a:extLst>
              <a:ext uri="{FF2B5EF4-FFF2-40B4-BE49-F238E27FC236}">
                <a16:creationId xmlns:a16="http://schemas.microsoft.com/office/drawing/2014/main" id="{06C59C9F-4783-493F-A91E-F21F15805782}"/>
              </a:ext>
            </a:extLst>
          </p:cNvPr>
          <p:cNvSpPr/>
          <p:nvPr/>
        </p:nvSpPr>
        <p:spPr>
          <a:xfrm>
            <a:off x="2001102" y="4443411"/>
            <a:ext cx="327671" cy="417726"/>
          </a:xfrm>
          <a:custGeom>
            <a:avLst/>
            <a:gdLst>
              <a:gd name="connsiteX0" fmla="*/ 1158342 w 4408059"/>
              <a:gd name="connsiteY0" fmla="*/ 4779035 h 5619545"/>
              <a:gd name="connsiteX1" fmla="*/ 1334176 w 4408059"/>
              <a:gd name="connsiteY1" fmla="*/ 4779035 h 5619545"/>
              <a:gd name="connsiteX2" fmla="*/ 1334176 w 4408059"/>
              <a:gd name="connsiteY2" fmla="*/ 5098731 h 5619545"/>
              <a:gd name="connsiteX3" fmla="*/ 1158342 w 4408059"/>
              <a:gd name="connsiteY3" fmla="*/ 5098731 h 5619545"/>
              <a:gd name="connsiteX4" fmla="*/ 822582 w 4408059"/>
              <a:gd name="connsiteY4" fmla="*/ 4779035 h 5619545"/>
              <a:gd name="connsiteX5" fmla="*/ 822899 w 4408059"/>
              <a:gd name="connsiteY5" fmla="*/ 4779035 h 5619545"/>
              <a:gd name="connsiteX6" fmla="*/ 990417 w 4408059"/>
              <a:gd name="connsiteY6" fmla="*/ 4779035 h 5619545"/>
              <a:gd name="connsiteX7" fmla="*/ 998733 w 4408059"/>
              <a:gd name="connsiteY7" fmla="*/ 4779035 h 5619545"/>
              <a:gd name="connsiteX8" fmla="*/ 998733 w 4408059"/>
              <a:gd name="connsiteY8" fmla="*/ 5098731 h 5619545"/>
              <a:gd name="connsiteX9" fmla="*/ 990417 w 4408059"/>
              <a:gd name="connsiteY9" fmla="*/ 5098731 h 5619545"/>
              <a:gd name="connsiteX10" fmla="*/ 822899 w 4408059"/>
              <a:gd name="connsiteY10" fmla="*/ 5098731 h 5619545"/>
              <a:gd name="connsiteX11" fmla="*/ 822582 w 4408059"/>
              <a:gd name="connsiteY11" fmla="*/ 5098731 h 5619545"/>
              <a:gd name="connsiteX12" fmla="*/ 487138 w 4408059"/>
              <a:gd name="connsiteY12" fmla="*/ 4779035 h 5619545"/>
              <a:gd name="connsiteX13" fmla="*/ 654973 w 4408059"/>
              <a:gd name="connsiteY13" fmla="*/ 4779035 h 5619545"/>
              <a:gd name="connsiteX14" fmla="*/ 654973 w 4408059"/>
              <a:gd name="connsiteY14" fmla="*/ 5098731 h 5619545"/>
              <a:gd name="connsiteX15" fmla="*/ 487138 w 4408059"/>
              <a:gd name="connsiteY15" fmla="*/ 5098731 h 5619545"/>
              <a:gd name="connsiteX16" fmla="*/ 1837729 w 4408059"/>
              <a:gd name="connsiteY16" fmla="*/ 4779027 h 5619545"/>
              <a:gd name="connsiteX17" fmla="*/ 2005564 w 4408059"/>
              <a:gd name="connsiteY17" fmla="*/ 4779027 h 5619545"/>
              <a:gd name="connsiteX18" fmla="*/ 2005564 w 4408059"/>
              <a:gd name="connsiteY18" fmla="*/ 5098723 h 5619545"/>
              <a:gd name="connsiteX19" fmla="*/ 1837729 w 4408059"/>
              <a:gd name="connsiteY19" fmla="*/ 5098723 h 5619545"/>
              <a:gd name="connsiteX20" fmla="*/ 1502057 w 4408059"/>
              <a:gd name="connsiteY20" fmla="*/ 4779027 h 5619545"/>
              <a:gd name="connsiteX21" fmla="*/ 1669892 w 4408059"/>
              <a:gd name="connsiteY21" fmla="*/ 4779027 h 5619545"/>
              <a:gd name="connsiteX22" fmla="*/ 1669892 w 4408059"/>
              <a:gd name="connsiteY22" fmla="*/ 5098723 h 5619545"/>
              <a:gd name="connsiteX23" fmla="*/ 1502057 w 4408059"/>
              <a:gd name="connsiteY23" fmla="*/ 5098723 h 5619545"/>
              <a:gd name="connsiteX24" fmla="*/ 3040415 w 4408059"/>
              <a:gd name="connsiteY24" fmla="*/ 4596613 h 5619545"/>
              <a:gd name="connsiteX25" fmla="*/ 3216249 w 4408059"/>
              <a:gd name="connsiteY25" fmla="*/ 4596613 h 5619545"/>
              <a:gd name="connsiteX26" fmla="*/ 3216249 w 4408059"/>
              <a:gd name="connsiteY26" fmla="*/ 4916310 h 5619545"/>
              <a:gd name="connsiteX27" fmla="*/ 3040415 w 4408059"/>
              <a:gd name="connsiteY27" fmla="*/ 4916310 h 5619545"/>
              <a:gd name="connsiteX28" fmla="*/ 2704655 w 4408059"/>
              <a:gd name="connsiteY28" fmla="*/ 4596613 h 5619545"/>
              <a:gd name="connsiteX29" fmla="*/ 2872490 w 4408059"/>
              <a:gd name="connsiteY29" fmla="*/ 4596613 h 5619545"/>
              <a:gd name="connsiteX30" fmla="*/ 2872490 w 4408059"/>
              <a:gd name="connsiteY30" fmla="*/ 4916310 h 5619545"/>
              <a:gd name="connsiteX31" fmla="*/ 2704655 w 4408059"/>
              <a:gd name="connsiteY31" fmla="*/ 4916310 h 5619545"/>
              <a:gd name="connsiteX32" fmla="*/ 3719802 w 4408059"/>
              <a:gd name="connsiteY32" fmla="*/ 4596602 h 5619545"/>
              <a:gd name="connsiteX33" fmla="*/ 3887637 w 4408059"/>
              <a:gd name="connsiteY33" fmla="*/ 4596602 h 5619545"/>
              <a:gd name="connsiteX34" fmla="*/ 3887637 w 4408059"/>
              <a:gd name="connsiteY34" fmla="*/ 4916299 h 5619545"/>
              <a:gd name="connsiteX35" fmla="*/ 3719802 w 4408059"/>
              <a:gd name="connsiteY35" fmla="*/ 4916299 h 5619545"/>
              <a:gd name="connsiteX36" fmla="*/ 3384129 w 4408059"/>
              <a:gd name="connsiteY36" fmla="*/ 4596602 h 5619545"/>
              <a:gd name="connsiteX37" fmla="*/ 3551964 w 4408059"/>
              <a:gd name="connsiteY37" fmla="*/ 4596602 h 5619545"/>
              <a:gd name="connsiteX38" fmla="*/ 3551964 w 4408059"/>
              <a:gd name="connsiteY38" fmla="*/ 4916299 h 5619545"/>
              <a:gd name="connsiteX39" fmla="*/ 3384129 w 4408059"/>
              <a:gd name="connsiteY39" fmla="*/ 4916299 h 5619545"/>
              <a:gd name="connsiteX40" fmla="*/ 1158376 w 4408059"/>
              <a:gd name="connsiteY40" fmla="*/ 4094512 h 5619545"/>
              <a:gd name="connsiteX41" fmla="*/ 1334211 w 4408059"/>
              <a:gd name="connsiteY41" fmla="*/ 4094512 h 5619545"/>
              <a:gd name="connsiteX42" fmla="*/ 1334211 w 4408059"/>
              <a:gd name="connsiteY42" fmla="*/ 4414208 h 5619545"/>
              <a:gd name="connsiteX43" fmla="*/ 1158376 w 4408059"/>
              <a:gd name="connsiteY43" fmla="*/ 4414208 h 5619545"/>
              <a:gd name="connsiteX44" fmla="*/ 822703 w 4408059"/>
              <a:gd name="connsiteY44" fmla="*/ 4094512 h 5619545"/>
              <a:gd name="connsiteX45" fmla="*/ 822932 w 4408059"/>
              <a:gd name="connsiteY45" fmla="*/ 4094512 h 5619545"/>
              <a:gd name="connsiteX46" fmla="*/ 990538 w 4408059"/>
              <a:gd name="connsiteY46" fmla="*/ 4094512 h 5619545"/>
              <a:gd name="connsiteX47" fmla="*/ 998766 w 4408059"/>
              <a:gd name="connsiteY47" fmla="*/ 4094512 h 5619545"/>
              <a:gd name="connsiteX48" fmla="*/ 998766 w 4408059"/>
              <a:gd name="connsiteY48" fmla="*/ 4414208 h 5619545"/>
              <a:gd name="connsiteX49" fmla="*/ 990538 w 4408059"/>
              <a:gd name="connsiteY49" fmla="*/ 4414208 h 5619545"/>
              <a:gd name="connsiteX50" fmla="*/ 822932 w 4408059"/>
              <a:gd name="connsiteY50" fmla="*/ 4414208 h 5619545"/>
              <a:gd name="connsiteX51" fmla="*/ 822703 w 4408059"/>
              <a:gd name="connsiteY51" fmla="*/ 4414208 h 5619545"/>
              <a:gd name="connsiteX52" fmla="*/ 487259 w 4408059"/>
              <a:gd name="connsiteY52" fmla="*/ 4094512 h 5619545"/>
              <a:gd name="connsiteX53" fmla="*/ 655094 w 4408059"/>
              <a:gd name="connsiteY53" fmla="*/ 4094512 h 5619545"/>
              <a:gd name="connsiteX54" fmla="*/ 655094 w 4408059"/>
              <a:gd name="connsiteY54" fmla="*/ 4414208 h 5619545"/>
              <a:gd name="connsiteX55" fmla="*/ 487259 w 4408059"/>
              <a:gd name="connsiteY55" fmla="*/ 4414208 h 5619545"/>
              <a:gd name="connsiteX56" fmla="*/ 1837729 w 4408059"/>
              <a:gd name="connsiteY56" fmla="*/ 4094498 h 5619545"/>
              <a:gd name="connsiteX57" fmla="*/ 2005564 w 4408059"/>
              <a:gd name="connsiteY57" fmla="*/ 4094498 h 5619545"/>
              <a:gd name="connsiteX58" fmla="*/ 2005564 w 4408059"/>
              <a:gd name="connsiteY58" fmla="*/ 4414195 h 5619545"/>
              <a:gd name="connsiteX59" fmla="*/ 1837729 w 4408059"/>
              <a:gd name="connsiteY59" fmla="*/ 4414195 h 5619545"/>
              <a:gd name="connsiteX60" fmla="*/ 1502057 w 4408059"/>
              <a:gd name="connsiteY60" fmla="*/ 4094498 h 5619545"/>
              <a:gd name="connsiteX61" fmla="*/ 1669892 w 4408059"/>
              <a:gd name="connsiteY61" fmla="*/ 4094498 h 5619545"/>
              <a:gd name="connsiteX62" fmla="*/ 1669892 w 4408059"/>
              <a:gd name="connsiteY62" fmla="*/ 4414195 h 5619545"/>
              <a:gd name="connsiteX63" fmla="*/ 1502057 w 4408059"/>
              <a:gd name="connsiteY63" fmla="*/ 4414195 h 5619545"/>
              <a:gd name="connsiteX64" fmla="*/ 3040448 w 4408059"/>
              <a:gd name="connsiteY64" fmla="*/ 3912088 h 5619545"/>
              <a:gd name="connsiteX65" fmla="*/ 3216282 w 4408059"/>
              <a:gd name="connsiteY65" fmla="*/ 3912088 h 5619545"/>
              <a:gd name="connsiteX66" fmla="*/ 3216282 w 4408059"/>
              <a:gd name="connsiteY66" fmla="*/ 4231784 h 5619545"/>
              <a:gd name="connsiteX67" fmla="*/ 3040448 w 4408059"/>
              <a:gd name="connsiteY67" fmla="*/ 4231784 h 5619545"/>
              <a:gd name="connsiteX68" fmla="*/ 2704776 w 4408059"/>
              <a:gd name="connsiteY68" fmla="*/ 3912088 h 5619545"/>
              <a:gd name="connsiteX69" fmla="*/ 2872611 w 4408059"/>
              <a:gd name="connsiteY69" fmla="*/ 3912088 h 5619545"/>
              <a:gd name="connsiteX70" fmla="*/ 2872611 w 4408059"/>
              <a:gd name="connsiteY70" fmla="*/ 4231784 h 5619545"/>
              <a:gd name="connsiteX71" fmla="*/ 2704776 w 4408059"/>
              <a:gd name="connsiteY71" fmla="*/ 4231784 h 5619545"/>
              <a:gd name="connsiteX72" fmla="*/ 3719802 w 4408059"/>
              <a:gd name="connsiteY72" fmla="*/ 3912077 h 5619545"/>
              <a:gd name="connsiteX73" fmla="*/ 3887637 w 4408059"/>
              <a:gd name="connsiteY73" fmla="*/ 3912077 h 5619545"/>
              <a:gd name="connsiteX74" fmla="*/ 3887637 w 4408059"/>
              <a:gd name="connsiteY74" fmla="*/ 4231773 h 5619545"/>
              <a:gd name="connsiteX75" fmla="*/ 3719802 w 4408059"/>
              <a:gd name="connsiteY75" fmla="*/ 4231773 h 5619545"/>
              <a:gd name="connsiteX76" fmla="*/ 3384129 w 4408059"/>
              <a:gd name="connsiteY76" fmla="*/ 3912077 h 5619545"/>
              <a:gd name="connsiteX77" fmla="*/ 3551964 w 4408059"/>
              <a:gd name="connsiteY77" fmla="*/ 3912077 h 5619545"/>
              <a:gd name="connsiteX78" fmla="*/ 3551964 w 4408059"/>
              <a:gd name="connsiteY78" fmla="*/ 4231773 h 5619545"/>
              <a:gd name="connsiteX79" fmla="*/ 3384129 w 4408059"/>
              <a:gd name="connsiteY79" fmla="*/ 4231773 h 5619545"/>
              <a:gd name="connsiteX80" fmla="*/ 1158376 w 4408059"/>
              <a:gd name="connsiteY80" fmla="*/ 3409987 h 5619545"/>
              <a:gd name="connsiteX81" fmla="*/ 1334211 w 4408059"/>
              <a:gd name="connsiteY81" fmla="*/ 3409987 h 5619545"/>
              <a:gd name="connsiteX82" fmla="*/ 1334211 w 4408059"/>
              <a:gd name="connsiteY82" fmla="*/ 3729683 h 5619545"/>
              <a:gd name="connsiteX83" fmla="*/ 1158376 w 4408059"/>
              <a:gd name="connsiteY83" fmla="*/ 3729683 h 5619545"/>
              <a:gd name="connsiteX84" fmla="*/ 822703 w 4408059"/>
              <a:gd name="connsiteY84" fmla="*/ 3409987 h 5619545"/>
              <a:gd name="connsiteX85" fmla="*/ 822932 w 4408059"/>
              <a:gd name="connsiteY85" fmla="*/ 3409987 h 5619545"/>
              <a:gd name="connsiteX86" fmla="*/ 990538 w 4408059"/>
              <a:gd name="connsiteY86" fmla="*/ 3409987 h 5619545"/>
              <a:gd name="connsiteX87" fmla="*/ 998766 w 4408059"/>
              <a:gd name="connsiteY87" fmla="*/ 3409987 h 5619545"/>
              <a:gd name="connsiteX88" fmla="*/ 998766 w 4408059"/>
              <a:gd name="connsiteY88" fmla="*/ 3729683 h 5619545"/>
              <a:gd name="connsiteX89" fmla="*/ 990538 w 4408059"/>
              <a:gd name="connsiteY89" fmla="*/ 3729683 h 5619545"/>
              <a:gd name="connsiteX90" fmla="*/ 822932 w 4408059"/>
              <a:gd name="connsiteY90" fmla="*/ 3729683 h 5619545"/>
              <a:gd name="connsiteX91" fmla="*/ 822703 w 4408059"/>
              <a:gd name="connsiteY91" fmla="*/ 3729683 h 5619545"/>
              <a:gd name="connsiteX92" fmla="*/ 487259 w 4408059"/>
              <a:gd name="connsiteY92" fmla="*/ 3409987 h 5619545"/>
              <a:gd name="connsiteX93" fmla="*/ 655094 w 4408059"/>
              <a:gd name="connsiteY93" fmla="*/ 3409987 h 5619545"/>
              <a:gd name="connsiteX94" fmla="*/ 655094 w 4408059"/>
              <a:gd name="connsiteY94" fmla="*/ 3729683 h 5619545"/>
              <a:gd name="connsiteX95" fmla="*/ 487259 w 4408059"/>
              <a:gd name="connsiteY95" fmla="*/ 3729683 h 5619545"/>
              <a:gd name="connsiteX96" fmla="*/ 1837729 w 4408059"/>
              <a:gd name="connsiteY96" fmla="*/ 3409976 h 5619545"/>
              <a:gd name="connsiteX97" fmla="*/ 2005564 w 4408059"/>
              <a:gd name="connsiteY97" fmla="*/ 3409976 h 5619545"/>
              <a:gd name="connsiteX98" fmla="*/ 2005564 w 4408059"/>
              <a:gd name="connsiteY98" fmla="*/ 3729672 h 5619545"/>
              <a:gd name="connsiteX99" fmla="*/ 1837729 w 4408059"/>
              <a:gd name="connsiteY99" fmla="*/ 3729672 h 5619545"/>
              <a:gd name="connsiteX100" fmla="*/ 1502057 w 4408059"/>
              <a:gd name="connsiteY100" fmla="*/ 3409976 h 5619545"/>
              <a:gd name="connsiteX101" fmla="*/ 1669892 w 4408059"/>
              <a:gd name="connsiteY101" fmla="*/ 3409976 h 5619545"/>
              <a:gd name="connsiteX102" fmla="*/ 1669892 w 4408059"/>
              <a:gd name="connsiteY102" fmla="*/ 3729672 h 5619545"/>
              <a:gd name="connsiteX103" fmla="*/ 1502057 w 4408059"/>
              <a:gd name="connsiteY103" fmla="*/ 3729672 h 5619545"/>
              <a:gd name="connsiteX104" fmla="*/ 3040448 w 4408059"/>
              <a:gd name="connsiteY104" fmla="*/ 3227562 h 5619545"/>
              <a:gd name="connsiteX105" fmla="*/ 3216282 w 4408059"/>
              <a:gd name="connsiteY105" fmla="*/ 3227562 h 5619545"/>
              <a:gd name="connsiteX106" fmla="*/ 3216282 w 4408059"/>
              <a:gd name="connsiteY106" fmla="*/ 3547258 h 5619545"/>
              <a:gd name="connsiteX107" fmla="*/ 3040448 w 4408059"/>
              <a:gd name="connsiteY107" fmla="*/ 3547258 h 5619545"/>
              <a:gd name="connsiteX108" fmla="*/ 2704776 w 4408059"/>
              <a:gd name="connsiteY108" fmla="*/ 3227562 h 5619545"/>
              <a:gd name="connsiteX109" fmla="*/ 2872611 w 4408059"/>
              <a:gd name="connsiteY109" fmla="*/ 3227562 h 5619545"/>
              <a:gd name="connsiteX110" fmla="*/ 2872611 w 4408059"/>
              <a:gd name="connsiteY110" fmla="*/ 3547258 h 5619545"/>
              <a:gd name="connsiteX111" fmla="*/ 2704776 w 4408059"/>
              <a:gd name="connsiteY111" fmla="*/ 3547258 h 5619545"/>
              <a:gd name="connsiteX112" fmla="*/ 3719802 w 4408059"/>
              <a:gd name="connsiteY112" fmla="*/ 3227551 h 5619545"/>
              <a:gd name="connsiteX113" fmla="*/ 3887637 w 4408059"/>
              <a:gd name="connsiteY113" fmla="*/ 3227551 h 5619545"/>
              <a:gd name="connsiteX114" fmla="*/ 3887637 w 4408059"/>
              <a:gd name="connsiteY114" fmla="*/ 3547247 h 5619545"/>
              <a:gd name="connsiteX115" fmla="*/ 3719802 w 4408059"/>
              <a:gd name="connsiteY115" fmla="*/ 3547247 h 5619545"/>
              <a:gd name="connsiteX116" fmla="*/ 3384129 w 4408059"/>
              <a:gd name="connsiteY116" fmla="*/ 3227551 h 5619545"/>
              <a:gd name="connsiteX117" fmla="*/ 3551964 w 4408059"/>
              <a:gd name="connsiteY117" fmla="*/ 3227551 h 5619545"/>
              <a:gd name="connsiteX118" fmla="*/ 3551964 w 4408059"/>
              <a:gd name="connsiteY118" fmla="*/ 3547247 h 5619545"/>
              <a:gd name="connsiteX119" fmla="*/ 3384129 w 4408059"/>
              <a:gd name="connsiteY119" fmla="*/ 3547247 h 5619545"/>
              <a:gd name="connsiteX120" fmla="*/ 1158376 w 4408059"/>
              <a:gd name="connsiteY120" fmla="*/ 2725458 h 5619545"/>
              <a:gd name="connsiteX121" fmla="*/ 1334211 w 4408059"/>
              <a:gd name="connsiteY121" fmla="*/ 2725458 h 5619545"/>
              <a:gd name="connsiteX122" fmla="*/ 1334211 w 4408059"/>
              <a:gd name="connsiteY122" fmla="*/ 3045154 h 5619545"/>
              <a:gd name="connsiteX123" fmla="*/ 1158376 w 4408059"/>
              <a:gd name="connsiteY123" fmla="*/ 3045154 h 5619545"/>
              <a:gd name="connsiteX124" fmla="*/ 822703 w 4408059"/>
              <a:gd name="connsiteY124" fmla="*/ 2725458 h 5619545"/>
              <a:gd name="connsiteX125" fmla="*/ 822932 w 4408059"/>
              <a:gd name="connsiteY125" fmla="*/ 2725458 h 5619545"/>
              <a:gd name="connsiteX126" fmla="*/ 990538 w 4408059"/>
              <a:gd name="connsiteY126" fmla="*/ 2725458 h 5619545"/>
              <a:gd name="connsiteX127" fmla="*/ 998766 w 4408059"/>
              <a:gd name="connsiteY127" fmla="*/ 2725458 h 5619545"/>
              <a:gd name="connsiteX128" fmla="*/ 998766 w 4408059"/>
              <a:gd name="connsiteY128" fmla="*/ 3045154 h 5619545"/>
              <a:gd name="connsiteX129" fmla="*/ 990538 w 4408059"/>
              <a:gd name="connsiteY129" fmla="*/ 3045154 h 5619545"/>
              <a:gd name="connsiteX130" fmla="*/ 822932 w 4408059"/>
              <a:gd name="connsiteY130" fmla="*/ 3045154 h 5619545"/>
              <a:gd name="connsiteX131" fmla="*/ 822703 w 4408059"/>
              <a:gd name="connsiteY131" fmla="*/ 3045154 h 5619545"/>
              <a:gd name="connsiteX132" fmla="*/ 487259 w 4408059"/>
              <a:gd name="connsiteY132" fmla="*/ 2725458 h 5619545"/>
              <a:gd name="connsiteX133" fmla="*/ 655094 w 4408059"/>
              <a:gd name="connsiteY133" fmla="*/ 2725458 h 5619545"/>
              <a:gd name="connsiteX134" fmla="*/ 655094 w 4408059"/>
              <a:gd name="connsiteY134" fmla="*/ 3045154 h 5619545"/>
              <a:gd name="connsiteX135" fmla="*/ 487259 w 4408059"/>
              <a:gd name="connsiteY135" fmla="*/ 3045154 h 5619545"/>
              <a:gd name="connsiteX136" fmla="*/ 1837729 w 4408059"/>
              <a:gd name="connsiteY136" fmla="*/ 2725453 h 5619545"/>
              <a:gd name="connsiteX137" fmla="*/ 2005564 w 4408059"/>
              <a:gd name="connsiteY137" fmla="*/ 2725453 h 5619545"/>
              <a:gd name="connsiteX138" fmla="*/ 2005564 w 4408059"/>
              <a:gd name="connsiteY138" fmla="*/ 3045149 h 5619545"/>
              <a:gd name="connsiteX139" fmla="*/ 1837729 w 4408059"/>
              <a:gd name="connsiteY139" fmla="*/ 3045149 h 5619545"/>
              <a:gd name="connsiteX140" fmla="*/ 1502057 w 4408059"/>
              <a:gd name="connsiteY140" fmla="*/ 2725453 h 5619545"/>
              <a:gd name="connsiteX141" fmla="*/ 1669892 w 4408059"/>
              <a:gd name="connsiteY141" fmla="*/ 2725453 h 5619545"/>
              <a:gd name="connsiteX142" fmla="*/ 1669892 w 4408059"/>
              <a:gd name="connsiteY142" fmla="*/ 3045149 h 5619545"/>
              <a:gd name="connsiteX143" fmla="*/ 1502057 w 4408059"/>
              <a:gd name="connsiteY143" fmla="*/ 3045149 h 5619545"/>
              <a:gd name="connsiteX144" fmla="*/ 3040448 w 4408059"/>
              <a:gd name="connsiteY144" fmla="*/ 2543036 h 5619545"/>
              <a:gd name="connsiteX145" fmla="*/ 3216282 w 4408059"/>
              <a:gd name="connsiteY145" fmla="*/ 2543036 h 5619545"/>
              <a:gd name="connsiteX146" fmla="*/ 3216282 w 4408059"/>
              <a:gd name="connsiteY146" fmla="*/ 2862733 h 5619545"/>
              <a:gd name="connsiteX147" fmla="*/ 3040448 w 4408059"/>
              <a:gd name="connsiteY147" fmla="*/ 2862733 h 5619545"/>
              <a:gd name="connsiteX148" fmla="*/ 2704776 w 4408059"/>
              <a:gd name="connsiteY148" fmla="*/ 2543036 h 5619545"/>
              <a:gd name="connsiteX149" fmla="*/ 2872611 w 4408059"/>
              <a:gd name="connsiteY149" fmla="*/ 2543036 h 5619545"/>
              <a:gd name="connsiteX150" fmla="*/ 2872611 w 4408059"/>
              <a:gd name="connsiteY150" fmla="*/ 2862733 h 5619545"/>
              <a:gd name="connsiteX151" fmla="*/ 2704776 w 4408059"/>
              <a:gd name="connsiteY151" fmla="*/ 2862733 h 5619545"/>
              <a:gd name="connsiteX152" fmla="*/ 3719802 w 4408059"/>
              <a:gd name="connsiteY152" fmla="*/ 2543028 h 5619545"/>
              <a:gd name="connsiteX153" fmla="*/ 3887637 w 4408059"/>
              <a:gd name="connsiteY153" fmla="*/ 2543028 h 5619545"/>
              <a:gd name="connsiteX154" fmla="*/ 3887637 w 4408059"/>
              <a:gd name="connsiteY154" fmla="*/ 2862724 h 5619545"/>
              <a:gd name="connsiteX155" fmla="*/ 3719802 w 4408059"/>
              <a:gd name="connsiteY155" fmla="*/ 2862724 h 5619545"/>
              <a:gd name="connsiteX156" fmla="*/ 3384129 w 4408059"/>
              <a:gd name="connsiteY156" fmla="*/ 2543028 h 5619545"/>
              <a:gd name="connsiteX157" fmla="*/ 3551964 w 4408059"/>
              <a:gd name="connsiteY157" fmla="*/ 2543028 h 5619545"/>
              <a:gd name="connsiteX158" fmla="*/ 3551964 w 4408059"/>
              <a:gd name="connsiteY158" fmla="*/ 2862724 h 5619545"/>
              <a:gd name="connsiteX159" fmla="*/ 3384129 w 4408059"/>
              <a:gd name="connsiteY159" fmla="*/ 2862724 h 5619545"/>
              <a:gd name="connsiteX160" fmla="*/ 2496542 w 4408059"/>
              <a:gd name="connsiteY160" fmla="*/ 2045507 h 5619545"/>
              <a:gd name="connsiteX161" fmla="*/ 2496542 w 4408059"/>
              <a:gd name="connsiteY161" fmla="*/ 5356750 h 5619545"/>
              <a:gd name="connsiteX162" fmla="*/ 4144172 w 4408059"/>
              <a:gd name="connsiteY162" fmla="*/ 5356750 h 5619545"/>
              <a:gd name="connsiteX163" fmla="*/ 4144172 w 4408059"/>
              <a:gd name="connsiteY163" fmla="*/ 2045507 h 5619545"/>
              <a:gd name="connsiteX164" fmla="*/ 1158376 w 4408059"/>
              <a:gd name="connsiteY164" fmla="*/ 2040932 h 5619545"/>
              <a:gd name="connsiteX165" fmla="*/ 1334211 w 4408059"/>
              <a:gd name="connsiteY165" fmla="*/ 2040932 h 5619545"/>
              <a:gd name="connsiteX166" fmla="*/ 1334211 w 4408059"/>
              <a:gd name="connsiteY166" fmla="*/ 2360629 h 5619545"/>
              <a:gd name="connsiteX167" fmla="*/ 1158376 w 4408059"/>
              <a:gd name="connsiteY167" fmla="*/ 2360629 h 5619545"/>
              <a:gd name="connsiteX168" fmla="*/ 822703 w 4408059"/>
              <a:gd name="connsiteY168" fmla="*/ 2040932 h 5619545"/>
              <a:gd name="connsiteX169" fmla="*/ 822932 w 4408059"/>
              <a:gd name="connsiteY169" fmla="*/ 2040932 h 5619545"/>
              <a:gd name="connsiteX170" fmla="*/ 990538 w 4408059"/>
              <a:gd name="connsiteY170" fmla="*/ 2040932 h 5619545"/>
              <a:gd name="connsiteX171" fmla="*/ 998766 w 4408059"/>
              <a:gd name="connsiteY171" fmla="*/ 2040932 h 5619545"/>
              <a:gd name="connsiteX172" fmla="*/ 998766 w 4408059"/>
              <a:gd name="connsiteY172" fmla="*/ 2360629 h 5619545"/>
              <a:gd name="connsiteX173" fmla="*/ 990538 w 4408059"/>
              <a:gd name="connsiteY173" fmla="*/ 2360629 h 5619545"/>
              <a:gd name="connsiteX174" fmla="*/ 822932 w 4408059"/>
              <a:gd name="connsiteY174" fmla="*/ 2360629 h 5619545"/>
              <a:gd name="connsiteX175" fmla="*/ 822703 w 4408059"/>
              <a:gd name="connsiteY175" fmla="*/ 2360629 h 5619545"/>
              <a:gd name="connsiteX176" fmla="*/ 487259 w 4408059"/>
              <a:gd name="connsiteY176" fmla="*/ 2040932 h 5619545"/>
              <a:gd name="connsiteX177" fmla="*/ 655094 w 4408059"/>
              <a:gd name="connsiteY177" fmla="*/ 2040932 h 5619545"/>
              <a:gd name="connsiteX178" fmla="*/ 655094 w 4408059"/>
              <a:gd name="connsiteY178" fmla="*/ 2360629 h 5619545"/>
              <a:gd name="connsiteX179" fmla="*/ 487259 w 4408059"/>
              <a:gd name="connsiteY179" fmla="*/ 2360629 h 5619545"/>
              <a:gd name="connsiteX180" fmla="*/ 1837729 w 4408059"/>
              <a:gd name="connsiteY180" fmla="*/ 2040927 h 5619545"/>
              <a:gd name="connsiteX181" fmla="*/ 2005564 w 4408059"/>
              <a:gd name="connsiteY181" fmla="*/ 2040927 h 5619545"/>
              <a:gd name="connsiteX182" fmla="*/ 2005564 w 4408059"/>
              <a:gd name="connsiteY182" fmla="*/ 2360623 h 5619545"/>
              <a:gd name="connsiteX183" fmla="*/ 1837729 w 4408059"/>
              <a:gd name="connsiteY183" fmla="*/ 2360623 h 5619545"/>
              <a:gd name="connsiteX184" fmla="*/ 1502057 w 4408059"/>
              <a:gd name="connsiteY184" fmla="*/ 2040927 h 5619545"/>
              <a:gd name="connsiteX185" fmla="*/ 1669892 w 4408059"/>
              <a:gd name="connsiteY185" fmla="*/ 2040927 h 5619545"/>
              <a:gd name="connsiteX186" fmla="*/ 1669892 w 4408059"/>
              <a:gd name="connsiteY186" fmla="*/ 2360623 h 5619545"/>
              <a:gd name="connsiteX187" fmla="*/ 1502057 w 4408059"/>
              <a:gd name="connsiteY187" fmla="*/ 2360623 h 5619545"/>
              <a:gd name="connsiteX188" fmla="*/ 1158376 w 4408059"/>
              <a:gd name="connsiteY188" fmla="*/ 1356407 h 5619545"/>
              <a:gd name="connsiteX189" fmla="*/ 1334211 w 4408059"/>
              <a:gd name="connsiteY189" fmla="*/ 1356407 h 5619545"/>
              <a:gd name="connsiteX190" fmla="*/ 1334211 w 4408059"/>
              <a:gd name="connsiteY190" fmla="*/ 1676103 h 5619545"/>
              <a:gd name="connsiteX191" fmla="*/ 1158376 w 4408059"/>
              <a:gd name="connsiteY191" fmla="*/ 1676103 h 5619545"/>
              <a:gd name="connsiteX192" fmla="*/ 822703 w 4408059"/>
              <a:gd name="connsiteY192" fmla="*/ 1356407 h 5619545"/>
              <a:gd name="connsiteX193" fmla="*/ 822932 w 4408059"/>
              <a:gd name="connsiteY193" fmla="*/ 1356407 h 5619545"/>
              <a:gd name="connsiteX194" fmla="*/ 990538 w 4408059"/>
              <a:gd name="connsiteY194" fmla="*/ 1356407 h 5619545"/>
              <a:gd name="connsiteX195" fmla="*/ 998766 w 4408059"/>
              <a:gd name="connsiteY195" fmla="*/ 1356407 h 5619545"/>
              <a:gd name="connsiteX196" fmla="*/ 998766 w 4408059"/>
              <a:gd name="connsiteY196" fmla="*/ 1676103 h 5619545"/>
              <a:gd name="connsiteX197" fmla="*/ 990538 w 4408059"/>
              <a:gd name="connsiteY197" fmla="*/ 1676103 h 5619545"/>
              <a:gd name="connsiteX198" fmla="*/ 822932 w 4408059"/>
              <a:gd name="connsiteY198" fmla="*/ 1676103 h 5619545"/>
              <a:gd name="connsiteX199" fmla="*/ 822703 w 4408059"/>
              <a:gd name="connsiteY199" fmla="*/ 1676103 h 5619545"/>
              <a:gd name="connsiteX200" fmla="*/ 487259 w 4408059"/>
              <a:gd name="connsiteY200" fmla="*/ 1356407 h 5619545"/>
              <a:gd name="connsiteX201" fmla="*/ 655094 w 4408059"/>
              <a:gd name="connsiteY201" fmla="*/ 1356407 h 5619545"/>
              <a:gd name="connsiteX202" fmla="*/ 655094 w 4408059"/>
              <a:gd name="connsiteY202" fmla="*/ 1676103 h 5619545"/>
              <a:gd name="connsiteX203" fmla="*/ 487259 w 4408059"/>
              <a:gd name="connsiteY203" fmla="*/ 1676103 h 5619545"/>
              <a:gd name="connsiteX204" fmla="*/ 1837729 w 4408059"/>
              <a:gd name="connsiteY204" fmla="*/ 1356404 h 5619545"/>
              <a:gd name="connsiteX205" fmla="*/ 2005564 w 4408059"/>
              <a:gd name="connsiteY205" fmla="*/ 1356404 h 5619545"/>
              <a:gd name="connsiteX206" fmla="*/ 2005564 w 4408059"/>
              <a:gd name="connsiteY206" fmla="*/ 1676100 h 5619545"/>
              <a:gd name="connsiteX207" fmla="*/ 1837729 w 4408059"/>
              <a:gd name="connsiteY207" fmla="*/ 1676100 h 5619545"/>
              <a:gd name="connsiteX208" fmla="*/ 1502057 w 4408059"/>
              <a:gd name="connsiteY208" fmla="*/ 1356404 h 5619545"/>
              <a:gd name="connsiteX209" fmla="*/ 1669892 w 4408059"/>
              <a:gd name="connsiteY209" fmla="*/ 1356404 h 5619545"/>
              <a:gd name="connsiteX210" fmla="*/ 1669892 w 4408059"/>
              <a:gd name="connsiteY210" fmla="*/ 1676100 h 5619545"/>
              <a:gd name="connsiteX211" fmla="*/ 1502057 w 4408059"/>
              <a:gd name="connsiteY211" fmla="*/ 1676100 h 5619545"/>
              <a:gd name="connsiteX212" fmla="*/ 487259 w 4408059"/>
              <a:gd name="connsiteY212" fmla="*/ 671886 h 5619545"/>
              <a:gd name="connsiteX213" fmla="*/ 655094 w 4408059"/>
              <a:gd name="connsiteY213" fmla="*/ 671886 h 5619545"/>
              <a:gd name="connsiteX214" fmla="*/ 655094 w 4408059"/>
              <a:gd name="connsiteY214" fmla="*/ 991581 h 5619545"/>
              <a:gd name="connsiteX215" fmla="*/ 487259 w 4408059"/>
              <a:gd name="connsiteY215" fmla="*/ 991581 h 5619545"/>
              <a:gd name="connsiteX216" fmla="*/ 1502057 w 4408059"/>
              <a:gd name="connsiteY216" fmla="*/ 671885 h 5619545"/>
              <a:gd name="connsiteX217" fmla="*/ 1669892 w 4408059"/>
              <a:gd name="connsiteY217" fmla="*/ 671885 h 5619545"/>
              <a:gd name="connsiteX218" fmla="*/ 1669892 w 4408059"/>
              <a:gd name="connsiteY218" fmla="*/ 991581 h 5619545"/>
              <a:gd name="connsiteX219" fmla="*/ 1502057 w 4408059"/>
              <a:gd name="connsiteY219" fmla="*/ 991581 h 5619545"/>
              <a:gd name="connsiteX220" fmla="*/ 1158376 w 4408059"/>
              <a:gd name="connsiteY220" fmla="*/ 671885 h 5619545"/>
              <a:gd name="connsiteX221" fmla="*/ 1334211 w 4408059"/>
              <a:gd name="connsiteY221" fmla="*/ 671885 h 5619545"/>
              <a:gd name="connsiteX222" fmla="*/ 1334211 w 4408059"/>
              <a:gd name="connsiteY222" fmla="*/ 991581 h 5619545"/>
              <a:gd name="connsiteX223" fmla="*/ 1158376 w 4408059"/>
              <a:gd name="connsiteY223" fmla="*/ 991581 h 5619545"/>
              <a:gd name="connsiteX224" fmla="*/ 822703 w 4408059"/>
              <a:gd name="connsiteY224" fmla="*/ 671885 h 5619545"/>
              <a:gd name="connsiteX225" fmla="*/ 822932 w 4408059"/>
              <a:gd name="connsiteY225" fmla="*/ 671885 h 5619545"/>
              <a:gd name="connsiteX226" fmla="*/ 990538 w 4408059"/>
              <a:gd name="connsiteY226" fmla="*/ 671885 h 5619545"/>
              <a:gd name="connsiteX227" fmla="*/ 998766 w 4408059"/>
              <a:gd name="connsiteY227" fmla="*/ 671885 h 5619545"/>
              <a:gd name="connsiteX228" fmla="*/ 998766 w 4408059"/>
              <a:gd name="connsiteY228" fmla="*/ 991581 h 5619545"/>
              <a:gd name="connsiteX229" fmla="*/ 990538 w 4408059"/>
              <a:gd name="connsiteY229" fmla="*/ 991581 h 5619545"/>
              <a:gd name="connsiteX230" fmla="*/ 822932 w 4408059"/>
              <a:gd name="connsiteY230" fmla="*/ 991581 h 5619545"/>
              <a:gd name="connsiteX231" fmla="*/ 822703 w 4408059"/>
              <a:gd name="connsiteY231" fmla="*/ 991581 h 5619545"/>
              <a:gd name="connsiteX232" fmla="*/ 1837729 w 4408059"/>
              <a:gd name="connsiteY232" fmla="*/ 671885 h 5619545"/>
              <a:gd name="connsiteX233" fmla="*/ 2005564 w 4408059"/>
              <a:gd name="connsiteY233" fmla="*/ 671885 h 5619545"/>
              <a:gd name="connsiteX234" fmla="*/ 2005564 w 4408059"/>
              <a:gd name="connsiteY234" fmla="*/ 991581 h 5619545"/>
              <a:gd name="connsiteX235" fmla="*/ 1837729 w 4408059"/>
              <a:gd name="connsiteY235" fmla="*/ 991581 h 5619545"/>
              <a:gd name="connsiteX236" fmla="*/ 262795 w 4408059"/>
              <a:gd name="connsiteY236" fmla="*/ 262796 h 5619545"/>
              <a:gd name="connsiteX237" fmla="*/ 262795 w 4408059"/>
              <a:gd name="connsiteY237" fmla="*/ 5356750 h 5619545"/>
              <a:gd name="connsiteX238" fmla="*/ 2233744 w 4408059"/>
              <a:gd name="connsiteY238" fmla="*/ 5356750 h 5619545"/>
              <a:gd name="connsiteX239" fmla="*/ 2233744 w 4408059"/>
              <a:gd name="connsiteY239" fmla="*/ 262796 h 5619545"/>
              <a:gd name="connsiteX240" fmla="*/ 0 w 4408059"/>
              <a:gd name="connsiteY240" fmla="*/ 0 h 5619545"/>
              <a:gd name="connsiteX241" fmla="*/ 2496539 w 4408059"/>
              <a:gd name="connsiteY241" fmla="*/ 0 h 5619545"/>
              <a:gd name="connsiteX242" fmla="*/ 2496542 w 4408059"/>
              <a:gd name="connsiteY242" fmla="*/ 537468 h 5619545"/>
              <a:gd name="connsiteX243" fmla="*/ 2499048 w 4408059"/>
              <a:gd name="connsiteY243" fmla="*/ 536088 h 5619545"/>
              <a:gd name="connsiteX244" fmla="*/ 2499048 w 4408059"/>
              <a:gd name="connsiteY244" fmla="*/ 1783477 h 5619545"/>
              <a:gd name="connsiteX245" fmla="*/ 4408059 w 4408059"/>
              <a:gd name="connsiteY245" fmla="*/ 1783477 h 5619545"/>
              <a:gd name="connsiteX246" fmla="*/ 4408059 w 4408059"/>
              <a:gd name="connsiteY246" fmla="*/ 2434032 h 5619545"/>
              <a:gd name="connsiteX247" fmla="*/ 4406967 w 4408059"/>
              <a:gd name="connsiteY247" fmla="*/ 2434032 h 5619545"/>
              <a:gd name="connsiteX248" fmla="*/ 4406965 w 4408059"/>
              <a:gd name="connsiteY248" fmla="*/ 5619545 h 5619545"/>
              <a:gd name="connsiteX249" fmla="*/ 0 w 4408059"/>
              <a:gd name="connsiteY249" fmla="*/ 5619545 h 5619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4408059" h="5619545">
                <a:moveTo>
                  <a:pt x="1158342" y="4779035"/>
                </a:moveTo>
                <a:lnTo>
                  <a:pt x="1334176" y="4779035"/>
                </a:lnTo>
                <a:lnTo>
                  <a:pt x="1334176" y="5098731"/>
                </a:lnTo>
                <a:lnTo>
                  <a:pt x="1158342" y="5098731"/>
                </a:lnTo>
                <a:close/>
                <a:moveTo>
                  <a:pt x="822582" y="4779035"/>
                </a:moveTo>
                <a:lnTo>
                  <a:pt x="822899" y="4779035"/>
                </a:lnTo>
                <a:lnTo>
                  <a:pt x="990417" y="4779035"/>
                </a:lnTo>
                <a:lnTo>
                  <a:pt x="998733" y="4779035"/>
                </a:lnTo>
                <a:lnTo>
                  <a:pt x="998733" y="5098731"/>
                </a:lnTo>
                <a:lnTo>
                  <a:pt x="990417" y="5098731"/>
                </a:lnTo>
                <a:lnTo>
                  <a:pt x="822899" y="5098731"/>
                </a:lnTo>
                <a:lnTo>
                  <a:pt x="822582" y="5098731"/>
                </a:lnTo>
                <a:close/>
                <a:moveTo>
                  <a:pt x="487138" y="4779035"/>
                </a:moveTo>
                <a:lnTo>
                  <a:pt x="654973" y="4779035"/>
                </a:lnTo>
                <a:lnTo>
                  <a:pt x="654973" y="5098731"/>
                </a:lnTo>
                <a:lnTo>
                  <a:pt x="487138" y="5098731"/>
                </a:lnTo>
                <a:close/>
                <a:moveTo>
                  <a:pt x="1837729" y="4779027"/>
                </a:moveTo>
                <a:lnTo>
                  <a:pt x="2005564" y="4779027"/>
                </a:lnTo>
                <a:lnTo>
                  <a:pt x="2005564" y="5098723"/>
                </a:lnTo>
                <a:lnTo>
                  <a:pt x="1837729" y="5098723"/>
                </a:lnTo>
                <a:close/>
                <a:moveTo>
                  <a:pt x="1502057" y="4779027"/>
                </a:moveTo>
                <a:lnTo>
                  <a:pt x="1669892" y="4779027"/>
                </a:lnTo>
                <a:lnTo>
                  <a:pt x="1669892" y="5098723"/>
                </a:lnTo>
                <a:lnTo>
                  <a:pt x="1502057" y="5098723"/>
                </a:lnTo>
                <a:close/>
                <a:moveTo>
                  <a:pt x="3040415" y="4596613"/>
                </a:moveTo>
                <a:lnTo>
                  <a:pt x="3216249" y="4596613"/>
                </a:lnTo>
                <a:lnTo>
                  <a:pt x="3216249" y="4916310"/>
                </a:lnTo>
                <a:lnTo>
                  <a:pt x="3040415" y="4916310"/>
                </a:lnTo>
                <a:close/>
                <a:moveTo>
                  <a:pt x="2704655" y="4596613"/>
                </a:moveTo>
                <a:lnTo>
                  <a:pt x="2872490" y="4596613"/>
                </a:lnTo>
                <a:lnTo>
                  <a:pt x="2872490" y="4916310"/>
                </a:lnTo>
                <a:lnTo>
                  <a:pt x="2704655" y="4916310"/>
                </a:lnTo>
                <a:close/>
                <a:moveTo>
                  <a:pt x="3719802" y="4596602"/>
                </a:moveTo>
                <a:lnTo>
                  <a:pt x="3887637" y="4596602"/>
                </a:lnTo>
                <a:lnTo>
                  <a:pt x="3887637" y="4916299"/>
                </a:lnTo>
                <a:lnTo>
                  <a:pt x="3719802" y="4916299"/>
                </a:lnTo>
                <a:close/>
                <a:moveTo>
                  <a:pt x="3384129" y="4596602"/>
                </a:moveTo>
                <a:lnTo>
                  <a:pt x="3551964" y="4596602"/>
                </a:lnTo>
                <a:lnTo>
                  <a:pt x="3551964" y="4916299"/>
                </a:lnTo>
                <a:lnTo>
                  <a:pt x="3384129" y="4916299"/>
                </a:lnTo>
                <a:close/>
                <a:moveTo>
                  <a:pt x="1158376" y="4094512"/>
                </a:moveTo>
                <a:lnTo>
                  <a:pt x="1334211" y="4094512"/>
                </a:lnTo>
                <a:lnTo>
                  <a:pt x="1334211" y="4414208"/>
                </a:lnTo>
                <a:lnTo>
                  <a:pt x="1158376" y="4414208"/>
                </a:lnTo>
                <a:close/>
                <a:moveTo>
                  <a:pt x="822703" y="4094512"/>
                </a:moveTo>
                <a:lnTo>
                  <a:pt x="822932" y="4094512"/>
                </a:lnTo>
                <a:lnTo>
                  <a:pt x="990538" y="4094512"/>
                </a:lnTo>
                <a:lnTo>
                  <a:pt x="998766" y="4094512"/>
                </a:lnTo>
                <a:lnTo>
                  <a:pt x="998766" y="4414208"/>
                </a:lnTo>
                <a:lnTo>
                  <a:pt x="990538" y="4414208"/>
                </a:lnTo>
                <a:lnTo>
                  <a:pt x="822932" y="4414208"/>
                </a:lnTo>
                <a:lnTo>
                  <a:pt x="822703" y="4414208"/>
                </a:lnTo>
                <a:close/>
                <a:moveTo>
                  <a:pt x="487259" y="4094512"/>
                </a:moveTo>
                <a:lnTo>
                  <a:pt x="655094" y="4094512"/>
                </a:lnTo>
                <a:lnTo>
                  <a:pt x="655094" y="4414208"/>
                </a:lnTo>
                <a:lnTo>
                  <a:pt x="487259" y="4414208"/>
                </a:lnTo>
                <a:close/>
                <a:moveTo>
                  <a:pt x="1837729" y="4094498"/>
                </a:moveTo>
                <a:lnTo>
                  <a:pt x="2005564" y="4094498"/>
                </a:lnTo>
                <a:lnTo>
                  <a:pt x="2005564" y="4414195"/>
                </a:lnTo>
                <a:lnTo>
                  <a:pt x="1837729" y="4414195"/>
                </a:lnTo>
                <a:close/>
                <a:moveTo>
                  <a:pt x="1502057" y="4094498"/>
                </a:moveTo>
                <a:lnTo>
                  <a:pt x="1669892" y="4094498"/>
                </a:lnTo>
                <a:lnTo>
                  <a:pt x="1669892" y="4414195"/>
                </a:lnTo>
                <a:lnTo>
                  <a:pt x="1502057" y="4414195"/>
                </a:lnTo>
                <a:close/>
                <a:moveTo>
                  <a:pt x="3040448" y="3912088"/>
                </a:moveTo>
                <a:lnTo>
                  <a:pt x="3216282" y="3912088"/>
                </a:lnTo>
                <a:lnTo>
                  <a:pt x="3216282" y="4231784"/>
                </a:lnTo>
                <a:lnTo>
                  <a:pt x="3040448" y="4231784"/>
                </a:lnTo>
                <a:close/>
                <a:moveTo>
                  <a:pt x="2704776" y="3912088"/>
                </a:moveTo>
                <a:lnTo>
                  <a:pt x="2872611" y="3912088"/>
                </a:lnTo>
                <a:lnTo>
                  <a:pt x="2872611" y="4231784"/>
                </a:lnTo>
                <a:lnTo>
                  <a:pt x="2704776" y="4231784"/>
                </a:lnTo>
                <a:close/>
                <a:moveTo>
                  <a:pt x="3719802" y="3912077"/>
                </a:moveTo>
                <a:lnTo>
                  <a:pt x="3887637" y="3912077"/>
                </a:lnTo>
                <a:lnTo>
                  <a:pt x="3887637" y="4231773"/>
                </a:lnTo>
                <a:lnTo>
                  <a:pt x="3719802" y="4231773"/>
                </a:lnTo>
                <a:close/>
                <a:moveTo>
                  <a:pt x="3384129" y="3912077"/>
                </a:moveTo>
                <a:lnTo>
                  <a:pt x="3551964" y="3912077"/>
                </a:lnTo>
                <a:lnTo>
                  <a:pt x="3551964" y="4231773"/>
                </a:lnTo>
                <a:lnTo>
                  <a:pt x="3384129" y="4231773"/>
                </a:lnTo>
                <a:close/>
                <a:moveTo>
                  <a:pt x="1158376" y="3409987"/>
                </a:moveTo>
                <a:lnTo>
                  <a:pt x="1334211" y="3409987"/>
                </a:lnTo>
                <a:lnTo>
                  <a:pt x="1334211" y="3729683"/>
                </a:lnTo>
                <a:lnTo>
                  <a:pt x="1158376" y="3729683"/>
                </a:lnTo>
                <a:close/>
                <a:moveTo>
                  <a:pt x="822703" y="3409987"/>
                </a:moveTo>
                <a:lnTo>
                  <a:pt x="822932" y="3409987"/>
                </a:lnTo>
                <a:lnTo>
                  <a:pt x="990538" y="3409987"/>
                </a:lnTo>
                <a:lnTo>
                  <a:pt x="998766" y="3409987"/>
                </a:lnTo>
                <a:lnTo>
                  <a:pt x="998766" y="3729683"/>
                </a:lnTo>
                <a:lnTo>
                  <a:pt x="990538" y="3729683"/>
                </a:lnTo>
                <a:lnTo>
                  <a:pt x="822932" y="3729683"/>
                </a:lnTo>
                <a:lnTo>
                  <a:pt x="822703" y="3729683"/>
                </a:lnTo>
                <a:close/>
                <a:moveTo>
                  <a:pt x="487259" y="3409987"/>
                </a:moveTo>
                <a:lnTo>
                  <a:pt x="655094" y="3409987"/>
                </a:lnTo>
                <a:lnTo>
                  <a:pt x="655094" y="3729683"/>
                </a:lnTo>
                <a:lnTo>
                  <a:pt x="487259" y="3729683"/>
                </a:lnTo>
                <a:close/>
                <a:moveTo>
                  <a:pt x="1837729" y="3409976"/>
                </a:moveTo>
                <a:lnTo>
                  <a:pt x="2005564" y="3409976"/>
                </a:lnTo>
                <a:lnTo>
                  <a:pt x="2005564" y="3729672"/>
                </a:lnTo>
                <a:lnTo>
                  <a:pt x="1837729" y="3729672"/>
                </a:lnTo>
                <a:close/>
                <a:moveTo>
                  <a:pt x="1502057" y="3409976"/>
                </a:moveTo>
                <a:lnTo>
                  <a:pt x="1669892" y="3409976"/>
                </a:lnTo>
                <a:lnTo>
                  <a:pt x="1669892" y="3729672"/>
                </a:lnTo>
                <a:lnTo>
                  <a:pt x="1502057" y="3729672"/>
                </a:lnTo>
                <a:close/>
                <a:moveTo>
                  <a:pt x="3040448" y="3227562"/>
                </a:moveTo>
                <a:lnTo>
                  <a:pt x="3216282" y="3227562"/>
                </a:lnTo>
                <a:lnTo>
                  <a:pt x="3216282" y="3547258"/>
                </a:lnTo>
                <a:lnTo>
                  <a:pt x="3040448" y="3547258"/>
                </a:lnTo>
                <a:close/>
                <a:moveTo>
                  <a:pt x="2704776" y="3227562"/>
                </a:moveTo>
                <a:lnTo>
                  <a:pt x="2872611" y="3227562"/>
                </a:lnTo>
                <a:lnTo>
                  <a:pt x="2872611" y="3547258"/>
                </a:lnTo>
                <a:lnTo>
                  <a:pt x="2704776" y="3547258"/>
                </a:lnTo>
                <a:close/>
                <a:moveTo>
                  <a:pt x="3719802" y="3227551"/>
                </a:moveTo>
                <a:lnTo>
                  <a:pt x="3887637" y="3227551"/>
                </a:lnTo>
                <a:lnTo>
                  <a:pt x="3887637" y="3547247"/>
                </a:lnTo>
                <a:lnTo>
                  <a:pt x="3719802" y="3547247"/>
                </a:lnTo>
                <a:close/>
                <a:moveTo>
                  <a:pt x="3384129" y="3227551"/>
                </a:moveTo>
                <a:lnTo>
                  <a:pt x="3551964" y="3227551"/>
                </a:lnTo>
                <a:lnTo>
                  <a:pt x="3551964" y="3547247"/>
                </a:lnTo>
                <a:lnTo>
                  <a:pt x="3384129" y="3547247"/>
                </a:lnTo>
                <a:close/>
                <a:moveTo>
                  <a:pt x="1158376" y="2725458"/>
                </a:moveTo>
                <a:lnTo>
                  <a:pt x="1334211" y="2725458"/>
                </a:lnTo>
                <a:lnTo>
                  <a:pt x="1334211" y="3045154"/>
                </a:lnTo>
                <a:lnTo>
                  <a:pt x="1158376" y="3045154"/>
                </a:lnTo>
                <a:close/>
                <a:moveTo>
                  <a:pt x="822703" y="2725458"/>
                </a:moveTo>
                <a:lnTo>
                  <a:pt x="822932" y="2725458"/>
                </a:lnTo>
                <a:lnTo>
                  <a:pt x="990538" y="2725458"/>
                </a:lnTo>
                <a:lnTo>
                  <a:pt x="998766" y="2725458"/>
                </a:lnTo>
                <a:lnTo>
                  <a:pt x="998766" y="3045154"/>
                </a:lnTo>
                <a:lnTo>
                  <a:pt x="990538" y="3045154"/>
                </a:lnTo>
                <a:lnTo>
                  <a:pt x="822932" y="3045154"/>
                </a:lnTo>
                <a:lnTo>
                  <a:pt x="822703" y="3045154"/>
                </a:lnTo>
                <a:close/>
                <a:moveTo>
                  <a:pt x="487259" y="2725458"/>
                </a:moveTo>
                <a:lnTo>
                  <a:pt x="655094" y="2725458"/>
                </a:lnTo>
                <a:lnTo>
                  <a:pt x="655094" y="3045154"/>
                </a:lnTo>
                <a:lnTo>
                  <a:pt x="487259" y="3045154"/>
                </a:lnTo>
                <a:close/>
                <a:moveTo>
                  <a:pt x="1837729" y="2725453"/>
                </a:moveTo>
                <a:lnTo>
                  <a:pt x="2005564" y="2725453"/>
                </a:lnTo>
                <a:lnTo>
                  <a:pt x="2005564" y="3045149"/>
                </a:lnTo>
                <a:lnTo>
                  <a:pt x="1837729" y="3045149"/>
                </a:lnTo>
                <a:close/>
                <a:moveTo>
                  <a:pt x="1502057" y="2725453"/>
                </a:moveTo>
                <a:lnTo>
                  <a:pt x="1669892" y="2725453"/>
                </a:lnTo>
                <a:lnTo>
                  <a:pt x="1669892" y="3045149"/>
                </a:lnTo>
                <a:lnTo>
                  <a:pt x="1502057" y="3045149"/>
                </a:lnTo>
                <a:close/>
                <a:moveTo>
                  <a:pt x="3040448" y="2543036"/>
                </a:moveTo>
                <a:lnTo>
                  <a:pt x="3216282" y="2543036"/>
                </a:lnTo>
                <a:lnTo>
                  <a:pt x="3216282" y="2862733"/>
                </a:lnTo>
                <a:lnTo>
                  <a:pt x="3040448" y="2862733"/>
                </a:lnTo>
                <a:close/>
                <a:moveTo>
                  <a:pt x="2704776" y="2543036"/>
                </a:moveTo>
                <a:lnTo>
                  <a:pt x="2872611" y="2543036"/>
                </a:lnTo>
                <a:lnTo>
                  <a:pt x="2872611" y="2862733"/>
                </a:lnTo>
                <a:lnTo>
                  <a:pt x="2704776" y="2862733"/>
                </a:lnTo>
                <a:close/>
                <a:moveTo>
                  <a:pt x="3719802" y="2543028"/>
                </a:moveTo>
                <a:lnTo>
                  <a:pt x="3887637" y="2543028"/>
                </a:lnTo>
                <a:lnTo>
                  <a:pt x="3887637" y="2862724"/>
                </a:lnTo>
                <a:lnTo>
                  <a:pt x="3719802" y="2862724"/>
                </a:lnTo>
                <a:close/>
                <a:moveTo>
                  <a:pt x="3384129" y="2543028"/>
                </a:moveTo>
                <a:lnTo>
                  <a:pt x="3551964" y="2543028"/>
                </a:lnTo>
                <a:lnTo>
                  <a:pt x="3551964" y="2862724"/>
                </a:lnTo>
                <a:lnTo>
                  <a:pt x="3384129" y="2862724"/>
                </a:lnTo>
                <a:close/>
                <a:moveTo>
                  <a:pt x="2496542" y="2045507"/>
                </a:moveTo>
                <a:lnTo>
                  <a:pt x="2496542" y="5356750"/>
                </a:lnTo>
                <a:lnTo>
                  <a:pt x="4144172" y="5356750"/>
                </a:lnTo>
                <a:lnTo>
                  <a:pt x="4144172" y="2045507"/>
                </a:lnTo>
                <a:close/>
                <a:moveTo>
                  <a:pt x="1158376" y="2040932"/>
                </a:moveTo>
                <a:lnTo>
                  <a:pt x="1334211" y="2040932"/>
                </a:lnTo>
                <a:lnTo>
                  <a:pt x="1334211" y="2360629"/>
                </a:lnTo>
                <a:lnTo>
                  <a:pt x="1158376" y="2360629"/>
                </a:lnTo>
                <a:close/>
                <a:moveTo>
                  <a:pt x="822703" y="2040932"/>
                </a:moveTo>
                <a:lnTo>
                  <a:pt x="822932" y="2040932"/>
                </a:lnTo>
                <a:lnTo>
                  <a:pt x="990538" y="2040932"/>
                </a:lnTo>
                <a:lnTo>
                  <a:pt x="998766" y="2040932"/>
                </a:lnTo>
                <a:lnTo>
                  <a:pt x="998766" y="2360629"/>
                </a:lnTo>
                <a:lnTo>
                  <a:pt x="990538" y="2360629"/>
                </a:lnTo>
                <a:lnTo>
                  <a:pt x="822932" y="2360629"/>
                </a:lnTo>
                <a:lnTo>
                  <a:pt x="822703" y="2360629"/>
                </a:lnTo>
                <a:close/>
                <a:moveTo>
                  <a:pt x="487259" y="2040932"/>
                </a:moveTo>
                <a:lnTo>
                  <a:pt x="655094" y="2040932"/>
                </a:lnTo>
                <a:lnTo>
                  <a:pt x="655094" y="2360629"/>
                </a:lnTo>
                <a:lnTo>
                  <a:pt x="487259" y="2360629"/>
                </a:lnTo>
                <a:close/>
                <a:moveTo>
                  <a:pt x="1837729" y="2040927"/>
                </a:moveTo>
                <a:lnTo>
                  <a:pt x="2005564" y="2040927"/>
                </a:lnTo>
                <a:lnTo>
                  <a:pt x="2005564" y="2360623"/>
                </a:lnTo>
                <a:lnTo>
                  <a:pt x="1837729" y="2360623"/>
                </a:lnTo>
                <a:close/>
                <a:moveTo>
                  <a:pt x="1502057" y="2040927"/>
                </a:moveTo>
                <a:lnTo>
                  <a:pt x="1669892" y="2040927"/>
                </a:lnTo>
                <a:lnTo>
                  <a:pt x="1669892" y="2360623"/>
                </a:lnTo>
                <a:lnTo>
                  <a:pt x="1502057" y="2360623"/>
                </a:lnTo>
                <a:close/>
                <a:moveTo>
                  <a:pt x="1158376" y="1356407"/>
                </a:moveTo>
                <a:lnTo>
                  <a:pt x="1334211" y="1356407"/>
                </a:lnTo>
                <a:lnTo>
                  <a:pt x="1334211" y="1676103"/>
                </a:lnTo>
                <a:lnTo>
                  <a:pt x="1158376" y="1676103"/>
                </a:lnTo>
                <a:close/>
                <a:moveTo>
                  <a:pt x="822703" y="1356407"/>
                </a:moveTo>
                <a:lnTo>
                  <a:pt x="822932" y="1356407"/>
                </a:lnTo>
                <a:lnTo>
                  <a:pt x="990538" y="1356407"/>
                </a:lnTo>
                <a:lnTo>
                  <a:pt x="998766" y="1356407"/>
                </a:lnTo>
                <a:lnTo>
                  <a:pt x="998766" y="1676103"/>
                </a:lnTo>
                <a:lnTo>
                  <a:pt x="990538" y="1676103"/>
                </a:lnTo>
                <a:lnTo>
                  <a:pt x="822932" y="1676103"/>
                </a:lnTo>
                <a:lnTo>
                  <a:pt x="822703" y="1676103"/>
                </a:lnTo>
                <a:close/>
                <a:moveTo>
                  <a:pt x="487259" y="1356407"/>
                </a:moveTo>
                <a:lnTo>
                  <a:pt x="655094" y="1356407"/>
                </a:lnTo>
                <a:lnTo>
                  <a:pt x="655094" y="1676103"/>
                </a:lnTo>
                <a:lnTo>
                  <a:pt x="487259" y="1676103"/>
                </a:lnTo>
                <a:close/>
                <a:moveTo>
                  <a:pt x="1837729" y="1356404"/>
                </a:moveTo>
                <a:lnTo>
                  <a:pt x="2005564" y="1356404"/>
                </a:lnTo>
                <a:lnTo>
                  <a:pt x="2005564" y="1676100"/>
                </a:lnTo>
                <a:lnTo>
                  <a:pt x="1837729" y="1676100"/>
                </a:lnTo>
                <a:close/>
                <a:moveTo>
                  <a:pt x="1502057" y="1356404"/>
                </a:moveTo>
                <a:lnTo>
                  <a:pt x="1669892" y="1356404"/>
                </a:lnTo>
                <a:lnTo>
                  <a:pt x="1669892" y="1676100"/>
                </a:lnTo>
                <a:lnTo>
                  <a:pt x="1502057" y="1676100"/>
                </a:lnTo>
                <a:close/>
                <a:moveTo>
                  <a:pt x="487259" y="671886"/>
                </a:moveTo>
                <a:lnTo>
                  <a:pt x="655094" y="671886"/>
                </a:lnTo>
                <a:lnTo>
                  <a:pt x="655094" y="991581"/>
                </a:lnTo>
                <a:lnTo>
                  <a:pt x="487259" y="991581"/>
                </a:lnTo>
                <a:close/>
                <a:moveTo>
                  <a:pt x="1502057" y="671885"/>
                </a:moveTo>
                <a:lnTo>
                  <a:pt x="1669892" y="671885"/>
                </a:lnTo>
                <a:lnTo>
                  <a:pt x="1669892" y="991581"/>
                </a:lnTo>
                <a:lnTo>
                  <a:pt x="1502057" y="991581"/>
                </a:lnTo>
                <a:close/>
                <a:moveTo>
                  <a:pt x="1158376" y="671885"/>
                </a:moveTo>
                <a:lnTo>
                  <a:pt x="1334211" y="671885"/>
                </a:lnTo>
                <a:lnTo>
                  <a:pt x="1334211" y="991581"/>
                </a:lnTo>
                <a:lnTo>
                  <a:pt x="1158376" y="991581"/>
                </a:lnTo>
                <a:close/>
                <a:moveTo>
                  <a:pt x="822703" y="671885"/>
                </a:moveTo>
                <a:lnTo>
                  <a:pt x="822932" y="671885"/>
                </a:lnTo>
                <a:lnTo>
                  <a:pt x="990538" y="671885"/>
                </a:lnTo>
                <a:lnTo>
                  <a:pt x="998766" y="671885"/>
                </a:lnTo>
                <a:lnTo>
                  <a:pt x="998766" y="991581"/>
                </a:lnTo>
                <a:lnTo>
                  <a:pt x="990538" y="991581"/>
                </a:lnTo>
                <a:lnTo>
                  <a:pt x="822932" y="991581"/>
                </a:lnTo>
                <a:lnTo>
                  <a:pt x="822703" y="991581"/>
                </a:lnTo>
                <a:close/>
                <a:moveTo>
                  <a:pt x="1837729" y="671885"/>
                </a:moveTo>
                <a:lnTo>
                  <a:pt x="2005564" y="671885"/>
                </a:lnTo>
                <a:lnTo>
                  <a:pt x="2005564" y="991581"/>
                </a:lnTo>
                <a:lnTo>
                  <a:pt x="1837729" y="991581"/>
                </a:lnTo>
                <a:close/>
                <a:moveTo>
                  <a:pt x="262795" y="262796"/>
                </a:moveTo>
                <a:lnTo>
                  <a:pt x="262795" y="5356750"/>
                </a:lnTo>
                <a:lnTo>
                  <a:pt x="2233744" y="5356750"/>
                </a:lnTo>
                <a:lnTo>
                  <a:pt x="2233744" y="262796"/>
                </a:lnTo>
                <a:close/>
                <a:moveTo>
                  <a:pt x="0" y="0"/>
                </a:moveTo>
                <a:lnTo>
                  <a:pt x="2496539" y="0"/>
                </a:lnTo>
                <a:lnTo>
                  <a:pt x="2496542" y="537468"/>
                </a:lnTo>
                <a:lnTo>
                  <a:pt x="2499048" y="536088"/>
                </a:lnTo>
                <a:lnTo>
                  <a:pt x="2499048" y="1783477"/>
                </a:lnTo>
                <a:lnTo>
                  <a:pt x="4408059" y="1783477"/>
                </a:lnTo>
                <a:lnTo>
                  <a:pt x="4408059" y="2434032"/>
                </a:lnTo>
                <a:lnTo>
                  <a:pt x="4406967" y="2434032"/>
                </a:lnTo>
                <a:lnTo>
                  <a:pt x="4406965" y="5619545"/>
                </a:lnTo>
                <a:lnTo>
                  <a:pt x="0" y="5619545"/>
                </a:lnTo>
                <a:close/>
              </a:path>
            </a:pathLst>
          </a:cu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84" name="TextBox 283">
            <a:extLst>
              <a:ext uri="{FF2B5EF4-FFF2-40B4-BE49-F238E27FC236}">
                <a16:creationId xmlns:a16="http://schemas.microsoft.com/office/drawing/2014/main" id="{D69C5807-AA82-4D10-BD83-864D4B849866}"/>
              </a:ext>
            </a:extLst>
          </p:cNvPr>
          <p:cNvSpPr txBox="1"/>
          <p:nvPr/>
        </p:nvSpPr>
        <p:spPr>
          <a:xfrm>
            <a:off x="881239" y="5012088"/>
            <a:ext cx="1486874" cy="246221"/>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SQL Server</a:t>
            </a:r>
          </a:p>
        </p:txBody>
      </p:sp>
      <p:sp>
        <p:nvSpPr>
          <p:cNvPr id="285" name="TextBox 284">
            <a:extLst>
              <a:ext uri="{FF2B5EF4-FFF2-40B4-BE49-F238E27FC236}">
                <a16:creationId xmlns:a16="http://schemas.microsoft.com/office/drawing/2014/main" id="{23B804C8-96D5-4185-9D7F-B4B52469D271}"/>
              </a:ext>
            </a:extLst>
          </p:cNvPr>
          <p:cNvSpPr txBox="1"/>
          <p:nvPr/>
        </p:nvSpPr>
        <p:spPr>
          <a:xfrm>
            <a:off x="881239" y="5341060"/>
            <a:ext cx="1486876" cy="400110"/>
          </a:xfrm>
          <a:prstGeom prst="rect">
            <a:avLst/>
          </a:prstGeom>
          <a:solidFill>
            <a:srgbClr val="505050">
              <a:lumMod val="60000"/>
              <a:lumOff val="40000"/>
            </a:srgbClr>
          </a:solid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Analytics platform system</a:t>
            </a:r>
          </a:p>
        </p:txBody>
      </p:sp>
      <p:sp>
        <p:nvSpPr>
          <p:cNvPr id="286" name="TextBox 285">
            <a:extLst>
              <a:ext uri="{FF2B5EF4-FFF2-40B4-BE49-F238E27FC236}">
                <a16:creationId xmlns:a16="http://schemas.microsoft.com/office/drawing/2014/main" id="{712B7E8F-28E3-477D-B2BD-BFA27203B36D}"/>
              </a:ext>
            </a:extLst>
          </p:cNvPr>
          <p:cNvSpPr txBox="1"/>
          <p:nvPr/>
        </p:nvSpPr>
        <p:spPr>
          <a:xfrm>
            <a:off x="881239" y="5804399"/>
            <a:ext cx="1525951" cy="246221"/>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Other data sources</a:t>
            </a:r>
          </a:p>
        </p:txBody>
      </p:sp>
      <p:grpSp>
        <p:nvGrpSpPr>
          <p:cNvPr id="287" name="Group 30">
            <a:extLst>
              <a:ext uri="{FF2B5EF4-FFF2-40B4-BE49-F238E27FC236}">
                <a16:creationId xmlns:a16="http://schemas.microsoft.com/office/drawing/2014/main" id="{D3904615-204F-4882-B9D5-153FF9587448}"/>
              </a:ext>
            </a:extLst>
          </p:cNvPr>
          <p:cNvGrpSpPr>
            <a:grpSpLocks noChangeAspect="1"/>
          </p:cNvGrpSpPr>
          <p:nvPr/>
        </p:nvGrpSpPr>
        <p:grpSpPr bwMode="auto">
          <a:xfrm>
            <a:off x="606273" y="3836452"/>
            <a:ext cx="200899" cy="264168"/>
            <a:chOff x="2455" y="3797"/>
            <a:chExt cx="308" cy="405"/>
          </a:xfrm>
        </p:grpSpPr>
        <p:sp>
          <p:nvSpPr>
            <p:cNvPr id="288" name="AutoShape 29">
              <a:extLst>
                <a:ext uri="{FF2B5EF4-FFF2-40B4-BE49-F238E27FC236}">
                  <a16:creationId xmlns:a16="http://schemas.microsoft.com/office/drawing/2014/main" id="{5985DD2F-51EC-4AA4-9E85-DFBE3AC74D0B}"/>
                </a:ext>
              </a:extLst>
            </p:cNvPr>
            <p:cNvSpPr>
              <a:spLocks noChangeAspect="1" noChangeArrowheads="1" noTextEdit="1"/>
            </p:cNvSpPr>
            <p:nvPr/>
          </p:nvSpPr>
          <p:spPr bwMode="auto">
            <a:xfrm>
              <a:off x="2457" y="3797"/>
              <a:ext cx="30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89" name="Freeform 31">
              <a:extLst>
                <a:ext uri="{FF2B5EF4-FFF2-40B4-BE49-F238E27FC236}">
                  <a16:creationId xmlns:a16="http://schemas.microsoft.com/office/drawing/2014/main" id="{975957F5-9C91-41D1-B8BC-0C5AEB67EEDF}"/>
                </a:ext>
              </a:extLst>
            </p:cNvPr>
            <p:cNvSpPr>
              <a:spLocks/>
            </p:cNvSpPr>
            <p:nvPr/>
          </p:nvSpPr>
          <p:spPr bwMode="auto">
            <a:xfrm>
              <a:off x="2455" y="3852"/>
              <a:ext cx="153" cy="350"/>
            </a:xfrm>
            <a:custGeom>
              <a:avLst/>
              <a:gdLst>
                <a:gd name="T0" fmla="*/ 0 w 75"/>
                <a:gd name="T1" fmla="*/ 0 h 172"/>
                <a:gd name="T2" fmla="*/ 0 w 75"/>
                <a:gd name="T3" fmla="*/ 145 h 172"/>
                <a:gd name="T4" fmla="*/ 75 w 75"/>
                <a:gd name="T5" fmla="*/ 172 h 172"/>
                <a:gd name="T6" fmla="*/ 75 w 75"/>
                <a:gd name="T7" fmla="*/ 0 h 172"/>
                <a:gd name="T8" fmla="*/ 0 w 75"/>
                <a:gd name="T9" fmla="*/ 0 h 172"/>
              </a:gdLst>
              <a:ahLst/>
              <a:cxnLst>
                <a:cxn ang="0">
                  <a:pos x="T0" y="T1"/>
                </a:cxn>
                <a:cxn ang="0">
                  <a:pos x="T2" y="T3"/>
                </a:cxn>
                <a:cxn ang="0">
                  <a:pos x="T4" y="T5"/>
                </a:cxn>
                <a:cxn ang="0">
                  <a:pos x="T6" y="T7"/>
                </a:cxn>
                <a:cxn ang="0">
                  <a:pos x="T8" y="T9"/>
                </a:cxn>
              </a:cxnLst>
              <a:rect l="0" t="0" r="r" b="b"/>
              <a:pathLst>
                <a:path w="75" h="172">
                  <a:moveTo>
                    <a:pt x="0" y="0"/>
                  </a:moveTo>
                  <a:cubicBezTo>
                    <a:pt x="0" y="145"/>
                    <a:pt x="0" y="145"/>
                    <a:pt x="0" y="145"/>
                  </a:cubicBezTo>
                  <a:cubicBezTo>
                    <a:pt x="0" y="160"/>
                    <a:pt x="34" y="172"/>
                    <a:pt x="75" y="172"/>
                  </a:cubicBezTo>
                  <a:cubicBezTo>
                    <a:pt x="75" y="0"/>
                    <a:pt x="75" y="0"/>
                    <a:pt x="75" y="0"/>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90" name="Freeform 32">
              <a:extLst>
                <a:ext uri="{FF2B5EF4-FFF2-40B4-BE49-F238E27FC236}">
                  <a16:creationId xmlns:a16="http://schemas.microsoft.com/office/drawing/2014/main" id="{2A5F812F-71F2-44E1-8F00-2374219AE2F4}"/>
                </a:ext>
              </a:extLst>
            </p:cNvPr>
            <p:cNvSpPr>
              <a:spLocks/>
            </p:cNvSpPr>
            <p:nvPr/>
          </p:nvSpPr>
          <p:spPr bwMode="auto">
            <a:xfrm>
              <a:off x="2606" y="3852"/>
              <a:ext cx="155" cy="350"/>
            </a:xfrm>
            <a:custGeom>
              <a:avLst/>
              <a:gdLst>
                <a:gd name="T0" fmla="*/ 0 w 76"/>
                <a:gd name="T1" fmla="*/ 172 h 172"/>
                <a:gd name="T2" fmla="*/ 1 w 76"/>
                <a:gd name="T3" fmla="*/ 172 h 172"/>
                <a:gd name="T4" fmla="*/ 76 w 76"/>
                <a:gd name="T5" fmla="*/ 145 h 172"/>
                <a:gd name="T6" fmla="*/ 76 w 76"/>
                <a:gd name="T7" fmla="*/ 0 h 172"/>
                <a:gd name="T8" fmla="*/ 0 w 76"/>
                <a:gd name="T9" fmla="*/ 0 h 172"/>
                <a:gd name="T10" fmla="*/ 0 w 76"/>
                <a:gd name="T11" fmla="*/ 172 h 172"/>
              </a:gdLst>
              <a:ahLst/>
              <a:cxnLst>
                <a:cxn ang="0">
                  <a:pos x="T0" y="T1"/>
                </a:cxn>
                <a:cxn ang="0">
                  <a:pos x="T2" y="T3"/>
                </a:cxn>
                <a:cxn ang="0">
                  <a:pos x="T4" y="T5"/>
                </a:cxn>
                <a:cxn ang="0">
                  <a:pos x="T6" y="T7"/>
                </a:cxn>
                <a:cxn ang="0">
                  <a:pos x="T8" y="T9"/>
                </a:cxn>
                <a:cxn ang="0">
                  <a:pos x="T10" y="T11"/>
                </a:cxn>
              </a:cxnLst>
              <a:rect l="0" t="0" r="r" b="b"/>
              <a:pathLst>
                <a:path w="76" h="172">
                  <a:moveTo>
                    <a:pt x="0" y="172"/>
                  </a:moveTo>
                  <a:cubicBezTo>
                    <a:pt x="1" y="172"/>
                    <a:pt x="1" y="172"/>
                    <a:pt x="1" y="172"/>
                  </a:cubicBezTo>
                  <a:cubicBezTo>
                    <a:pt x="42" y="172"/>
                    <a:pt x="76" y="160"/>
                    <a:pt x="76" y="145"/>
                  </a:cubicBezTo>
                  <a:cubicBezTo>
                    <a:pt x="76" y="0"/>
                    <a:pt x="76" y="0"/>
                    <a:pt x="76" y="0"/>
                  </a:cubicBezTo>
                  <a:cubicBezTo>
                    <a:pt x="0" y="0"/>
                    <a:pt x="0" y="0"/>
                    <a:pt x="0" y="0"/>
                  </a:cubicBezTo>
                  <a:cubicBezTo>
                    <a:pt x="0" y="172"/>
                    <a:pt x="0" y="172"/>
                    <a:pt x="0" y="17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91" name="Freeform 33">
              <a:extLst>
                <a:ext uri="{FF2B5EF4-FFF2-40B4-BE49-F238E27FC236}">
                  <a16:creationId xmlns:a16="http://schemas.microsoft.com/office/drawing/2014/main" id="{399708B5-499B-4F26-AE95-AFA61B5CBF5E}"/>
                </a:ext>
              </a:extLst>
            </p:cNvPr>
            <p:cNvSpPr>
              <a:spLocks/>
            </p:cNvSpPr>
            <p:nvPr/>
          </p:nvSpPr>
          <p:spPr bwMode="auto">
            <a:xfrm>
              <a:off x="2606" y="3852"/>
              <a:ext cx="155" cy="350"/>
            </a:xfrm>
            <a:custGeom>
              <a:avLst/>
              <a:gdLst>
                <a:gd name="T0" fmla="*/ 76 w 76"/>
                <a:gd name="T1" fmla="*/ 0 h 172"/>
                <a:gd name="T2" fmla="*/ 0 w 76"/>
                <a:gd name="T3" fmla="*/ 0 h 172"/>
                <a:gd name="T4" fmla="*/ 0 w 76"/>
                <a:gd name="T5" fmla="*/ 172 h 172"/>
                <a:gd name="T6" fmla="*/ 1 w 76"/>
                <a:gd name="T7" fmla="*/ 172 h 172"/>
                <a:gd name="T8" fmla="*/ 76 w 76"/>
                <a:gd name="T9" fmla="*/ 145 h 172"/>
                <a:gd name="T10" fmla="*/ 76 w 76"/>
                <a:gd name="T11" fmla="*/ 0 h 172"/>
              </a:gdLst>
              <a:ahLst/>
              <a:cxnLst>
                <a:cxn ang="0">
                  <a:pos x="T0" y="T1"/>
                </a:cxn>
                <a:cxn ang="0">
                  <a:pos x="T2" y="T3"/>
                </a:cxn>
                <a:cxn ang="0">
                  <a:pos x="T4" y="T5"/>
                </a:cxn>
                <a:cxn ang="0">
                  <a:pos x="T6" y="T7"/>
                </a:cxn>
                <a:cxn ang="0">
                  <a:pos x="T8" y="T9"/>
                </a:cxn>
                <a:cxn ang="0">
                  <a:pos x="T10" y="T11"/>
                </a:cxn>
              </a:cxnLst>
              <a:rect l="0" t="0" r="r" b="b"/>
              <a:pathLst>
                <a:path w="76" h="172">
                  <a:moveTo>
                    <a:pt x="76" y="0"/>
                  </a:moveTo>
                  <a:cubicBezTo>
                    <a:pt x="0" y="0"/>
                    <a:pt x="0" y="0"/>
                    <a:pt x="0" y="0"/>
                  </a:cubicBezTo>
                  <a:cubicBezTo>
                    <a:pt x="0" y="172"/>
                    <a:pt x="0" y="172"/>
                    <a:pt x="0" y="172"/>
                  </a:cubicBezTo>
                  <a:cubicBezTo>
                    <a:pt x="1" y="172"/>
                    <a:pt x="1" y="172"/>
                    <a:pt x="1" y="172"/>
                  </a:cubicBezTo>
                  <a:cubicBezTo>
                    <a:pt x="42" y="172"/>
                    <a:pt x="76" y="160"/>
                    <a:pt x="76" y="145"/>
                  </a:cubicBezTo>
                  <a:cubicBezTo>
                    <a:pt x="76" y="0"/>
                    <a:pt x="76" y="0"/>
                    <a:pt x="7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92" name="Oval 34">
              <a:extLst>
                <a:ext uri="{FF2B5EF4-FFF2-40B4-BE49-F238E27FC236}">
                  <a16:creationId xmlns:a16="http://schemas.microsoft.com/office/drawing/2014/main" id="{D7150F02-484B-4E54-9144-F4A48A2B2986}"/>
                </a:ext>
              </a:extLst>
            </p:cNvPr>
            <p:cNvSpPr>
              <a:spLocks noChangeArrowheads="1"/>
            </p:cNvSpPr>
            <p:nvPr/>
          </p:nvSpPr>
          <p:spPr bwMode="auto">
            <a:xfrm>
              <a:off x="2455" y="3797"/>
              <a:ext cx="306"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93" name="Oval 35">
              <a:extLst>
                <a:ext uri="{FF2B5EF4-FFF2-40B4-BE49-F238E27FC236}">
                  <a16:creationId xmlns:a16="http://schemas.microsoft.com/office/drawing/2014/main" id="{9CC95B2B-1993-4592-97AC-94A6812EAB4D}"/>
                </a:ext>
              </a:extLst>
            </p:cNvPr>
            <p:cNvSpPr>
              <a:spLocks noChangeArrowheads="1"/>
            </p:cNvSpPr>
            <p:nvPr/>
          </p:nvSpPr>
          <p:spPr bwMode="auto">
            <a:xfrm>
              <a:off x="2486" y="3813"/>
              <a:ext cx="244" cy="74"/>
            </a:xfrm>
            <a:prstGeom prst="ellipse">
              <a:avLst/>
            </a:prstGeom>
            <a:solidFill>
              <a:srgbClr val="50505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94" name="Freeform 36">
              <a:extLst>
                <a:ext uri="{FF2B5EF4-FFF2-40B4-BE49-F238E27FC236}">
                  <a16:creationId xmlns:a16="http://schemas.microsoft.com/office/drawing/2014/main" id="{7E64BD70-096D-44C9-8107-D144268AAD06}"/>
                </a:ext>
              </a:extLst>
            </p:cNvPr>
            <p:cNvSpPr>
              <a:spLocks/>
            </p:cNvSpPr>
            <p:nvPr/>
          </p:nvSpPr>
          <p:spPr bwMode="auto">
            <a:xfrm>
              <a:off x="2486" y="3813"/>
              <a:ext cx="244" cy="59"/>
            </a:xfrm>
            <a:custGeom>
              <a:avLst/>
              <a:gdLst>
                <a:gd name="T0" fmla="*/ 107 w 120"/>
                <a:gd name="T1" fmla="*/ 29 h 29"/>
                <a:gd name="T2" fmla="*/ 120 w 120"/>
                <a:gd name="T3" fmla="*/ 18 h 29"/>
                <a:gd name="T4" fmla="*/ 60 w 120"/>
                <a:gd name="T5" fmla="*/ 0 h 29"/>
                <a:gd name="T6" fmla="*/ 0 w 120"/>
                <a:gd name="T7" fmla="*/ 18 h 29"/>
                <a:gd name="T8" fmla="*/ 13 w 120"/>
                <a:gd name="T9" fmla="*/ 29 h 29"/>
                <a:gd name="T10" fmla="*/ 60 w 120"/>
                <a:gd name="T11" fmla="*/ 22 h 29"/>
                <a:gd name="T12" fmla="*/ 107 w 120"/>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20" h="29">
                  <a:moveTo>
                    <a:pt x="107" y="29"/>
                  </a:moveTo>
                  <a:cubicBezTo>
                    <a:pt x="115" y="26"/>
                    <a:pt x="120" y="22"/>
                    <a:pt x="120" y="18"/>
                  </a:cubicBezTo>
                  <a:cubicBezTo>
                    <a:pt x="120" y="8"/>
                    <a:pt x="93" y="0"/>
                    <a:pt x="60" y="0"/>
                  </a:cubicBezTo>
                  <a:cubicBezTo>
                    <a:pt x="27" y="0"/>
                    <a:pt x="0" y="8"/>
                    <a:pt x="0" y="18"/>
                  </a:cubicBezTo>
                  <a:cubicBezTo>
                    <a:pt x="0" y="22"/>
                    <a:pt x="5" y="26"/>
                    <a:pt x="13" y="29"/>
                  </a:cubicBezTo>
                  <a:cubicBezTo>
                    <a:pt x="24" y="24"/>
                    <a:pt x="41" y="22"/>
                    <a:pt x="60" y="22"/>
                  </a:cubicBezTo>
                  <a:cubicBezTo>
                    <a:pt x="79" y="22"/>
                    <a:pt x="96" y="24"/>
                    <a:pt x="107" y="29"/>
                  </a:cubicBezTo>
                </a:path>
              </a:pathLst>
            </a:custGeom>
            <a:solidFill>
              <a:srgbClr val="50505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295" name="Freeform 56">
            <a:extLst>
              <a:ext uri="{FF2B5EF4-FFF2-40B4-BE49-F238E27FC236}">
                <a16:creationId xmlns:a16="http://schemas.microsoft.com/office/drawing/2014/main" id="{ED68B3F9-F1F7-4635-96E4-7F32F5FA19CF}"/>
              </a:ext>
            </a:extLst>
          </p:cNvPr>
          <p:cNvSpPr>
            <a:spLocks noChangeAspect="1"/>
          </p:cNvSpPr>
          <p:nvPr/>
        </p:nvSpPr>
        <p:spPr>
          <a:xfrm flipH="1">
            <a:off x="615483" y="5391671"/>
            <a:ext cx="139133" cy="27432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91423" tIns="45711" rIns="91423" bIns="45711" numCol="1" rtlCol="0" anchor="ctr"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3826"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dirty="0">
              <a:ln>
                <a:noFill/>
              </a:ln>
              <a:solidFill>
                <a:srgbClr val="000000"/>
              </a:solidFill>
              <a:effectLst/>
              <a:uLnTx/>
              <a:uFillTx/>
              <a:latin typeface="Segoe UI"/>
              <a:ea typeface="+mn-ea"/>
              <a:cs typeface="+mn-cs"/>
            </a:endParaRPr>
          </a:p>
        </p:txBody>
      </p:sp>
      <p:sp>
        <p:nvSpPr>
          <p:cNvPr id="322" name="Rectangle 321">
            <a:extLst>
              <a:ext uri="{FF2B5EF4-FFF2-40B4-BE49-F238E27FC236}">
                <a16:creationId xmlns:a16="http://schemas.microsoft.com/office/drawing/2014/main" id="{40768E62-F527-4659-A84D-1550A8A30162}"/>
              </a:ext>
            </a:extLst>
          </p:cNvPr>
          <p:cNvSpPr/>
          <p:nvPr/>
        </p:nvSpPr>
        <p:spPr bwMode="auto">
          <a:xfrm>
            <a:off x="9697943" y="2243685"/>
            <a:ext cx="2220687" cy="4142702"/>
          </a:xfrm>
          <a:prstGeom prst="rect">
            <a:avLst/>
          </a:prstGeom>
          <a:solidFill>
            <a:srgbClr val="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28016" tIns="91440"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1" i="0" u="none" strike="noStrike" kern="0" cap="none" spc="0" normalizeH="0" baseline="0" noProof="0" dirty="0">
              <a:ln>
                <a:noFill/>
              </a:ln>
              <a:solidFill>
                <a:srgbClr val="2C2C2C"/>
              </a:solidFill>
              <a:effectLst/>
              <a:uLnTx/>
              <a:uFillTx/>
              <a:latin typeface="Segoe UI"/>
              <a:ea typeface="+mn-ea"/>
              <a:cs typeface="+mn-cs"/>
            </a:endParaRPr>
          </a:p>
        </p:txBody>
      </p:sp>
      <p:sp>
        <p:nvSpPr>
          <p:cNvPr id="323" name="TextBox 322">
            <a:extLst>
              <a:ext uri="{FF2B5EF4-FFF2-40B4-BE49-F238E27FC236}">
                <a16:creationId xmlns:a16="http://schemas.microsoft.com/office/drawing/2014/main" id="{BCCB3A0D-22B8-44DB-B8A4-E2D17CB3CBE8}"/>
              </a:ext>
            </a:extLst>
          </p:cNvPr>
          <p:cNvSpPr txBox="1"/>
          <p:nvPr/>
        </p:nvSpPr>
        <p:spPr>
          <a:xfrm>
            <a:off x="9813576" y="4375654"/>
            <a:ext cx="1989420" cy="1878386"/>
          </a:xfrm>
          <a:prstGeom prst="rect">
            <a:avLst/>
          </a:prstGeom>
          <a:solidFill>
            <a:srgbClr val="505050">
              <a:lumMod val="60000"/>
              <a:lumOff val="40000"/>
            </a:srgbClr>
          </a:solidFill>
        </p:spPr>
        <p:txBody>
          <a:bodyPr wrap="square" lIns="91440" tIns="91440"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solidFill>
                  <a:srgbClr val="FFFFFF"/>
                </a:solidFill>
                <a:effectLst/>
                <a:uLnTx/>
                <a:uFillTx/>
                <a:latin typeface="Segoe UI"/>
                <a:ea typeface="+mn-ea"/>
                <a:cs typeface="+mn-cs"/>
              </a:rPr>
              <a:t>On-premises</a:t>
            </a:r>
          </a:p>
        </p:txBody>
      </p:sp>
      <p:sp>
        <p:nvSpPr>
          <p:cNvPr id="324" name="TextBox 323">
            <a:extLst>
              <a:ext uri="{FF2B5EF4-FFF2-40B4-BE49-F238E27FC236}">
                <a16:creationId xmlns:a16="http://schemas.microsoft.com/office/drawing/2014/main" id="{E955C677-ECF6-4095-A1E7-3D6DE4746C01}"/>
              </a:ext>
            </a:extLst>
          </p:cNvPr>
          <p:cNvSpPr txBox="1"/>
          <p:nvPr/>
        </p:nvSpPr>
        <p:spPr>
          <a:xfrm>
            <a:off x="9813576" y="2363408"/>
            <a:ext cx="1989420" cy="1878386"/>
          </a:xfrm>
          <a:prstGeom prst="rect">
            <a:avLst/>
          </a:prstGeom>
          <a:solidFill>
            <a:srgbClr val="505050">
              <a:lumMod val="60000"/>
              <a:lumOff val="40000"/>
            </a:srgbClr>
          </a:solidFill>
        </p:spPr>
        <p:txBody>
          <a:bodyPr wrap="square" lIns="91440" tIns="91440"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solidFill>
                  <a:srgbClr val="FFFFFF"/>
                </a:solidFill>
                <a:effectLst/>
                <a:uLnTx/>
                <a:uFillTx/>
                <a:latin typeface="Segoe UI"/>
                <a:ea typeface="+mn-ea"/>
                <a:cs typeface="+mn-cs"/>
              </a:rPr>
              <a:t>Cloud</a:t>
            </a:r>
          </a:p>
        </p:txBody>
      </p:sp>
      <p:grpSp>
        <p:nvGrpSpPr>
          <p:cNvPr id="325" name="Group 324">
            <a:extLst>
              <a:ext uri="{FF2B5EF4-FFF2-40B4-BE49-F238E27FC236}">
                <a16:creationId xmlns:a16="http://schemas.microsoft.com/office/drawing/2014/main" id="{2872A3E8-1977-4DCD-9E0F-C1768821586B}"/>
              </a:ext>
            </a:extLst>
          </p:cNvPr>
          <p:cNvGrpSpPr>
            <a:grpSpLocks/>
          </p:cNvGrpSpPr>
          <p:nvPr/>
        </p:nvGrpSpPr>
        <p:grpSpPr>
          <a:xfrm flipH="1">
            <a:off x="8999687" y="3178074"/>
            <a:ext cx="594723" cy="2170368"/>
            <a:chOff x="2814452" y="3508016"/>
            <a:chExt cx="1140031" cy="1626177"/>
          </a:xfrm>
        </p:grpSpPr>
        <p:cxnSp>
          <p:nvCxnSpPr>
            <p:cNvPr id="326" name="Straight Connector 325">
              <a:extLst>
                <a:ext uri="{FF2B5EF4-FFF2-40B4-BE49-F238E27FC236}">
                  <a16:creationId xmlns:a16="http://schemas.microsoft.com/office/drawing/2014/main" id="{2C9CA691-43C7-427B-9A10-E219E2EDF72A}"/>
                </a:ext>
              </a:extLst>
            </p:cNvPr>
            <p:cNvCxnSpPr/>
            <p:nvPr/>
          </p:nvCxnSpPr>
          <p:spPr>
            <a:xfrm flipH="1">
              <a:off x="3371481" y="3508016"/>
              <a:ext cx="0" cy="1626177"/>
            </a:xfrm>
            <a:prstGeom prst="line">
              <a:avLst/>
            </a:prstGeom>
            <a:noFill/>
            <a:ln w="38100" cap="flat" cmpd="sng" algn="ctr">
              <a:solidFill>
                <a:srgbClr val="D2D2D2">
                  <a:lumMod val="75000"/>
                </a:srgbClr>
              </a:solidFill>
              <a:prstDash val="solid"/>
              <a:miter lim="800000"/>
              <a:headEnd type="none"/>
              <a:tailEnd type="none"/>
            </a:ln>
            <a:effectLst/>
          </p:spPr>
        </p:cxnSp>
        <p:cxnSp>
          <p:nvCxnSpPr>
            <p:cNvPr id="327" name="Straight Arrow Connector 326">
              <a:extLst>
                <a:ext uri="{FF2B5EF4-FFF2-40B4-BE49-F238E27FC236}">
                  <a16:creationId xmlns:a16="http://schemas.microsoft.com/office/drawing/2014/main" id="{72AB0E79-FEDC-4A17-B0B0-2FBF751976B9}"/>
                </a:ext>
              </a:extLst>
            </p:cNvPr>
            <p:cNvCxnSpPr/>
            <p:nvPr/>
          </p:nvCxnSpPr>
          <p:spPr>
            <a:xfrm flipH="1">
              <a:off x="2814452" y="3522158"/>
              <a:ext cx="546266" cy="0"/>
            </a:xfrm>
            <a:prstGeom prst="straightConnector1">
              <a:avLst/>
            </a:prstGeom>
            <a:noFill/>
            <a:ln w="38100" cap="flat" cmpd="sng" algn="ctr">
              <a:solidFill>
                <a:srgbClr val="D2D2D2">
                  <a:lumMod val="75000"/>
                </a:srgbClr>
              </a:solidFill>
              <a:prstDash val="solid"/>
              <a:miter lim="800000"/>
              <a:headEnd type="none"/>
              <a:tailEnd type="triangle"/>
            </a:ln>
            <a:effectLst/>
          </p:spPr>
        </p:cxnSp>
        <p:cxnSp>
          <p:nvCxnSpPr>
            <p:cNvPr id="328" name="Straight Arrow Connector 327">
              <a:extLst>
                <a:ext uri="{FF2B5EF4-FFF2-40B4-BE49-F238E27FC236}">
                  <a16:creationId xmlns:a16="http://schemas.microsoft.com/office/drawing/2014/main" id="{774345F0-D0B4-4B32-B4F6-C7824F99E944}"/>
                </a:ext>
              </a:extLst>
            </p:cNvPr>
            <p:cNvCxnSpPr/>
            <p:nvPr/>
          </p:nvCxnSpPr>
          <p:spPr>
            <a:xfrm flipH="1">
              <a:off x="2814454" y="5116232"/>
              <a:ext cx="546266" cy="0"/>
            </a:xfrm>
            <a:prstGeom prst="straightConnector1">
              <a:avLst/>
            </a:prstGeom>
            <a:noFill/>
            <a:ln w="38100" cap="flat" cmpd="sng" algn="ctr">
              <a:solidFill>
                <a:srgbClr val="D2D2D2">
                  <a:lumMod val="75000"/>
                </a:srgbClr>
              </a:solidFill>
              <a:prstDash val="solid"/>
              <a:miter lim="800000"/>
              <a:headEnd type="none"/>
              <a:tailEnd type="triangle"/>
            </a:ln>
            <a:effectLst/>
          </p:spPr>
        </p:cxnSp>
        <p:cxnSp>
          <p:nvCxnSpPr>
            <p:cNvPr id="329" name="Straight Arrow Connector 328">
              <a:extLst>
                <a:ext uri="{FF2B5EF4-FFF2-40B4-BE49-F238E27FC236}">
                  <a16:creationId xmlns:a16="http://schemas.microsoft.com/office/drawing/2014/main" id="{C484FBE7-ED3F-4CF3-8D23-B0E729DA798C}"/>
                </a:ext>
              </a:extLst>
            </p:cNvPr>
            <p:cNvCxnSpPr/>
            <p:nvPr/>
          </p:nvCxnSpPr>
          <p:spPr>
            <a:xfrm rot="10800000" flipH="1">
              <a:off x="3408217" y="4314365"/>
              <a:ext cx="546266" cy="0"/>
            </a:xfrm>
            <a:prstGeom prst="straightConnector1">
              <a:avLst/>
            </a:prstGeom>
            <a:noFill/>
            <a:ln w="38100" cap="flat" cmpd="sng" algn="ctr">
              <a:solidFill>
                <a:srgbClr val="D2D2D2">
                  <a:lumMod val="75000"/>
                </a:srgbClr>
              </a:solidFill>
              <a:prstDash val="solid"/>
              <a:miter lim="800000"/>
              <a:headEnd type="none"/>
              <a:tailEnd type="triangle"/>
            </a:ln>
            <a:effectLst/>
          </p:spPr>
        </p:cxnSp>
      </p:grpSp>
      <p:sp>
        <p:nvSpPr>
          <p:cNvPr id="330" name="Rectangle 329">
            <a:extLst>
              <a:ext uri="{FF2B5EF4-FFF2-40B4-BE49-F238E27FC236}">
                <a16:creationId xmlns:a16="http://schemas.microsoft.com/office/drawing/2014/main" id="{1DABF2A6-DA20-44A1-937E-F1F8F905F16F}"/>
              </a:ext>
            </a:extLst>
          </p:cNvPr>
          <p:cNvSpPr/>
          <p:nvPr/>
        </p:nvSpPr>
        <p:spPr>
          <a:xfrm>
            <a:off x="9713370" y="1935910"/>
            <a:ext cx="1144159" cy="286232"/>
          </a:xfrm>
          <a:prstGeom prst="rect">
            <a:avLst/>
          </a:prstGeom>
        </p:spPr>
        <p:txBody>
          <a:bodyPr wrap="non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solidFill>
                  <a:srgbClr val="E6E6E6">
                    <a:lumMod val="50000"/>
                  </a:srgbClr>
                </a:solidFill>
                <a:effectLst/>
                <a:uLnTx/>
                <a:uFillTx/>
                <a:latin typeface="Segoe UI"/>
                <a:ea typeface="+mn-ea"/>
                <a:cs typeface="+mn-cs"/>
              </a:rPr>
              <a:t>Client tools</a:t>
            </a:r>
          </a:p>
        </p:txBody>
      </p:sp>
      <p:sp>
        <p:nvSpPr>
          <p:cNvPr id="331" name="Freeform 271">
            <a:extLst>
              <a:ext uri="{FF2B5EF4-FFF2-40B4-BE49-F238E27FC236}">
                <a16:creationId xmlns:a16="http://schemas.microsoft.com/office/drawing/2014/main" id="{5E0F2E7D-34FF-45EC-AEF7-33BAD8038522}"/>
              </a:ext>
            </a:extLst>
          </p:cNvPr>
          <p:cNvSpPr/>
          <p:nvPr/>
        </p:nvSpPr>
        <p:spPr>
          <a:xfrm>
            <a:off x="9917866" y="3418331"/>
            <a:ext cx="306836" cy="231661"/>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FFFFFF"/>
          </a:solidFill>
          <a:ln w="342900" cap="sq"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32" name="TextBox 331">
            <a:extLst>
              <a:ext uri="{FF2B5EF4-FFF2-40B4-BE49-F238E27FC236}">
                <a16:creationId xmlns:a16="http://schemas.microsoft.com/office/drawing/2014/main" id="{75855361-4708-4F10-82A4-F870352F13CB}"/>
              </a:ext>
            </a:extLst>
          </p:cNvPr>
          <p:cNvSpPr txBox="1"/>
          <p:nvPr/>
        </p:nvSpPr>
        <p:spPr>
          <a:xfrm>
            <a:off x="10224703" y="3419993"/>
            <a:ext cx="1486874" cy="246221"/>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Power BI</a:t>
            </a:r>
          </a:p>
        </p:txBody>
      </p:sp>
      <p:sp>
        <p:nvSpPr>
          <p:cNvPr id="333" name="TextBox 332">
            <a:extLst>
              <a:ext uri="{FF2B5EF4-FFF2-40B4-BE49-F238E27FC236}">
                <a16:creationId xmlns:a16="http://schemas.microsoft.com/office/drawing/2014/main" id="{15923F1D-1BCE-41A3-AE49-8CF3E08F0882}"/>
              </a:ext>
            </a:extLst>
          </p:cNvPr>
          <p:cNvSpPr txBox="1"/>
          <p:nvPr/>
        </p:nvSpPr>
        <p:spPr>
          <a:xfrm>
            <a:off x="10224702" y="3847877"/>
            <a:ext cx="1486876" cy="246221"/>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Power BI Embedded</a:t>
            </a:r>
          </a:p>
        </p:txBody>
      </p:sp>
      <p:sp>
        <p:nvSpPr>
          <p:cNvPr id="334" name="Freeform 271">
            <a:extLst>
              <a:ext uri="{FF2B5EF4-FFF2-40B4-BE49-F238E27FC236}">
                <a16:creationId xmlns:a16="http://schemas.microsoft.com/office/drawing/2014/main" id="{18844325-8F73-473B-BA67-1D9E6636EECB}"/>
              </a:ext>
            </a:extLst>
          </p:cNvPr>
          <p:cNvSpPr/>
          <p:nvPr/>
        </p:nvSpPr>
        <p:spPr>
          <a:xfrm>
            <a:off x="9917866" y="3855156"/>
            <a:ext cx="306836" cy="231661"/>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FFFFFF"/>
          </a:solidFill>
          <a:ln w="342900" cap="sq"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35" name="Freeform 266">
            <a:extLst>
              <a:ext uri="{FF2B5EF4-FFF2-40B4-BE49-F238E27FC236}">
                <a16:creationId xmlns:a16="http://schemas.microsoft.com/office/drawing/2014/main" id="{75BEA376-3579-4B11-9C0C-EC817561F566}"/>
              </a:ext>
            </a:extLst>
          </p:cNvPr>
          <p:cNvSpPr>
            <a:spLocks noChangeAspect="1"/>
          </p:cNvSpPr>
          <p:nvPr/>
        </p:nvSpPr>
        <p:spPr bwMode="black">
          <a:xfrm>
            <a:off x="11266871" y="2425338"/>
            <a:ext cx="484508" cy="286538"/>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36" name="Freeform 70">
            <a:extLst>
              <a:ext uri="{FF2B5EF4-FFF2-40B4-BE49-F238E27FC236}">
                <a16:creationId xmlns:a16="http://schemas.microsoft.com/office/drawing/2014/main" id="{09DD24C9-C93B-4D5B-9192-BB9F13EEEB29}"/>
              </a:ext>
            </a:extLst>
          </p:cNvPr>
          <p:cNvSpPr/>
          <p:nvPr/>
        </p:nvSpPr>
        <p:spPr>
          <a:xfrm>
            <a:off x="11352231" y="4439443"/>
            <a:ext cx="327671" cy="417726"/>
          </a:xfrm>
          <a:custGeom>
            <a:avLst/>
            <a:gdLst>
              <a:gd name="connsiteX0" fmla="*/ 1158342 w 4408059"/>
              <a:gd name="connsiteY0" fmla="*/ 4779035 h 5619545"/>
              <a:gd name="connsiteX1" fmla="*/ 1334176 w 4408059"/>
              <a:gd name="connsiteY1" fmla="*/ 4779035 h 5619545"/>
              <a:gd name="connsiteX2" fmla="*/ 1334176 w 4408059"/>
              <a:gd name="connsiteY2" fmla="*/ 5098731 h 5619545"/>
              <a:gd name="connsiteX3" fmla="*/ 1158342 w 4408059"/>
              <a:gd name="connsiteY3" fmla="*/ 5098731 h 5619545"/>
              <a:gd name="connsiteX4" fmla="*/ 822582 w 4408059"/>
              <a:gd name="connsiteY4" fmla="*/ 4779035 h 5619545"/>
              <a:gd name="connsiteX5" fmla="*/ 822899 w 4408059"/>
              <a:gd name="connsiteY5" fmla="*/ 4779035 h 5619545"/>
              <a:gd name="connsiteX6" fmla="*/ 990417 w 4408059"/>
              <a:gd name="connsiteY6" fmla="*/ 4779035 h 5619545"/>
              <a:gd name="connsiteX7" fmla="*/ 998733 w 4408059"/>
              <a:gd name="connsiteY7" fmla="*/ 4779035 h 5619545"/>
              <a:gd name="connsiteX8" fmla="*/ 998733 w 4408059"/>
              <a:gd name="connsiteY8" fmla="*/ 5098731 h 5619545"/>
              <a:gd name="connsiteX9" fmla="*/ 990417 w 4408059"/>
              <a:gd name="connsiteY9" fmla="*/ 5098731 h 5619545"/>
              <a:gd name="connsiteX10" fmla="*/ 822899 w 4408059"/>
              <a:gd name="connsiteY10" fmla="*/ 5098731 h 5619545"/>
              <a:gd name="connsiteX11" fmla="*/ 822582 w 4408059"/>
              <a:gd name="connsiteY11" fmla="*/ 5098731 h 5619545"/>
              <a:gd name="connsiteX12" fmla="*/ 487138 w 4408059"/>
              <a:gd name="connsiteY12" fmla="*/ 4779035 h 5619545"/>
              <a:gd name="connsiteX13" fmla="*/ 654973 w 4408059"/>
              <a:gd name="connsiteY13" fmla="*/ 4779035 h 5619545"/>
              <a:gd name="connsiteX14" fmla="*/ 654973 w 4408059"/>
              <a:gd name="connsiteY14" fmla="*/ 5098731 h 5619545"/>
              <a:gd name="connsiteX15" fmla="*/ 487138 w 4408059"/>
              <a:gd name="connsiteY15" fmla="*/ 5098731 h 5619545"/>
              <a:gd name="connsiteX16" fmla="*/ 1837729 w 4408059"/>
              <a:gd name="connsiteY16" fmla="*/ 4779027 h 5619545"/>
              <a:gd name="connsiteX17" fmla="*/ 2005564 w 4408059"/>
              <a:gd name="connsiteY17" fmla="*/ 4779027 h 5619545"/>
              <a:gd name="connsiteX18" fmla="*/ 2005564 w 4408059"/>
              <a:gd name="connsiteY18" fmla="*/ 5098723 h 5619545"/>
              <a:gd name="connsiteX19" fmla="*/ 1837729 w 4408059"/>
              <a:gd name="connsiteY19" fmla="*/ 5098723 h 5619545"/>
              <a:gd name="connsiteX20" fmla="*/ 1502057 w 4408059"/>
              <a:gd name="connsiteY20" fmla="*/ 4779027 h 5619545"/>
              <a:gd name="connsiteX21" fmla="*/ 1669892 w 4408059"/>
              <a:gd name="connsiteY21" fmla="*/ 4779027 h 5619545"/>
              <a:gd name="connsiteX22" fmla="*/ 1669892 w 4408059"/>
              <a:gd name="connsiteY22" fmla="*/ 5098723 h 5619545"/>
              <a:gd name="connsiteX23" fmla="*/ 1502057 w 4408059"/>
              <a:gd name="connsiteY23" fmla="*/ 5098723 h 5619545"/>
              <a:gd name="connsiteX24" fmla="*/ 3040415 w 4408059"/>
              <a:gd name="connsiteY24" fmla="*/ 4596613 h 5619545"/>
              <a:gd name="connsiteX25" fmla="*/ 3216249 w 4408059"/>
              <a:gd name="connsiteY25" fmla="*/ 4596613 h 5619545"/>
              <a:gd name="connsiteX26" fmla="*/ 3216249 w 4408059"/>
              <a:gd name="connsiteY26" fmla="*/ 4916310 h 5619545"/>
              <a:gd name="connsiteX27" fmla="*/ 3040415 w 4408059"/>
              <a:gd name="connsiteY27" fmla="*/ 4916310 h 5619545"/>
              <a:gd name="connsiteX28" fmla="*/ 2704655 w 4408059"/>
              <a:gd name="connsiteY28" fmla="*/ 4596613 h 5619545"/>
              <a:gd name="connsiteX29" fmla="*/ 2872490 w 4408059"/>
              <a:gd name="connsiteY29" fmla="*/ 4596613 h 5619545"/>
              <a:gd name="connsiteX30" fmla="*/ 2872490 w 4408059"/>
              <a:gd name="connsiteY30" fmla="*/ 4916310 h 5619545"/>
              <a:gd name="connsiteX31" fmla="*/ 2704655 w 4408059"/>
              <a:gd name="connsiteY31" fmla="*/ 4916310 h 5619545"/>
              <a:gd name="connsiteX32" fmla="*/ 3719802 w 4408059"/>
              <a:gd name="connsiteY32" fmla="*/ 4596602 h 5619545"/>
              <a:gd name="connsiteX33" fmla="*/ 3887637 w 4408059"/>
              <a:gd name="connsiteY33" fmla="*/ 4596602 h 5619545"/>
              <a:gd name="connsiteX34" fmla="*/ 3887637 w 4408059"/>
              <a:gd name="connsiteY34" fmla="*/ 4916299 h 5619545"/>
              <a:gd name="connsiteX35" fmla="*/ 3719802 w 4408059"/>
              <a:gd name="connsiteY35" fmla="*/ 4916299 h 5619545"/>
              <a:gd name="connsiteX36" fmla="*/ 3384129 w 4408059"/>
              <a:gd name="connsiteY36" fmla="*/ 4596602 h 5619545"/>
              <a:gd name="connsiteX37" fmla="*/ 3551964 w 4408059"/>
              <a:gd name="connsiteY37" fmla="*/ 4596602 h 5619545"/>
              <a:gd name="connsiteX38" fmla="*/ 3551964 w 4408059"/>
              <a:gd name="connsiteY38" fmla="*/ 4916299 h 5619545"/>
              <a:gd name="connsiteX39" fmla="*/ 3384129 w 4408059"/>
              <a:gd name="connsiteY39" fmla="*/ 4916299 h 5619545"/>
              <a:gd name="connsiteX40" fmla="*/ 1158376 w 4408059"/>
              <a:gd name="connsiteY40" fmla="*/ 4094512 h 5619545"/>
              <a:gd name="connsiteX41" fmla="*/ 1334211 w 4408059"/>
              <a:gd name="connsiteY41" fmla="*/ 4094512 h 5619545"/>
              <a:gd name="connsiteX42" fmla="*/ 1334211 w 4408059"/>
              <a:gd name="connsiteY42" fmla="*/ 4414208 h 5619545"/>
              <a:gd name="connsiteX43" fmla="*/ 1158376 w 4408059"/>
              <a:gd name="connsiteY43" fmla="*/ 4414208 h 5619545"/>
              <a:gd name="connsiteX44" fmla="*/ 822703 w 4408059"/>
              <a:gd name="connsiteY44" fmla="*/ 4094512 h 5619545"/>
              <a:gd name="connsiteX45" fmla="*/ 822932 w 4408059"/>
              <a:gd name="connsiteY45" fmla="*/ 4094512 h 5619545"/>
              <a:gd name="connsiteX46" fmla="*/ 990538 w 4408059"/>
              <a:gd name="connsiteY46" fmla="*/ 4094512 h 5619545"/>
              <a:gd name="connsiteX47" fmla="*/ 998766 w 4408059"/>
              <a:gd name="connsiteY47" fmla="*/ 4094512 h 5619545"/>
              <a:gd name="connsiteX48" fmla="*/ 998766 w 4408059"/>
              <a:gd name="connsiteY48" fmla="*/ 4414208 h 5619545"/>
              <a:gd name="connsiteX49" fmla="*/ 990538 w 4408059"/>
              <a:gd name="connsiteY49" fmla="*/ 4414208 h 5619545"/>
              <a:gd name="connsiteX50" fmla="*/ 822932 w 4408059"/>
              <a:gd name="connsiteY50" fmla="*/ 4414208 h 5619545"/>
              <a:gd name="connsiteX51" fmla="*/ 822703 w 4408059"/>
              <a:gd name="connsiteY51" fmla="*/ 4414208 h 5619545"/>
              <a:gd name="connsiteX52" fmla="*/ 487259 w 4408059"/>
              <a:gd name="connsiteY52" fmla="*/ 4094512 h 5619545"/>
              <a:gd name="connsiteX53" fmla="*/ 655094 w 4408059"/>
              <a:gd name="connsiteY53" fmla="*/ 4094512 h 5619545"/>
              <a:gd name="connsiteX54" fmla="*/ 655094 w 4408059"/>
              <a:gd name="connsiteY54" fmla="*/ 4414208 h 5619545"/>
              <a:gd name="connsiteX55" fmla="*/ 487259 w 4408059"/>
              <a:gd name="connsiteY55" fmla="*/ 4414208 h 5619545"/>
              <a:gd name="connsiteX56" fmla="*/ 1837729 w 4408059"/>
              <a:gd name="connsiteY56" fmla="*/ 4094498 h 5619545"/>
              <a:gd name="connsiteX57" fmla="*/ 2005564 w 4408059"/>
              <a:gd name="connsiteY57" fmla="*/ 4094498 h 5619545"/>
              <a:gd name="connsiteX58" fmla="*/ 2005564 w 4408059"/>
              <a:gd name="connsiteY58" fmla="*/ 4414195 h 5619545"/>
              <a:gd name="connsiteX59" fmla="*/ 1837729 w 4408059"/>
              <a:gd name="connsiteY59" fmla="*/ 4414195 h 5619545"/>
              <a:gd name="connsiteX60" fmla="*/ 1502057 w 4408059"/>
              <a:gd name="connsiteY60" fmla="*/ 4094498 h 5619545"/>
              <a:gd name="connsiteX61" fmla="*/ 1669892 w 4408059"/>
              <a:gd name="connsiteY61" fmla="*/ 4094498 h 5619545"/>
              <a:gd name="connsiteX62" fmla="*/ 1669892 w 4408059"/>
              <a:gd name="connsiteY62" fmla="*/ 4414195 h 5619545"/>
              <a:gd name="connsiteX63" fmla="*/ 1502057 w 4408059"/>
              <a:gd name="connsiteY63" fmla="*/ 4414195 h 5619545"/>
              <a:gd name="connsiteX64" fmla="*/ 3040448 w 4408059"/>
              <a:gd name="connsiteY64" fmla="*/ 3912088 h 5619545"/>
              <a:gd name="connsiteX65" fmla="*/ 3216282 w 4408059"/>
              <a:gd name="connsiteY65" fmla="*/ 3912088 h 5619545"/>
              <a:gd name="connsiteX66" fmla="*/ 3216282 w 4408059"/>
              <a:gd name="connsiteY66" fmla="*/ 4231784 h 5619545"/>
              <a:gd name="connsiteX67" fmla="*/ 3040448 w 4408059"/>
              <a:gd name="connsiteY67" fmla="*/ 4231784 h 5619545"/>
              <a:gd name="connsiteX68" fmla="*/ 2704776 w 4408059"/>
              <a:gd name="connsiteY68" fmla="*/ 3912088 h 5619545"/>
              <a:gd name="connsiteX69" fmla="*/ 2872611 w 4408059"/>
              <a:gd name="connsiteY69" fmla="*/ 3912088 h 5619545"/>
              <a:gd name="connsiteX70" fmla="*/ 2872611 w 4408059"/>
              <a:gd name="connsiteY70" fmla="*/ 4231784 h 5619545"/>
              <a:gd name="connsiteX71" fmla="*/ 2704776 w 4408059"/>
              <a:gd name="connsiteY71" fmla="*/ 4231784 h 5619545"/>
              <a:gd name="connsiteX72" fmla="*/ 3719802 w 4408059"/>
              <a:gd name="connsiteY72" fmla="*/ 3912077 h 5619545"/>
              <a:gd name="connsiteX73" fmla="*/ 3887637 w 4408059"/>
              <a:gd name="connsiteY73" fmla="*/ 3912077 h 5619545"/>
              <a:gd name="connsiteX74" fmla="*/ 3887637 w 4408059"/>
              <a:gd name="connsiteY74" fmla="*/ 4231773 h 5619545"/>
              <a:gd name="connsiteX75" fmla="*/ 3719802 w 4408059"/>
              <a:gd name="connsiteY75" fmla="*/ 4231773 h 5619545"/>
              <a:gd name="connsiteX76" fmla="*/ 3384129 w 4408059"/>
              <a:gd name="connsiteY76" fmla="*/ 3912077 h 5619545"/>
              <a:gd name="connsiteX77" fmla="*/ 3551964 w 4408059"/>
              <a:gd name="connsiteY77" fmla="*/ 3912077 h 5619545"/>
              <a:gd name="connsiteX78" fmla="*/ 3551964 w 4408059"/>
              <a:gd name="connsiteY78" fmla="*/ 4231773 h 5619545"/>
              <a:gd name="connsiteX79" fmla="*/ 3384129 w 4408059"/>
              <a:gd name="connsiteY79" fmla="*/ 4231773 h 5619545"/>
              <a:gd name="connsiteX80" fmla="*/ 1158376 w 4408059"/>
              <a:gd name="connsiteY80" fmla="*/ 3409987 h 5619545"/>
              <a:gd name="connsiteX81" fmla="*/ 1334211 w 4408059"/>
              <a:gd name="connsiteY81" fmla="*/ 3409987 h 5619545"/>
              <a:gd name="connsiteX82" fmla="*/ 1334211 w 4408059"/>
              <a:gd name="connsiteY82" fmla="*/ 3729683 h 5619545"/>
              <a:gd name="connsiteX83" fmla="*/ 1158376 w 4408059"/>
              <a:gd name="connsiteY83" fmla="*/ 3729683 h 5619545"/>
              <a:gd name="connsiteX84" fmla="*/ 822703 w 4408059"/>
              <a:gd name="connsiteY84" fmla="*/ 3409987 h 5619545"/>
              <a:gd name="connsiteX85" fmla="*/ 822932 w 4408059"/>
              <a:gd name="connsiteY85" fmla="*/ 3409987 h 5619545"/>
              <a:gd name="connsiteX86" fmla="*/ 990538 w 4408059"/>
              <a:gd name="connsiteY86" fmla="*/ 3409987 h 5619545"/>
              <a:gd name="connsiteX87" fmla="*/ 998766 w 4408059"/>
              <a:gd name="connsiteY87" fmla="*/ 3409987 h 5619545"/>
              <a:gd name="connsiteX88" fmla="*/ 998766 w 4408059"/>
              <a:gd name="connsiteY88" fmla="*/ 3729683 h 5619545"/>
              <a:gd name="connsiteX89" fmla="*/ 990538 w 4408059"/>
              <a:gd name="connsiteY89" fmla="*/ 3729683 h 5619545"/>
              <a:gd name="connsiteX90" fmla="*/ 822932 w 4408059"/>
              <a:gd name="connsiteY90" fmla="*/ 3729683 h 5619545"/>
              <a:gd name="connsiteX91" fmla="*/ 822703 w 4408059"/>
              <a:gd name="connsiteY91" fmla="*/ 3729683 h 5619545"/>
              <a:gd name="connsiteX92" fmla="*/ 487259 w 4408059"/>
              <a:gd name="connsiteY92" fmla="*/ 3409987 h 5619545"/>
              <a:gd name="connsiteX93" fmla="*/ 655094 w 4408059"/>
              <a:gd name="connsiteY93" fmla="*/ 3409987 h 5619545"/>
              <a:gd name="connsiteX94" fmla="*/ 655094 w 4408059"/>
              <a:gd name="connsiteY94" fmla="*/ 3729683 h 5619545"/>
              <a:gd name="connsiteX95" fmla="*/ 487259 w 4408059"/>
              <a:gd name="connsiteY95" fmla="*/ 3729683 h 5619545"/>
              <a:gd name="connsiteX96" fmla="*/ 1837729 w 4408059"/>
              <a:gd name="connsiteY96" fmla="*/ 3409976 h 5619545"/>
              <a:gd name="connsiteX97" fmla="*/ 2005564 w 4408059"/>
              <a:gd name="connsiteY97" fmla="*/ 3409976 h 5619545"/>
              <a:gd name="connsiteX98" fmla="*/ 2005564 w 4408059"/>
              <a:gd name="connsiteY98" fmla="*/ 3729672 h 5619545"/>
              <a:gd name="connsiteX99" fmla="*/ 1837729 w 4408059"/>
              <a:gd name="connsiteY99" fmla="*/ 3729672 h 5619545"/>
              <a:gd name="connsiteX100" fmla="*/ 1502057 w 4408059"/>
              <a:gd name="connsiteY100" fmla="*/ 3409976 h 5619545"/>
              <a:gd name="connsiteX101" fmla="*/ 1669892 w 4408059"/>
              <a:gd name="connsiteY101" fmla="*/ 3409976 h 5619545"/>
              <a:gd name="connsiteX102" fmla="*/ 1669892 w 4408059"/>
              <a:gd name="connsiteY102" fmla="*/ 3729672 h 5619545"/>
              <a:gd name="connsiteX103" fmla="*/ 1502057 w 4408059"/>
              <a:gd name="connsiteY103" fmla="*/ 3729672 h 5619545"/>
              <a:gd name="connsiteX104" fmla="*/ 3040448 w 4408059"/>
              <a:gd name="connsiteY104" fmla="*/ 3227562 h 5619545"/>
              <a:gd name="connsiteX105" fmla="*/ 3216282 w 4408059"/>
              <a:gd name="connsiteY105" fmla="*/ 3227562 h 5619545"/>
              <a:gd name="connsiteX106" fmla="*/ 3216282 w 4408059"/>
              <a:gd name="connsiteY106" fmla="*/ 3547258 h 5619545"/>
              <a:gd name="connsiteX107" fmla="*/ 3040448 w 4408059"/>
              <a:gd name="connsiteY107" fmla="*/ 3547258 h 5619545"/>
              <a:gd name="connsiteX108" fmla="*/ 2704776 w 4408059"/>
              <a:gd name="connsiteY108" fmla="*/ 3227562 h 5619545"/>
              <a:gd name="connsiteX109" fmla="*/ 2872611 w 4408059"/>
              <a:gd name="connsiteY109" fmla="*/ 3227562 h 5619545"/>
              <a:gd name="connsiteX110" fmla="*/ 2872611 w 4408059"/>
              <a:gd name="connsiteY110" fmla="*/ 3547258 h 5619545"/>
              <a:gd name="connsiteX111" fmla="*/ 2704776 w 4408059"/>
              <a:gd name="connsiteY111" fmla="*/ 3547258 h 5619545"/>
              <a:gd name="connsiteX112" fmla="*/ 3719802 w 4408059"/>
              <a:gd name="connsiteY112" fmla="*/ 3227551 h 5619545"/>
              <a:gd name="connsiteX113" fmla="*/ 3887637 w 4408059"/>
              <a:gd name="connsiteY113" fmla="*/ 3227551 h 5619545"/>
              <a:gd name="connsiteX114" fmla="*/ 3887637 w 4408059"/>
              <a:gd name="connsiteY114" fmla="*/ 3547247 h 5619545"/>
              <a:gd name="connsiteX115" fmla="*/ 3719802 w 4408059"/>
              <a:gd name="connsiteY115" fmla="*/ 3547247 h 5619545"/>
              <a:gd name="connsiteX116" fmla="*/ 3384129 w 4408059"/>
              <a:gd name="connsiteY116" fmla="*/ 3227551 h 5619545"/>
              <a:gd name="connsiteX117" fmla="*/ 3551964 w 4408059"/>
              <a:gd name="connsiteY117" fmla="*/ 3227551 h 5619545"/>
              <a:gd name="connsiteX118" fmla="*/ 3551964 w 4408059"/>
              <a:gd name="connsiteY118" fmla="*/ 3547247 h 5619545"/>
              <a:gd name="connsiteX119" fmla="*/ 3384129 w 4408059"/>
              <a:gd name="connsiteY119" fmla="*/ 3547247 h 5619545"/>
              <a:gd name="connsiteX120" fmla="*/ 1158376 w 4408059"/>
              <a:gd name="connsiteY120" fmla="*/ 2725458 h 5619545"/>
              <a:gd name="connsiteX121" fmla="*/ 1334211 w 4408059"/>
              <a:gd name="connsiteY121" fmla="*/ 2725458 h 5619545"/>
              <a:gd name="connsiteX122" fmla="*/ 1334211 w 4408059"/>
              <a:gd name="connsiteY122" fmla="*/ 3045154 h 5619545"/>
              <a:gd name="connsiteX123" fmla="*/ 1158376 w 4408059"/>
              <a:gd name="connsiteY123" fmla="*/ 3045154 h 5619545"/>
              <a:gd name="connsiteX124" fmla="*/ 822703 w 4408059"/>
              <a:gd name="connsiteY124" fmla="*/ 2725458 h 5619545"/>
              <a:gd name="connsiteX125" fmla="*/ 822932 w 4408059"/>
              <a:gd name="connsiteY125" fmla="*/ 2725458 h 5619545"/>
              <a:gd name="connsiteX126" fmla="*/ 990538 w 4408059"/>
              <a:gd name="connsiteY126" fmla="*/ 2725458 h 5619545"/>
              <a:gd name="connsiteX127" fmla="*/ 998766 w 4408059"/>
              <a:gd name="connsiteY127" fmla="*/ 2725458 h 5619545"/>
              <a:gd name="connsiteX128" fmla="*/ 998766 w 4408059"/>
              <a:gd name="connsiteY128" fmla="*/ 3045154 h 5619545"/>
              <a:gd name="connsiteX129" fmla="*/ 990538 w 4408059"/>
              <a:gd name="connsiteY129" fmla="*/ 3045154 h 5619545"/>
              <a:gd name="connsiteX130" fmla="*/ 822932 w 4408059"/>
              <a:gd name="connsiteY130" fmla="*/ 3045154 h 5619545"/>
              <a:gd name="connsiteX131" fmla="*/ 822703 w 4408059"/>
              <a:gd name="connsiteY131" fmla="*/ 3045154 h 5619545"/>
              <a:gd name="connsiteX132" fmla="*/ 487259 w 4408059"/>
              <a:gd name="connsiteY132" fmla="*/ 2725458 h 5619545"/>
              <a:gd name="connsiteX133" fmla="*/ 655094 w 4408059"/>
              <a:gd name="connsiteY133" fmla="*/ 2725458 h 5619545"/>
              <a:gd name="connsiteX134" fmla="*/ 655094 w 4408059"/>
              <a:gd name="connsiteY134" fmla="*/ 3045154 h 5619545"/>
              <a:gd name="connsiteX135" fmla="*/ 487259 w 4408059"/>
              <a:gd name="connsiteY135" fmla="*/ 3045154 h 5619545"/>
              <a:gd name="connsiteX136" fmla="*/ 1837729 w 4408059"/>
              <a:gd name="connsiteY136" fmla="*/ 2725453 h 5619545"/>
              <a:gd name="connsiteX137" fmla="*/ 2005564 w 4408059"/>
              <a:gd name="connsiteY137" fmla="*/ 2725453 h 5619545"/>
              <a:gd name="connsiteX138" fmla="*/ 2005564 w 4408059"/>
              <a:gd name="connsiteY138" fmla="*/ 3045149 h 5619545"/>
              <a:gd name="connsiteX139" fmla="*/ 1837729 w 4408059"/>
              <a:gd name="connsiteY139" fmla="*/ 3045149 h 5619545"/>
              <a:gd name="connsiteX140" fmla="*/ 1502057 w 4408059"/>
              <a:gd name="connsiteY140" fmla="*/ 2725453 h 5619545"/>
              <a:gd name="connsiteX141" fmla="*/ 1669892 w 4408059"/>
              <a:gd name="connsiteY141" fmla="*/ 2725453 h 5619545"/>
              <a:gd name="connsiteX142" fmla="*/ 1669892 w 4408059"/>
              <a:gd name="connsiteY142" fmla="*/ 3045149 h 5619545"/>
              <a:gd name="connsiteX143" fmla="*/ 1502057 w 4408059"/>
              <a:gd name="connsiteY143" fmla="*/ 3045149 h 5619545"/>
              <a:gd name="connsiteX144" fmla="*/ 3040448 w 4408059"/>
              <a:gd name="connsiteY144" fmla="*/ 2543036 h 5619545"/>
              <a:gd name="connsiteX145" fmla="*/ 3216282 w 4408059"/>
              <a:gd name="connsiteY145" fmla="*/ 2543036 h 5619545"/>
              <a:gd name="connsiteX146" fmla="*/ 3216282 w 4408059"/>
              <a:gd name="connsiteY146" fmla="*/ 2862733 h 5619545"/>
              <a:gd name="connsiteX147" fmla="*/ 3040448 w 4408059"/>
              <a:gd name="connsiteY147" fmla="*/ 2862733 h 5619545"/>
              <a:gd name="connsiteX148" fmla="*/ 2704776 w 4408059"/>
              <a:gd name="connsiteY148" fmla="*/ 2543036 h 5619545"/>
              <a:gd name="connsiteX149" fmla="*/ 2872611 w 4408059"/>
              <a:gd name="connsiteY149" fmla="*/ 2543036 h 5619545"/>
              <a:gd name="connsiteX150" fmla="*/ 2872611 w 4408059"/>
              <a:gd name="connsiteY150" fmla="*/ 2862733 h 5619545"/>
              <a:gd name="connsiteX151" fmla="*/ 2704776 w 4408059"/>
              <a:gd name="connsiteY151" fmla="*/ 2862733 h 5619545"/>
              <a:gd name="connsiteX152" fmla="*/ 3719802 w 4408059"/>
              <a:gd name="connsiteY152" fmla="*/ 2543028 h 5619545"/>
              <a:gd name="connsiteX153" fmla="*/ 3887637 w 4408059"/>
              <a:gd name="connsiteY153" fmla="*/ 2543028 h 5619545"/>
              <a:gd name="connsiteX154" fmla="*/ 3887637 w 4408059"/>
              <a:gd name="connsiteY154" fmla="*/ 2862724 h 5619545"/>
              <a:gd name="connsiteX155" fmla="*/ 3719802 w 4408059"/>
              <a:gd name="connsiteY155" fmla="*/ 2862724 h 5619545"/>
              <a:gd name="connsiteX156" fmla="*/ 3384129 w 4408059"/>
              <a:gd name="connsiteY156" fmla="*/ 2543028 h 5619545"/>
              <a:gd name="connsiteX157" fmla="*/ 3551964 w 4408059"/>
              <a:gd name="connsiteY157" fmla="*/ 2543028 h 5619545"/>
              <a:gd name="connsiteX158" fmla="*/ 3551964 w 4408059"/>
              <a:gd name="connsiteY158" fmla="*/ 2862724 h 5619545"/>
              <a:gd name="connsiteX159" fmla="*/ 3384129 w 4408059"/>
              <a:gd name="connsiteY159" fmla="*/ 2862724 h 5619545"/>
              <a:gd name="connsiteX160" fmla="*/ 2496542 w 4408059"/>
              <a:gd name="connsiteY160" fmla="*/ 2045507 h 5619545"/>
              <a:gd name="connsiteX161" fmla="*/ 2496542 w 4408059"/>
              <a:gd name="connsiteY161" fmla="*/ 5356750 h 5619545"/>
              <a:gd name="connsiteX162" fmla="*/ 4144172 w 4408059"/>
              <a:gd name="connsiteY162" fmla="*/ 5356750 h 5619545"/>
              <a:gd name="connsiteX163" fmla="*/ 4144172 w 4408059"/>
              <a:gd name="connsiteY163" fmla="*/ 2045507 h 5619545"/>
              <a:gd name="connsiteX164" fmla="*/ 1158376 w 4408059"/>
              <a:gd name="connsiteY164" fmla="*/ 2040932 h 5619545"/>
              <a:gd name="connsiteX165" fmla="*/ 1334211 w 4408059"/>
              <a:gd name="connsiteY165" fmla="*/ 2040932 h 5619545"/>
              <a:gd name="connsiteX166" fmla="*/ 1334211 w 4408059"/>
              <a:gd name="connsiteY166" fmla="*/ 2360629 h 5619545"/>
              <a:gd name="connsiteX167" fmla="*/ 1158376 w 4408059"/>
              <a:gd name="connsiteY167" fmla="*/ 2360629 h 5619545"/>
              <a:gd name="connsiteX168" fmla="*/ 822703 w 4408059"/>
              <a:gd name="connsiteY168" fmla="*/ 2040932 h 5619545"/>
              <a:gd name="connsiteX169" fmla="*/ 822932 w 4408059"/>
              <a:gd name="connsiteY169" fmla="*/ 2040932 h 5619545"/>
              <a:gd name="connsiteX170" fmla="*/ 990538 w 4408059"/>
              <a:gd name="connsiteY170" fmla="*/ 2040932 h 5619545"/>
              <a:gd name="connsiteX171" fmla="*/ 998766 w 4408059"/>
              <a:gd name="connsiteY171" fmla="*/ 2040932 h 5619545"/>
              <a:gd name="connsiteX172" fmla="*/ 998766 w 4408059"/>
              <a:gd name="connsiteY172" fmla="*/ 2360629 h 5619545"/>
              <a:gd name="connsiteX173" fmla="*/ 990538 w 4408059"/>
              <a:gd name="connsiteY173" fmla="*/ 2360629 h 5619545"/>
              <a:gd name="connsiteX174" fmla="*/ 822932 w 4408059"/>
              <a:gd name="connsiteY174" fmla="*/ 2360629 h 5619545"/>
              <a:gd name="connsiteX175" fmla="*/ 822703 w 4408059"/>
              <a:gd name="connsiteY175" fmla="*/ 2360629 h 5619545"/>
              <a:gd name="connsiteX176" fmla="*/ 487259 w 4408059"/>
              <a:gd name="connsiteY176" fmla="*/ 2040932 h 5619545"/>
              <a:gd name="connsiteX177" fmla="*/ 655094 w 4408059"/>
              <a:gd name="connsiteY177" fmla="*/ 2040932 h 5619545"/>
              <a:gd name="connsiteX178" fmla="*/ 655094 w 4408059"/>
              <a:gd name="connsiteY178" fmla="*/ 2360629 h 5619545"/>
              <a:gd name="connsiteX179" fmla="*/ 487259 w 4408059"/>
              <a:gd name="connsiteY179" fmla="*/ 2360629 h 5619545"/>
              <a:gd name="connsiteX180" fmla="*/ 1837729 w 4408059"/>
              <a:gd name="connsiteY180" fmla="*/ 2040927 h 5619545"/>
              <a:gd name="connsiteX181" fmla="*/ 2005564 w 4408059"/>
              <a:gd name="connsiteY181" fmla="*/ 2040927 h 5619545"/>
              <a:gd name="connsiteX182" fmla="*/ 2005564 w 4408059"/>
              <a:gd name="connsiteY182" fmla="*/ 2360623 h 5619545"/>
              <a:gd name="connsiteX183" fmla="*/ 1837729 w 4408059"/>
              <a:gd name="connsiteY183" fmla="*/ 2360623 h 5619545"/>
              <a:gd name="connsiteX184" fmla="*/ 1502057 w 4408059"/>
              <a:gd name="connsiteY184" fmla="*/ 2040927 h 5619545"/>
              <a:gd name="connsiteX185" fmla="*/ 1669892 w 4408059"/>
              <a:gd name="connsiteY185" fmla="*/ 2040927 h 5619545"/>
              <a:gd name="connsiteX186" fmla="*/ 1669892 w 4408059"/>
              <a:gd name="connsiteY186" fmla="*/ 2360623 h 5619545"/>
              <a:gd name="connsiteX187" fmla="*/ 1502057 w 4408059"/>
              <a:gd name="connsiteY187" fmla="*/ 2360623 h 5619545"/>
              <a:gd name="connsiteX188" fmla="*/ 1158376 w 4408059"/>
              <a:gd name="connsiteY188" fmla="*/ 1356407 h 5619545"/>
              <a:gd name="connsiteX189" fmla="*/ 1334211 w 4408059"/>
              <a:gd name="connsiteY189" fmla="*/ 1356407 h 5619545"/>
              <a:gd name="connsiteX190" fmla="*/ 1334211 w 4408059"/>
              <a:gd name="connsiteY190" fmla="*/ 1676103 h 5619545"/>
              <a:gd name="connsiteX191" fmla="*/ 1158376 w 4408059"/>
              <a:gd name="connsiteY191" fmla="*/ 1676103 h 5619545"/>
              <a:gd name="connsiteX192" fmla="*/ 822703 w 4408059"/>
              <a:gd name="connsiteY192" fmla="*/ 1356407 h 5619545"/>
              <a:gd name="connsiteX193" fmla="*/ 822932 w 4408059"/>
              <a:gd name="connsiteY193" fmla="*/ 1356407 h 5619545"/>
              <a:gd name="connsiteX194" fmla="*/ 990538 w 4408059"/>
              <a:gd name="connsiteY194" fmla="*/ 1356407 h 5619545"/>
              <a:gd name="connsiteX195" fmla="*/ 998766 w 4408059"/>
              <a:gd name="connsiteY195" fmla="*/ 1356407 h 5619545"/>
              <a:gd name="connsiteX196" fmla="*/ 998766 w 4408059"/>
              <a:gd name="connsiteY196" fmla="*/ 1676103 h 5619545"/>
              <a:gd name="connsiteX197" fmla="*/ 990538 w 4408059"/>
              <a:gd name="connsiteY197" fmla="*/ 1676103 h 5619545"/>
              <a:gd name="connsiteX198" fmla="*/ 822932 w 4408059"/>
              <a:gd name="connsiteY198" fmla="*/ 1676103 h 5619545"/>
              <a:gd name="connsiteX199" fmla="*/ 822703 w 4408059"/>
              <a:gd name="connsiteY199" fmla="*/ 1676103 h 5619545"/>
              <a:gd name="connsiteX200" fmla="*/ 487259 w 4408059"/>
              <a:gd name="connsiteY200" fmla="*/ 1356407 h 5619545"/>
              <a:gd name="connsiteX201" fmla="*/ 655094 w 4408059"/>
              <a:gd name="connsiteY201" fmla="*/ 1356407 h 5619545"/>
              <a:gd name="connsiteX202" fmla="*/ 655094 w 4408059"/>
              <a:gd name="connsiteY202" fmla="*/ 1676103 h 5619545"/>
              <a:gd name="connsiteX203" fmla="*/ 487259 w 4408059"/>
              <a:gd name="connsiteY203" fmla="*/ 1676103 h 5619545"/>
              <a:gd name="connsiteX204" fmla="*/ 1837729 w 4408059"/>
              <a:gd name="connsiteY204" fmla="*/ 1356404 h 5619545"/>
              <a:gd name="connsiteX205" fmla="*/ 2005564 w 4408059"/>
              <a:gd name="connsiteY205" fmla="*/ 1356404 h 5619545"/>
              <a:gd name="connsiteX206" fmla="*/ 2005564 w 4408059"/>
              <a:gd name="connsiteY206" fmla="*/ 1676100 h 5619545"/>
              <a:gd name="connsiteX207" fmla="*/ 1837729 w 4408059"/>
              <a:gd name="connsiteY207" fmla="*/ 1676100 h 5619545"/>
              <a:gd name="connsiteX208" fmla="*/ 1502057 w 4408059"/>
              <a:gd name="connsiteY208" fmla="*/ 1356404 h 5619545"/>
              <a:gd name="connsiteX209" fmla="*/ 1669892 w 4408059"/>
              <a:gd name="connsiteY209" fmla="*/ 1356404 h 5619545"/>
              <a:gd name="connsiteX210" fmla="*/ 1669892 w 4408059"/>
              <a:gd name="connsiteY210" fmla="*/ 1676100 h 5619545"/>
              <a:gd name="connsiteX211" fmla="*/ 1502057 w 4408059"/>
              <a:gd name="connsiteY211" fmla="*/ 1676100 h 5619545"/>
              <a:gd name="connsiteX212" fmla="*/ 487259 w 4408059"/>
              <a:gd name="connsiteY212" fmla="*/ 671886 h 5619545"/>
              <a:gd name="connsiteX213" fmla="*/ 655094 w 4408059"/>
              <a:gd name="connsiteY213" fmla="*/ 671886 h 5619545"/>
              <a:gd name="connsiteX214" fmla="*/ 655094 w 4408059"/>
              <a:gd name="connsiteY214" fmla="*/ 991581 h 5619545"/>
              <a:gd name="connsiteX215" fmla="*/ 487259 w 4408059"/>
              <a:gd name="connsiteY215" fmla="*/ 991581 h 5619545"/>
              <a:gd name="connsiteX216" fmla="*/ 1502057 w 4408059"/>
              <a:gd name="connsiteY216" fmla="*/ 671885 h 5619545"/>
              <a:gd name="connsiteX217" fmla="*/ 1669892 w 4408059"/>
              <a:gd name="connsiteY217" fmla="*/ 671885 h 5619545"/>
              <a:gd name="connsiteX218" fmla="*/ 1669892 w 4408059"/>
              <a:gd name="connsiteY218" fmla="*/ 991581 h 5619545"/>
              <a:gd name="connsiteX219" fmla="*/ 1502057 w 4408059"/>
              <a:gd name="connsiteY219" fmla="*/ 991581 h 5619545"/>
              <a:gd name="connsiteX220" fmla="*/ 1158376 w 4408059"/>
              <a:gd name="connsiteY220" fmla="*/ 671885 h 5619545"/>
              <a:gd name="connsiteX221" fmla="*/ 1334211 w 4408059"/>
              <a:gd name="connsiteY221" fmla="*/ 671885 h 5619545"/>
              <a:gd name="connsiteX222" fmla="*/ 1334211 w 4408059"/>
              <a:gd name="connsiteY222" fmla="*/ 991581 h 5619545"/>
              <a:gd name="connsiteX223" fmla="*/ 1158376 w 4408059"/>
              <a:gd name="connsiteY223" fmla="*/ 991581 h 5619545"/>
              <a:gd name="connsiteX224" fmla="*/ 822703 w 4408059"/>
              <a:gd name="connsiteY224" fmla="*/ 671885 h 5619545"/>
              <a:gd name="connsiteX225" fmla="*/ 822932 w 4408059"/>
              <a:gd name="connsiteY225" fmla="*/ 671885 h 5619545"/>
              <a:gd name="connsiteX226" fmla="*/ 990538 w 4408059"/>
              <a:gd name="connsiteY226" fmla="*/ 671885 h 5619545"/>
              <a:gd name="connsiteX227" fmla="*/ 998766 w 4408059"/>
              <a:gd name="connsiteY227" fmla="*/ 671885 h 5619545"/>
              <a:gd name="connsiteX228" fmla="*/ 998766 w 4408059"/>
              <a:gd name="connsiteY228" fmla="*/ 991581 h 5619545"/>
              <a:gd name="connsiteX229" fmla="*/ 990538 w 4408059"/>
              <a:gd name="connsiteY229" fmla="*/ 991581 h 5619545"/>
              <a:gd name="connsiteX230" fmla="*/ 822932 w 4408059"/>
              <a:gd name="connsiteY230" fmla="*/ 991581 h 5619545"/>
              <a:gd name="connsiteX231" fmla="*/ 822703 w 4408059"/>
              <a:gd name="connsiteY231" fmla="*/ 991581 h 5619545"/>
              <a:gd name="connsiteX232" fmla="*/ 1837729 w 4408059"/>
              <a:gd name="connsiteY232" fmla="*/ 671885 h 5619545"/>
              <a:gd name="connsiteX233" fmla="*/ 2005564 w 4408059"/>
              <a:gd name="connsiteY233" fmla="*/ 671885 h 5619545"/>
              <a:gd name="connsiteX234" fmla="*/ 2005564 w 4408059"/>
              <a:gd name="connsiteY234" fmla="*/ 991581 h 5619545"/>
              <a:gd name="connsiteX235" fmla="*/ 1837729 w 4408059"/>
              <a:gd name="connsiteY235" fmla="*/ 991581 h 5619545"/>
              <a:gd name="connsiteX236" fmla="*/ 262795 w 4408059"/>
              <a:gd name="connsiteY236" fmla="*/ 262796 h 5619545"/>
              <a:gd name="connsiteX237" fmla="*/ 262795 w 4408059"/>
              <a:gd name="connsiteY237" fmla="*/ 5356750 h 5619545"/>
              <a:gd name="connsiteX238" fmla="*/ 2233744 w 4408059"/>
              <a:gd name="connsiteY238" fmla="*/ 5356750 h 5619545"/>
              <a:gd name="connsiteX239" fmla="*/ 2233744 w 4408059"/>
              <a:gd name="connsiteY239" fmla="*/ 262796 h 5619545"/>
              <a:gd name="connsiteX240" fmla="*/ 0 w 4408059"/>
              <a:gd name="connsiteY240" fmla="*/ 0 h 5619545"/>
              <a:gd name="connsiteX241" fmla="*/ 2496539 w 4408059"/>
              <a:gd name="connsiteY241" fmla="*/ 0 h 5619545"/>
              <a:gd name="connsiteX242" fmla="*/ 2496542 w 4408059"/>
              <a:gd name="connsiteY242" fmla="*/ 537468 h 5619545"/>
              <a:gd name="connsiteX243" fmla="*/ 2499048 w 4408059"/>
              <a:gd name="connsiteY243" fmla="*/ 536088 h 5619545"/>
              <a:gd name="connsiteX244" fmla="*/ 2499048 w 4408059"/>
              <a:gd name="connsiteY244" fmla="*/ 1783477 h 5619545"/>
              <a:gd name="connsiteX245" fmla="*/ 4408059 w 4408059"/>
              <a:gd name="connsiteY245" fmla="*/ 1783477 h 5619545"/>
              <a:gd name="connsiteX246" fmla="*/ 4408059 w 4408059"/>
              <a:gd name="connsiteY246" fmla="*/ 2434032 h 5619545"/>
              <a:gd name="connsiteX247" fmla="*/ 4406967 w 4408059"/>
              <a:gd name="connsiteY247" fmla="*/ 2434032 h 5619545"/>
              <a:gd name="connsiteX248" fmla="*/ 4406965 w 4408059"/>
              <a:gd name="connsiteY248" fmla="*/ 5619545 h 5619545"/>
              <a:gd name="connsiteX249" fmla="*/ 0 w 4408059"/>
              <a:gd name="connsiteY249" fmla="*/ 5619545 h 5619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4408059" h="5619545">
                <a:moveTo>
                  <a:pt x="1158342" y="4779035"/>
                </a:moveTo>
                <a:lnTo>
                  <a:pt x="1334176" y="4779035"/>
                </a:lnTo>
                <a:lnTo>
                  <a:pt x="1334176" y="5098731"/>
                </a:lnTo>
                <a:lnTo>
                  <a:pt x="1158342" y="5098731"/>
                </a:lnTo>
                <a:close/>
                <a:moveTo>
                  <a:pt x="822582" y="4779035"/>
                </a:moveTo>
                <a:lnTo>
                  <a:pt x="822899" y="4779035"/>
                </a:lnTo>
                <a:lnTo>
                  <a:pt x="990417" y="4779035"/>
                </a:lnTo>
                <a:lnTo>
                  <a:pt x="998733" y="4779035"/>
                </a:lnTo>
                <a:lnTo>
                  <a:pt x="998733" y="5098731"/>
                </a:lnTo>
                <a:lnTo>
                  <a:pt x="990417" y="5098731"/>
                </a:lnTo>
                <a:lnTo>
                  <a:pt x="822899" y="5098731"/>
                </a:lnTo>
                <a:lnTo>
                  <a:pt x="822582" y="5098731"/>
                </a:lnTo>
                <a:close/>
                <a:moveTo>
                  <a:pt x="487138" y="4779035"/>
                </a:moveTo>
                <a:lnTo>
                  <a:pt x="654973" y="4779035"/>
                </a:lnTo>
                <a:lnTo>
                  <a:pt x="654973" y="5098731"/>
                </a:lnTo>
                <a:lnTo>
                  <a:pt x="487138" y="5098731"/>
                </a:lnTo>
                <a:close/>
                <a:moveTo>
                  <a:pt x="1837729" y="4779027"/>
                </a:moveTo>
                <a:lnTo>
                  <a:pt x="2005564" y="4779027"/>
                </a:lnTo>
                <a:lnTo>
                  <a:pt x="2005564" y="5098723"/>
                </a:lnTo>
                <a:lnTo>
                  <a:pt x="1837729" y="5098723"/>
                </a:lnTo>
                <a:close/>
                <a:moveTo>
                  <a:pt x="1502057" y="4779027"/>
                </a:moveTo>
                <a:lnTo>
                  <a:pt x="1669892" y="4779027"/>
                </a:lnTo>
                <a:lnTo>
                  <a:pt x="1669892" y="5098723"/>
                </a:lnTo>
                <a:lnTo>
                  <a:pt x="1502057" y="5098723"/>
                </a:lnTo>
                <a:close/>
                <a:moveTo>
                  <a:pt x="3040415" y="4596613"/>
                </a:moveTo>
                <a:lnTo>
                  <a:pt x="3216249" y="4596613"/>
                </a:lnTo>
                <a:lnTo>
                  <a:pt x="3216249" y="4916310"/>
                </a:lnTo>
                <a:lnTo>
                  <a:pt x="3040415" y="4916310"/>
                </a:lnTo>
                <a:close/>
                <a:moveTo>
                  <a:pt x="2704655" y="4596613"/>
                </a:moveTo>
                <a:lnTo>
                  <a:pt x="2872490" y="4596613"/>
                </a:lnTo>
                <a:lnTo>
                  <a:pt x="2872490" y="4916310"/>
                </a:lnTo>
                <a:lnTo>
                  <a:pt x="2704655" y="4916310"/>
                </a:lnTo>
                <a:close/>
                <a:moveTo>
                  <a:pt x="3719802" y="4596602"/>
                </a:moveTo>
                <a:lnTo>
                  <a:pt x="3887637" y="4596602"/>
                </a:lnTo>
                <a:lnTo>
                  <a:pt x="3887637" y="4916299"/>
                </a:lnTo>
                <a:lnTo>
                  <a:pt x="3719802" y="4916299"/>
                </a:lnTo>
                <a:close/>
                <a:moveTo>
                  <a:pt x="3384129" y="4596602"/>
                </a:moveTo>
                <a:lnTo>
                  <a:pt x="3551964" y="4596602"/>
                </a:lnTo>
                <a:lnTo>
                  <a:pt x="3551964" y="4916299"/>
                </a:lnTo>
                <a:lnTo>
                  <a:pt x="3384129" y="4916299"/>
                </a:lnTo>
                <a:close/>
                <a:moveTo>
                  <a:pt x="1158376" y="4094512"/>
                </a:moveTo>
                <a:lnTo>
                  <a:pt x="1334211" y="4094512"/>
                </a:lnTo>
                <a:lnTo>
                  <a:pt x="1334211" y="4414208"/>
                </a:lnTo>
                <a:lnTo>
                  <a:pt x="1158376" y="4414208"/>
                </a:lnTo>
                <a:close/>
                <a:moveTo>
                  <a:pt x="822703" y="4094512"/>
                </a:moveTo>
                <a:lnTo>
                  <a:pt x="822932" y="4094512"/>
                </a:lnTo>
                <a:lnTo>
                  <a:pt x="990538" y="4094512"/>
                </a:lnTo>
                <a:lnTo>
                  <a:pt x="998766" y="4094512"/>
                </a:lnTo>
                <a:lnTo>
                  <a:pt x="998766" y="4414208"/>
                </a:lnTo>
                <a:lnTo>
                  <a:pt x="990538" y="4414208"/>
                </a:lnTo>
                <a:lnTo>
                  <a:pt x="822932" y="4414208"/>
                </a:lnTo>
                <a:lnTo>
                  <a:pt x="822703" y="4414208"/>
                </a:lnTo>
                <a:close/>
                <a:moveTo>
                  <a:pt x="487259" y="4094512"/>
                </a:moveTo>
                <a:lnTo>
                  <a:pt x="655094" y="4094512"/>
                </a:lnTo>
                <a:lnTo>
                  <a:pt x="655094" y="4414208"/>
                </a:lnTo>
                <a:lnTo>
                  <a:pt x="487259" y="4414208"/>
                </a:lnTo>
                <a:close/>
                <a:moveTo>
                  <a:pt x="1837729" y="4094498"/>
                </a:moveTo>
                <a:lnTo>
                  <a:pt x="2005564" y="4094498"/>
                </a:lnTo>
                <a:lnTo>
                  <a:pt x="2005564" y="4414195"/>
                </a:lnTo>
                <a:lnTo>
                  <a:pt x="1837729" y="4414195"/>
                </a:lnTo>
                <a:close/>
                <a:moveTo>
                  <a:pt x="1502057" y="4094498"/>
                </a:moveTo>
                <a:lnTo>
                  <a:pt x="1669892" y="4094498"/>
                </a:lnTo>
                <a:lnTo>
                  <a:pt x="1669892" y="4414195"/>
                </a:lnTo>
                <a:lnTo>
                  <a:pt x="1502057" y="4414195"/>
                </a:lnTo>
                <a:close/>
                <a:moveTo>
                  <a:pt x="3040448" y="3912088"/>
                </a:moveTo>
                <a:lnTo>
                  <a:pt x="3216282" y="3912088"/>
                </a:lnTo>
                <a:lnTo>
                  <a:pt x="3216282" y="4231784"/>
                </a:lnTo>
                <a:lnTo>
                  <a:pt x="3040448" y="4231784"/>
                </a:lnTo>
                <a:close/>
                <a:moveTo>
                  <a:pt x="2704776" y="3912088"/>
                </a:moveTo>
                <a:lnTo>
                  <a:pt x="2872611" y="3912088"/>
                </a:lnTo>
                <a:lnTo>
                  <a:pt x="2872611" y="4231784"/>
                </a:lnTo>
                <a:lnTo>
                  <a:pt x="2704776" y="4231784"/>
                </a:lnTo>
                <a:close/>
                <a:moveTo>
                  <a:pt x="3719802" y="3912077"/>
                </a:moveTo>
                <a:lnTo>
                  <a:pt x="3887637" y="3912077"/>
                </a:lnTo>
                <a:lnTo>
                  <a:pt x="3887637" y="4231773"/>
                </a:lnTo>
                <a:lnTo>
                  <a:pt x="3719802" y="4231773"/>
                </a:lnTo>
                <a:close/>
                <a:moveTo>
                  <a:pt x="3384129" y="3912077"/>
                </a:moveTo>
                <a:lnTo>
                  <a:pt x="3551964" y="3912077"/>
                </a:lnTo>
                <a:lnTo>
                  <a:pt x="3551964" y="4231773"/>
                </a:lnTo>
                <a:lnTo>
                  <a:pt x="3384129" y="4231773"/>
                </a:lnTo>
                <a:close/>
                <a:moveTo>
                  <a:pt x="1158376" y="3409987"/>
                </a:moveTo>
                <a:lnTo>
                  <a:pt x="1334211" y="3409987"/>
                </a:lnTo>
                <a:lnTo>
                  <a:pt x="1334211" y="3729683"/>
                </a:lnTo>
                <a:lnTo>
                  <a:pt x="1158376" y="3729683"/>
                </a:lnTo>
                <a:close/>
                <a:moveTo>
                  <a:pt x="822703" y="3409987"/>
                </a:moveTo>
                <a:lnTo>
                  <a:pt x="822932" y="3409987"/>
                </a:lnTo>
                <a:lnTo>
                  <a:pt x="990538" y="3409987"/>
                </a:lnTo>
                <a:lnTo>
                  <a:pt x="998766" y="3409987"/>
                </a:lnTo>
                <a:lnTo>
                  <a:pt x="998766" y="3729683"/>
                </a:lnTo>
                <a:lnTo>
                  <a:pt x="990538" y="3729683"/>
                </a:lnTo>
                <a:lnTo>
                  <a:pt x="822932" y="3729683"/>
                </a:lnTo>
                <a:lnTo>
                  <a:pt x="822703" y="3729683"/>
                </a:lnTo>
                <a:close/>
                <a:moveTo>
                  <a:pt x="487259" y="3409987"/>
                </a:moveTo>
                <a:lnTo>
                  <a:pt x="655094" y="3409987"/>
                </a:lnTo>
                <a:lnTo>
                  <a:pt x="655094" y="3729683"/>
                </a:lnTo>
                <a:lnTo>
                  <a:pt x="487259" y="3729683"/>
                </a:lnTo>
                <a:close/>
                <a:moveTo>
                  <a:pt x="1837729" y="3409976"/>
                </a:moveTo>
                <a:lnTo>
                  <a:pt x="2005564" y="3409976"/>
                </a:lnTo>
                <a:lnTo>
                  <a:pt x="2005564" y="3729672"/>
                </a:lnTo>
                <a:lnTo>
                  <a:pt x="1837729" y="3729672"/>
                </a:lnTo>
                <a:close/>
                <a:moveTo>
                  <a:pt x="1502057" y="3409976"/>
                </a:moveTo>
                <a:lnTo>
                  <a:pt x="1669892" y="3409976"/>
                </a:lnTo>
                <a:lnTo>
                  <a:pt x="1669892" y="3729672"/>
                </a:lnTo>
                <a:lnTo>
                  <a:pt x="1502057" y="3729672"/>
                </a:lnTo>
                <a:close/>
                <a:moveTo>
                  <a:pt x="3040448" y="3227562"/>
                </a:moveTo>
                <a:lnTo>
                  <a:pt x="3216282" y="3227562"/>
                </a:lnTo>
                <a:lnTo>
                  <a:pt x="3216282" y="3547258"/>
                </a:lnTo>
                <a:lnTo>
                  <a:pt x="3040448" y="3547258"/>
                </a:lnTo>
                <a:close/>
                <a:moveTo>
                  <a:pt x="2704776" y="3227562"/>
                </a:moveTo>
                <a:lnTo>
                  <a:pt x="2872611" y="3227562"/>
                </a:lnTo>
                <a:lnTo>
                  <a:pt x="2872611" y="3547258"/>
                </a:lnTo>
                <a:lnTo>
                  <a:pt x="2704776" y="3547258"/>
                </a:lnTo>
                <a:close/>
                <a:moveTo>
                  <a:pt x="3719802" y="3227551"/>
                </a:moveTo>
                <a:lnTo>
                  <a:pt x="3887637" y="3227551"/>
                </a:lnTo>
                <a:lnTo>
                  <a:pt x="3887637" y="3547247"/>
                </a:lnTo>
                <a:lnTo>
                  <a:pt x="3719802" y="3547247"/>
                </a:lnTo>
                <a:close/>
                <a:moveTo>
                  <a:pt x="3384129" y="3227551"/>
                </a:moveTo>
                <a:lnTo>
                  <a:pt x="3551964" y="3227551"/>
                </a:lnTo>
                <a:lnTo>
                  <a:pt x="3551964" y="3547247"/>
                </a:lnTo>
                <a:lnTo>
                  <a:pt x="3384129" y="3547247"/>
                </a:lnTo>
                <a:close/>
                <a:moveTo>
                  <a:pt x="1158376" y="2725458"/>
                </a:moveTo>
                <a:lnTo>
                  <a:pt x="1334211" y="2725458"/>
                </a:lnTo>
                <a:lnTo>
                  <a:pt x="1334211" y="3045154"/>
                </a:lnTo>
                <a:lnTo>
                  <a:pt x="1158376" y="3045154"/>
                </a:lnTo>
                <a:close/>
                <a:moveTo>
                  <a:pt x="822703" y="2725458"/>
                </a:moveTo>
                <a:lnTo>
                  <a:pt x="822932" y="2725458"/>
                </a:lnTo>
                <a:lnTo>
                  <a:pt x="990538" y="2725458"/>
                </a:lnTo>
                <a:lnTo>
                  <a:pt x="998766" y="2725458"/>
                </a:lnTo>
                <a:lnTo>
                  <a:pt x="998766" y="3045154"/>
                </a:lnTo>
                <a:lnTo>
                  <a:pt x="990538" y="3045154"/>
                </a:lnTo>
                <a:lnTo>
                  <a:pt x="822932" y="3045154"/>
                </a:lnTo>
                <a:lnTo>
                  <a:pt x="822703" y="3045154"/>
                </a:lnTo>
                <a:close/>
                <a:moveTo>
                  <a:pt x="487259" y="2725458"/>
                </a:moveTo>
                <a:lnTo>
                  <a:pt x="655094" y="2725458"/>
                </a:lnTo>
                <a:lnTo>
                  <a:pt x="655094" y="3045154"/>
                </a:lnTo>
                <a:lnTo>
                  <a:pt x="487259" y="3045154"/>
                </a:lnTo>
                <a:close/>
                <a:moveTo>
                  <a:pt x="1837729" y="2725453"/>
                </a:moveTo>
                <a:lnTo>
                  <a:pt x="2005564" y="2725453"/>
                </a:lnTo>
                <a:lnTo>
                  <a:pt x="2005564" y="3045149"/>
                </a:lnTo>
                <a:lnTo>
                  <a:pt x="1837729" y="3045149"/>
                </a:lnTo>
                <a:close/>
                <a:moveTo>
                  <a:pt x="1502057" y="2725453"/>
                </a:moveTo>
                <a:lnTo>
                  <a:pt x="1669892" y="2725453"/>
                </a:lnTo>
                <a:lnTo>
                  <a:pt x="1669892" y="3045149"/>
                </a:lnTo>
                <a:lnTo>
                  <a:pt x="1502057" y="3045149"/>
                </a:lnTo>
                <a:close/>
                <a:moveTo>
                  <a:pt x="3040448" y="2543036"/>
                </a:moveTo>
                <a:lnTo>
                  <a:pt x="3216282" y="2543036"/>
                </a:lnTo>
                <a:lnTo>
                  <a:pt x="3216282" y="2862733"/>
                </a:lnTo>
                <a:lnTo>
                  <a:pt x="3040448" y="2862733"/>
                </a:lnTo>
                <a:close/>
                <a:moveTo>
                  <a:pt x="2704776" y="2543036"/>
                </a:moveTo>
                <a:lnTo>
                  <a:pt x="2872611" y="2543036"/>
                </a:lnTo>
                <a:lnTo>
                  <a:pt x="2872611" y="2862733"/>
                </a:lnTo>
                <a:lnTo>
                  <a:pt x="2704776" y="2862733"/>
                </a:lnTo>
                <a:close/>
                <a:moveTo>
                  <a:pt x="3719802" y="2543028"/>
                </a:moveTo>
                <a:lnTo>
                  <a:pt x="3887637" y="2543028"/>
                </a:lnTo>
                <a:lnTo>
                  <a:pt x="3887637" y="2862724"/>
                </a:lnTo>
                <a:lnTo>
                  <a:pt x="3719802" y="2862724"/>
                </a:lnTo>
                <a:close/>
                <a:moveTo>
                  <a:pt x="3384129" y="2543028"/>
                </a:moveTo>
                <a:lnTo>
                  <a:pt x="3551964" y="2543028"/>
                </a:lnTo>
                <a:lnTo>
                  <a:pt x="3551964" y="2862724"/>
                </a:lnTo>
                <a:lnTo>
                  <a:pt x="3384129" y="2862724"/>
                </a:lnTo>
                <a:close/>
                <a:moveTo>
                  <a:pt x="2496542" y="2045507"/>
                </a:moveTo>
                <a:lnTo>
                  <a:pt x="2496542" y="5356750"/>
                </a:lnTo>
                <a:lnTo>
                  <a:pt x="4144172" y="5356750"/>
                </a:lnTo>
                <a:lnTo>
                  <a:pt x="4144172" y="2045507"/>
                </a:lnTo>
                <a:close/>
                <a:moveTo>
                  <a:pt x="1158376" y="2040932"/>
                </a:moveTo>
                <a:lnTo>
                  <a:pt x="1334211" y="2040932"/>
                </a:lnTo>
                <a:lnTo>
                  <a:pt x="1334211" y="2360629"/>
                </a:lnTo>
                <a:lnTo>
                  <a:pt x="1158376" y="2360629"/>
                </a:lnTo>
                <a:close/>
                <a:moveTo>
                  <a:pt x="822703" y="2040932"/>
                </a:moveTo>
                <a:lnTo>
                  <a:pt x="822932" y="2040932"/>
                </a:lnTo>
                <a:lnTo>
                  <a:pt x="990538" y="2040932"/>
                </a:lnTo>
                <a:lnTo>
                  <a:pt x="998766" y="2040932"/>
                </a:lnTo>
                <a:lnTo>
                  <a:pt x="998766" y="2360629"/>
                </a:lnTo>
                <a:lnTo>
                  <a:pt x="990538" y="2360629"/>
                </a:lnTo>
                <a:lnTo>
                  <a:pt x="822932" y="2360629"/>
                </a:lnTo>
                <a:lnTo>
                  <a:pt x="822703" y="2360629"/>
                </a:lnTo>
                <a:close/>
                <a:moveTo>
                  <a:pt x="487259" y="2040932"/>
                </a:moveTo>
                <a:lnTo>
                  <a:pt x="655094" y="2040932"/>
                </a:lnTo>
                <a:lnTo>
                  <a:pt x="655094" y="2360629"/>
                </a:lnTo>
                <a:lnTo>
                  <a:pt x="487259" y="2360629"/>
                </a:lnTo>
                <a:close/>
                <a:moveTo>
                  <a:pt x="1837729" y="2040927"/>
                </a:moveTo>
                <a:lnTo>
                  <a:pt x="2005564" y="2040927"/>
                </a:lnTo>
                <a:lnTo>
                  <a:pt x="2005564" y="2360623"/>
                </a:lnTo>
                <a:lnTo>
                  <a:pt x="1837729" y="2360623"/>
                </a:lnTo>
                <a:close/>
                <a:moveTo>
                  <a:pt x="1502057" y="2040927"/>
                </a:moveTo>
                <a:lnTo>
                  <a:pt x="1669892" y="2040927"/>
                </a:lnTo>
                <a:lnTo>
                  <a:pt x="1669892" y="2360623"/>
                </a:lnTo>
                <a:lnTo>
                  <a:pt x="1502057" y="2360623"/>
                </a:lnTo>
                <a:close/>
                <a:moveTo>
                  <a:pt x="1158376" y="1356407"/>
                </a:moveTo>
                <a:lnTo>
                  <a:pt x="1334211" y="1356407"/>
                </a:lnTo>
                <a:lnTo>
                  <a:pt x="1334211" y="1676103"/>
                </a:lnTo>
                <a:lnTo>
                  <a:pt x="1158376" y="1676103"/>
                </a:lnTo>
                <a:close/>
                <a:moveTo>
                  <a:pt x="822703" y="1356407"/>
                </a:moveTo>
                <a:lnTo>
                  <a:pt x="822932" y="1356407"/>
                </a:lnTo>
                <a:lnTo>
                  <a:pt x="990538" y="1356407"/>
                </a:lnTo>
                <a:lnTo>
                  <a:pt x="998766" y="1356407"/>
                </a:lnTo>
                <a:lnTo>
                  <a:pt x="998766" y="1676103"/>
                </a:lnTo>
                <a:lnTo>
                  <a:pt x="990538" y="1676103"/>
                </a:lnTo>
                <a:lnTo>
                  <a:pt x="822932" y="1676103"/>
                </a:lnTo>
                <a:lnTo>
                  <a:pt x="822703" y="1676103"/>
                </a:lnTo>
                <a:close/>
                <a:moveTo>
                  <a:pt x="487259" y="1356407"/>
                </a:moveTo>
                <a:lnTo>
                  <a:pt x="655094" y="1356407"/>
                </a:lnTo>
                <a:lnTo>
                  <a:pt x="655094" y="1676103"/>
                </a:lnTo>
                <a:lnTo>
                  <a:pt x="487259" y="1676103"/>
                </a:lnTo>
                <a:close/>
                <a:moveTo>
                  <a:pt x="1837729" y="1356404"/>
                </a:moveTo>
                <a:lnTo>
                  <a:pt x="2005564" y="1356404"/>
                </a:lnTo>
                <a:lnTo>
                  <a:pt x="2005564" y="1676100"/>
                </a:lnTo>
                <a:lnTo>
                  <a:pt x="1837729" y="1676100"/>
                </a:lnTo>
                <a:close/>
                <a:moveTo>
                  <a:pt x="1502057" y="1356404"/>
                </a:moveTo>
                <a:lnTo>
                  <a:pt x="1669892" y="1356404"/>
                </a:lnTo>
                <a:lnTo>
                  <a:pt x="1669892" y="1676100"/>
                </a:lnTo>
                <a:lnTo>
                  <a:pt x="1502057" y="1676100"/>
                </a:lnTo>
                <a:close/>
                <a:moveTo>
                  <a:pt x="487259" y="671886"/>
                </a:moveTo>
                <a:lnTo>
                  <a:pt x="655094" y="671886"/>
                </a:lnTo>
                <a:lnTo>
                  <a:pt x="655094" y="991581"/>
                </a:lnTo>
                <a:lnTo>
                  <a:pt x="487259" y="991581"/>
                </a:lnTo>
                <a:close/>
                <a:moveTo>
                  <a:pt x="1502057" y="671885"/>
                </a:moveTo>
                <a:lnTo>
                  <a:pt x="1669892" y="671885"/>
                </a:lnTo>
                <a:lnTo>
                  <a:pt x="1669892" y="991581"/>
                </a:lnTo>
                <a:lnTo>
                  <a:pt x="1502057" y="991581"/>
                </a:lnTo>
                <a:close/>
                <a:moveTo>
                  <a:pt x="1158376" y="671885"/>
                </a:moveTo>
                <a:lnTo>
                  <a:pt x="1334211" y="671885"/>
                </a:lnTo>
                <a:lnTo>
                  <a:pt x="1334211" y="991581"/>
                </a:lnTo>
                <a:lnTo>
                  <a:pt x="1158376" y="991581"/>
                </a:lnTo>
                <a:close/>
                <a:moveTo>
                  <a:pt x="822703" y="671885"/>
                </a:moveTo>
                <a:lnTo>
                  <a:pt x="822932" y="671885"/>
                </a:lnTo>
                <a:lnTo>
                  <a:pt x="990538" y="671885"/>
                </a:lnTo>
                <a:lnTo>
                  <a:pt x="998766" y="671885"/>
                </a:lnTo>
                <a:lnTo>
                  <a:pt x="998766" y="991581"/>
                </a:lnTo>
                <a:lnTo>
                  <a:pt x="990538" y="991581"/>
                </a:lnTo>
                <a:lnTo>
                  <a:pt x="822932" y="991581"/>
                </a:lnTo>
                <a:lnTo>
                  <a:pt x="822703" y="991581"/>
                </a:lnTo>
                <a:close/>
                <a:moveTo>
                  <a:pt x="1837729" y="671885"/>
                </a:moveTo>
                <a:lnTo>
                  <a:pt x="2005564" y="671885"/>
                </a:lnTo>
                <a:lnTo>
                  <a:pt x="2005564" y="991581"/>
                </a:lnTo>
                <a:lnTo>
                  <a:pt x="1837729" y="991581"/>
                </a:lnTo>
                <a:close/>
                <a:moveTo>
                  <a:pt x="262795" y="262796"/>
                </a:moveTo>
                <a:lnTo>
                  <a:pt x="262795" y="5356750"/>
                </a:lnTo>
                <a:lnTo>
                  <a:pt x="2233744" y="5356750"/>
                </a:lnTo>
                <a:lnTo>
                  <a:pt x="2233744" y="262796"/>
                </a:lnTo>
                <a:close/>
                <a:moveTo>
                  <a:pt x="0" y="0"/>
                </a:moveTo>
                <a:lnTo>
                  <a:pt x="2496539" y="0"/>
                </a:lnTo>
                <a:lnTo>
                  <a:pt x="2496542" y="537468"/>
                </a:lnTo>
                <a:lnTo>
                  <a:pt x="2499048" y="536088"/>
                </a:lnTo>
                <a:lnTo>
                  <a:pt x="2499048" y="1783477"/>
                </a:lnTo>
                <a:lnTo>
                  <a:pt x="4408059" y="1783477"/>
                </a:lnTo>
                <a:lnTo>
                  <a:pt x="4408059" y="2434032"/>
                </a:lnTo>
                <a:lnTo>
                  <a:pt x="4406967" y="2434032"/>
                </a:lnTo>
                <a:lnTo>
                  <a:pt x="4406965" y="5619545"/>
                </a:lnTo>
                <a:lnTo>
                  <a:pt x="0" y="5619545"/>
                </a:lnTo>
                <a:close/>
              </a:path>
            </a:pathLst>
          </a:cu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337" name="Group 336">
            <a:extLst>
              <a:ext uri="{FF2B5EF4-FFF2-40B4-BE49-F238E27FC236}">
                <a16:creationId xmlns:a16="http://schemas.microsoft.com/office/drawing/2014/main" id="{8ADDFD0E-A1CA-4FB2-8A9A-6774C6415C4F}"/>
              </a:ext>
            </a:extLst>
          </p:cNvPr>
          <p:cNvGrpSpPr/>
          <p:nvPr/>
        </p:nvGrpSpPr>
        <p:grpSpPr>
          <a:xfrm>
            <a:off x="9917867" y="5431698"/>
            <a:ext cx="1793710" cy="317730"/>
            <a:chOff x="10011177" y="5352895"/>
            <a:chExt cx="1793710" cy="317730"/>
          </a:xfrm>
        </p:grpSpPr>
        <p:sp>
          <p:nvSpPr>
            <p:cNvPr id="338" name="Freeform 283">
              <a:extLst>
                <a:ext uri="{FF2B5EF4-FFF2-40B4-BE49-F238E27FC236}">
                  <a16:creationId xmlns:a16="http://schemas.microsoft.com/office/drawing/2014/main" id="{41F8A52B-3311-44B6-B049-5E1230430C99}"/>
                </a:ext>
              </a:extLst>
            </p:cNvPr>
            <p:cNvSpPr/>
            <p:nvPr/>
          </p:nvSpPr>
          <p:spPr bwMode="auto">
            <a:xfrm>
              <a:off x="10011177" y="5352895"/>
              <a:ext cx="306836" cy="317730"/>
            </a:xfrm>
            <a:custGeom>
              <a:avLst/>
              <a:gdLst>
                <a:gd name="connsiteX0" fmla="*/ 366016 w 486435"/>
                <a:gd name="connsiteY0" fmla="*/ 354165 h 503706"/>
                <a:gd name="connsiteX1" fmla="*/ 366016 w 486435"/>
                <a:gd name="connsiteY1" fmla="*/ 394522 h 503706"/>
                <a:gd name="connsiteX2" fmla="*/ 446077 w 486435"/>
                <a:gd name="connsiteY2" fmla="*/ 394522 h 503706"/>
                <a:gd name="connsiteX3" fmla="*/ 446077 w 486435"/>
                <a:gd name="connsiteY3" fmla="*/ 354165 h 503706"/>
                <a:gd name="connsiteX4" fmla="*/ 366016 w 486435"/>
                <a:gd name="connsiteY4" fmla="*/ 291366 h 503706"/>
                <a:gd name="connsiteX5" fmla="*/ 366016 w 486435"/>
                <a:gd name="connsiteY5" fmla="*/ 331723 h 503706"/>
                <a:gd name="connsiteX6" fmla="*/ 446077 w 486435"/>
                <a:gd name="connsiteY6" fmla="*/ 331723 h 503706"/>
                <a:gd name="connsiteX7" fmla="*/ 446077 w 486435"/>
                <a:gd name="connsiteY7" fmla="*/ 291366 h 503706"/>
                <a:gd name="connsiteX8" fmla="*/ 366016 w 486435"/>
                <a:gd name="connsiteY8" fmla="*/ 228566 h 503706"/>
                <a:gd name="connsiteX9" fmla="*/ 366016 w 486435"/>
                <a:gd name="connsiteY9" fmla="*/ 268924 h 503706"/>
                <a:gd name="connsiteX10" fmla="*/ 446077 w 486435"/>
                <a:gd name="connsiteY10" fmla="*/ 268924 h 503706"/>
                <a:gd name="connsiteX11" fmla="*/ 446077 w 486435"/>
                <a:gd name="connsiteY11" fmla="*/ 228566 h 503706"/>
                <a:gd name="connsiteX12" fmla="*/ 366016 w 486435"/>
                <a:gd name="connsiteY12" fmla="*/ 165767 h 503706"/>
                <a:gd name="connsiteX13" fmla="*/ 366016 w 486435"/>
                <a:gd name="connsiteY13" fmla="*/ 206124 h 503706"/>
                <a:gd name="connsiteX14" fmla="*/ 446077 w 486435"/>
                <a:gd name="connsiteY14" fmla="*/ 206124 h 503706"/>
                <a:gd name="connsiteX15" fmla="*/ 446077 w 486435"/>
                <a:gd name="connsiteY15" fmla="*/ 165767 h 503706"/>
                <a:gd name="connsiteX16" fmla="*/ 207859 w 486435"/>
                <a:gd name="connsiteY16" fmla="*/ 154014 h 503706"/>
                <a:gd name="connsiteX17" fmla="*/ 169246 w 486435"/>
                <a:gd name="connsiteY17" fmla="*/ 156413 h 503706"/>
                <a:gd name="connsiteX18" fmla="*/ 140451 w 486435"/>
                <a:gd name="connsiteY18" fmla="*/ 226221 h 503706"/>
                <a:gd name="connsiteX19" fmla="*/ 116236 w 486435"/>
                <a:gd name="connsiteY19" fmla="*/ 159904 h 503706"/>
                <a:gd name="connsiteX20" fmla="*/ 77842 w 486435"/>
                <a:gd name="connsiteY20" fmla="*/ 162085 h 503706"/>
                <a:gd name="connsiteX21" fmla="*/ 119072 w 486435"/>
                <a:gd name="connsiteY21" fmla="*/ 249127 h 503706"/>
                <a:gd name="connsiteX22" fmla="*/ 74133 w 486435"/>
                <a:gd name="connsiteY22" fmla="*/ 335950 h 503706"/>
                <a:gd name="connsiteX23" fmla="*/ 112091 w 486435"/>
                <a:gd name="connsiteY23" fmla="*/ 337259 h 503706"/>
                <a:gd name="connsiteX24" fmla="*/ 139360 w 486435"/>
                <a:gd name="connsiteY24" fmla="*/ 269414 h 503706"/>
                <a:gd name="connsiteX25" fmla="*/ 168373 w 486435"/>
                <a:gd name="connsiteY25" fmla="*/ 340967 h 503706"/>
                <a:gd name="connsiteX26" fmla="*/ 209604 w 486435"/>
                <a:gd name="connsiteY26" fmla="*/ 343803 h 503706"/>
                <a:gd name="connsiteX27" fmla="*/ 162265 w 486435"/>
                <a:gd name="connsiteY27" fmla="*/ 248036 h 503706"/>
                <a:gd name="connsiteX28" fmla="*/ 366016 w 486435"/>
                <a:gd name="connsiteY28" fmla="*/ 102967 h 503706"/>
                <a:gd name="connsiteX29" fmla="*/ 366016 w 486435"/>
                <a:gd name="connsiteY29" fmla="*/ 143325 h 503706"/>
                <a:gd name="connsiteX30" fmla="*/ 446077 w 486435"/>
                <a:gd name="connsiteY30" fmla="*/ 143325 h 503706"/>
                <a:gd name="connsiteX31" fmla="*/ 446077 w 486435"/>
                <a:gd name="connsiteY31" fmla="*/ 102967 h 503706"/>
                <a:gd name="connsiteX32" fmla="*/ 313916 w 486435"/>
                <a:gd name="connsiteY32" fmla="*/ 68282 h 503706"/>
                <a:gd name="connsiteX33" fmla="*/ 457682 w 486435"/>
                <a:gd name="connsiteY33" fmla="*/ 68282 h 503706"/>
                <a:gd name="connsiteX34" fmla="*/ 468873 w 486435"/>
                <a:gd name="connsiteY34" fmla="*/ 70541 h 503706"/>
                <a:gd name="connsiteX35" fmla="*/ 486435 w 486435"/>
                <a:gd name="connsiteY35" fmla="*/ 97035 h 503706"/>
                <a:gd name="connsiteX36" fmla="*/ 486435 w 486435"/>
                <a:gd name="connsiteY36" fmla="*/ 400563 h 503706"/>
                <a:gd name="connsiteX37" fmla="*/ 457681 w 486435"/>
                <a:gd name="connsiteY37" fmla="*/ 429317 h 503706"/>
                <a:gd name="connsiteX38" fmla="*/ 313916 w 486435"/>
                <a:gd name="connsiteY38" fmla="*/ 429317 h 503706"/>
                <a:gd name="connsiteX39" fmla="*/ 313916 w 486435"/>
                <a:gd name="connsiteY39" fmla="*/ 394468 h 503706"/>
                <a:gd name="connsiteX40" fmla="*/ 343111 w 486435"/>
                <a:gd name="connsiteY40" fmla="*/ 394468 h 503706"/>
                <a:gd name="connsiteX41" fmla="*/ 343111 w 486435"/>
                <a:gd name="connsiteY41" fmla="*/ 354110 h 503706"/>
                <a:gd name="connsiteX42" fmla="*/ 313916 w 486435"/>
                <a:gd name="connsiteY42" fmla="*/ 354110 h 503706"/>
                <a:gd name="connsiteX43" fmla="*/ 313916 w 486435"/>
                <a:gd name="connsiteY43" fmla="*/ 331668 h 503706"/>
                <a:gd name="connsiteX44" fmla="*/ 343111 w 486435"/>
                <a:gd name="connsiteY44" fmla="*/ 331668 h 503706"/>
                <a:gd name="connsiteX45" fmla="*/ 343111 w 486435"/>
                <a:gd name="connsiteY45" fmla="*/ 291311 h 503706"/>
                <a:gd name="connsiteX46" fmla="*/ 313916 w 486435"/>
                <a:gd name="connsiteY46" fmla="*/ 291311 h 503706"/>
                <a:gd name="connsiteX47" fmla="*/ 313916 w 486435"/>
                <a:gd name="connsiteY47" fmla="*/ 268869 h 503706"/>
                <a:gd name="connsiteX48" fmla="*/ 343111 w 486435"/>
                <a:gd name="connsiteY48" fmla="*/ 268869 h 503706"/>
                <a:gd name="connsiteX49" fmla="*/ 343111 w 486435"/>
                <a:gd name="connsiteY49" fmla="*/ 228512 h 503706"/>
                <a:gd name="connsiteX50" fmla="*/ 313916 w 486435"/>
                <a:gd name="connsiteY50" fmla="*/ 228512 h 503706"/>
                <a:gd name="connsiteX51" fmla="*/ 313916 w 486435"/>
                <a:gd name="connsiteY51" fmla="*/ 206070 h 503706"/>
                <a:gd name="connsiteX52" fmla="*/ 343111 w 486435"/>
                <a:gd name="connsiteY52" fmla="*/ 206070 h 503706"/>
                <a:gd name="connsiteX53" fmla="*/ 343111 w 486435"/>
                <a:gd name="connsiteY53" fmla="*/ 165712 h 503706"/>
                <a:gd name="connsiteX54" fmla="*/ 313916 w 486435"/>
                <a:gd name="connsiteY54" fmla="*/ 165712 h 503706"/>
                <a:gd name="connsiteX55" fmla="*/ 313916 w 486435"/>
                <a:gd name="connsiteY55" fmla="*/ 143270 h 503706"/>
                <a:gd name="connsiteX56" fmla="*/ 343111 w 486435"/>
                <a:gd name="connsiteY56" fmla="*/ 143270 h 503706"/>
                <a:gd name="connsiteX57" fmla="*/ 343111 w 486435"/>
                <a:gd name="connsiteY57" fmla="*/ 102913 h 503706"/>
                <a:gd name="connsiteX58" fmla="*/ 313916 w 486435"/>
                <a:gd name="connsiteY58" fmla="*/ 102913 h 503706"/>
                <a:gd name="connsiteX59" fmla="*/ 297008 w 486435"/>
                <a:gd name="connsiteY59" fmla="*/ 0 h 503706"/>
                <a:gd name="connsiteX60" fmla="*/ 297008 w 486435"/>
                <a:gd name="connsiteY60" fmla="*/ 43018 h 503706"/>
                <a:gd name="connsiteX61" fmla="*/ 296966 w 486435"/>
                <a:gd name="connsiteY61" fmla="*/ 43018 h 503706"/>
                <a:gd name="connsiteX62" fmla="*/ 296966 w 486435"/>
                <a:gd name="connsiteY62" fmla="*/ 456745 h 503706"/>
                <a:gd name="connsiteX63" fmla="*/ 297008 w 486435"/>
                <a:gd name="connsiteY63" fmla="*/ 456745 h 503706"/>
                <a:gd name="connsiteX64" fmla="*/ 297008 w 486435"/>
                <a:gd name="connsiteY64" fmla="*/ 503706 h 503706"/>
                <a:gd name="connsiteX65" fmla="*/ 0 w 486435"/>
                <a:gd name="connsiteY65" fmla="*/ 452213 h 503706"/>
                <a:gd name="connsiteX66" fmla="*/ 0 w 486435"/>
                <a:gd name="connsiteY66" fmla="*/ 51493 h 50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86435" h="503706">
                  <a:moveTo>
                    <a:pt x="366016" y="354165"/>
                  </a:moveTo>
                  <a:lnTo>
                    <a:pt x="366016" y="394522"/>
                  </a:lnTo>
                  <a:lnTo>
                    <a:pt x="446077" y="394522"/>
                  </a:lnTo>
                  <a:lnTo>
                    <a:pt x="446077" y="354165"/>
                  </a:lnTo>
                  <a:close/>
                  <a:moveTo>
                    <a:pt x="366016" y="291366"/>
                  </a:moveTo>
                  <a:lnTo>
                    <a:pt x="366016" y="331723"/>
                  </a:lnTo>
                  <a:lnTo>
                    <a:pt x="446077" y="331723"/>
                  </a:lnTo>
                  <a:lnTo>
                    <a:pt x="446077" y="291366"/>
                  </a:lnTo>
                  <a:close/>
                  <a:moveTo>
                    <a:pt x="366016" y="228566"/>
                  </a:moveTo>
                  <a:lnTo>
                    <a:pt x="366016" y="268924"/>
                  </a:lnTo>
                  <a:lnTo>
                    <a:pt x="446077" y="268924"/>
                  </a:lnTo>
                  <a:lnTo>
                    <a:pt x="446077" y="228566"/>
                  </a:lnTo>
                  <a:close/>
                  <a:moveTo>
                    <a:pt x="366016" y="165767"/>
                  </a:moveTo>
                  <a:lnTo>
                    <a:pt x="366016" y="206124"/>
                  </a:lnTo>
                  <a:lnTo>
                    <a:pt x="446077" y="206124"/>
                  </a:lnTo>
                  <a:lnTo>
                    <a:pt x="446077" y="165767"/>
                  </a:lnTo>
                  <a:close/>
                  <a:moveTo>
                    <a:pt x="207859" y="154014"/>
                  </a:moveTo>
                  <a:lnTo>
                    <a:pt x="169246" y="156413"/>
                  </a:lnTo>
                  <a:lnTo>
                    <a:pt x="140451" y="226221"/>
                  </a:lnTo>
                  <a:lnTo>
                    <a:pt x="116236" y="159904"/>
                  </a:lnTo>
                  <a:lnTo>
                    <a:pt x="77842" y="162085"/>
                  </a:lnTo>
                  <a:lnTo>
                    <a:pt x="119072" y="249127"/>
                  </a:lnTo>
                  <a:lnTo>
                    <a:pt x="74133" y="335950"/>
                  </a:lnTo>
                  <a:lnTo>
                    <a:pt x="112091" y="337259"/>
                  </a:lnTo>
                  <a:lnTo>
                    <a:pt x="139360" y="269414"/>
                  </a:lnTo>
                  <a:lnTo>
                    <a:pt x="168373" y="340967"/>
                  </a:lnTo>
                  <a:lnTo>
                    <a:pt x="209604" y="343803"/>
                  </a:lnTo>
                  <a:lnTo>
                    <a:pt x="162265" y="248036"/>
                  </a:lnTo>
                  <a:close/>
                  <a:moveTo>
                    <a:pt x="366016" y="102967"/>
                  </a:moveTo>
                  <a:lnTo>
                    <a:pt x="366016" y="143325"/>
                  </a:lnTo>
                  <a:lnTo>
                    <a:pt x="446077" y="143325"/>
                  </a:lnTo>
                  <a:lnTo>
                    <a:pt x="446077" y="102967"/>
                  </a:lnTo>
                  <a:close/>
                  <a:moveTo>
                    <a:pt x="313916" y="68282"/>
                  </a:moveTo>
                  <a:lnTo>
                    <a:pt x="457682" y="68282"/>
                  </a:lnTo>
                  <a:lnTo>
                    <a:pt x="468873" y="70541"/>
                  </a:lnTo>
                  <a:cubicBezTo>
                    <a:pt x="479193" y="74906"/>
                    <a:pt x="486435" y="85125"/>
                    <a:pt x="486435" y="97035"/>
                  </a:cubicBezTo>
                  <a:lnTo>
                    <a:pt x="486435" y="400563"/>
                  </a:lnTo>
                  <a:cubicBezTo>
                    <a:pt x="486435" y="416444"/>
                    <a:pt x="473561" y="429317"/>
                    <a:pt x="457681" y="429317"/>
                  </a:cubicBezTo>
                  <a:lnTo>
                    <a:pt x="313916" y="429317"/>
                  </a:lnTo>
                  <a:lnTo>
                    <a:pt x="313916" y="394468"/>
                  </a:lnTo>
                  <a:lnTo>
                    <a:pt x="343111" y="394468"/>
                  </a:lnTo>
                  <a:lnTo>
                    <a:pt x="343111" y="354110"/>
                  </a:lnTo>
                  <a:lnTo>
                    <a:pt x="313916" y="354110"/>
                  </a:lnTo>
                  <a:lnTo>
                    <a:pt x="313916" y="331668"/>
                  </a:lnTo>
                  <a:lnTo>
                    <a:pt x="343111" y="331668"/>
                  </a:lnTo>
                  <a:lnTo>
                    <a:pt x="343111" y="291311"/>
                  </a:lnTo>
                  <a:lnTo>
                    <a:pt x="313916" y="291311"/>
                  </a:lnTo>
                  <a:lnTo>
                    <a:pt x="313916" y="268869"/>
                  </a:lnTo>
                  <a:lnTo>
                    <a:pt x="343111" y="268869"/>
                  </a:lnTo>
                  <a:lnTo>
                    <a:pt x="343111" y="228512"/>
                  </a:lnTo>
                  <a:lnTo>
                    <a:pt x="313916" y="228512"/>
                  </a:lnTo>
                  <a:lnTo>
                    <a:pt x="313916" y="206070"/>
                  </a:lnTo>
                  <a:lnTo>
                    <a:pt x="343111" y="206070"/>
                  </a:lnTo>
                  <a:lnTo>
                    <a:pt x="343111" y="165712"/>
                  </a:lnTo>
                  <a:lnTo>
                    <a:pt x="313916" y="165712"/>
                  </a:lnTo>
                  <a:lnTo>
                    <a:pt x="313916" y="143270"/>
                  </a:lnTo>
                  <a:lnTo>
                    <a:pt x="343111" y="143270"/>
                  </a:lnTo>
                  <a:lnTo>
                    <a:pt x="343111" y="102913"/>
                  </a:lnTo>
                  <a:lnTo>
                    <a:pt x="313916" y="102913"/>
                  </a:lnTo>
                  <a:close/>
                  <a:moveTo>
                    <a:pt x="297008" y="0"/>
                  </a:moveTo>
                  <a:lnTo>
                    <a:pt x="297008" y="43018"/>
                  </a:lnTo>
                  <a:lnTo>
                    <a:pt x="296966" y="43018"/>
                  </a:lnTo>
                  <a:lnTo>
                    <a:pt x="296966" y="456745"/>
                  </a:lnTo>
                  <a:lnTo>
                    <a:pt x="297008" y="456745"/>
                  </a:lnTo>
                  <a:lnTo>
                    <a:pt x="297008" y="503706"/>
                  </a:lnTo>
                  <a:lnTo>
                    <a:pt x="0" y="452213"/>
                  </a:lnTo>
                  <a:lnTo>
                    <a:pt x="0" y="51493"/>
                  </a:lnTo>
                  <a:close/>
                </a:path>
              </a:pathLst>
            </a:custGeom>
            <a:solidFill>
              <a:srgbClr val="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9" name="TextBox 338">
              <a:extLst>
                <a:ext uri="{FF2B5EF4-FFF2-40B4-BE49-F238E27FC236}">
                  <a16:creationId xmlns:a16="http://schemas.microsoft.com/office/drawing/2014/main" id="{DD8DA648-7704-49FB-909F-53893606C6E2}"/>
                </a:ext>
              </a:extLst>
            </p:cNvPr>
            <p:cNvSpPr txBox="1"/>
            <p:nvPr/>
          </p:nvSpPr>
          <p:spPr>
            <a:xfrm>
              <a:off x="10318013" y="5386948"/>
              <a:ext cx="1486874" cy="246221"/>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Excel</a:t>
              </a:r>
            </a:p>
          </p:txBody>
        </p:sp>
      </p:grpSp>
      <p:grpSp>
        <p:nvGrpSpPr>
          <p:cNvPr id="340" name="Group 339">
            <a:extLst>
              <a:ext uri="{FF2B5EF4-FFF2-40B4-BE49-F238E27FC236}">
                <a16:creationId xmlns:a16="http://schemas.microsoft.com/office/drawing/2014/main" id="{597722D7-C88B-481B-8742-685D79CE1922}"/>
              </a:ext>
            </a:extLst>
          </p:cNvPr>
          <p:cNvGrpSpPr/>
          <p:nvPr/>
        </p:nvGrpSpPr>
        <p:grpSpPr>
          <a:xfrm>
            <a:off x="9917867" y="5883412"/>
            <a:ext cx="1793711" cy="246221"/>
            <a:chOff x="10011177" y="5814832"/>
            <a:chExt cx="1793711" cy="246221"/>
          </a:xfrm>
        </p:grpSpPr>
        <p:grpSp>
          <p:nvGrpSpPr>
            <p:cNvPr id="341" name="Group 340">
              <a:extLst>
                <a:ext uri="{FF2B5EF4-FFF2-40B4-BE49-F238E27FC236}">
                  <a16:creationId xmlns:a16="http://schemas.microsoft.com/office/drawing/2014/main" id="{11742050-EED2-44AF-92B0-FAB22E941CB0}"/>
                </a:ext>
              </a:extLst>
            </p:cNvPr>
            <p:cNvGrpSpPr/>
            <p:nvPr/>
          </p:nvGrpSpPr>
          <p:grpSpPr>
            <a:xfrm>
              <a:off x="10011177" y="5827808"/>
              <a:ext cx="340586" cy="218583"/>
              <a:chOff x="9674359" y="5477609"/>
              <a:chExt cx="627497" cy="402718"/>
            </a:xfrm>
            <a:solidFill>
              <a:srgbClr val="FFFFFF"/>
            </a:solidFill>
          </p:grpSpPr>
          <p:sp>
            <p:nvSpPr>
              <p:cNvPr id="343" name="Freeform 281">
                <a:extLst>
                  <a:ext uri="{FF2B5EF4-FFF2-40B4-BE49-F238E27FC236}">
                    <a16:creationId xmlns:a16="http://schemas.microsoft.com/office/drawing/2014/main" id="{14855676-482A-4D97-A4D5-825D7367AE3A}"/>
                  </a:ext>
                </a:extLst>
              </p:cNvPr>
              <p:cNvSpPr>
                <a:spLocks noChangeAspect="1"/>
              </p:cNvSpPr>
              <p:nvPr/>
            </p:nvSpPr>
            <p:spPr bwMode="black">
              <a:xfrm flipH="1">
                <a:off x="9674359" y="5477609"/>
                <a:ext cx="627497" cy="402718"/>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grpFill/>
              <a:ln>
                <a:noFill/>
              </a:ln>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344" name="Freeform 33">
                <a:extLst>
                  <a:ext uri="{FF2B5EF4-FFF2-40B4-BE49-F238E27FC236}">
                    <a16:creationId xmlns:a16="http://schemas.microsoft.com/office/drawing/2014/main" id="{54487057-9CA2-4A22-8F02-7A5984ECE913}"/>
                  </a:ext>
                </a:extLst>
              </p:cNvPr>
              <p:cNvSpPr>
                <a:spLocks noChangeAspect="1" noEditPoints="1"/>
              </p:cNvSpPr>
              <p:nvPr/>
            </p:nvSpPr>
            <p:spPr bwMode="black">
              <a:xfrm>
                <a:off x="9826969" y="5551409"/>
                <a:ext cx="322276" cy="229241"/>
              </a:xfrm>
              <a:custGeom>
                <a:avLst/>
                <a:gdLst>
                  <a:gd name="T0" fmla="*/ 0 w 1871"/>
                  <a:gd name="T1" fmla="*/ 1139 h 1330"/>
                  <a:gd name="T2" fmla="*/ 1871 w 1871"/>
                  <a:gd name="T3" fmla="*/ 1139 h 1330"/>
                  <a:gd name="T4" fmla="*/ 1871 w 1871"/>
                  <a:gd name="T5" fmla="*/ 1330 h 1330"/>
                  <a:gd name="T6" fmla="*/ 0 w 1871"/>
                  <a:gd name="T7" fmla="*/ 1330 h 1330"/>
                  <a:gd name="T8" fmla="*/ 0 w 1871"/>
                  <a:gd name="T9" fmla="*/ 1139 h 1330"/>
                  <a:gd name="T10" fmla="*/ 1870 w 1871"/>
                  <a:gd name="T11" fmla="*/ 0 h 1330"/>
                  <a:gd name="T12" fmla="*/ 1829 w 1871"/>
                  <a:gd name="T13" fmla="*/ 312 h 1330"/>
                  <a:gd name="T14" fmla="*/ 1766 w 1871"/>
                  <a:gd name="T15" fmla="*/ 249 h 1330"/>
                  <a:gd name="T16" fmla="*/ 1118 w 1871"/>
                  <a:gd name="T17" fmla="*/ 897 h 1330"/>
                  <a:gd name="T18" fmla="*/ 1115 w 1871"/>
                  <a:gd name="T19" fmla="*/ 894 h 1330"/>
                  <a:gd name="T20" fmla="*/ 1112 w 1871"/>
                  <a:gd name="T21" fmla="*/ 897 h 1330"/>
                  <a:gd name="T22" fmla="*/ 951 w 1871"/>
                  <a:gd name="T23" fmla="*/ 736 h 1330"/>
                  <a:gd name="T24" fmla="*/ 951 w 1871"/>
                  <a:gd name="T25" fmla="*/ 737 h 1330"/>
                  <a:gd name="T26" fmla="*/ 710 w 1871"/>
                  <a:gd name="T27" fmla="*/ 496 h 1330"/>
                  <a:gd name="T28" fmla="*/ 175 w 1871"/>
                  <a:gd name="T29" fmla="*/ 1032 h 1330"/>
                  <a:gd name="T30" fmla="*/ 171 w 1871"/>
                  <a:gd name="T31" fmla="*/ 1037 h 1330"/>
                  <a:gd name="T32" fmla="*/ 166 w 1871"/>
                  <a:gd name="T33" fmla="*/ 1041 h 1330"/>
                  <a:gd name="T34" fmla="*/ 161 w 1871"/>
                  <a:gd name="T35" fmla="*/ 1046 h 1330"/>
                  <a:gd name="T36" fmla="*/ 160 w 1871"/>
                  <a:gd name="T37" fmla="*/ 1045 h 1330"/>
                  <a:gd name="T38" fmla="*/ 140 w 1871"/>
                  <a:gd name="T39" fmla="*/ 1059 h 1330"/>
                  <a:gd name="T40" fmla="*/ 101 w 1871"/>
                  <a:gd name="T41" fmla="*/ 1066 h 1330"/>
                  <a:gd name="T42" fmla="*/ 1 w 1871"/>
                  <a:gd name="T43" fmla="*/ 967 h 1330"/>
                  <a:gd name="T44" fmla="*/ 9 w 1871"/>
                  <a:gd name="T45" fmla="*/ 928 h 1330"/>
                  <a:gd name="T46" fmla="*/ 23 w 1871"/>
                  <a:gd name="T47" fmla="*/ 908 h 1330"/>
                  <a:gd name="T48" fmla="*/ 19 w 1871"/>
                  <a:gd name="T49" fmla="*/ 905 h 1330"/>
                  <a:gd name="T50" fmla="*/ 707 w 1871"/>
                  <a:gd name="T51" fmla="*/ 217 h 1330"/>
                  <a:gd name="T52" fmla="*/ 710 w 1871"/>
                  <a:gd name="T53" fmla="*/ 220 h 1330"/>
                  <a:gd name="T54" fmla="*/ 713 w 1871"/>
                  <a:gd name="T55" fmla="*/ 217 h 1330"/>
                  <a:gd name="T56" fmla="*/ 874 w 1871"/>
                  <a:gd name="T57" fmla="*/ 378 h 1330"/>
                  <a:gd name="T58" fmla="*/ 874 w 1871"/>
                  <a:gd name="T59" fmla="*/ 377 h 1330"/>
                  <a:gd name="T60" fmla="*/ 1115 w 1871"/>
                  <a:gd name="T61" fmla="*/ 618 h 1330"/>
                  <a:gd name="T62" fmla="*/ 1625 w 1871"/>
                  <a:gd name="T63" fmla="*/ 108 h 1330"/>
                  <a:gd name="T64" fmla="*/ 1558 w 1871"/>
                  <a:gd name="T65" fmla="*/ 41 h 1330"/>
                  <a:gd name="T66" fmla="*/ 1870 w 1871"/>
                  <a:gd name="T67" fmla="*/ 0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1" h="1330">
                    <a:moveTo>
                      <a:pt x="0" y="1139"/>
                    </a:moveTo>
                    <a:cubicBezTo>
                      <a:pt x="1871" y="1139"/>
                      <a:pt x="1871" y="1139"/>
                      <a:pt x="1871" y="1139"/>
                    </a:cubicBezTo>
                    <a:cubicBezTo>
                      <a:pt x="1871" y="1330"/>
                      <a:pt x="1871" y="1330"/>
                      <a:pt x="1871" y="1330"/>
                    </a:cubicBezTo>
                    <a:cubicBezTo>
                      <a:pt x="0" y="1330"/>
                      <a:pt x="0" y="1330"/>
                      <a:pt x="0" y="1330"/>
                    </a:cubicBezTo>
                    <a:cubicBezTo>
                      <a:pt x="0" y="1139"/>
                      <a:pt x="0" y="1139"/>
                      <a:pt x="0" y="1139"/>
                    </a:cubicBezTo>
                    <a:close/>
                    <a:moveTo>
                      <a:pt x="1870" y="0"/>
                    </a:moveTo>
                    <a:cubicBezTo>
                      <a:pt x="1829" y="312"/>
                      <a:pt x="1829" y="312"/>
                      <a:pt x="1829" y="312"/>
                    </a:cubicBezTo>
                    <a:cubicBezTo>
                      <a:pt x="1766" y="249"/>
                      <a:pt x="1766" y="249"/>
                      <a:pt x="1766" y="249"/>
                    </a:cubicBezTo>
                    <a:cubicBezTo>
                      <a:pt x="1118" y="897"/>
                      <a:pt x="1118" y="897"/>
                      <a:pt x="1118" y="897"/>
                    </a:cubicBezTo>
                    <a:cubicBezTo>
                      <a:pt x="1115" y="894"/>
                      <a:pt x="1115" y="894"/>
                      <a:pt x="1115" y="894"/>
                    </a:cubicBezTo>
                    <a:cubicBezTo>
                      <a:pt x="1112" y="897"/>
                      <a:pt x="1112" y="897"/>
                      <a:pt x="1112" y="897"/>
                    </a:cubicBezTo>
                    <a:cubicBezTo>
                      <a:pt x="951" y="736"/>
                      <a:pt x="951" y="736"/>
                      <a:pt x="951" y="736"/>
                    </a:cubicBezTo>
                    <a:cubicBezTo>
                      <a:pt x="951" y="737"/>
                      <a:pt x="951" y="737"/>
                      <a:pt x="951" y="737"/>
                    </a:cubicBezTo>
                    <a:cubicBezTo>
                      <a:pt x="710" y="496"/>
                      <a:pt x="710" y="496"/>
                      <a:pt x="710" y="496"/>
                    </a:cubicBezTo>
                    <a:cubicBezTo>
                      <a:pt x="175" y="1032"/>
                      <a:pt x="175" y="1032"/>
                      <a:pt x="175" y="1032"/>
                    </a:cubicBezTo>
                    <a:cubicBezTo>
                      <a:pt x="171" y="1037"/>
                      <a:pt x="171" y="1037"/>
                      <a:pt x="171" y="1037"/>
                    </a:cubicBezTo>
                    <a:cubicBezTo>
                      <a:pt x="166" y="1041"/>
                      <a:pt x="166" y="1041"/>
                      <a:pt x="166" y="1041"/>
                    </a:cubicBezTo>
                    <a:cubicBezTo>
                      <a:pt x="161" y="1046"/>
                      <a:pt x="161" y="1046"/>
                      <a:pt x="161" y="1046"/>
                    </a:cubicBezTo>
                    <a:cubicBezTo>
                      <a:pt x="160" y="1045"/>
                      <a:pt x="160" y="1045"/>
                      <a:pt x="160" y="1045"/>
                    </a:cubicBezTo>
                    <a:cubicBezTo>
                      <a:pt x="140" y="1059"/>
                      <a:pt x="140" y="1059"/>
                      <a:pt x="140" y="1059"/>
                    </a:cubicBezTo>
                    <a:cubicBezTo>
                      <a:pt x="128" y="1064"/>
                      <a:pt x="115" y="1066"/>
                      <a:pt x="101" y="1066"/>
                    </a:cubicBezTo>
                    <a:cubicBezTo>
                      <a:pt x="46" y="1066"/>
                      <a:pt x="1" y="1022"/>
                      <a:pt x="1" y="967"/>
                    </a:cubicBezTo>
                    <a:cubicBezTo>
                      <a:pt x="1" y="953"/>
                      <a:pt x="4" y="940"/>
                      <a:pt x="9" y="928"/>
                    </a:cubicBezTo>
                    <a:cubicBezTo>
                      <a:pt x="23" y="908"/>
                      <a:pt x="23" y="908"/>
                      <a:pt x="23" y="908"/>
                    </a:cubicBezTo>
                    <a:cubicBezTo>
                      <a:pt x="19" y="905"/>
                      <a:pt x="19" y="905"/>
                      <a:pt x="19" y="905"/>
                    </a:cubicBezTo>
                    <a:cubicBezTo>
                      <a:pt x="707" y="217"/>
                      <a:pt x="707" y="217"/>
                      <a:pt x="707" y="217"/>
                    </a:cubicBezTo>
                    <a:cubicBezTo>
                      <a:pt x="710" y="220"/>
                      <a:pt x="710" y="220"/>
                      <a:pt x="710" y="220"/>
                    </a:cubicBezTo>
                    <a:cubicBezTo>
                      <a:pt x="713" y="217"/>
                      <a:pt x="713" y="217"/>
                      <a:pt x="713" y="217"/>
                    </a:cubicBezTo>
                    <a:cubicBezTo>
                      <a:pt x="874" y="378"/>
                      <a:pt x="874" y="378"/>
                      <a:pt x="874" y="378"/>
                    </a:cubicBezTo>
                    <a:cubicBezTo>
                      <a:pt x="874" y="377"/>
                      <a:pt x="874" y="377"/>
                      <a:pt x="874" y="377"/>
                    </a:cubicBezTo>
                    <a:cubicBezTo>
                      <a:pt x="1115" y="618"/>
                      <a:pt x="1115" y="618"/>
                      <a:pt x="1115" y="618"/>
                    </a:cubicBezTo>
                    <a:cubicBezTo>
                      <a:pt x="1625" y="108"/>
                      <a:pt x="1625" y="108"/>
                      <a:pt x="1625" y="108"/>
                    </a:cubicBezTo>
                    <a:cubicBezTo>
                      <a:pt x="1558" y="41"/>
                      <a:pt x="1558" y="41"/>
                      <a:pt x="1558" y="41"/>
                    </a:cubicBezTo>
                    <a:cubicBezTo>
                      <a:pt x="1870" y="0"/>
                      <a:pt x="1870" y="0"/>
                      <a:pt x="1870" y="0"/>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342" name="TextBox 341">
              <a:extLst>
                <a:ext uri="{FF2B5EF4-FFF2-40B4-BE49-F238E27FC236}">
                  <a16:creationId xmlns:a16="http://schemas.microsoft.com/office/drawing/2014/main" id="{93E522AA-A3CC-405D-A904-FC6E5BC74BE7}"/>
                </a:ext>
              </a:extLst>
            </p:cNvPr>
            <p:cNvSpPr txBox="1"/>
            <p:nvPr/>
          </p:nvSpPr>
          <p:spPr>
            <a:xfrm>
              <a:off x="10318012" y="5814832"/>
              <a:ext cx="1486876" cy="246221"/>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Third party BI tools</a:t>
              </a:r>
            </a:p>
          </p:txBody>
        </p:sp>
      </p:grpSp>
      <p:grpSp>
        <p:nvGrpSpPr>
          <p:cNvPr id="345" name="Group 344">
            <a:extLst>
              <a:ext uri="{FF2B5EF4-FFF2-40B4-BE49-F238E27FC236}">
                <a16:creationId xmlns:a16="http://schemas.microsoft.com/office/drawing/2014/main" id="{A6B4CDBE-A801-473C-8996-AC8CE1406F37}"/>
              </a:ext>
            </a:extLst>
          </p:cNvPr>
          <p:cNvGrpSpPr/>
          <p:nvPr/>
        </p:nvGrpSpPr>
        <p:grpSpPr>
          <a:xfrm>
            <a:off x="9913683" y="5051493"/>
            <a:ext cx="1793712" cy="246221"/>
            <a:chOff x="10006993" y="4919853"/>
            <a:chExt cx="1793712" cy="246221"/>
          </a:xfrm>
        </p:grpSpPr>
        <p:sp>
          <p:nvSpPr>
            <p:cNvPr id="346" name="TextBox 345">
              <a:extLst>
                <a:ext uri="{FF2B5EF4-FFF2-40B4-BE49-F238E27FC236}">
                  <a16:creationId xmlns:a16="http://schemas.microsoft.com/office/drawing/2014/main" id="{D367EB86-E0EA-41C4-95F6-5691C913AA5D}"/>
                </a:ext>
              </a:extLst>
            </p:cNvPr>
            <p:cNvSpPr txBox="1"/>
            <p:nvPr/>
          </p:nvSpPr>
          <p:spPr>
            <a:xfrm>
              <a:off x="10313829" y="4919853"/>
              <a:ext cx="1486876" cy="246221"/>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Power BI Desktop</a:t>
              </a:r>
            </a:p>
          </p:txBody>
        </p:sp>
        <p:sp>
          <p:nvSpPr>
            <p:cNvPr id="347" name="Freeform 271">
              <a:extLst>
                <a:ext uri="{FF2B5EF4-FFF2-40B4-BE49-F238E27FC236}">
                  <a16:creationId xmlns:a16="http://schemas.microsoft.com/office/drawing/2014/main" id="{3D230C1F-DF22-4AFB-96E5-5429F4E95E7A}"/>
                </a:ext>
              </a:extLst>
            </p:cNvPr>
            <p:cNvSpPr/>
            <p:nvPr/>
          </p:nvSpPr>
          <p:spPr>
            <a:xfrm>
              <a:off x="10006993" y="4927132"/>
              <a:ext cx="306836" cy="231661"/>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FFFFFF"/>
            </a:solidFill>
            <a:ln w="342900" cap="sq"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113" name="Freeform 70">
            <a:extLst>
              <a:ext uri="{FF2B5EF4-FFF2-40B4-BE49-F238E27FC236}">
                <a16:creationId xmlns:a16="http://schemas.microsoft.com/office/drawing/2014/main" id="{E7B551EA-4C62-403C-94A1-E73AD24CC6EC}"/>
              </a:ext>
            </a:extLst>
          </p:cNvPr>
          <p:cNvSpPr>
            <a:spLocks noChangeAspect="1"/>
          </p:cNvSpPr>
          <p:nvPr/>
        </p:nvSpPr>
        <p:spPr bwMode="black">
          <a:xfrm>
            <a:off x="4270820" y="3399929"/>
            <a:ext cx="297969" cy="429985"/>
          </a:xfrm>
          <a:custGeom>
            <a:avLst/>
            <a:gdLst>
              <a:gd name="T0" fmla="*/ 73 w 110"/>
              <a:gd name="T1" fmla="*/ 6 h 144"/>
              <a:gd name="T2" fmla="*/ 70 w 110"/>
              <a:gd name="T3" fmla="*/ 0 h 144"/>
              <a:gd name="T4" fmla="*/ 12 w 110"/>
              <a:gd name="T5" fmla="*/ 0 h 144"/>
              <a:gd name="T6" fmla="*/ 6 w 110"/>
              <a:gd name="T7" fmla="*/ 6 h 144"/>
              <a:gd name="T8" fmla="*/ 0 w 110"/>
              <a:gd name="T9" fmla="*/ 69 h 144"/>
              <a:gd name="T10" fmla="*/ 5 w 110"/>
              <a:gd name="T11" fmla="*/ 75 h 144"/>
              <a:gd name="T12" fmla="*/ 40 w 110"/>
              <a:gd name="T13" fmla="*/ 75 h 144"/>
              <a:gd name="T14" fmla="*/ 16 w 110"/>
              <a:gd name="T15" fmla="*/ 136 h 144"/>
              <a:gd name="T16" fmla="*/ 21 w 110"/>
              <a:gd name="T17" fmla="*/ 140 h 144"/>
              <a:gd name="T18" fmla="*/ 108 w 110"/>
              <a:gd name="T19" fmla="*/ 57 h 144"/>
              <a:gd name="T20" fmla="*/ 107 w 110"/>
              <a:gd name="T21" fmla="*/ 53 h 144"/>
              <a:gd name="T22" fmla="*/ 54 w 110"/>
              <a:gd name="T23" fmla="*/ 53 h 144"/>
              <a:gd name="T24" fmla="*/ 73 w 110"/>
              <a:gd name="T25" fmla="*/ 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44">
                <a:moveTo>
                  <a:pt x="73" y="6"/>
                </a:moveTo>
                <a:cubicBezTo>
                  <a:pt x="75" y="2"/>
                  <a:pt x="73" y="0"/>
                  <a:pt x="70" y="0"/>
                </a:cubicBezTo>
                <a:cubicBezTo>
                  <a:pt x="12" y="0"/>
                  <a:pt x="12" y="0"/>
                  <a:pt x="12" y="0"/>
                </a:cubicBezTo>
                <a:cubicBezTo>
                  <a:pt x="9" y="0"/>
                  <a:pt x="6" y="3"/>
                  <a:pt x="6" y="6"/>
                </a:cubicBezTo>
                <a:cubicBezTo>
                  <a:pt x="0" y="69"/>
                  <a:pt x="0" y="69"/>
                  <a:pt x="0" y="69"/>
                </a:cubicBezTo>
                <a:cubicBezTo>
                  <a:pt x="0" y="73"/>
                  <a:pt x="2" y="75"/>
                  <a:pt x="5" y="75"/>
                </a:cubicBezTo>
                <a:cubicBezTo>
                  <a:pt x="40" y="75"/>
                  <a:pt x="40" y="75"/>
                  <a:pt x="40" y="75"/>
                </a:cubicBezTo>
                <a:cubicBezTo>
                  <a:pt x="16" y="136"/>
                  <a:pt x="16" y="136"/>
                  <a:pt x="16" y="136"/>
                </a:cubicBezTo>
                <a:cubicBezTo>
                  <a:pt x="14" y="143"/>
                  <a:pt x="16" y="144"/>
                  <a:pt x="21" y="140"/>
                </a:cubicBezTo>
                <a:cubicBezTo>
                  <a:pt x="108" y="57"/>
                  <a:pt x="108" y="57"/>
                  <a:pt x="108" y="57"/>
                </a:cubicBezTo>
                <a:cubicBezTo>
                  <a:pt x="110" y="54"/>
                  <a:pt x="110" y="53"/>
                  <a:pt x="107" y="53"/>
                </a:cubicBezTo>
                <a:cubicBezTo>
                  <a:pt x="54" y="53"/>
                  <a:pt x="54" y="53"/>
                  <a:pt x="54" y="53"/>
                </a:cubicBezTo>
                <a:lnTo>
                  <a:pt x="73" y="6"/>
                </a:lnTo>
                <a:close/>
              </a:path>
            </a:pathLst>
          </a:cu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45" tIns="74436" rIns="93045" bIns="74436" numCol="1" spcCol="0" rtlCol="0" fromWordArt="0" anchor="t" anchorCtr="0" forceAA="0" compatLnSpc="1">
            <a:prstTxWarp prst="textNoShape">
              <a:avLst/>
            </a:prstTxWarp>
            <a:noAutofit/>
          </a:bodyPr>
          <a:lstStyle/>
          <a:p>
            <a:pPr marL="0" marR="0" lvl="0" indent="0" algn="ctr" defTabSz="474391" rtl="0" eaLnBrk="1" fontAlgn="base" latinLnBrk="0" hangingPunct="1">
              <a:lnSpc>
                <a:spcPct val="90000"/>
              </a:lnSpc>
              <a:spcBef>
                <a:spcPct val="0"/>
              </a:spcBef>
              <a:spcAft>
                <a:spcPct val="0"/>
              </a:spcAft>
              <a:buClrTx/>
              <a:buSzTx/>
              <a:buFontTx/>
              <a:buNone/>
              <a:tabLst/>
              <a:defRPr/>
            </a:pPr>
            <a:endParaRPr kumimoji="0" lang="en-US" sz="122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42359276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le 1"/>
          <p:cNvSpPr>
            <a:spLocks noGrp="1"/>
          </p:cNvSpPr>
          <p:nvPr>
            <p:ph type="title"/>
          </p:nvPr>
        </p:nvSpPr>
        <p:spPr/>
        <p:txBody>
          <a:bodyPr/>
          <a:lstStyle/>
          <a:p>
            <a:r>
              <a:rPr lang="en-US" dirty="0">
                <a:solidFill>
                  <a:schemeClr val="bg1"/>
                </a:solidFill>
              </a:rPr>
              <a:t>Intelligence</a:t>
            </a:r>
          </a:p>
        </p:txBody>
      </p:sp>
      <p:grpSp>
        <p:nvGrpSpPr>
          <p:cNvPr id="3" name="Group 2"/>
          <p:cNvGrpSpPr/>
          <p:nvPr/>
        </p:nvGrpSpPr>
        <p:grpSpPr>
          <a:xfrm>
            <a:off x="807152" y="1189177"/>
            <a:ext cx="8884234" cy="4283826"/>
            <a:chOff x="807152" y="1189177"/>
            <a:chExt cx="8884234" cy="4283826"/>
          </a:xfrm>
        </p:grpSpPr>
        <p:sp>
          <p:nvSpPr>
            <p:cNvPr id="103" name="Rectangle 102"/>
            <p:cNvSpPr/>
            <p:nvPr/>
          </p:nvSpPr>
          <p:spPr bwMode="auto">
            <a:xfrm>
              <a:off x="2626936" y="1189494"/>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104" name="Rectangle 103"/>
            <p:cNvSpPr/>
            <p:nvPr/>
          </p:nvSpPr>
          <p:spPr bwMode="auto">
            <a:xfrm>
              <a:off x="4367479" y="1189495"/>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Data Stores</a:t>
              </a:r>
            </a:p>
          </p:txBody>
        </p:sp>
        <p:sp>
          <p:nvSpPr>
            <p:cNvPr id="105" name="Rectangle 104"/>
            <p:cNvSpPr/>
            <p:nvPr/>
          </p:nvSpPr>
          <p:spPr bwMode="auto">
            <a:xfrm>
              <a:off x="6108020" y="1189495"/>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Machine Learning and Analytics</a:t>
              </a:r>
            </a:p>
          </p:txBody>
        </p:sp>
        <p:sp>
          <p:nvSpPr>
            <p:cNvPr id="106" name="Rectangle 105"/>
            <p:cNvSpPr/>
            <p:nvPr/>
          </p:nvSpPr>
          <p:spPr>
            <a:xfrm>
              <a:off x="3111105" y="3751729"/>
              <a:ext cx="1190817" cy="259799"/>
            </a:xfrm>
            <a:prstGeom prst="rect">
              <a:avLst/>
            </a:prstGeom>
          </p:spPr>
          <p:txBody>
            <a:bodyPr wrap="square">
              <a:spAutoFit/>
            </a:bodyPr>
            <a:lstStyle/>
            <a:p>
              <a:pPr defTabSz="896386"/>
              <a:r>
                <a:rPr lang="en-US" sz="1100" kern="0" dirty="0">
                  <a:cs typeface="Segoe UI Semilight" panose="020B0402040204020203" pitchFamily="34" charset="0"/>
                </a:rPr>
                <a:t>Event Hubs</a:t>
              </a:r>
              <a:endParaRPr lang="en-US" sz="1100" kern="0" dirty="0"/>
            </a:p>
          </p:txBody>
        </p:sp>
        <p:sp>
          <p:nvSpPr>
            <p:cNvPr id="107" name="Rectangle 106"/>
            <p:cNvSpPr/>
            <p:nvPr/>
          </p:nvSpPr>
          <p:spPr>
            <a:xfrm>
              <a:off x="6697340" y="3372999"/>
              <a:ext cx="1188805" cy="600164"/>
            </a:xfrm>
            <a:prstGeom prst="rect">
              <a:avLst/>
            </a:prstGeom>
          </p:spPr>
          <p:txBody>
            <a:bodyPr wrap="square">
              <a:spAutoFit/>
            </a:bodyPr>
            <a:lstStyle/>
            <a:p>
              <a:pPr defTabSz="896386"/>
              <a:r>
                <a:rPr lang="en-US" sz="1100" kern="0" dirty="0">
                  <a:cs typeface="Segoe UI Semilight" panose="020B0402040204020203" pitchFamily="34" charset="0"/>
                </a:rPr>
                <a:t>HDInsight </a:t>
              </a:r>
            </a:p>
            <a:p>
              <a:pPr defTabSz="896386"/>
              <a:r>
                <a:rPr lang="en-US" sz="1100" kern="0" dirty="0">
                  <a:cs typeface="Segoe UI Semilight" panose="020B0402040204020203" pitchFamily="34" charset="0"/>
                </a:rPr>
                <a:t>(Hadoop and Spark)</a:t>
              </a:r>
            </a:p>
          </p:txBody>
        </p:sp>
        <p:sp>
          <p:nvSpPr>
            <p:cNvPr id="108" name="Rectangle 107"/>
            <p:cNvSpPr/>
            <p:nvPr/>
          </p:nvSpPr>
          <p:spPr>
            <a:xfrm>
              <a:off x="6697340" y="4308623"/>
              <a:ext cx="849799" cy="430887"/>
            </a:xfrm>
            <a:prstGeom prst="rect">
              <a:avLst/>
            </a:prstGeom>
          </p:spPr>
          <p:txBody>
            <a:bodyPr wrap="square">
              <a:spAutoFit/>
            </a:bodyPr>
            <a:lstStyle/>
            <a:p>
              <a:pPr defTabSz="896386"/>
              <a:r>
                <a:rPr lang="en-US" sz="1100" kern="0" dirty="0">
                  <a:cs typeface="Segoe UI Semilight" panose="020B0402040204020203" pitchFamily="34" charset="0"/>
                </a:rPr>
                <a:t>Stream Analytics</a:t>
              </a:r>
            </a:p>
          </p:txBody>
        </p:sp>
        <p:sp>
          <p:nvSpPr>
            <p:cNvPr id="109" name="Freeform 202"/>
            <p:cNvSpPr/>
            <p:nvPr/>
          </p:nvSpPr>
          <p:spPr bwMode="auto">
            <a:xfrm>
              <a:off x="2427956" y="1198063"/>
              <a:ext cx="116042" cy="4274940"/>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kern="0">
                <a:solidFill>
                  <a:sysClr val="windowText" lastClr="000000"/>
                </a:solidFill>
              </a:endParaRPr>
            </a:p>
          </p:txBody>
        </p:sp>
        <p:sp>
          <p:nvSpPr>
            <p:cNvPr id="110" name="Rectangle 109"/>
            <p:cNvSpPr/>
            <p:nvPr/>
          </p:nvSpPr>
          <p:spPr>
            <a:xfrm>
              <a:off x="4890410" y="2731612"/>
              <a:ext cx="1190817" cy="600164"/>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cs typeface="Segoe UI Semilight" panose="020B0402040204020203" pitchFamily="34" charset="0"/>
                </a:rPr>
                <a:t>SQL Data Warehouse</a:t>
              </a:r>
            </a:p>
            <a:p>
              <a:pPr marL="171450" indent="-171450" defTabSz="896386">
                <a:buFont typeface="Arial" panose="020B0604020202020204" pitchFamily="34" charset="0"/>
                <a:buChar char="•"/>
              </a:pPr>
              <a:r>
                <a:rPr lang="en-US" sz="1100" kern="0" dirty="0">
                  <a:cs typeface="Segoe UI Semilight" panose="020B0402040204020203" pitchFamily="34" charset="0"/>
                </a:rPr>
                <a:t>APS</a:t>
              </a:r>
            </a:p>
          </p:txBody>
        </p:sp>
        <p:sp>
          <p:nvSpPr>
            <p:cNvPr id="111" name="Rectangle 110"/>
            <p:cNvSpPr/>
            <p:nvPr/>
          </p:nvSpPr>
          <p:spPr>
            <a:xfrm>
              <a:off x="3111105" y="2824832"/>
              <a:ext cx="1190817" cy="600164"/>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cs typeface="Segoe UI Semilight" panose="020B0402040204020203" pitchFamily="34" charset="0"/>
                </a:rPr>
                <a:t>Data Catalog</a:t>
              </a:r>
            </a:p>
            <a:p>
              <a:pPr marL="171450" indent="-171450" defTabSz="896386">
                <a:buFont typeface="Arial" panose="020B0604020202020204" pitchFamily="34" charset="0"/>
                <a:buChar char="•"/>
              </a:pPr>
              <a:r>
                <a:rPr lang="en-US" sz="1100" kern="0" dirty="0">
                  <a:cs typeface="Segoe UI Semilight" panose="020B0402040204020203" pitchFamily="34" charset="0"/>
                </a:rPr>
                <a:t>DQS</a:t>
              </a:r>
            </a:p>
            <a:p>
              <a:pPr marL="171450" indent="-171450" defTabSz="896386">
                <a:buFont typeface="Arial" panose="020B0604020202020204" pitchFamily="34" charset="0"/>
                <a:buChar char="•"/>
              </a:pPr>
              <a:r>
                <a:rPr lang="en-US" sz="1100" kern="0" dirty="0">
                  <a:cs typeface="Segoe UI Semilight" panose="020B0402040204020203" pitchFamily="34" charset="0"/>
                </a:rPr>
                <a:t>MDM</a:t>
              </a:r>
            </a:p>
          </p:txBody>
        </p:sp>
        <p:grpSp>
          <p:nvGrpSpPr>
            <p:cNvPr id="112" name="Group 111"/>
            <p:cNvGrpSpPr/>
            <p:nvPr/>
          </p:nvGrpSpPr>
          <p:grpSpPr>
            <a:xfrm>
              <a:off x="2796259" y="2968887"/>
              <a:ext cx="257645" cy="274068"/>
              <a:chOff x="3232150" y="382588"/>
              <a:chExt cx="5727700" cy="6092825"/>
            </a:xfrm>
            <a:solidFill>
              <a:schemeClr val="tx1"/>
            </a:solidFill>
          </p:grpSpPr>
          <p:sp>
            <p:nvSpPr>
              <p:cNvPr id="113"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14"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15"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16" name="Rectangle 115"/>
            <p:cNvSpPr/>
            <p:nvPr/>
          </p:nvSpPr>
          <p:spPr>
            <a:xfrm>
              <a:off x="6697340" y="2689337"/>
              <a:ext cx="1188805" cy="430887"/>
            </a:xfrm>
            <a:prstGeom prst="rect">
              <a:avLst/>
            </a:prstGeom>
          </p:spPr>
          <p:txBody>
            <a:bodyPr wrap="square">
              <a:spAutoFit/>
            </a:bodyPr>
            <a:lstStyle/>
            <a:p>
              <a:pPr defTabSz="896386"/>
              <a:r>
                <a:rPr lang="en-US" sz="1100" kern="0" dirty="0">
                  <a:cs typeface="Segoe UI Semilight" panose="020B0402040204020203" pitchFamily="34" charset="0"/>
                </a:rPr>
                <a:t>Data Lake Analytics</a:t>
              </a:r>
            </a:p>
          </p:txBody>
        </p:sp>
        <p:grpSp>
          <p:nvGrpSpPr>
            <p:cNvPr id="117" name="Group 116"/>
            <p:cNvGrpSpPr/>
            <p:nvPr/>
          </p:nvGrpSpPr>
          <p:grpSpPr>
            <a:xfrm>
              <a:off x="6349902" y="2767145"/>
              <a:ext cx="206719" cy="270413"/>
              <a:chOff x="3473450" y="4579938"/>
              <a:chExt cx="1741488" cy="2278062"/>
            </a:xfrm>
            <a:solidFill>
              <a:schemeClr val="tx1"/>
            </a:solidFill>
          </p:grpSpPr>
          <p:sp>
            <p:nvSpPr>
              <p:cNvPr id="118"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19"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20"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21" name="Rectangle 120"/>
            <p:cNvSpPr/>
            <p:nvPr/>
          </p:nvSpPr>
          <p:spPr>
            <a:xfrm>
              <a:off x="6697340" y="1926405"/>
              <a:ext cx="1188805" cy="430887"/>
            </a:xfrm>
            <a:prstGeom prst="rect">
              <a:avLst/>
            </a:prstGeom>
          </p:spPr>
          <p:txBody>
            <a:bodyPr wrap="square">
              <a:spAutoFit/>
            </a:bodyPr>
            <a:lstStyle/>
            <a:p>
              <a:pPr defTabSz="896386"/>
              <a:r>
                <a:rPr lang="en-US" sz="1100" kern="0" dirty="0">
                  <a:cs typeface="Segoe UI Semilight" panose="020B0402040204020203" pitchFamily="34" charset="0"/>
                </a:rPr>
                <a:t>Machine Learning</a:t>
              </a:r>
            </a:p>
          </p:txBody>
        </p:sp>
        <p:sp>
          <p:nvSpPr>
            <p:cNvPr id="122" name="Rectangle 121"/>
            <p:cNvSpPr/>
            <p:nvPr/>
          </p:nvSpPr>
          <p:spPr>
            <a:xfrm>
              <a:off x="4834447" y="2005702"/>
              <a:ext cx="1190817" cy="261610"/>
            </a:xfrm>
            <a:prstGeom prst="rect">
              <a:avLst/>
            </a:prstGeom>
          </p:spPr>
          <p:txBody>
            <a:bodyPr wrap="square">
              <a:spAutoFit/>
            </a:bodyPr>
            <a:lstStyle/>
            <a:p>
              <a:pPr defTabSz="896386"/>
              <a:r>
                <a:rPr lang="en-US" sz="1100" kern="0" dirty="0">
                  <a:cs typeface="Segoe UI Semilight" panose="020B0402040204020203" pitchFamily="34" charset="0"/>
                </a:rPr>
                <a:t>Data Lake Store</a:t>
              </a:r>
            </a:p>
          </p:txBody>
        </p:sp>
        <p:grpSp>
          <p:nvGrpSpPr>
            <p:cNvPr id="130" name="Group 129"/>
            <p:cNvGrpSpPr/>
            <p:nvPr/>
          </p:nvGrpSpPr>
          <p:grpSpPr>
            <a:xfrm>
              <a:off x="4545383" y="2010583"/>
              <a:ext cx="235342" cy="235342"/>
              <a:chOff x="4068192" y="3363795"/>
              <a:chExt cx="324957" cy="324957"/>
            </a:xfrm>
          </p:grpSpPr>
          <p:sp>
            <p:nvSpPr>
              <p:cNvPr id="132" name="Rounded Rectangle 239"/>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Oval 134"/>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6" name="Oval 135"/>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Rectangle 136"/>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8" name="Rectangle 137"/>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9" name="Oval 138"/>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0" name="Oval 139"/>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1" name="Rectangle 140"/>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2" name="Rectangle 141"/>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3" name="Oval 142"/>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4" name="Oval 143"/>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5" name="Rectangle 144"/>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6" name="Rectangle 145"/>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7" name="Oval 146"/>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8" name="Oval 147"/>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49" name="Group 148"/>
            <p:cNvGrpSpPr/>
            <p:nvPr/>
          </p:nvGrpSpPr>
          <p:grpSpPr>
            <a:xfrm>
              <a:off x="6290200" y="4310796"/>
              <a:ext cx="330403" cy="253812"/>
              <a:chOff x="1260022" y="5196402"/>
              <a:chExt cx="3273425" cy="2514600"/>
            </a:xfrm>
            <a:solidFill>
              <a:schemeClr val="tx1"/>
            </a:solidFill>
          </p:grpSpPr>
          <p:sp>
            <p:nvSpPr>
              <p:cNvPr id="150" name="Freeform 259"/>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151" name="Freeform 260"/>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152" name="Freeform 261"/>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153" name="Freeform 269"/>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grpSp>
        <p:sp>
          <p:nvSpPr>
            <p:cNvPr id="154" name="Freeform 270"/>
            <p:cNvSpPr>
              <a:spLocks/>
            </p:cNvSpPr>
            <p:nvPr/>
          </p:nvSpPr>
          <p:spPr bwMode="auto">
            <a:xfrm>
              <a:off x="6291433" y="3524369"/>
              <a:ext cx="343262" cy="259763"/>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1427" tIns="45713" rIns="91427" bIns="45713" numCol="1" anchor="t" anchorCtr="0" compatLnSpc="1">
              <a:prstTxWarp prst="textNoShape">
                <a:avLst/>
              </a:prstTxWarp>
            </a:bodyPr>
            <a:lstStyle/>
            <a:p>
              <a:pPr defTabSz="896386"/>
              <a:endParaRPr lang="en-US" sz="1600" kern="0" dirty="0">
                <a:solidFill>
                  <a:sysClr val="windowText" lastClr="000000"/>
                </a:solidFill>
              </a:endParaRPr>
            </a:p>
          </p:txBody>
        </p:sp>
        <p:grpSp>
          <p:nvGrpSpPr>
            <p:cNvPr id="155" name="Group 154"/>
            <p:cNvGrpSpPr/>
            <p:nvPr/>
          </p:nvGrpSpPr>
          <p:grpSpPr>
            <a:xfrm>
              <a:off x="2796259" y="2116784"/>
              <a:ext cx="1448979" cy="430887"/>
              <a:chOff x="2846319" y="1896650"/>
              <a:chExt cx="1448979" cy="430887"/>
            </a:xfrm>
          </p:grpSpPr>
          <p:sp>
            <p:nvSpPr>
              <p:cNvPr id="169" name="Rectangle 168"/>
              <p:cNvSpPr/>
              <p:nvPr/>
            </p:nvSpPr>
            <p:spPr>
              <a:xfrm>
                <a:off x="3104481" y="1896650"/>
                <a:ext cx="1190817" cy="430887"/>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cs typeface="Segoe UI Semilight" panose="020B0402040204020203" pitchFamily="34" charset="0"/>
                  </a:rPr>
                  <a:t>Data Factory</a:t>
                </a:r>
              </a:p>
              <a:p>
                <a:pPr marL="171450" indent="-171450" defTabSz="896386">
                  <a:buFont typeface="Arial" panose="020B0604020202020204" pitchFamily="34" charset="0"/>
                  <a:buChar char="•"/>
                </a:pPr>
                <a:r>
                  <a:rPr lang="en-US" sz="1100" kern="0" dirty="0">
                    <a:cs typeface="Segoe UI Semilight" panose="020B0402040204020203" pitchFamily="34" charset="0"/>
                  </a:rPr>
                  <a:t>SSIS </a:t>
                </a:r>
                <a:endParaRPr lang="en-US" sz="1100" kern="0" dirty="0"/>
              </a:p>
            </p:txBody>
          </p:sp>
          <p:sp>
            <p:nvSpPr>
              <p:cNvPr id="173" name="Freeform 300"/>
              <p:cNvSpPr/>
              <p:nvPr/>
            </p:nvSpPr>
            <p:spPr bwMode="auto">
              <a:xfrm>
                <a:off x="2846319" y="1948304"/>
                <a:ext cx="268385" cy="282036"/>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a:solidFill>
                    <a:schemeClr val="tx1"/>
                  </a:solidFill>
                  <a:ea typeface="Segoe UI" pitchFamily="34" charset="0"/>
                  <a:cs typeface="Segoe UI" pitchFamily="34" charset="0"/>
                </a:endParaRPr>
              </a:p>
            </p:txBody>
          </p:sp>
        </p:grpSp>
        <p:sp>
          <p:nvSpPr>
            <p:cNvPr id="174" name="Freeform 301"/>
            <p:cNvSpPr/>
            <p:nvPr/>
          </p:nvSpPr>
          <p:spPr bwMode="auto">
            <a:xfrm>
              <a:off x="2796259" y="3756344"/>
              <a:ext cx="216961" cy="227043"/>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dirty="0">
                <a:solidFill>
                  <a:schemeClr val="tx1"/>
                </a:solidFill>
                <a:ea typeface="Segoe UI" pitchFamily="34" charset="0"/>
                <a:cs typeface="Segoe UI" pitchFamily="34" charset="0"/>
              </a:endParaRPr>
            </a:p>
          </p:txBody>
        </p:sp>
        <p:sp>
          <p:nvSpPr>
            <p:cNvPr id="175" name="Freeform 302"/>
            <p:cNvSpPr/>
            <p:nvPr/>
          </p:nvSpPr>
          <p:spPr bwMode="auto">
            <a:xfrm flipH="1">
              <a:off x="6331953" y="1999702"/>
              <a:ext cx="250388" cy="264973"/>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a:solidFill>
                  <a:schemeClr val="tx1"/>
                </a:solidFill>
                <a:ea typeface="Segoe UI" pitchFamily="34" charset="0"/>
                <a:cs typeface="Segoe UI" pitchFamily="34" charset="0"/>
              </a:endParaRPr>
            </a:p>
          </p:txBody>
        </p:sp>
        <p:grpSp>
          <p:nvGrpSpPr>
            <p:cNvPr id="176" name="Group 175"/>
            <p:cNvGrpSpPr/>
            <p:nvPr/>
          </p:nvGrpSpPr>
          <p:grpSpPr>
            <a:xfrm>
              <a:off x="4486735" y="3531627"/>
              <a:ext cx="367366" cy="466810"/>
              <a:chOff x="-3084513" y="3390510"/>
              <a:chExt cx="2716213" cy="3363913"/>
            </a:xfrm>
            <a:solidFill>
              <a:schemeClr val="tx1"/>
            </a:solidFill>
          </p:grpSpPr>
          <p:sp>
            <p:nvSpPr>
              <p:cNvPr id="177"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78"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79" name="TextBox 178"/>
            <p:cNvSpPr txBox="1"/>
            <p:nvPr/>
          </p:nvSpPr>
          <p:spPr>
            <a:xfrm>
              <a:off x="1647495" y="1704123"/>
              <a:ext cx="485720" cy="316753"/>
            </a:xfrm>
            <a:prstGeom prst="rect">
              <a:avLst/>
            </a:prstGeom>
            <a:noFill/>
          </p:spPr>
          <p:txBody>
            <a:bodyPr wrap="square" lIns="0" tIns="0" rIns="0" bIns="0" rtlCol="0" anchor="ctr" anchorCtr="0">
              <a:spAutoFit/>
            </a:bodyPr>
            <a:lstStyle/>
            <a:p>
              <a:pPr defTabSz="914192">
                <a:spcAft>
                  <a:spcPts val="588"/>
                </a:spcAft>
              </a:pPr>
              <a:r>
                <a:rPr lang="en-US" sz="1029" kern="0" dirty="0">
                  <a:solidFill>
                    <a:schemeClr val="bg2"/>
                  </a:solidFill>
                  <a:cs typeface="Segoe UI Semilight" panose="020B0402040204020203" pitchFamily="34" charset="0"/>
                </a:rPr>
                <a:t>Data Sources</a:t>
              </a:r>
            </a:p>
          </p:txBody>
        </p:sp>
        <p:sp>
          <p:nvSpPr>
            <p:cNvPr id="180" name="TextBox 179"/>
            <p:cNvSpPr txBox="1"/>
            <p:nvPr/>
          </p:nvSpPr>
          <p:spPr>
            <a:xfrm>
              <a:off x="1647495" y="2988417"/>
              <a:ext cx="485720" cy="158377"/>
            </a:xfrm>
            <a:prstGeom prst="rect">
              <a:avLst/>
            </a:prstGeom>
            <a:noFill/>
          </p:spPr>
          <p:txBody>
            <a:bodyPr wrap="square" lIns="0" tIns="0" rIns="0" bIns="0" rtlCol="0" anchor="ctr" anchorCtr="0">
              <a:spAutoFit/>
            </a:bodyPr>
            <a:lstStyle/>
            <a:p>
              <a:pPr defTabSz="914192">
                <a:spcBef>
                  <a:spcPct val="0"/>
                </a:spcBef>
                <a:spcAft>
                  <a:spcPts val="588"/>
                </a:spcAft>
              </a:pPr>
              <a:r>
                <a:rPr lang="en-US" sz="1029" kern="0" dirty="0">
                  <a:solidFill>
                    <a:schemeClr val="bg2"/>
                  </a:solidFill>
                  <a:cs typeface="Segoe UI Semilight" panose="020B0402040204020203" pitchFamily="34" charset="0"/>
                </a:rPr>
                <a:t>Apps</a:t>
              </a:r>
            </a:p>
          </p:txBody>
        </p:sp>
        <p:sp>
          <p:nvSpPr>
            <p:cNvPr id="181" name="TextBox 180"/>
            <p:cNvSpPr txBox="1"/>
            <p:nvPr/>
          </p:nvSpPr>
          <p:spPr>
            <a:xfrm>
              <a:off x="1647495" y="4206575"/>
              <a:ext cx="675850" cy="475130"/>
            </a:xfrm>
            <a:prstGeom prst="rect">
              <a:avLst/>
            </a:prstGeom>
            <a:noFill/>
          </p:spPr>
          <p:txBody>
            <a:bodyPr wrap="square" lIns="0" tIns="0" rIns="0" bIns="0" rtlCol="0" anchor="ctr" anchorCtr="0">
              <a:spAutoFit/>
            </a:bodyPr>
            <a:lstStyle/>
            <a:p>
              <a:pPr defTabSz="914192">
                <a:spcBef>
                  <a:spcPct val="0"/>
                </a:spcBef>
                <a:spcAft>
                  <a:spcPts val="588"/>
                </a:spcAft>
              </a:pPr>
              <a:r>
                <a:rPr lang="en-US" sz="1029" kern="0" dirty="0">
                  <a:solidFill>
                    <a:schemeClr val="bg2"/>
                  </a:solidFill>
                  <a:cs typeface="Segoe UI Semilight" panose="020B0402040204020203" pitchFamily="34" charset="0"/>
                </a:rPr>
                <a:t>Sensors </a:t>
              </a:r>
              <a:br>
                <a:rPr lang="en-US" sz="1029" kern="0" dirty="0">
                  <a:solidFill>
                    <a:schemeClr val="bg2"/>
                  </a:solidFill>
                  <a:cs typeface="Segoe UI Semilight" panose="020B0402040204020203" pitchFamily="34" charset="0"/>
                </a:rPr>
              </a:br>
              <a:r>
                <a:rPr lang="en-US" sz="1029" kern="0" dirty="0">
                  <a:solidFill>
                    <a:schemeClr val="bg2"/>
                  </a:solidFill>
                  <a:cs typeface="Segoe UI Semilight" panose="020B0402040204020203" pitchFamily="34" charset="0"/>
                </a:rPr>
                <a:t>and devices</a:t>
              </a:r>
            </a:p>
          </p:txBody>
        </p:sp>
        <p:sp>
          <p:nvSpPr>
            <p:cNvPr id="182" name="TextBox 181"/>
            <p:cNvSpPr txBox="1"/>
            <p:nvPr/>
          </p:nvSpPr>
          <p:spPr>
            <a:xfrm>
              <a:off x="1303183" y="5110609"/>
              <a:ext cx="466474" cy="271613"/>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pPr defTabSz="914192">
                <a:spcAft>
                  <a:spcPts val="588"/>
                </a:spcAft>
              </a:pPr>
              <a:r>
                <a:rPr lang="en-US" sz="1765" kern="0" dirty="0">
                  <a:solidFill>
                    <a:schemeClr val="bg2"/>
                  </a:solidFill>
                  <a:latin typeface="+mn-lt"/>
                </a:rPr>
                <a:t>Data</a:t>
              </a:r>
            </a:p>
          </p:txBody>
        </p:sp>
        <p:cxnSp>
          <p:nvCxnSpPr>
            <p:cNvPr id="183" name="Straight Connector 182"/>
            <p:cNvCxnSpPr/>
            <p:nvPr/>
          </p:nvCxnSpPr>
          <p:spPr>
            <a:xfrm>
              <a:off x="2209794" y="3083869"/>
              <a:ext cx="283367" cy="0"/>
            </a:xfrm>
            <a:prstGeom prst="line">
              <a:avLst/>
            </a:prstGeom>
            <a:solidFill>
              <a:srgbClr val="0078D7"/>
            </a:solidFill>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84" name="Picture 18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7152" y="2710524"/>
              <a:ext cx="713008" cy="834266"/>
            </a:xfrm>
            <a:prstGeom prst="rect">
              <a:avLst/>
            </a:prstGeom>
          </p:spPr>
        </p:pic>
        <p:pic>
          <p:nvPicPr>
            <p:cNvPr id="185" name="Picture 18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83779" y="4039475"/>
              <a:ext cx="691694" cy="809329"/>
            </a:xfrm>
            <a:prstGeom prst="rect">
              <a:avLst/>
            </a:prstGeom>
          </p:spPr>
        </p:pic>
        <p:pic>
          <p:nvPicPr>
            <p:cNvPr id="186" name="Picture 18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83913" y="1472590"/>
              <a:ext cx="629979" cy="737118"/>
            </a:xfrm>
            <a:prstGeom prst="rect">
              <a:avLst/>
            </a:prstGeom>
          </p:spPr>
        </p:pic>
        <p:pic>
          <p:nvPicPr>
            <p:cNvPr id="187" name="Picture 186"/>
            <p:cNvPicPr>
              <a:picLocks noChangeAspect="1"/>
            </p:cNvPicPr>
            <p:nvPr/>
          </p:nvPicPr>
          <p:blipFill>
            <a:blip r:embed="rId6" cstate="email">
              <a:biLevel thresh="25000"/>
              <a:extLst>
                <a:ext uri="{28A0092B-C50C-407E-A947-70E740481C1C}">
                  <a14:useLocalDpi xmlns:a14="http://schemas.microsoft.com/office/drawing/2010/main"/>
                </a:ext>
              </a:extLst>
            </a:blip>
            <a:stretch>
              <a:fillRect/>
            </a:stretch>
          </p:blipFill>
          <p:spPr>
            <a:xfrm>
              <a:off x="2796259" y="4404449"/>
              <a:ext cx="297193" cy="297193"/>
            </a:xfrm>
            <a:prstGeom prst="rect">
              <a:avLst/>
            </a:prstGeom>
          </p:spPr>
        </p:pic>
        <p:sp>
          <p:nvSpPr>
            <p:cNvPr id="188" name="Rectangle 187"/>
            <p:cNvSpPr/>
            <p:nvPr/>
          </p:nvSpPr>
          <p:spPr>
            <a:xfrm>
              <a:off x="3111105" y="4408636"/>
              <a:ext cx="1190817" cy="259799"/>
            </a:xfrm>
            <a:prstGeom prst="rect">
              <a:avLst/>
            </a:prstGeom>
          </p:spPr>
          <p:txBody>
            <a:bodyPr wrap="square">
              <a:spAutoFit/>
            </a:bodyPr>
            <a:lstStyle/>
            <a:p>
              <a:pPr defTabSz="896386"/>
              <a:r>
                <a:rPr lang="en-US" sz="1100" kern="0" dirty="0" err="1">
                  <a:cs typeface="Segoe UI Semilight" panose="020B0402040204020203" pitchFamily="34" charset="0"/>
                </a:rPr>
                <a:t>IoT</a:t>
              </a:r>
              <a:r>
                <a:rPr lang="en-US" sz="1100" kern="0" dirty="0">
                  <a:cs typeface="Segoe UI Semilight" panose="020B0402040204020203" pitchFamily="34" charset="0"/>
                </a:rPr>
                <a:t> Hub</a:t>
              </a:r>
              <a:endParaRPr lang="en-US" sz="1100" kern="0" dirty="0"/>
            </a:p>
          </p:txBody>
        </p:sp>
        <p:sp>
          <p:nvSpPr>
            <p:cNvPr id="189" name="Rectangle 188"/>
            <p:cNvSpPr/>
            <p:nvPr/>
          </p:nvSpPr>
          <p:spPr>
            <a:xfrm>
              <a:off x="4841019" y="3451197"/>
              <a:ext cx="1190817" cy="677108"/>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cs typeface="Segoe UI Semilight" panose="020B0402040204020203" pitchFamily="34" charset="0"/>
                </a:rPr>
                <a:t>Azure SQL Database </a:t>
              </a:r>
            </a:p>
            <a:p>
              <a:pPr defTabSz="896386">
                <a:lnSpc>
                  <a:spcPts val="500"/>
                </a:lnSpc>
              </a:pPr>
              <a:endParaRPr lang="en-US" sz="1100" kern="0" dirty="0">
                <a:cs typeface="Segoe UI Semilight" panose="020B0402040204020203" pitchFamily="34" charset="0"/>
              </a:endParaRPr>
            </a:p>
            <a:p>
              <a:pPr marL="171450" indent="-171450" defTabSz="896386">
                <a:buFont typeface="Arial" panose="020B0604020202020204" pitchFamily="34" charset="0"/>
                <a:buChar char="•"/>
              </a:pPr>
              <a:r>
                <a:rPr lang="en-US" sz="1100" kern="0" dirty="0">
                  <a:cs typeface="Segoe UI Semilight" panose="020B0402040204020203" pitchFamily="34" charset="0"/>
                </a:rPr>
                <a:t>SQL Server</a:t>
              </a:r>
            </a:p>
          </p:txBody>
        </p:sp>
        <p:sp>
          <p:nvSpPr>
            <p:cNvPr id="190" name="TextBox 189"/>
            <p:cNvSpPr txBox="1"/>
            <p:nvPr/>
          </p:nvSpPr>
          <p:spPr>
            <a:xfrm>
              <a:off x="4923182" y="4444139"/>
              <a:ext cx="846079" cy="201522"/>
            </a:xfrm>
            <a:prstGeom prst="rect">
              <a:avLst/>
            </a:prstGeom>
            <a:noFill/>
            <a:ln>
              <a:noFill/>
            </a:ln>
          </p:spPr>
          <p:txBody>
            <a:bodyPr wrap="none" lIns="0" tIns="26882" rIns="0" bIns="0" rtlCol="0" anchor="ctr">
              <a:noAutofit/>
            </a:bodyPr>
            <a:lstStyle/>
            <a:p>
              <a:pPr defTabSz="895945" eaLnBrk="0" fontAlgn="base" hangingPunct="0">
                <a:lnSpc>
                  <a:spcPts val="784"/>
                </a:lnSpc>
                <a:spcBef>
                  <a:spcPct val="0"/>
                </a:spcBef>
                <a:spcAft>
                  <a:spcPct val="0"/>
                </a:spcAft>
              </a:pPr>
              <a:r>
                <a:rPr lang="en-US" sz="1100" kern="0" dirty="0">
                  <a:cs typeface="Segoe UI Semilight" panose="020B0402040204020203" pitchFamily="34" charset="0"/>
                </a:rPr>
                <a:t>Cosmos DB</a:t>
              </a:r>
            </a:p>
          </p:txBody>
        </p:sp>
        <p:pic>
          <p:nvPicPr>
            <p:cNvPr id="191" name="Picture 190"/>
            <p:cNvPicPr>
              <a:picLocks noChangeAspect="1"/>
            </p:cNvPicPr>
            <p:nvPr/>
          </p:nvPicPr>
          <p:blipFill>
            <a:blip r:embed="rId7" cstate="email">
              <a:biLevel thresh="25000"/>
              <a:extLst>
                <a:ext uri="{28A0092B-C50C-407E-A947-70E740481C1C}">
                  <a14:useLocalDpi xmlns:a14="http://schemas.microsoft.com/office/drawing/2010/main"/>
                </a:ext>
              </a:extLst>
            </a:blip>
            <a:stretch>
              <a:fillRect/>
            </a:stretch>
          </p:blipFill>
          <p:spPr>
            <a:xfrm>
              <a:off x="4510178" y="4377614"/>
              <a:ext cx="323388" cy="323387"/>
            </a:xfrm>
            <a:prstGeom prst="rect">
              <a:avLst/>
            </a:prstGeom>
          </p:spPr>
        </p:pic>
        <p:sp>
          <p:nvSpPr>
            <p:cNvPr id="192" name="Rectangle 191"/>
            <p:cNvSpPr/>
            <p:nvPr/>
          </p:nvSpPr>
          <p:spPr bwMode="auto">
            <a:xfrm>
              <a:off x="7837251" y="1189177"/>
              <a:ext cx="1660373" cy="2928083"/>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Intelligence</a:t>
              </a:r>
            </a:p>
          </p:txBody>
        </p:sp>
        <p:sp>
          <p:nvSpPr>
            <p:cNvPr id="194" name="Rectangle 193"/>
            <p:cNvSpPr/>
            <p:nvPr/>
          </p:nvSpPr>
          <p:spPr>
            <a:xfrm>
              <a:off x="8478743" y="3578242"/>
              <a:ext cx="1212643" cy="253266"/>
            </a:xfrm>
            <a:prstGeom prst="rect">
              <a:avLst/>
            </a:prstGeom>
          </p:spPr>
          <p:txBody>
            <a:bodyPr wrap="square">
              <a:spAutoFit/>
            </a:bodyPr>
            <a:lstStyle/>
            <a:p>
              <a:r>
                <a:rPr lang="en-US" sz="1122" dirty="0">
                  <a:cs typeface="Segoe UI Semilight" panose="020B0402040204020203" pitchFamily="34" charset="0"/>
                </a:rPr>
                <a:t>Cortana</a:t>
              </a:r>
            </a:p>
          </p:txBody>
        </p:sp>
        <p:grpSp>
          <p:nvGrpSpPr>
            <p:cNvPr id="195" name="Group 194"/>
            <p:cNvGrpSpPr/>
            <p:nvPr/>
          </p:nvGrpSpPr>
          <p:grpSpPr>
            <a:xfrm>
              <a:off x="8100313" y="3550598"/>
              <a:ext cx="301767" cy="301767"/>
              <a:chOff x="3236100" y="589298"/>
              <a:chExt cx="5641200" cy="5641200"/>
            </a:xfrm>
          </p:grpSpPr>
          <p:sp>
            <p:nvSpPr>
              <p:cNvPr id="196" name="Freeform 136"/>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sp>
            <p:nvSpPr>
              <p:cNvPr id="197" name="Freeform 137"/>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grpSp>
        <p:sp>
          <p:nvSpPr>
            <p:cNvPr id="198" name="Rectangle 197"/>
            <p:cNvSpPr/>
            <p:nvPr/>
          </p:nvSpPr>
          <p:spPr>
            <a:xfrm>
              <a:off x="8478743" y="2715848"/>
              <a:ext cx="1212643" cy="418289"/>
            </a:xfrm>
            <a:prstGeom prst="rect">
              <a:avLst/>
            </a:prstGeom>
          </p:spPr>
          <p:txBody>
            <a:bodyPr wrap="square" anchor="ctr">
              <a:spAutoFit/>
            </a:bodyPr>
            <a:lstStyle/>
            <a:p>
              <a:r>
                <a:rPr lang="en-US" sz="1122" dirty="0">
                  <a:cs typeface="Segoe UI Semilight" panose="020B0402040204020203" pitchFamily="34" charset="0"/>
                </a:rPr>
                <a:t>Bot </a:t>
              </a:r>
              <a:br>
                <a:rPr lang="en-US" sz="1122" dirty="0">
                  <a:cs typeface="Segoe UI Semilight" panose="020B0402040204020203" pitchFamily="34" charset="0"/>
                </a:rPr>
              </a:br>
              <a:r>
                <a:rPr lang="en-US" sz="1122" dirty="0">
                  <a:cs typeface="Segoe UI Semilight" panose="020B0402040204020203" pitchFamily="34" charset="0"/>
                </a:rPr>
                <a:t>Framework</a:t>
              </a:r>
            </a:p>
          </p:txBody>
        </p:sp>
        <p:sp>
          <p:nvSpPr>
            <p:cNvPr id="199" name="Rectangle 198"/>
            <p:cNvSpPr/>
            <p:nvPr/>
          </p:nvSpPr>
          <p:spPr>
            <a:xfrm>
              <a:off x="8478743" y="1940865"/>
              <a:ext cx="1212643" cy="418289"/>
            </a:xfrm>
            <a:prstGeom prst="rect">
              <a:avLst/>
            </a:prstGeom>
          </p:spPr>
          <p:txBody>
            <a:bodyPr wrap="square">
              <a:spAutoFit/>
            </a:bodyPr>
            <a:lstStyle/>
            <a:p>
              <a:r>
                <a:rPr lang="en-US" sz="1122" dirty="0">
                  <a:cs typeface="Segoe UI Semilight" panose="020B0402040204020203" pitchFamily="34" charset="0"/>
                </a:rPr>
                <a:t>Cognitive Services</a:t>
              </a:r>
            </a:p>
          </p:txBody>
        </p:sp>
        <p:grpSp>
          <p:nvGrpSpPr>
            <p:cNvPr id="200" name="Group 199"/>
            <p:cNvGrpSpPr/>
            <p:nvPr/>
          </p:nvGrpSpPr>
          <p:grpSpPr>
            <a:xfrm>
              <a:off x="8046951" y="2015795"/>
              <a:ext cx="408490" cy="261932"/>
              <a:chOff x="7822816" y="2717080"/>
              <a:chExt cx="427431" cy="274077"/>
            </a:xfrm>
          </p:grpSpPr>
          <p:sp>
            <p:nvSpPr>
              <p:cNvPr id="201" name="Freeform 256"/>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3260" tIns="46630" rIns="93260" bIns="46630" numCol="1" anchor="t" anchorCtr="0" compatLnSpc="1">
                <a:prstTxWarp prst="textNoShape">
                  <a:avLst/>
                </a:prstTxWarp>
                <a:noAutofit/>
              </a:bodyPr>
              <a:lstStyle/>
              <a:p>
                <a:endParaRPr lang="en-US" sz="1836"/>
              </a:p>
            </p:txBody>
          </p:sp>
          <p:sp>
            <p:nvSpPr>
              <p:cNvPr id="202"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endParaRPr lang="en-US" sz="1836"/>
              </a:p>
            </p:txBody>
          </p:sp>
        </p:grpSp>
        <p:sp>
          <p:nvSpPr>
            <p:cNvPr id="203" name="Rectangle 202"/>
            <p:cNvSpPr/>
            <p:nvPr/>
          </p:nvSpPr>
          <p:spPr>
            <a:xfrm>
              <a:off x="8290906" y="4805429"/>
              <a:ext cx="1214695" cy="610360"/>
            </a:xfrm>
            <a:prstGeom prst="rect">
              <a:avLst/>
            </a:prstGeom>
          </p:spPr>
          <p:txBody>
            <a:bodyPr wrap="square">
              <a:spAutoFit/>
            </a:bodyPr>
            <a:lstStyle/>
            <a:p>
              <a:pPr marL="171450" indent="-171450">
                <a:buFont typeface="Arial" panose="020B0604020202020204" pitchFamily="34" charset="0"/>
                <a:buChar char="•"/>
              </a:pPr>
              <a:r>
                <a:rPr lang="en-US" sz="1122" dirty="0">
                  <a:cs typeface="Segoe UI Semilight" panose="020B0402040204020203" pitchFamily="34" charset="0"/>
                </a:rPr>
                <a:t>Power BI</a:t>
              </a:r>
            </a:p>
            <a:p>
              <a:pPr marL="171450" indent="-171450">
                <a:buFont typeface="Arial" panose="020B0604020202020204" pitchFamily="34" charset="0"/>
                <a:buChar char="•"/>
              </a:pPr>
              <a:r>
                <a:rPr lang="en-US" sz="1122" dirty="0">
                  <a:cs typeface="Segoe UI Semilight" panose="020B0402040204020203" pitchFamily="34" charset="0"/>
                </a:rPr>
                <a:t>Reporting Services</a:t>
              </a:r>
            </a:p>
          </p:txBody>
        </p:sp>
        <p:grpSp>
          <p:nvGrpSpPr>
            <p:cNvPr id="204" name="Group 203"/>
            <p:cNvGrpSpPr/>
            <p:nvPr/>
          </p:nvGrpSpPr>
          <p:grpSpPr>
            <a:xfrm>
              <a:off x="7956466" y="5019819"/>
              <a:ext cx="310508" cy="198461"/>
              <a:chOff x="7884058" y="5368509"/>
              <a:chExt cx="324905" cy="207663"/>
            </a:xfrm>
          </p:grpSpPr>
          <p:sp>
            <p:nvSpPr>
              <p:cNvPr id="20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20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20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20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20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grpSp>
        <p:sp>
          <p:nvSpPr>
            <p:cNvPr id="210" name="Freeform 155"/>
            <p:cNvSpPr/>
            <p:nvPr/>
          </p:nvSpPr>
          <p:spPr bwMode="auto">
            <a:xfrm>
              <a:off x="8072789" y="2799740"/>
              <a:ext cx="356814" cy="242549"/>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grpSp>
          <p:nvGrpSpPr>
            <p:cNvPr id="211" name="Group 210"/>
            <p:cNvGrpSpPr/>
            <p:nvPr/>
          </p:nvGrpSpPr>
          <p:grpSpPr>
            <a:xfrm>
              <a:off x="4445262" y="2691690"/>
              <a:ext cx="197968" cy="266911"/>
              <a:chOff x="-3084513" y="3390510"/>
              <a:chExt cx="2716213" cy="3363913"/>
            </a:xfrm>
            <a:solidFill>
              <a:schemeClr val="tx1"/>
            </a:solidFill>
          </p:grpSpPr>
          <p:sp>
            <p:nvSpPr>
              <p:cNvPr id="212"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13"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234" name="Group 233"/>
            <p:cNvGrpSpPr/>
            <p:nvPr/>
          </p:nvGrpSpPr>
          <p:grpSpPr>
            <a:xfrm>
              <a:off x="4707888" y="2686023"/>
              <a:ext cx="197968" cy="266911"/>
              <a:chOff x="-3084513" y="3390510"/>
              <a:chExt cx="2716213" cy="3363913"/>
            </a:xfrm>
            <a:solidFill>
              <a:schemeClr val="tx1"/>
            </a:solidFill>
          </p:grpSpPr>
          <p:sp>
            <p:nvSpPr>
              <p:cNvPr id="235"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36"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237" name="Group 236"/>
            <p:cNvGrpSpPr/>
            <p:nvPr/>
          </p:nvGrpSpPr>
          <p:grpSpPr>
            <a:xfrm>
              <a:off x="4452291" y="2986674"/>
              <a:ext cx="197968" cy="266911"/>
              <a:chOff x="-3084513" y="3390510"/>
              <a:chExt cx="2716213" cy="3363913"/>
            </a:xfrm>
            <a:solidFill>
              <a:schemeClr val="tx1"/>
            </a:solidFill>
          </p:grpSpPr>
          <p:sp>
            <p:nvSpPr>
              <p:cNvPr id="248"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50"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252" name="Group 251"/>
            <p:cNvGrpSpPr/>
            <p:nvPr/>
          </p:nvGrpSpPr>
          <p:grpSpPr>
            <a:xfrm>
              <a:off x="4717444" y="2995117"/>
              <a:ext cx="197968" cy="266911"/>
              <a:chOff x="-3084513" y="3390510"/>
              <a:chExt cx="2716213" cy="3363913"/>
            </a:xfrm>
            <a:solidFill>
              <a:schemeClr val="tx1"/>
            </a:solidFill>
          </p:grpSpPr>
          <p:sp>
            <p:nvSpPr>
              <p:cNvPr id="258"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59"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spTree>
    <p:extLst>
      <p:ext uri="{BB962C8B-B14F-4D97-AF65-F5344CB8AC3E}">
        <p14:creationId xmlns:p14="http://schemas.microsoft.com/office/powerpoint/2010/main" val="114991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25E-6 1.85185E-6 L -0.64154 0.00092 " pathEditMode="relative" rAng="0" ptsTypes="AA">
                                      <p:cBhvr>
                                        <p:cTn id="6" dur="2000" fill="hold"/>
                                        <p:tgtEl>
                                          <p:spTgt spid="3"/>
                                        </p:tgtEl>
                                        <p:attrNameLst>
                                          <p:attrName>ppt_x</p:attrName>
                                          <p:attrName>ppt_y</p:attrName>
                                        </p:attrNameLst>
                                      </p:cBhvr>
                                      <p:rCtr x="-32083"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Rectangle 282"/>
          <p:cNvSpPr/>
          <p:nvPr/>
        </p:nvSpPr>
        <p:spPr bwMode="auto">
          <a:xfrm>
            <a:off x="1" y="5172226"/>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defTabSz="896386">
              <a:spcBef>
                <a:spcPts val="0"/>
              </a:spcBef>
              <a:spcAft>
                <a:spcPts val="588"/>
              </a:spcAft>
              <a:defRPr/>
            </a:pPr>
            <a:r>
              <a:rPr lang="en-US" kern="0" spc="0" dirty="0">
                <a:ln>
                  <a:noFill/>
                </a:ln>
              </a:rPr>
              <a:t>Build applications that understand people</a:t>
            </a:r>
          </a:p>
        </p:txBody>
      </p:sp>
      <p:grpSp>
        <p:nvGrpSpPr>
          <p:cNvPr id="10" name="SM Face APIs"/>
          <p:cNvGrpSpPr/>
          <p:nvPr/>
        </p:nvGrpSpPr>
        <p:grpSpPr>
          <a:xfrm>
            <a:off x="3954052" y="1627838"/>
            <a:ext cx="1957226" cy="566902"/>
            <a:chOff x="274639" y="2278062"/>
            <a:chExt cx="2764730" cy="715766"/>
          </a:xfrm>
          <a:solidFill>
            <a:srgbClr val="E81123"/>
          </a:solidFill>
        </p:grpSpPr>
        <p:sp>
          <p:nvSpPr>
            <p:cNvPr id="11" name="Rectangle 10"/>
            <p:cNvSpPr/>
            <p:nvPr/>
          </p:nvSpPr>
          <p:spPr>
            <a:xfrm>
              <a:off x="274639" y="2278062"/>
              <a:ext cx="2764730" cy="715766"/>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61230">
                <a:defRPr/>
              </a:pPr>
              <a:r>
                <a:rPr lang="en-US" sz="1507" kern="0" dirty="0">
                  <a:gradFill>
                    <a:gsLst>
                      <a:gs pos="0">
                        <a:srgbClr val="FFFFFF"/>
                      </a:gs>
                      <a:gs pos="100000">
                        <a:srgbClr val="FFFFFF"/>
                      </a:gs>
                    </a:gsLst>
                    <a:lin ang="5400000" scaled="0"/>
                  </a:gradFill>
                </a:rPr>
                <a:t>        Speech</a:t>
              </a:r>
            </a:p>
          </p:txBody>
        </p:sp>
        <p:pic>
          <p:nvPicPr>
            <p:cNvPr id="12" name="Picture 11" descr="Screen Clipping"/>
            <p:cNvPicPr>
              <a:picLocks noChangeAspect="1"/>
            </p:cNvPicPr>
            <p:nvPr/>
          </p:nvPicPr>
          <p:blipFill>
            <a:blip r:embed="rId3" cstate="email">
              <a:clrChange>
                <a:clrFrom>
                  <a:srgbClr val="00B294"/>
                </a:clrFrom>
                <a:clrTo>
                  <a:srgbClr val="00B294">
                    <a:alpha val="0"/>
                  </a:srgbClr>
                </a:clrTo>
              </a:clrChange>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410049" y="2418177"/>
              <a:ext cx="450325" cy="453956"/>
            </a:xfrm>
            <a:prstGeom prst="rect">
              <a:avLst/>
            </a:prstGeom>
            <a:noFill/>
          </p:spPr>
        </p:pic>
      </p:grpSp>
      <p:grpSp>
        <p:nvGrpSpPr>
          <p:cNvPr id="13" name="SM Vision APIs"/>
          <p:cNvGrpSpPr/>
          <p:nvPr/>
        </p:nvGrpSpPr>
        <p:grpSpPr>
          <a:xfrm>
            <a:off x="1919217" y="1629800"/>
            <a:ext cx="1955452" cy="564941"/>
            <a:chOff x="5968714" y="2278062"/>
            <a:chExt cx="2762225" cy="713289"/>
          </a:xfrm>
          <a:solidFill>
            <a:srgbClr val="5C2D91"/>
          </a:solidFill>
        </p:grpSpPr>
        <p:sp>
          <p:nvSpPr>
            <p:cNvPr id="14" name="Rectangle 13"/>
            <p:cNvSpPr/>
            <p:nvPr/>
          </p:nvSpPr>
          <p:spPr>
            <a:xfrm>
              <a:off x="5968714" y="2278062"/>
              <a:ext cx="2762225" cy="713289"/>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1230">
                <a:defRPr/>
              </a:pPr>
              <a:r>
                <a:rPr lang="en-US" sz="1507" kern="0" dirty="0">
                  <a:gradFill>
                    <a:gsLst>
                      <a:gs pos="0">
                        <a:srgbClr val="FFFFFF"/>
                      </a:gs>
                      <a:gs pos="100000">
                        <a:srgbClr val="FFFFFF"/>
                      </a:gs>
                    </a:gsLst>
                    <a:lin ang="5400000" scaled="0"/>
                  </a:gradFill>
                </a:rPr>
                <a:t>Vision</a:t>
              </a:r>
            </a:p>
          </p:txBody>
        </p:sp>
        <p:pic>
          <p:nvPicPr>
            <p:cNvPr id="15" name="Picture 14" descr="Screen Clipping"/>
            <p:cNvPicPr>
              <a:picLocks noChangeAspect="1"/>
            </p:cNvPicPr>
            <p:nvPr/>
          </p:nvPicPr>
          <p:blipFill>
            <a:blip r:embed="rId4" cstate="email">
              <a:clrChange>
                <a:clrFrom>
                  <a:srgbClr val="00B294"/>
                </a:clrFrom>
                <a:clrTo>
                  <a:srgbClr val="00B294">
                    <a:alpha val="0"/>
                  </a:srgbClr>
                </a:clrTo>
              </a:clrChange>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6255845" y="2422025"/>
              <a:ext cx="564487" cy="436195"/>
            </a:xfrm>
            <a:prstGeom prst="rect">
              <a:avLst/>
            </a:prstGeom>
            <a:noFill/>
          </p:spPr>
        </p:pic>
      </p:grpSp>
      <p:sp>
        <p:nvSpPr>
          <p:cNvPr id="17" name="Rectangle 16"/>
          <p:cNvSpPr/>
          <p:nvPr/>
        </p:nvSpPr>
        <p:spPr>
          <a:xfrm>
            <a:off x="8037607" y="1627838"/>
            <a:ext cx="1917376"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61230">
              <a:defRPr/>
            </a:pPr>
            <a:r>
              <a:rPr lang="en-US" sz="1507" kern="0" dirty="0">
                <a:gradFill>
                  <a:gsLst>
                    <a:gs pos="0">
                      <a:srgbClr val="FFFFFF"/>
                    </a:gs>
                    <a:gs pos="100000">
                      <a:srgbClr val="FFFFFF"/>
                    </a:gs>
                  </a:gsLst>
                  <a:lin ang="5400000" scaled="0"/>
                </a:gradFill>
              </a:rPr>
              <a:t>          Knowledge</a:t>
            </a:r>
          </a:p>
        </p:txBody>
      </p:sp>
      <p:grpSp>
        <p:nvGrpSpPr>
          <p:cNvPr id="19" name="SM Speech APIs"/>
          <p:cNvGrpSpPr/>
          <p:nvPr/>
        </p:nvGrpSpPr>
        <p:grpSpPr>
          <a:xfrm>
            <a:off x="5990662" y="1627838"/>
            <a:ext cx="1955453" cy="566902"/>
            <a:chOff x="3145595" y="2278062"/>
            <a:chExt cx="2907380" cy="715766"/>
          </a:xfrm>
          <a:solidFill>
            <a:srgbClr val="F3C003"/>
          </a:solidFill>
        </p:grpSpPr>
        <p:sp>
          <p:nvSpPr>
            <p:cNvPr id="20" name="Rectangle 19"/>
            <p:cNvSpPr/>
            <p:nvPr/>
          </p:nvSpPr>
          <p:spPr>
            <a:xfrm>
              <a:off x="3145595" y="2278062"/>
              <a:ext cx="2907380" cy="715766"/>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1230">
                <a:defRPr/>
              </a:pPr>
              <a:r>
                <a:rPr lang="en-US" sz="1507" kern="0" dirty="0">
                  <a:gradFill>
                    <a:gsLst>
                      <a:gs pos="0">
                        <a:srgbClr val="FFFFFF"/>
                      </a:gs>
                      <a:gs pos="100000">
                        <a:srgbClr val="FFFFFF"/>
                      </a:gs>
                    </a:gsLst>
                    <a:lin ang="5400000" scaled="0"/>
                  </a:gradFill>
                </a:rPr>
                <a:t>Language</a:t>
              </a:r>
            </a:p>
          </p:txBody>
        </p:sp>
        <p:pic>
          <p:nvPicPr>
            <p:cNvPr id="21" name="Picture 20" descr="Screen Clipping"/>
            <p:cNvPicPr>
              <a:picLocks noChangeAspect="1"/>
            </p:cNvPicPr>
            <p:nvPr/>
          </p:nvPicPr>
          <p:blipFill>
            <a:blip r:embed="rId5" cstate="email">
              <a:clrChange>
                <a:clrFrom>
                  <a:srgbClr val="00B294"/>
                </a:clrFrom>
                <a:clrTo>
                  <a:srgbClr val="00B294">
                    <a:alpha val="0"/>
                  </a:srgbClr>
                </a:clrTo>
              </a:clrChange>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3274833" y="2424997"/>
              <a:ext cx="560092" cy="435627"/>
            </a:xfrm>
            <a:prstGeom prst="rect">
              <a:avLst/>
            </a:prstGeom>
            <a:noFill/>
          </p:spPr>
        </p:pic>
      </p:grpSp>
      <p:sp>
        <p:nvSpPr>
          <p:cNvPr id="24" name="Rectangle 23"/>
          <p:cNvSpPr/>
          <p:nvPr/>
        </p:nvSpPr>
        <p:spPr>
          <a:xfrm>
            <a:off x="10044273" y="1627838"/>
            <a:ext cx="1917376"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1230">
              <a:defRPr/>
            </a:pPr>
            <a:r>
              <a:rPr lang="en-US" sz="1507" kern="0" dirty="0">
                <a:gradFill>
                  <a:gsLst>
                    <a:gs pos="0">
                      <a:srgbClr val="FFFFFF"/>
                    </a:gs>
                    <a:gs pos="100000">
                      <a:srgbClr val="FFFFFF"/>
                    </a:gs>
                  </a:gsLst>
                  <a:lin ang="5400000" scaled="0"/>
                </a:gradFill>
              </a:rPr>
              <a:t>Search</a:t>
            </a:r>
          </a:p>
        </p:txBody>
      </p:sp>
      <p:pic>
        <p:nvPicPr>
          <p:cNvPr id="25" name="Picture 24" descr="Screen Clipping"/>
          <p:cNvPicPr>
            <a:picLocks noChangeAspect="1"/>
          </p:cNvPicPr>
          <p:nvPr/>
        </p:nvPicPr>
        <p:blipFill>
          <a:blip r:embed="rId6" cstate="email">
            <a:clrChange>
              <a:clrFrom>
                <a:srgbClr val="00B294"/>
              </a:clrFrom>
              <a:clrTo>
                <a:srgbClr val="00B294">
                  <a:alpha val="0"/>
                </a:srgbClr>
              </a:clrTo>
            </a:clrChange>
            <a:duotone>
              <a:prstClr val="black"/>
              <a:schemeClr val="tx1">
                <a:tint val="45000"/>
                <a:satMod val="400000"/>
              </a:schemeClr>
            </a:duotone>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a:ext>
            </a:extLst>
          </a:blip>
          <a:stretch>
            <a:fillRect/>
          </a:stretch>
        </p:blipFill>
        <p:spPr>
          <a:xfrm>
            <a:off x="10127419" y="1738812"/>
            <a:ext cx="496443" cy="329766"/>
          </a:xfrm>
          <a:prstGeom prst="rect">
            <a:avLst/>
          </a:prstGeom>
          <a:noFill/>
        </p:spPr>
      </p:pic>
      <p:grpSp>
        <p:nvGrpSpPr>
          <p:cNvPr id="3" name="Group 2"/>
          <p:cNvGrpSpPr/>
          <p:nvPr/>
        </p:nvGrpSpPr>
        <p:grpSpPr>
          <a:xfrm>
            <a:off x="1552411" y="5230161"/>
            <a:ext cx="10308773" cy="1255182"/>
            <a:chOff x="1646287" y="5677408"/>
            <a:chExt cx="10515485" cy="1392032"/>
          </a:xfrm>
        </p:grpSpPr>
        <p:sp>
          <p:nvSpPr>
            <p:cNvPr id="108" name="TextBox 107"/>
            <p:cNvSpPr txBox="1"/>
            <p:nvPr/>
          </p:nvSpPr>
          <p:spPr>
            <a:xfrm>
              <a:off x="1646287" y="5677408"/>
              <a:ext cx="6013661" cy="1030639"/>
            </a:xfrm>
            <a:prstGeom prst="rect">
              <a:avLst/>
            </a:prstGeom>
            <a:noFill/>
          </p:spPr>
          <p:txBody>
            <a:bodyPr wrap="square" lIns="179285" tIns="143428" rIns="179285" bIns="143428" rtlCol="0">
              <a:spAutoFit/>
            </a:bodyPr>
            <a:lstStyle/>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Faces, images, emotion recognition and video intelligence</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Spoken language processing, speaker recognition, custom speech recognition</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Natural language processing, sentiment and topics analysis, spelling errors</a:t>
              </a:r>
            </a:p>
          </p:txBody>
        </p:sp>
        <p:sp>
          <p:nvSpPr>
            <p:cNvPr id="109" name="TextBox 108"/>
            <p:cNvSpPr txBox="1"/>
            <p:nvPr/>
          </p:nvSpPr>
          <p:spPr>
            <a:xfrm>
              <a:off x="7589436" y="5677408"/>
              <a:ext cx="4572336" cy="1392032"/>
            </a:xfrm>
            <a:prstGeom prst="rect">
              <a:avLst/>
            </a:prstGeom>
            <a:noFill/>
          </p:spPr>
          <p:txBody>
            <a:bodyPr wrap="square" lIns="179285" tIns="143428" rIns="179285" bIns="143428" rtlCol="0">
              <a:spAutoFit/>
            </a:bodyPr>
            <a:lstStyle/>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Complex tasks processing, knowledge exploration, intelligent recommendations</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Bing engine capabilities for Web, Autosuggest, Image, Video and News</a:t>
              </a:r>
            </a:p>
            <a:p>
              <a:pPr marL="174297" indent="-174297" defTabSz="896386">
                <a:lnSpc>
                  <a:spcPct val="90000"/>
                </a:lnSpc>
                <a:spcAft>
                  <a:spcPts val="588"/>
                </a:spcAft>
                <a:buClr>
                  <a:schemeClr val="accent2"/>
                </a:buClr>
                <a:buFont typeface="Arial" panose="020B0604020202020204" pitchFamily="34" charset="0"/>
                <a:buChar char="•"/>
                <a:defRPr/>
              </a:pPr>
              <a:endParaRPr lang="en-US" sz="1176" kern="0" dirty="0">
                <a:solidFill>
                  <a:schemeClr val="bg1"/>
                </a:solidFill>
              </a:endParaRPr>
            </a:p>
          </p:txBody>
        </p:sp>
      </p:grpSp>
      <p:sp>
        <p:nvSpPr>
          <p:cNvPr id="194" name="Freeform 193"/>
          <p:cNvSpPr/>
          <p:nvPr/>
        </p:nvSpPr>
        <p:spPr bwMode="auto">
          <a:xfrm flipH="1">
            <a:off x="8268453" y="1775337"/>
            <a:ext cx="267214" cy="28277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a:solidFill>
                <a:schemeClr val="tx1"/>
              </a:solidFill>
              <a:ea typeface="Segoe UI" pitchFamily="34" charset="0"/>
              <a:cs typeface="Segoe UI" pitchFamily="34" charset="0"/>
            </a:endParaRPr>
          </a:p>
        </p:txBody>
      </p:sp>
      <p:grpSp>
        <p:nvGrpSpPr>
          <p:cNvPr id="171" name="Group 170"/>
          <p:cNvGrpSpPr/>
          <p:nvPr/>
        </p:nvGrpSpPr>
        <p:grpSpPr>
          <a:xfrm>
            <a:off x="1463613" y="2318118"/>
            <a:ext cx="196803" cy="206902"/>
            <a:chOff x="4106551" y="3401141"/>
            <a:chExt cx="254631" cy="267699"/>
          </a:xfrm>
        </p:grpSpPr>
        <p:sp>
          <p:nvSpPr>
            <p:cNvPr id="267" name="Rectangle 266"/>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8" name="Rectangle 267"/>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9" name="Oval 268"/>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0" name="Oval 269"/>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1" name="Rectangle 270"/>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2" name="Rectangle 271"/>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3" name="Oval 272"/>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Oval 273"/>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5" name="Rectangle 274"/>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Rectangle 275"/>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Oval 276"/>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8" name="Oval 277"/>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9" name="Rectangle 278"/>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0" name="Rectangle 279"/>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Oval 280"/>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Oval 281"/>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6" name="Rectangle 195"/>
          <p:cNvSpPr/>
          <p:nvPr/>
        </p:nvSpPr>
        <p:spPr bwMode="auto">
          <a:xfrm>
            <a:off x="2810" y="1617612"/>
            <a:ext cx="1737113" cy="2321696"/>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dirty="0">
                <a:solidFill>
                  <a:schemeClr val="tx1"/>
                </a:solidFill>
                <a:latin typeface="Segoe UI Semibold" panose="020B0702040204020203" pitchFamily="34" charset="0"/>
                <a:cs typeface="Segoe UI Semibold" panose="020B0702040204020203" pitchFamily="34" charset="0"/>
              </a:rPr>
              <a:t>Intelligence</a:t>
            </a:r>
          </a:p>
        </p:txBody>
      </p:sp>
      <p:sp>
        <p:nvSpPr>
          <p:cNvPr id="197" name="Rectangle 196"/>
          <p:cNvSpPr/>
          <p:nvPr/>
        </p:nvSpPr>
        <p:spPr>
          <a:xfrm>
            <a:off x="696403" y="3426122"/>
            <a:ext cx="1268690" cy="264972"/>
          </a:xfrm>
          <a:prstGeom prst="rect">
            <a:avLst/>
          </a:prstGeom>
        </p:spPr>
        <p:txBody>
          <a:bodyPr wrap="square">
            <a:spAutoFit/>
          </a:bodyPr>
          <a:lstStyle/>
          <a:p>
            <a:r>
              <a:rPr lang="en-US" sz="1100" dirty="0">
                <a:solidFill>
                  <a:schemeClr val="accent2">
                    <a:lumMod val="75000"/>
                  </a:schemeClr>
                </a:solidFill>
                <a:cs typeface="Segoe UI Semilight" panose="020B0402040204020203" pitchFamily="34" charset="0"/>
              </a:rPr>
              <a:t>Cortana</a:t>
            </a:r>
          </a:p>
        </p:txBody>
      </p:sp>
      <p:grpSp>
        <p:nvGrpSpPr>
          <p:cNvPr id="198" name="Group 197"/>
          <p:cNvGrpSpPr/>
          <p:nvPr/>
        </p:nvGrpSpPr>
        <p:grpSpPr>
          <a:xfrm>
            <a:off x="300482" y="3398114"/>
            <a:ext cx="315714" cy="315714"/>
            <a:chOff x="3236065" y="-9960864"/>
            <a:chExt cx="5641200" cy="5641200"/>
          </a:xfrm>
          <a:solidFill>
            <a:schemeClr val="accent2">
              <a:lumMod val="75000"/>
            </a:schemeClr>
          </a:solidFill>
        </p:grpSpPr>
        <p:sp>
          <p:nvSpPr>
            <p:cNvPr id="265" name="Freeform 264"/>
            <p:cNvSpPr/>
            <p:nvPr/>
          </p:nvSpPr>
          <p:spPr bwMode="auto">
            <a:xfrm>
              <a:off x="3236065" y="-9960864"/>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3600" dirty="0" err="1">
                <a:solidFill>
                  <a:schemeClr val="tx1"/>
                </a:solidFill>
                <a:ea typeface="Segoe UI" pitchFamily="34" charset="0"/>
                <a:cs typeface="Segoe UI" pitchFamily="34" charset="0"/>
              </a:endParaRPr>
            </a:p>
          </p:txBody>
        </p:sp>
        <p:sp>
          <p:nvSpPr>
            <p:cNvPr id="266" name="Freeform 265"/>
            <p:cNvSpPr/>
            <p:nvPr/>
          </p:nvSpPr>
          <p:spPr bwMode="auto">
            <a:xfrm>
              <a:off x="3615094" y="-9598196"/>
              <a:ext cx="4883195" cy="4883195"/>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3600" dirty="0" err="1">
                <a:solidFill>
                  <a:schemeClr val="tx1"/>
                </a:solidFill>
                <a:ea typeface="Segoe UI" pitchFamily="34" charset="0"/>
                <a:cs typeface="Segoe UI" pitchFamily="34" charset="0"/>
              </a:endParaRPr>
            </a:p>
          </p:txBody>
        </p:sp>
      </p:grpSp>
      <p:sp>
        <p:nvSpPr>
          <p:cNvPr id="199" name="Rectangle 198"/>
          <p:cNvSpPr/>
          <p:nvPr/>
        </p:nvSpPr>
        <p:spPr>
          <a:xfrm>
            <a:off x="696403" y="2827100"/>
            <a:ext cx="1268690" cy="437622"/>
          </a:xfrm>
          <a:prstGeom prst="rect">
            <a:avLst/>
          </a:prstGeom>
        </p:spPr>
        <p:txBody>
          <a:bodyPr wrap="square" anchor="ctr">
            <a:spAutoFit/>
          </a:bodyPr>
          <a:lstStyle/>
          <a:p>
            <a:r>
              <a:rPr lang="en-US" sz="1100" dirty="0">
                <a:solidFill>
                  <a:schemeClr val="accent2">
                    <a:lumMod val="75000"/>
                  </a:schemeClr>
                </a:solidFill>
                <a:cs typeface="Segoe UI Semilight" panose="020B0402040204020203" pitchFamily="34" charset="0"/>
              </a:rPr>
              <a:t>Bot </a:t>
            </a:r>
            <a:br>
              <a:rPr lang="en-US" sz="1100" dirty="0">
                <a:solidFill>
                  <a:schemeClr val="accent2">
                    <a:lumMod val="75000"/>
                  </a:schemeClr>
                </a:solidFill>
                <a:cs typeface="Segoe UI Semilight" panose="020B0402040204020203" pitchFamily="34" charset="0"/>
              </a:rPr>
            </a:br>
            <a:r>
              <a:rPr lang="en-US" sz="1100" dirty="0">
                <a:solidFill>
                  <a:schemeClr val="accent2">
                    <a:lumMod val="75000"/>
                  </a:schemeClr>
                </a:solidFill>
                <a:cs typeface="Segoe UI Semilight" panose="020B0402040204020203" pitchFamily="34" charset="0"/>
              </a:rPr>
              <a:t>Framework</a:t>
            </a:r>
          </a:p>
        </p:txBody>
      </p:sp>
      <p:sp>
        <p:nvSpPr>
          <p:cNvPr id="200" name="Rectangle 199"/>
          <p:cNvSpPr/>
          <p:nvPr/>
        </p:nvSpPr>
        <p:spPr>
          <a:xfrm>
            <a:off x="696403" y="2304429"/>
            <a:ext cx="1268690" cy="437622"/>
          </a:xfrm>
          <a:prstGeom prst="rect">
            <a:avLst/>
          </a:prstGeom>
        </p:spPr>
        <p:txBody>
          <a:bodyPr wrap="square">
            <a:spAutoFit/>
          </a:bodyPr>
          <a:lstStyle/>
          <a:p>
            <a:r>
              <a:rPr lang="en-US" sz="1100" dirty="0">
                <a:cs typeface="Segoe UI Semilight" panose="020B0402040204020203" pitchFamily="34" charset="0"/>
              </a:rPr>
              <a:t>Cognitive Services</a:t>
            </a:r>
          </a:p>
        </p:txBody>
      </p:sp>
      <p:grpSp>
        <p:nvGrpSpPr>
          <p:cNvPr id="201" name="Group 200"/>
          <p:cNvGrpSpPr/>
          <p:nvPr/>
        </p:nvGrpSpPr>
        <p:grpSpPr>
          <a:xfrm>
            <a:off x="244655" y="2382824"/>
            <a:ext cx="427370" cy="274038"/>
            <a:chOff x="7822816" y="2717080"/>
            <a:chExt cx="427431" cy="274077"/>
          </a:xfrm>
        </p:grpSpPr>
        <p:sp>
          <p:nvSpPr>
            <p:cNvPr id="263" name="Freeform 262"/>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1427" tIns="45713" rIns="91427" bIns="45713" numCol="1" anchor="t" anchorCtr="0" compatLnSpc="1">
              <a:prstTxWarp prst="textNoShape">
                <a:avLst/>
              </a:prstTxWarp>
              <a:noAutofit/>
            </a:bodyPr>
            <a:lstStyle/>
            <a:p>
              <a:endParaRPr lang="en-US"/>
            </a:p>
          </p:txBody>
        </p:sp>
        <p:sp>
          <p:nvSpPr>
            <p:cNvPr id="264"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p>
          </p:txBody>
        </p:sp>
      </p:grpSp>
      <p:sp>
        <p:nvSpPr>
          <p:cNvPr id="202" name="Freeform 201"/>
          <p:cNvSpPr/>
          <p:nvPr/>
        </p:nvSpPr>
        <p:spPr bwMode="auto">
          <a:xfrm>
            <a:off x="271687" y="2914869"/>
            <a:ext cx="373305" cy="253760"/>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89" name="Rectangle 88"/>
          <p:cNvSpPr/>
          <p:nvPr/>
        </p:nvSpPr>
        <p:spPr bwMode="auto">
          <a:xfrm>
            <a:off x="5990662" y="4594340"/>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rPr>
              <a:t>Language Understanding Intelligent Service</a:t>
            </a:r>
            <a:endParaRPr lang="en-US" sz="1176" kern="0" dirty="0">
              <a:gradFill>
                <a:gsLst>
                  <a:gs pos="0">
                    <a:srgbClr val="404040"/>
                  </a:gs>
                  <a:gs pos="100000">
                    <a:srgbClr val="404040"/>
                  </a:gs>
                </a:gsLst>
                <a:lin ang="5400000" scaled="0"/>
              </a:gradFill>
            </a:endParaRPr>
          </a:p>
        </p:txBody>
      </p:sp>
      <p:sp>
        <p:nvSpPr>
          <p:cNvPr id="90" name="Rectangle 89"/>
          <p:cNvSpPr/>
          <p:nvPr/>
        </p:nvSpPr>
        <p:spPr bwMode="auto">
          <a:xfrm>
            <a:off x="10057183" y="4594340"/>
            <a:ext cx="1904465"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rPr>
              <a:t>Bing Auto Suggest API</a:t>
            </a:r>
            <a:endParaRPr lang="en-US" sz="1176" kern="0" dirty="0">
              <a:gradFill>
                <a:gsLst>
                  <a:gs pos="0">
                    <a:srgbClr val="404040"/>
                  </a:gs>
                  <a:gs pos="100000">
                    <a:srgbClr val="404040"/>
                  </a:gs>
                </a:gsLst>
                <a:lin ang="5400000" scaled="0"/>
              </a:gradFill>
            </a:endParaRPr>
          </a:p>
        </p:txBody>
      </p:sp>
      <p:sp>
        <p:nvSpPr>
          <p:cNvPr id="91" name="Rectangle 90"/>
          <p:cNvSpPr/>
          <p:nvPr/>
        </p:nvSpPr>
        <p:spPr bwMode="auto">
          <a:xfrm>
            <a:off x="3950432" y="2282796"/>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dirty="0">
                <a:gradFill>
                  <a:gsLst>
                    <a:gs pos="0">
                      <a:srgbClr val="404040"/>
                    </a:gs>
                    <a:gs pos="100000">
                      <a:srgbClr val="404040"/>
                    </a:gs>
                  </a:gsLst>
                  <a:lin ang="5400000" scaled="0"/>
                </a:gradFill>
              </a:rPr>
              <a:t>Speaker Recognition</a:t>
            </a:r>
          </a:p>
        </p:txBody>
      </p:sp>
      <p:sp>
        <p:nvSpPr>
          <p:cNvPr id="92" name="Rectangle 91"/>
          <p:cNvSpPr/>
          <p:nvPr/>
        </p:nvSpPr>
        <p:spPr bwMode="auto">
          <a:xfrm>
            <a:off x="3950432" y="2860682"/>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rPr>
              <a:t>Speech</a:t>
            </a:r>
            <a:endParaRPr lang="en-US" sz="1176" kern="0" dirty="0">
              <a:gradFill>
                <a:gsLst>
                  <a:gs pos="0">
                    <a:srgbClr val="404040"/>
                  </a:gs>
                  <a:gs pos="100000">
                    <a:srgbClr val="404040"/>
                  </a:gs>
                </a:gsLst>
                <a:lin ang="5400000" scaled="0"/>
              </a:gradFill>
            </a:endParaRPr>
          </a:p>
        </p:txBody>
      </p:sp>
      <p:sp>
        <p:nvSpPr>
          <p:cNvPr id="93" name="Rectangle 92"/>
          <p:cNvSpPr/>
          <p:nvPr/>
        </p:nvSpPr>
        <p:spPr bwMode="auto">
          <a:xfrm>
            <a:off x="3950432" y="3438568"/>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rPr>
              <a:t>CRIS</a:t>
            </a:r>
            <a:endParaRPr lang="en-US" sz="1176" kern="0" dirty="0">
              <a:gradFill>
                <a:gsLst>
                  <a:gs pos="0">
                    <a:srgbClr val="404040"/>
                  </a:gs>
                  <a:gs pos="100000">
                    <a:srgbClr val="404040"/>
                  </a:gs>
                </a:gsLst>
                <a:lin ang="5400000" scaled="0"/>
              </a:gradFill>
            </a:endParaRPr>
          </a:p>
        </p:txBody>
      </p:sp>
      <p:sp>
        <p:nvSpPr>
          <p:cNvPr id="94" name="Rectangle 93"/>
          <p:cNvSpPr/>
          <p:nvPr/>
        </p:nvSpPr>
        <p:spPr bwMode="auto">
          <a:xfrm>
            <a:off x="5990662" y="2282796"/>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rPr>
              <a:t>Text Analytics</a:t>
            </a:r>
            <a:endParaRPr lang="en-US" sz="1176" kern="0" dirty="0">
              <a:gradFill>
                <a:gsLst>
                  <a:gs pos="0">
                    <a:srgbClr val="404040"/>
                  </a:gs>
                  <a:gs pos="100000">
                    <a:srgbClr val="404040"/>
                  </a:gs>
                </a:gsLst>
                <a:lin ang="5400000" scaled="0"/>
              </a:gradFill>
            </a:endParaRPr>
          </a:p>
        </p:txBody>
      </p:sp>
      <p:sp>
        <p:nvSpPr>
          <p:cNvPr id="95" name="Rectangle 94"/>
          <p:cNvSpPr/>
          <p:nvPr/>
        </p:nvSpPr>
        <p:spPr bwMode="auto">
          <a:xfrm>
            <a:off x="5990662" y="2860682"/>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dirty="0">
                <a:gradFill>
                  <a:gsLst>
                    <a:gs pos="0">
                      <a:srgbClr val="404040"/>
                    </a:gs>
                    <a:gs pos="100000">
                      <a:srgbClr val="404040"/>
                    </a:gs>
                  </a:gsLst>
                  <a:lin ang="5400000" scaled="0"/>
                </a:gradFill>
              </a:rPr>
              <a:t>Bing Speller</a:t>
            </a:r>
          </a:p>
        </p:txBody>
      </p:sp>
      <p:sp>
        <p:nvSpPr>
          <p:cNvPr id="96" name="Rectangle 95"/>
          <p:cNvSpPr/>
          <p:nvPr/>
        </p:nvSpPr>
        <p:spPr bwMode="auto">
          <a:xfrm>
            <a:off x="5990662" y="3438568"/>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dirty="0">
                <a:gradFill>
                  <a:gsLst>
                    <a:gs pos="0">
                      <a:srgbClr val="404040"/>
                    </a:gs>
                    <a:gs pos="100000">
                      <a:srgbClr val="404040"/>
                    </a:gs>
                  </a:gsLst>
                  <a:lin ang="5400000" scaled="0"/>
                </a:gradFill>
              </a:rPr>
              <a:t>Web Language Model</a:t>
            </a:r>
          </a:p>
        </p:txBody>
      </p:sp>
      <p:sp>
        <p:nvSpPr>
          <p:cNvPr id="97" name="Rectangle 96"/>
          <p:cNvSpPr/>
          <p:nvPr/>
        </p:nvSpPr>
        <p:spPr bwMode="auto">
          <a:xfrm>
            <a:off x="5990662" y="4016454"/>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dirty="0">
                <a:gradFill>
                  <a:gsLst>
                    <a:gs pos="0">
                      <a:srgbClr val="404040"/>
                    </a:gs>
                    <a:gs pos="100000">
                      <a:srgbClr val="404040"/>
                    </a:gs>
                  </a:gsLst>
                  <a:lin ang="5400000" scaled="0"/>
                </a:gradFill>
              </a:rPr>
              <a:t>Linguistic Analysis </a:t>
            </a:r>
          </a:p>
        </p:txBody>
      </p:sp>
      <p:sp>
        <p:nvSpPr>
          <p:cNvPr id="98" name="Rectangle 97"/>
          <p:cNvSpPr/>
          <p:nvPr/>
        </p:nvSpPr>
        <p:spPr bwMode="auto">
          <a:xfrm>
            <a:off x="8037392" y="2282796"/>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rPr>
              <a:t>Academic Knowledge</a:t>
            </a:r>
            <a:endParaRPr lang="en-US" sz="1176" kern="0" dirty="0">
              <a:gradFill>
                <a:gsLst>
                  <a:gs pos="0">
                    <a:srgbClr val="404040"/>
                  </a:gs>
                  <a:gs pos="100000">
                    <a:srgbClr val="404040"/>
                  </a:gs>
                </a:gsLst>
                <a:lin ang="5400000" scaled="0"/>
              </a:gradFill>
            </a:endParaRPr>
          </a:p>
        </p:txBody>
      </p:sp>
      <p:sp>
        <p:nvSpPr>
          <p:cNvPr id="99" name="Rectangle 98"/>
          <p:cNvSpPr/>
          <p:nvPr/>
        </p:nvSpPr>
        <p:spPr bwMode="auto">
          <a:xfrm>
            <a:off x="8037392" y="2860682"/>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dirty="0">
                <a:gradFill>
                  <a:gsLst>
                    <a:gs pos="0">
                      <a:srgbClr val="404040"/>
                    </a:gs>
                    <a:gs pos="100000">
                      <a:srgbClr val="404040"/>
                    </a:gs>
                  </a:gsLst>
                  <a:lin ang="5400000" scaled="0"/>
                </a:gradFill>
              </a:rPr>
              <a:t>Entity Linking Service</a:t>
            </a:r>
          </a:p>
        </p:txBody>
      </p:sp>
      <p:sp>
        <p:nvSpPr>
          <p:cNvPr id="100" name="Rectangle 99"/>
          <p:cNvSpPr/>
          <p:nvPr/>
        </p:nvSpPr>
        <p:spPr bwMode="auto">
          <a:xfrm>
            <a:off x="8037392" y="3438568"/>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dirty="0">
                <a:gradFill>
                  <a:gsLst>
                    <a:gs pos="0">
                      <a:srgbClr val="404040"/>
                    </a:gs>
                    <a:gs pos="100000">
                      <a:srgbClr val="404040"/>
                    </a:gs>
                  </a:gsLst>
                  <a:lin ang="5400000" scaled="0"/>
                </a:gradFill>
              </a:rPr>
              <a:t>Knowledge Exploration Service</a:t>
            </a:r>
          </a:p>
        </p:txBody>
      </p:sp>
      <p:sp>
        <p:nvSpPr>
          <p:cNvPr id="101" name="Rectangle 100"/>
          <p:cNvSpPr/>
          <p:nvPr/>
        </p:nvSpPr>
        <p:spPr bwMode="auto">
          <a:xfrm>
            <a:off x="8037392" y="4016454"/>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rPr>
              <a:t>Recommendations</a:t>
            </a:r>
            <a:endParaRPr lang="en-US" sz="1176" kern="0" dirty="0">
              <a:gradFill>
                <a:gsLst>
                  <a:gs pos="0">
                    <a:srgbClr val="404040"/>
                  </a:gs>
                  <a:gs pos="100000">
                    <a:srgbClr val="404040"/>
                  </a:gs>
                </a:gsLst>
                <a:lin ang="5400000" scaled="0"/>
              </a:gradFill>
            </a:endParaRPr>
          </a:p>
        </p:txBody>
      </p:sp>
      <p:sp>
        <p:nvSpPr>
          <p:cNvPr id="102" name="Rectangle 101"/>
          <p:cNvSpPr/>
          <p:nvPr/>
        </p:nvSpPr>
        <p:spPr bwMode="auto">
          <a:xfrm>
            <a:off x="10045838" y="2282796"/>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rPr>
              <a:t>Bing Search API</a:t>
            </a:r>
            <a:endParaRPr lang="en-US" sz="1176" kern="0" dirty="0">
              <a:gradFill>
                <a:gsLst>
                  <a:gs pos="0">
                    <a:srgbClr val="404040"/>
                  </a:gs>
                  <a:gs pos="100000">
                    <a:srgbClr val="404040"/>
                  </a:gs>
                </a:gsLst>
                <a:lin ang="5400000" scaled="0"/>
              </a:gradFill>
            </a:endParaRPr>
          </a:p>
        </p:txBody>
      </p:sp>
      <p:sp>
        <p:nvSpPr>
          <p:cNvPr id="103" name="Rectangle 102"/>
          <p:cNvSpPr/>
          <p:nvPr/>
        </p:nvSpPr>
        <p:spPr bwMode="auto">
          <a:xfrm>
            <a:off x="10045838" y="2860682"/>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dirty="0">
                <a:gradFill>
                  <a:gsLst>
                    <a:gs pos="0">
                      <a:srgbClr val="404040"/>
                    </a:gs>
                    <a:gs pos="100000">
                      <a:srgbClr val="404040"/>
                    </a:gs>
                  </a:gsLst>
                  <a:lin ang="5400000" scaled="0"/>
                </a:gradFill>
              </a:rPr>
              <a:t>Bing Image Search API</a:t>
            </a:r>
          </a:p>
        </p:txBody>
      </p:sp>
      <p:sp>
        <p:nvSpPr>
          <p:cNvPr id="104" name="Rectangle 103"/>
          <p:cNvSpPr/>
          <p:nvPr/>
        </p:nvSpPr>
        <p:spPr bwMode="auto">
          <a:xfrm>
            <a:off x="10045838" y="3438568"/>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rPr>
              <a:t>Bing Video Search API</a:t>
            </a:r>
            <a:endParaRPr lang="en-US" sz="1176" kern="0" dirty="0">
              <a:gradFill>
                <a:gsLst>
                  <a:gs pos="0">
                    <a:srgbClr val="404040"/>
                  </a:gs>
                  <a:gs pos="100000">
                    <a:srgbClr val="404040"/>
                  </a:gs>
                </a:gsLst>
                <a:lin ang="5400000" scaled="0"/>
              </a:gradFill>
            </a:endParaRPr>
          </a:p>
        </p:txBody>
      </p:sp>
      <p:sp>
        <p:nvSpPr>
          <p:cNvPr id="105" name="Rectangle 104"/>
          <p:cNvSpPr/>
          <p:nvPr/>
        </p:nvSpPr>
        <p:spPr bwMode="auto">
          <a:xfrm>
            <a:off x="10045838" y="4016454"/>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rPr>
              <a:t>Bing News Search API</a:t>
            </a:r>
            <a:endParaRPr lang="en-US" sz="1176" kern="0" dirty="0">
              <a:gradFill>
                <a:gsLst>
                  <a:gs pos="0">
                    <a:srgbClr val="404040"/>
                  </a:gs>
                  <a:gs pos="100000">
                    <a:srgbClr val="404040"/>
                  </a:gs>
                </a:gsLst>
                <a:lin ang="5400000" scaled="0"/>
              </a:gradFill>
            </a:endParaRPr>
          </a:p>
        </p:txBody>
      </p:sp>
      <p:sp>
        <p:nvSpPr>
          <p:cNvPr id="106" name="Rectangle 105"/>
          <p:cNvSpPr/>
          <p:nvPr/>
        </p:nvSpPr>
        <p:spPr bwMode="auto">
          <a:xfrm>
            <a:off x="1919292" y="2282796"/>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rPr>
              <a:t>Computer Vision</a:t>
            </a:r>
            <a:endParaRPr lang="en-US" sz="1176" kern="0" dirty="0">
              <a:gradFill>
                <a:gsLst>
                  <a:gs pos="0">
                    <a:srgbClr val="404040"/>
                  </a:gs>
                  <a:gs pos="100000">
                    <a:srgbClr val="404040"/>
                  </a:gs>
                </a:gsLst>
                <a:lin ang="5400000" scaled="0"/>
              </a:gradFill>
            </a:endParaRPr>
          </a:p>
        </p:txBody>
      </p:sp>
      <p:sp>
        <p:nvSpPr>
          <p:cNvPr id="107" name="Rectangle 106"/>
          <p:cNvSpPr/>
          <p:nvPr/>
        </p:nvSpPr>
        <p:spPr bwMode="auto">
          <a:xfrm>
            <a:off x="1919292" y="2860682"/>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rPr>
              <a:t>Face</a:t>
            </a:r>
            <a:endParaRPr lang="en-US" sz="1176" kern="0" dirty="0">
              <a:gradFill>
                <a:gsLst>
                  <a:gs pos="0">
                    <a:srgbClr val="404040"/>
                  </a:gs>
                  <a:gs pos="100000">
                    <a:srgbClr val="404040"/>
                  </a:gs>
                </a:gsLst>
                <a:lin ang="5400000" scaled="0"/>
              </a:gradFill>
            </a:endParaRPr>
          </a:p>
        </p:txBody>
      </p:sp>
      <p:sp>
        <p:nvSpPr>
          <p:cNvPr id="110" name="Rectangle 109"/>
          <p:cNvSpPr/>
          <p:nvPr/>
        </p:nvSpPr>
        <p:spPr bwMode="auto">
          <a:xfrm>
            <a:off x="1919292" y="3438568"/>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dirty="0">
                <a:gradFill>
                  <a:gsLst>
                    <a:gs pos="0">
                      <a:srgbClr val="404040"/>
                    </a:gs>
                    <a:gs pos="100000">
                      <a:srgbClr val="404040"/>
                    </a:gs>
                  </a:gsLst>
                  <a:lin ang="5400000" scaled="0"/>
                </a:gradFill>
              </a:rPr>
              <a:t>Emotion</a:t>
            </a:r>
          </a:p>
        </p:txBody>
      </p:sp>
      <p:sp>
        <p:nvSpPr>
          <p:cNvPr id="111" name="Rectangle 110"/>
          <p:cNvSpPr/>
          <p:nvPr/>
        </p:nvSpPr>
        <p:spPr bwMode="auto">
          <a:xfrm>
            <a:off x="1919292" y="4016454"/>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rPr>
              <a:t>Video</a:t>
            </a:r>
            <a:endParaRPr lang="en-US" sz="1176" kern="0" dirty="0">
              <a:gradFill>
                <a:gsLst>
                  <a:gs pos="0">
                    <a:srgbClr val="404040"/>
                  </a:gs>
                  <a:gs pos="100000">
                    <a:srgbClr val="404040"/>
                  </a:gs>
                </a:gsLst>
                <a:lin ang="5400000" scaled="0"/>
              </a:gradFill>
            </a:endParaRPr>
          </a:p>
        </p:txBody>
      </p:sp>
    </p:spTree>
    <p:extLst>
      <p:ext uri="{BB962C8B-B14F-4D97-AF65-F5344CB8AC3E}">
        <p14:creationId xmlns:p14="http://schemas.microsoft.com/office/powerpoint/2010/main" val="2384846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896386">
              <a:spcBef>
                <a:spcPts val="0"/>
              </a:spcBef>
              <a:spcAft>
                <a:spcPts val="588"/>
              </a:spcAft>
              <a:defRPr/>
            </a:pPr>
            <a:r>
              <a:rPr lang="en-US" kern="0" spc="0" dirty="0">
                <a:ln>
                  <a:noFill/>
                </a:ln>
              </a:rPr>
              <a:t>Your bots – wherever your users converse</a:t>
            </a:r>
          </a:p>
        </p:txBody>
      </p:sp>
      <p:grpSp>
        <p:nvGrpSpPr>
          <p:cNvPr id="102" name="Group 101"/>
          <p:cNvGrpSpPr/>
          <p:nvPr/>
        </p:nvGrpSpPr>
        <p:grpSpPr>
          <a:xfrm>
            <a:off x="1463613" y="2318118"/>
            <a:ext cx="196803" cy="206902"/>
            <a:chOff x="4106551" y="3401141"/>
            <a:chExt cx="254631" cy="267699"/>
          </a:xfrm>
        </p:grpSpPr>
        <p:sp>
          <p:nvSpPr>
            <p:cNvPr id="103" name="Rectangle 102"/>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103"/>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Oval 104"/>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Oval 105"/>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Rectangle 106"/>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Rectangle 107"/>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Oval 109"/>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Rectangle 111"/>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Rectangle 114"/>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Rectangle 115"/>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Oval 117"/>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9" name="Rectangle 118"/>
          <p:cNvSpPr/>
          <p:nvPr/>
        </p:nvSpPr>
        <p:spPr bwMode="auto">
          <a:xfrm>
            <a:off x="2810" y="1617612"/>
            <a:ext cx="1737113" cy="2321696"/>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dirty="0">
                <a:solidFill>
                  <a:schemeClr val="tx1"/>
                </a:solidFill>
                <a:latin typeface="Segoe UI Semibold" panose="020B0702040204020203" pitchFamily="34" charset="0"/>
                <a:cs typeface="Segoe UI Semibold" panose="020B0702040204020203" pitchFamily="34" charset="0"/>
              </a:rPr>
              <a:t>Intelligence</a:t>
            </a:r>
          </a:p>
        </p:txBody>
      </p:sp>
      <p:grpSp>
        <p:nvGrpSpPr>
          <p:cNvPr id="120" name="Group 119"/>
          <p:cNvGrpSpPr/>
          <p:nvPr/>
        </p:nvGrpSpPr>
        <p:grpSpPr>
          <a:xfrm>
            <a:off x="300482" y="3398114"/>
            <a:ext cx="315714" cy="315714"/>
            <a:chOff x="3236065" y="-9960864"/>
            <a:chExt cx="5641200" cy="5641200"/>
          </a:xfrm>
          <a:solidFill>
            <a:schemeClr val="accent2">
              <a:lumMod val="75000"/>
            </a:schemeClr>
          </a:solidFill>
        </p:grpSpPr>
        <p:sp>
          <p:nvSpPr>
            <p:cNvPr id="121" name="Freeform 120"/>
            <p:cNvSpPr/>
            <p:nvPr/>
          </p:nvSpPr>
          <p:spPr bwMode="auto">
            <a:xfrm>
              <a:off x="3236065" y="-9960864"/>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3600" dirty="0" err="1">
                <a:solidFill>
                  <a:schemeClr val="tx1"/>
                </a:solidFill>
                <a:ea typeface="Segoe UI" pitchFamily="34" charset="0"/>
                <a:cs typeface="Segoe UI" pitchFamily="34" charset="0"/>
              </a:endParaRPr>
            </a:p>
          </p:txBody>
        </p:sp>
        <p:sp>
          <p:nvSpPr>
            <p:cNvPr id="122" name="Freeform 121"/>
            <p:cNvSpPr/>
            <p:nvPr/>
          </p:nvSpPr>
          <p:spPr bwMode="auto">
            <a:xfrm>
              <a:off x="3615094" y="-9598196"/>
              <a:ext cx="4883195" cy="4883195"/>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3600" dirty="0" err="1">
                <a:solidFill>
                  <a:schemeClr val="tx1"/>
                </a:solidFill>
                <a:ea typeface="Segoe UI" pitchFamily="34" charset="0"/>
                <a:cs typeface="Segoe UI" pitchFamily="34" charset="0"/>
              </a:endParaRPr>
            </a:p>
          </p:txBody>
        </p:sp>
      </p:grpSp>
      <p:grpSp>
        <p:nvGrpSpPr>
          <p:cNvPr id="123" name="Group 122"/>
          <p:cNvGrpSpPr/>
          <p:nvPr/>
        </p:nvGrpSpPr>
        <p:grpSpPr>
          <a:xfrm>
            <a:off x="244655" y="2382824"/>
            <a:ext cx="427370" cy="274038"/>
            <a:chOff x="7822816" y="2717080"/>
            <a:chExt cx="427431" cy="274077"/>
          </a:xfrm>
          <a:solidFill>
            <a:schemeClr val="accent2">
              <a:lumMod val="75000"/>
            </a:schemeClr>
          </a:solidFill>
        </p:grpSpPr>
        <p:sp>
          <p:nvSpPr>
            <p:cNvPr id="124" name="Freeform 123"/>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grpFill/>
            <a:ln>
              <a:noFill/>
            </a:ln>
          </p:spPr>
          <p:txBody>
            <a:bodyPr vert="horz" wrap="square" lIns="91427" tIns="45713" rIns="91427" bIns="45713" numCol="1" anchor="t" anchorCtr="0" compatLnSpc="1">
              <a:prstTxWarp prst="textNoShape">
                <a:avLst/>
              </a:prstTxWarp>
              <a:noAutofit/>
            </a:bodyPr>
            <a:lstStyle/>
            <a:p>
              <a:endParaRPr lang="en-US"/>
            </a:p>
          </p:txBody>
        </p:sp>
        <p:sp>
          <p:nvSpPr>
            <p:cNvPr id="125"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grpFill/>
            <a:ln>
              <a:noFill/>
            </a:ln>
          </p:spPr>
          <p:txBody>
            <a:bodyPr vert="horz" wrap="square" lIns="91427" tIns="45713" rIns="91427" bIns="45713" numCol="1" anchor="t" anchorCtr="0" compatLnSpc="1">
              <a:prstTxWarp prst="textNoShape">
                <a:avLst/>
              </a:prstTxWarp>
            </a:bodyPr>
            <a:lstStyle/>
            <a:p>
              <a:endParaRPr lang="en-US"/>
            </a:p>
          </p:txBody>
        </p:sp>
      </p:grpSp>
      <p:sp>
        <p:nvSpPr>
          <p:cNvPr id="126" name="Freeform 125"/>
          <p:cNvSpPr/>
          <p:nvPr/>
        </p:nvSpPr>
        <p:spPr bwMode="auto">
          <a:xfrm>
            <a:off x="271687" y="2914869"/>
            <a:ext cx="373305" cy="253760"/>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127" name="Rectangle 126"/>
          <p:cNvSpPr/>
          <p:nvPr/>
        </p:nvSpPr>
        <p:spPr>
          <a:xfrm>
            <a:off x="696403" y="3426122"/>
            <a:ext cx="1268690" cy="264972"/>
          </a:xfrm>
          <a:prstGeom prst="rect">
            <a:avLst/>
          </a:prstGeom>
        </p:spPr>
        <p:txBody>
          <a:bodyPr wrap="square">
            <a:spAutoFit/>
          </a:bodyPr>
          <a:lstStyle/>
          <a:p>
            <a:r>
              <a:rPr lang="en-US" sz="1100" dirty="0">
                <a:solidFill>
                  <a:schemeClr val="accent2">
                    <a:lumMod val="75000"/>
                  </a:schemeClr>
                </a:solidFill>
                <a:cs typeface="Segoe UI Semilight" panose="020B0402040204020203" pitchFamily="34" charset="0"/>
              </a:rPr>
              <a:t>Cortana</a:t>
            </a:r>
          </a:p>
        </p:txBody>
      </p:sp>
      <p:sp>
        <p:nvSpPr>
          <p:cNvPr id="128" name="Rectangle 127"/>
          <p:cNvSpPr/>
          <p:nvPr/>
        </p:nvSpPr>
        <p:spPr>
          <a:xfrm>
            <a:off x="696403" y="2827100"/>
            <a:ext cx="1268690" cy="437622"/>
          </a:xfrm>
          <a:prstGeom prst="rect">
            <a:avLst/>
          </a:prstGeom>
        </p:spPr>
        <p:txBody>
          <a:bodyPr wrap="square" anchor="ctr">
            <a:spAutoFit/>
          </a:bodyPr>
          <a:lstStyle/>
          <a:p>
            <a:r>
              <a:rPr lang="en-US" sz="1100" dirty="0">
                <a:cs typeface="Segoe UI Semilight" panose="020B0402040204020203" pitchFamily="34" charset="0"/>
              </a:rPr>
              <a:t>Bot </a:t>
            </a:r>
            <a:br>
              <a:rPr lang="en-US" sz="1100" dirty="0">
                <a:cs typeface="Segoe UI Semilight" panose="020B0402040204020203" pitchFamily="34" charset="0"/>
              </a:rPr>
            </a:br>
            <a:r>
              <a:rPr lang="en-US" sz="1100" dirty="0">
                <a:cs typeface="Segoe UI Semilight" panose="020B0402040204020203" pitchFamily="34" charset="0"/>
              </a:rPr>
              <a:t>Framework</a:t>
            </a:r>
          </a:p>
        </p:txBody>
      </p:sp>
      <p:sp>
        <p:nvSpPr>
          <p:cNvPr id="129" name="Rectangle 128"/>
          <p:cNvSpPr/>
          <p:nvPr/>
        </p:nvSpPr>
        <p:spPr>
          <a:xfrm>
            <a:off x="696403" y="2304429"/>
            <a:ext cx="1268690" cy="437622"/>
          </a:xfrm>
          <a:prstGeom prst="rect">
            <a:avLst/>
          </a:prstGeom>
        </p:spPr>
        <p:txBody>
          <a:bodyPr wrap="square">
            <a:spAutoFit/>
          </a:bodyPr>
          <a:lstStyle/>
          <a:p>
            <a:r>
              <a:rPr lang="en-US" sz="1100" dirty="0">
                <a:solidFill>
                  <a:schemeClr val="accent2">
                    <a:lumMod val="75000"/>
                  </a:schemeClr>
                </a:solidFill>
                <a:cs typeface="Segoe UI Semilight" panose="020B0402040204020203" pitchFamily="34" charset="0"/>
              </a:rPr>
              <a:t>Cognitive Services</a:t>
            </a:r>
          </a:p>
        </p:txBody>
      </p:sp>
      <p:pic>
        <p:nvPicPr>
          <p:cNvPr id="43" name="Picture 4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74993" y="1283724"/>
            <a:ext cx="8689573" cy="3850831"/>
          </a:xfrm>
          <a:prstGeom prst="rect">
            <a:avLst/>
          </a:prstGeom>
        </p:spPr>
      </p:pic>
      <p:sp>
        <p:nvSpPr>
          <p:cNvPr id="52" name="Rectangle 51"/>
          <p:cNvSpPr/>
          <p:nvPr/>
        </p:nvSpPr>
        <p:spPr bwMode="auto">
          <a:xfrm>
            <a:off x="1" y="5172226"/>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4" name="TextBox 53"/>
          <p:cNvSpPr txBox="1"/>
          <p:nvPr/>
        </p:nvSpPr>
        <p:spPr>
          <a:xfrm>
            <a:off x="1552410" y="5230161"/>
            <a:ext cx="10101363" cy="1568977"/>
          </a:xfrm>
          <a:prstGeom prst="rect">
            <a:avLst/>
          </a:prstGeom>
          <a:noFill/>
        </p:spPr>
        <p:txBody>
          <a:bodyPr wrap="square" lIns="179285" tIns="143428" rIns="179285" bIns="143428" rtlCol="0">
            <a:spAutoFit/>
          </a:bodyPr>
          <a:lstStyle/>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Bot Connector Service:  A service to register your bot, configure channels and publish to the Bot Directory. Connect your bot(s) seamlessly to text/</a:t>
            </a:r>
            <a:r>
              <a:rPr lang="en-US" sz="1176" kern="0" dirty="0" err="1">
                <a:solidFill>
                  <a:schemeClr val="bg1"/>
                </a:solidFill>
              </a:rPr>
              <a:t>sms</a:t>
            </a:r>
            <a:r>
              <a:rPr lang="en-US" sz="1176" kern="0" dirty="0">
                <a:solidFill>
                  <a:schemeClr val="bg1"/>
                </a:solidFill>
              </a:rPr>
              <a:t>, Office 365 mail, Skype, Slack, Twitter, and more. </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Bot Builder SDK: An open source SDK hosted on GitHub. Everything you need to build great dialogs within your Node.js or C# bot</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Bot Directory: A public directory of bots registered through the Bot Connector Service. Discover, try, and add bots to conversation experiences</a:t>
            </a:r>
          </a:p>
          <a:p>
            <a:pPr marL="174297" indent="-174297" defTabSz="896386">
              <a:lnSpc>
                <a:spcPct val="90000"/>
              </a:lnSpc>
              <a:spcAft>
                <a:spcPts val="588"/>
              </a:spcAft>
              <a:buClr>
                <a:schemeClr val="accent2"/>
              </a:buClr>
              <a:buFont typeface="Arial" panose="020B0604020202020204" pitchFamily="34" charset="0"/>
              <a:buChar char="•"/>
              <a:defRPr/>
            </a:pPr>
            <a:endParaRPr lang="en-US" sz="1176" kern="0" dirty="0">
              <a:solidFill>
                <a:schemeClr val="bg1"/>
              </a:solidFill>
            </a:endParaRPr>
          </a:p>
          <a:p>
            <a:pPr marL="174297" indent="-174297" defTabSz="896386">
              <a:lnSpc>
                <a:spcPct val="90000"/>
              </a:lnSpc>
              <a:spcAft>
                <a:spcPts val="588"/>
              </a:spcAft>
              <a:buClr>
                <a:schemeClr val="accent2"/>
              </a:buClr>
              <a:buFont typeface="Arial" panose="020B0604020202020204" pitchFamily="34" charset="0"/>
              <a:buChar char="•"/>
              <a:defRPr/>
            </a:pPr>
            <a:endParaRPr lang="en-US" sz="1176" kern="0" dirty="0">
              <a:solidFill>
                <a:schemeClr val="bg1"/>
              </a:solidFill>
            </a:endParaRPr>
          </a:p>
        </p:txBody>
      </p:sp>
    </p:spTree>
    <p:extLst>
      <p:ext uri="{BB962C8B-B14F-4D97-AF65-F5344CB8AC3E}">
        <p14:creationId xmlns:p14="http://schemas.microsoft.com/office/powerpoint/2010/main" val="175712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896386">
              <a:spcBef>
                <a:spcPts val="0"/>
              </a:spcBef>
              <a:spcAft>
                <a:spcPts val="588"/>
              </a:spcAft>
              <a:defRPr/>
            </a:pPr>
            <a:r>
              <a:rPr lang="en-US" kern="0" spc="0" dirty="0">
                <a:ln>
                  <a:noFill/>
                </a:ln>
              </a:rPr>
              <a:t>Get things done in more helpful, proactive and natural ways </a:t>
            </a:r>
          </a:p>
        </p:txBody>
      </p:sp>
      <p:grpSp>
        <p:nvGrpSpPr>
          <p:cNvPr id="3" name="Group 2"/>
          <p:cNvGrpSpPr/>
          <p:nvPr/>
        </p:nvGrpSpPr>
        <p:grpSpPr>
          <a:xfrm>
            <a:off x="1910362" y="1449888"/>
            <a:ext cx="10053281" cy="3629667"/>
            <a:chOff x="457200" y="1798776"/>
            <a:chExt cx="11283950" cy="4602024"/>
          </a:xfrm>
        </p:grpSpPr>
        <p:sp>
          <p:nvSpPr>
            <p:cNvPr id="143" name="Rectangle 142"/>
            <p:cNvSpPr/>
            <p:nvPr/>
          </p:nvSpPr>
          <p:spPr bwMode="auto">
            <a:xfrm>
              <a:off x="457200" y="1798776"/>
              <a:ext cx="3688781"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0" tIns="44821" rIns="0" bIns="44821" numCol="1" spcCol="0" rtlCol="0" fromWordArt="0" anchor="b" anchorCtr="0" forceAA="0" compatLnSpc="1">
              <a:prstTxWarp prst="textNoShape">
                <a:avLst/>
              </a:prstTxWarp>
              <a:noAutofit/>
            </a:bodyPr>
            <a:lstStyle/>
            <a:p>
              <a:pPr defTabSz="914102" fontAlgn="base">
                <a:spcBef>
                  <a:spcPct val="0"/>
                </a:spcBef>
                <a:spcAft>
                  <a:spcPct val="0"/>
                </a:spcAft>
                <a:defRPr/>
              </a:pPr>
              <a:r>
                <a:rPr lang="en-US" sz="1765" kern="0" dirty="0">
                  <a:solidFill>
                    <a:srgbClr val="0072C6"/>
                  </a:solidFill>
                  <a:latin typeface="+mj-lt"/>
                  <a:ea typeface="Segoe UI" pitchFamily="34" charset="0"/>
                  <a:cs typeface="Segoe UI" pitchFamily="34" charset="0"/>
                </a:rPr>
                <a:t>Here are some of the things I can help you with…</a:t>
              </a:r>
            </a:p>
          </p:txBody>
        </p:sp>
        <p:sp>
          <p:nvSpPr>
            <p:cNvPr id="144" name="Rectangle 143"/>
            <p:cNvSpPr/>
            <p:nvPr/>
          </p:nvSpPr>
          <p:spPr bwMode="auto">
            <a:xfrm>
              <a:off x="4254785" y="1798776"/>
              <a:ext cx="3688781"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b" anchorCtr="0" forceAA="0" compatLnSpc="1">
              <a:prstTxWarp prst="textNoShape">
                <a:avLst/>
              </a:prstTxWarp>
              <a:noAutofit/>
            </a:bodyPr>
            <a:lstStyle/>
            <a:p>
              <a:pPr algn="ctr" defTabSz="914102" fontAlgn="base">
                <a:spcBef>
                  <a:spcPct val="0"/>
                </a:spcBef>
                <a:spcAft>
                  <a:spcPct val="0"/>
                </a:spcAft>
                <a:defRPr/>
              </a:pPr>
              <a:r>
                <a:rPr lang="en-US" sz="1765" kern="0" dirty="0">
                  <a:solidFill>
                    <a:srgbClr val="0072C6"/>
                  </a:solidFill>
                  <a:latin typeface="+mj-lt"/>
                  <a:ea typeface="Segoe UI" pitchFamily="34" charset="0"/>
                  <a:cs typeface="Segoe UI" pitchFamily="34" charset="0"/>
                </a:rPr>
                <a:t>Cortana for</a:t>
              </a:r>
              <a:br>
                <a:rPr lang="en-US" sz="1765" kern="0" dirty="0">
                  <a:solidFill>
                    <a:srgbClr val="0072C6"/>
                  </a:solidFill>
                  <a:latin typeface="+mj-lt"/>
                  <a:ea typeface="Segoe UI" pitchFamily="34" charset="0"/>
                  <a:cs typeface="Segoe UI" pitchFamily="34" charset="0"/>
                </a:rPr>
              </a:br>
              <a:r>
                <a:rPr lang="en-US" sz="1765" kern="0" dirty="0">
                  <a:solidFill>
                    <a:srgbClr val="0072C6"/>
                  </a:solidFill>
                  <a:latin typeface="+mj-lt"/>
                  <a:ea typeface="Segoe UI" pitchFamily="34" charset="0"/>
                  <a:cs typeface="Segoe UI" pitchFamily="34" charset="0"/>
                </a:rPr>
                <a:t>Consumers (today)</a:t>
              </a:r>
            </a:p>
          </p:txBody>
        </p:sp>
        <p:sp>
          <p:nvSpPr>
            <p:cNvPr id="145" name="Rectangle 144"/>
            <p:cNvSpPr/>
            <p:nvPr/>
          </p:nvSpPr>
          <p:spPr bwMode="auto">
            <a:xfrm>
              <a:off x="8052369" y="1798776"/>
              <a:ext cx="3688781"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b" anchorCtr="0" forceAA="0" compatLnSpc="1">
              <a:prstTxWarp prst="textNoShape">
                <a:avLst/>
              </a:prstTxWarp>
              <a:noAutofit/>
            </a:bodyPr>
            <a:lstStyle/>
            <a:p>
              <a:pPr algn="ctr" defTabSz="914102" fontAlgn="base">
                <a:spcBef>
                  <a:spcPct val="0"/>
                </a:spcBef>
                <a:spcAft>
                  <a:spcPct val="0"/>
                </a:spcAft>
                <a:defRPr/>
              </a:pPr>
              <a:r>
                <a:rPr lang="en-US" sz="1765" kern="0" dirty="0">
                  <a:solidFill>
                    <a:srgbClr val="0072C6"/>
                  </a:solidFill>
                  <a:latin typeface="+mj-lt"/>
                  <a:ea typeface="Segoe UI" pitchFamily="34" charset="0"/>
                  <a:cs typeface="Segoe UI" pitchFamily="34" charset="0"/>
                </a:rPr>
                <a:t>With the Cortana</a:t>
              </a:r>
              <a:br>
                <a:rPr lang="en-US" sz="1765" kern="0" dirty="0">
                  <a:solidFill>
                    <a:srgbClr val="0072C6"/>
                  </a:solidFill>
                  <a:latin typeface="+mj-lt"/>
                  <a:ea typeface="Segoe UI" pitchFamily="34" charset="0"/>
                  <a:cs typeface="Segoe UI" pitchFamily="34" charset="0"/>
                </a:rPr>
              </a:br>
              <a:r>
                <a:rPr lang="en-US" sz="1765" kern="0" dirty="0">
                  <a:solidFill>
                    <a:srgbClr val="0072C6"/>
                  </a:solidFill>
                  <a:latin typeface="+mj-lt"/>
                  <a:ea typeface="Segoe UI" pitchFamily="34" charset="0"/>
                  <a:cs typeface="Segoe UI" pitchFamily="34" charset="0"/>
                </a:rPr>
                <a:t>Intelligence Suite</a:t>
              </a:r>
            </a:p>
          </p:txBody>
        </p:sp>
        <p:pic>
          <p:nvPicPr>
            <p:cNvPr id="146" name="Picture 145"/>
            <p:cNvPicPr>
              <a:picLocks/>
            </p:cNvPicPr>
            <p:nvPr/>
          </p:nvPicPr>
          <p:blipFill rotWithShape="1">
            <a:blip r:embed="rId3" cstate="email">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a:ext>
              </a:extLst>
            </a:blip>
            <a:srcRect/>
            <a:stretch/>
          </p:blipFill>
          <p:spPr>
            <a:xfrm>
              <a:off x="457200" y="1913076"/>
              <a:ext cx="604318" cy="685800"/>
            </a:xfrm>
            <a:prstGeom prst="rect">
              <a:avLst/>
            </a:prstGeom>
          </p:spPr>
        </p:pic>
        <p:sp>
          <p:nvSpPr>
            <p:cNvPr id="147" name="Rectangle 146"/>
            <p:cNvSpPr/>
            <p:nvPr/>
          </p:nvSpPr>
          <p:spPr bwMode="auto">
            <a:xfrm>
              <a:off x="457200" y="2789376"/>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1765" kern="0" dirty="0">
                  <a:solidFill>
                    <a:schemeClr val="bg1"/>
                  </a:solidFill>
                  <a:latin typeface="Segoe UI Semibold" panose="020B0702040204020203" pitchFamily="34" charset="0"/>
                  <a:ea typeface="Segoe UI" pitchFamily="34" charset="0"/>
                  <a:cs typeface="Segoe UI Semibold" panose="020B0702040204020203" pitchFamily="34" charset="0"/>
                </a:rPr>
                <a:t>Answers</a:t>
              </a:r>
            </a:p>
          </p:txBody>
        </p:sp>
        <p:sp>
          <p:nvSpPr>
            <p:cNvPr id="148" name="Rectangle 147"/>
            <p:cNvSpPr/>
            <p:nvPr/>
          </p:nvSpPr>
          <p:spPr bwMode="auto">
            <a:xfrm>
              <a:off x="4254785" y="2789376"/>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1176" kern="0" dirty="0">
                  <a:solidFill>
                    <a:schemeClr val="bg1"/>
                  </a:solidFill>
                  <a:ea typeface="Segoe UI" pitchFamily="34" charset="0"/>
                  <a:cs typeface="Segoe UI" pitchFamily="34" charset="0"/>
                </a:rPr>
                <a:t>Public reference data answers – “</a:t>
              </a:r>
              <a:r>
                <a:rPr lang="en-US" sz="1176" i="1" kern="0" dirty="0">
                  <a:solidFill>
                    <a:schemeClr val="bg1"/>
                  </a:solidFill>
                  <a:ea typeface="Segoe UI" pitchFamily="34" charset="0"/>
                  <a:cs typeface="Segoe UI" pitchFamily="34" charset="0"/>
                </a:rPr>
                <a:t>How far is it from Los Angeles to San Francisco?”</a:t>
              </a:r>
            </a:p>
          </p:txBody>
        </p:sp>
        <p:sp>
          <p:nvSpPr>
            <p:cNvPr id="149" name="Rectangle 148"/>
            <p:cNvSpPr/>
            <p:nvPr/>
          </p:nvSpPr>
          <p:spPr bwMode="auto">
            <a:xfrm>
              <a:off x="8052369" y="2789376"/>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1176" kern="0" dirty="0">
                  <a:solidFill>
                    <a:schemeClr val="bg1"/>
                  </a:solidFill>
                  <a:ea typeface="Segoe UI" pitchFamily="34" charset="0"/>
                  <a:cs typeface="Segoe UI" pitchFamily="34" charset="0"/>
                </a:rPr>
                <a:t>Answers from organizational data in Power BI</a:t>
              </a:r>
            </a:p>
            <a:p>
              <a:pPr defTabSz="914102" fontAlgn="base">
                <a:spcBef>
                  <a:spcPct val="0"/>
                </a:spcBef>
                <a:spcAft>
                  <a:spcPct val="0"/>
                </a:spcAft>
                <a:defRPr/>
              </a:pPr>
              <a:r>
                <a:rPr lang="en-US" sz="1176" i="1" kern="0" dirty="0">
                  <a:solidFill>
                    <a:schemeClr val="bg1"/>
                  </a:solidFill>
                  <a:ea typeface="Segoe UI" pitchFamily="34" charset="0"/>
                  <a:cs typeface="Segoe UI" pitchFamily="34" charset="0"/>
                </a:rPr>
                <a:t>“What were our biggest deals that closed </a:t>
              </a:r>
              <a:br>
                <a:rPr lang="en-US" sz="1176" i="1" kern="0" dirty="0">
                  <a:solidFill>
                    <a:schemeClr val="bg1"/>
                  </a:solidFill>
                  <a:ea typeface="Segoe UI" pitchFamily="34" charset="0"/>
                  <a:cs typeface="Segoe UI" pitchFamily="34" charset="0"/>
                </a:rPr>
              </a:br>
              <a:r>
                <a:rPr lang="en-US" sz="1176" i="1" kern="0" dirty="0">
                  <a:solidFill>
                    <a:schemeClr val="bg1"/>
                  </a:solidFill>
                  <a:ea typeface="Segoe UI" pitchFamily="34" charset="0"/>
                  <a:cs typeface="Segoe UI" pitchFamily="34" charset="0"/>
                </a:rPr>
                <a:t>last month?”</a:t>
              </a:r>
            </a:p>
          </p:txBody>
        </p:sp>
        <p:sp>
          <p:nvSpPr>
            <p:cNvPr id="150" name="Rectangle 149"/>
            <p:cNvSpPr/>
            <p:nvPr/>
          </p:nvSpPr>
          <p:spPr bwMode="auto">
            <a:xfrm>
              <a:off x="457200" y="3720624"/>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1765" kern="0" dirty="0">
                  <a:solidFill>
                    <a:schemeClr val="bg1"/>
                  </a:solidFill>
                  <a:latin typeface="Segoe UI Semibold" panose="020B0702040204020203" pitchFamily="34" charset="0"/>
                  <a:ea typeface="Segoe UI" pitchFamily="34" charset="0"/>
                  <a:cs typeface="Segoe UI Semibold" panose="020B0702040204020203" pitchFamily="34" charset="0"/>
                </a:rPr>
                <a:t>Predictions</a:t>
              </a:r>
            </a:p>
          </p:txBody>
        </p:sp>
        <p:sp>
          <p:nvSpPr>
            <p:cNvPr id="151" name="Rectangle 150"/>
            <p:cNvSpPr/>
            <p:nvPr/>
          </p:nvSpPr>
          <p:spPr bwMode="auto">
            <a:xfrm>
              <a:off x="4254785" y="3720624"/>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1176" kern="0" dirty="0">
                  <a:solidFill>
                    <a:schemeClr val="bg1"/>
                  </a:solidFill>
                  <a:ea typeface="Segoe UI" pitchFamily="34" charset="0"/>
                  <a:cs typeface="Segoe UI" pitchFamily="34" charset="0"/>
                </a:rPr>
                <a:t>Event predictions – </a:t>
              </a:r>
              <a:r>
                <a:rPr lang="en-US" sz="1176" i="1" kern="0" dirty="0">
                  <a:solidFill>
                    <a:schemeClr val="bg1"/>
                  </a:solidFill>
                  <a:ea typeface="Segoe UI" pitchFamily="34" charset="0"/>
                  <a:cs typeface="Segoe UI" pitchFamily="34" charset="0"/>
                </a:rPr>
                <a:t>“Who do you think is going to win the Germany Italy game?”</a:t>
              </a:r>
            </a:p>
          </p:txBody>
        </p:sp>
        <p:sp>
          <p:nvSpPr>
            <p:cNvPr id="152" name="Rectangle 151"/>
            <p:cNvSpPr/>
            <p:nvPr/>
          </p:nvSpPr>
          <p:spPr bwMode="auto">
            <a:xfrm>
              <a:off x="8052369" y="3720624"/>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1176" kern="0" dirty="0">
                  <a:solidFill>
                    <a:schemeClr val="bg1"/>
                  </a:solidFill>
                  <a:ea typeface="Segoe UI" pitchFamily="34" charset="0"/>
                  <a:cs typeface="Segoe UI" pitchFamily="34" charset="0"/>
                </a:rPr>
                <a:t>Integration with prediction solutions</a:t>
              </a:r>
            </a:p>
            <a:p>
              <a:pPr defTabSz="914102" fontAlgn="base">
                <a:spcBef>
                  <a:spcPct val="0"/>
                </a:spcBef>
                <a:spcAft>
                  <a:spcPct val="0"/>
                </a:spcAft>
                <a:defRPr/>
              </a:pPr>
              <a:r>
                <a:rPr lang="en-US" sz="1176" i="1" kern="0" dirty="0">
                  <a:solidFill>
                    <a:schemeClr val="bg1"/>
                  </a:solidFill>
                  <a:ea typeface="Segoe UI" pitchFamily="34" charset="0"/>
                  <a:cs typeface="Segoe UI" pitchFamily="34" charset="0"/>
                </a:rPr>
                <a:t>“Which of our customers are most likely to churn in the next quarter?”</a:t>
              </a:r>
            </a:p>
          </p:txBody>
        </p:sp>
        <p:sp>
          <p:nvSpPr>
            <p:cNvPr id="153" name="Rectangle 152"/>
            <p:cNvSpPr/>
            <p:nvPr/>
          </p:nvSpPr>
          <p:spPr bwMode="auto">
            <a:xfrm>
              <a:off x="457200" y="4651871"/>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1765" kern="0" dirty="0">
                  <a:solidFill>
                    <a:schemeClr val="bg1"/>
                  </a:solidFill>
                  <a:latin typeface="Segoe UI Semibold" panose="020B0702040204020203" pitchFamily="34" charset="0"/>
                  <a:ea typeface="Segoe UI" pitchFamily="34" charset="0"/>
                  <a:cs typeface="Segoe UI Semibold" panose="020B0702040204020203" pitchFamily="34" charset="0"/>
                </a:rPr>
                <a:t>Monitoring &amp; Alerts</a:t>
              </a:r>
            </a:p>
          </p:txBody>
        </p:sp>
        <p:sp>
          <p:nvSpPr>
            <p:cNvPr id="154" name="Rectangle 153"/>
            <p:cNvSpPr/>
            <p:nvPr/>
          </p:nvSpPr>
          <p:spPr bwMode="auto">
            <a:xfrm>
              <a:off x="4254785" y="4651871"/>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1176" kern="0" dirty="0">
                  <a:solidFill>
                    <a:schemeClr val="bg1"/>
                  </a:solidFill>
                  <a:ea typeface="Segoe UI" pitchFamily="34" charset="0"/>
                  <a:cs typeface="Segoe UI" pitchFamily="34" charset="0"/>
                </a:rPr>
                <a:t>Flight status, traffic conditions, changes in weather, …</a:t>
              </a:r>
            </a:p>
          </p:txBody>
        </p:sp>
        <p:sp>
          <p:nvSpPr>
            <p:cNvPr id="155" name="Rectangle 154"/>
            <p:cNvSpPr/>
            <p:nvPr/>
          </p:nvSpPr>
          <p:spPr bwMode="auto">
            <a:xfrm>
              <a:off x="8052369" y="4651871"/>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1176" kern="0" dirty="0">
                  <a:solidFill>
                    <a:schemeClr val="bg1"/>
                  </a:solidFill>
                  <a:ea typeface="Segoe UI" pitchFamily="34" charset="0"/>
                  <a:cs typeface="Segoe UI" pitchFamily="34" charset="0"/>
                </a:rPr>
                <a:t>Monitoring KPIs and preemptive alerting</a:t>
              </a:r>
            </a:p>
            <a:p>
              <a:pPr defTabSz="914102" fontAlgn="base">
                <a:spcBef>
                  <a:spcPct val="0"/>
                </a:spcBef>
                <a:spcAft>
                  <a:spcPct val="0"/>
                </a:spcAft>
                <a:defRPr/>
              </a:pPr>
              <a:r>
                <a:rPr lang="en-US" sz="1176" i="1" kern="0" dirty="0">
                  <a:solidFill>
                    <a:schemeClr val="bg1"/>
                  </a:solidFill>
                  <a:ea typeface="Segoe UI" pitchFamily="34" charset="0"/>
                  <a:cs typeface="Segoe UI" pitchFamily="34" charset="0"/>
                </a:rPr>
                <a:t>“Alert me if this customer ever has a 90% chance of churn in the next 30 days”</a:t>
              </a:r>
            </a:p>
          </p:txBody>
        </p:sp>
        <p:sp>
          <p:nvSpPr>
            <p:cNvPr id="156" name="Rectangle 155"/>
            <p:cNvSpPr/>
            <p:nvPr/>
          </p:nvSpPr>
          <p:spPr bwMode="auto">
            <a:xfrm>
              <a:off x="457200" y="5583119"/>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1765" kern="0" dirty="0">
                  <a:solidFill>
                    <a:schemeClr val="bg1"/>
                  </a:solidFill>
                  <a:latin typeface="Segoe UI Semibold" panose="020B0702040204020203" pitchFamily="34" charset="0"/>
                  <a:ea typeface="Segoe UI" pitchFamily="34" charset="0"/>
                  <a:cs typeface="Segoe UI Semibold" panose="020B0702040204020203" pitchFamily="34" charset="0"/>
                </a:rPr>
                <a:t>Task Completion</a:t>
              </a:r>
            </a:p>
          </p:txBody>
        </p:sp>
        <p:sp>
          <p:nvSpPr>
            <p:cNvPr id="157" name="Rectangle 156"/>
            <p:cNvSpPr/>
            <p:nvPr/>
          </p:nvSpPr>
          <p:spPr bwMode="auto">
            <a:xfrm>
              <a:off x="4254785" y="5583119"/>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1176" kern="0" dirty="0">
                  <a:solidFill>
                    <a:schemeClr val="bg1"/>
                  </a:solidFill>
                  <a:ea typeface="Segoe UI" pitchFamily="34" charset="0"/>
                  <a:cs typeface="Segoe UI" pitchFamily="34" charset="0"/>
                </a:rPr>
                <a:t>Setting reminders, scheduling meetings, getting directions, …</a:t>
              </a:r>
            </a:p>
          </p:txBody>
        </p:sp>
        <p:sp>
          <p:nvSpPr>
            <p:cNvPr id="158" name="Rectangle 157"/>
            <p:cNvSpPr/>
            <p:nvPr/>
          </p:nvSpPr>
          <p:spPr bwMode="auto">
            <a:xfrm>
              <a:off x="8052369" y="5583119"/>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1176" kern="0" dirty="0">
                  <a:solidFill>
                    <a:schemeClr val="bg1"/>
                  </a:solidFill>
                  <a:ea typeface="Segoe UI" pitchFamily="34" charset="0"/>
                  <a:cs typeface="Segoe UI" pitchFamily="34" charset="0"/>
                </a:rPr>
                <a:t>Line of business process integration</a:t>
              </a:r>
            </a:p>
            <a:p>
              <a:pPr defTabSz="914102" fontAlgn="base">
                <a:spcBef>
                  <a:spcPct val="0"/>
                </a:spcBef>
                <a:spcAft>
                  <a:spcPct val="0"/>
                </a:spcAft>
                <a:defRPr/>
              </a:pPr>
              <a:r>
                <a:rPr lang="en-US" sz="1176" i="1" kern="0" dirty="0">
                  <a:solidFill>
                    <a:schemeClr val="bg1"/>
                  </a:solidFill>
                  <a:ea typeface="Segoe UI" pitchFamily="34" charset="0"/>
                  <a:cs typeface="Segoe UI" pitchFamily="34" charset="0"/>
                </a:rPr>
                <a:t>Assistance with expense report submission </a:t>
              </a:r>
              <a:br>
                <a:rPr lang="en-US" sz="1176" i="1" kern="0" dirty="0">
                  <a:solidFill>
                    <a:schemeClr val="bg1"/>
                  </a:solidFill>
                  <a:ea typeface="Segoe UI" pitchFamily="34" charset="0"/>
                  <a:cs typeface="Segoe UI" pitchFamily="34" charset="0"/>
                </a:rPr>
              </a:br>
              <a:r>
                <a:rPr lang="en-US" sz="1176" i="1" kern="0" dirty="0">
                  <a:solidFill>
                    <a:schemeClr val="bg1"/>
                  </a:solidFill>
                  <a:ea typeface="Segoe UI" pitchFamily="34" charset="0"/>
                  <a:cs typeface="Segoe UI" pitchFamily="34" charset="0"/>
                </a:rPr>
                <a:t>on-time within policy</a:t>
              </a:r>
            </a:p>
          </p:txBody>
        </p:sp>
        <p:cxnSp>
          <p:nvCxnSpPr>
            <p:cNvPr id="159" name="Straight Connector 158"/>
            <p:cNvCxnSpPr/>
            <p:nvPr/>
          </p:nvCxnSpPr>
          <p:spPr>
            <a:xfrm>
              <a:off x="457200" y="2713176"/>
              <a:ext cx="3688781" cy="0"/>
            </a:xfrm>
            <a:prstGeom prst="line">
              <a:avLst/>
            </a:prstGeom>
            <a:ln w="3810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4254785" y="2713176"/>
              <a:ext cx="3688781" cy="0"/>
            </a:xfrm>
            <a:prstGeom prst="line">
              <a:avLst/>
            </a:prstGeom>
            <a:ln w="3810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8052369" y="2713176"/>
              <a:ext cx="3688781" cy="0"/>
            </a:xfrm>
            <a:prstGeom prst="line">
              <a:avLst/>
            </a:prstGeom>
            <a:ln w="3810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4" name="Group 123"/>
          <p:cNvGrpSpPr/>
          <p:nvPr/>
        </p:nvGrpSpPr>
        <p:grpSpPr>
          <a:xfrm>
            <a:off x="1463613" y="2318118"/>
            <a:ext cx="196803" cy="206902"/>
            <a:chOff x="4106551" y="3401141"/>
            <a:chExt cx="254631" cy="267699"/>
          </a:xfrm>
        </p:grpSpPr>
        <p:sp>
          <p:nvSpPr>
            <p:cNvPr id="125" name="Rectangle 124"/>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Rectangle 125"/>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7" name="Oval 126"/>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Oval 127"/>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9" name="Rectangle 128"/>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Rectangle 129"/>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Oval 130"/>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2" name="Oval 131"/>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Oval 134"/>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6" name="Oval 135"/>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Rectangle 136"/>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8" name="Rectangle 137"/>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9" name="Oval 138"/>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0" name="Oval 139"/>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41" name="Rectangle 140"/>
          <p:cNvSpPr/>
          <p:nvPr/>
        </p:nvSpPr>
        <p:spPr bwMode="auto">
          <a:xfrm>
            <a:off x="2810" y="1617612"/>
            <a:ext cx="1737113" cy="2321696"/>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dirty="0">
                <a:solidFill>
                  <a:schemeClr val="tx1"/>
                </a:solidFill>
                <a:latin typeface="Segoe UI Semibold" panose="020B0702040204020203" pitchFamily="34" charset="0"/>
                <a:cs typeface="Segoe UI Semibold" panose="020B0702040204020203" pitchFamily="34" charset="0"/>
              </a:rPr>
              <a:t>Intelligence</a:t>
            </a:r>
          </a:p>
        </p:txBody>
      </p:sp>
      <p:grpSp>
        <p:nvGrpSpPr>
          <p:cNvPr id="142" name="Group 141"/>
          <p:cNvGrpSpPr/>
          <p:nvPr/>
        </p:nvGrpSpPr>
        <p:grpSpPr>
          <a:xfrm>
            <a:off x="300482" y="3398114"/>
            <a:ext cx="315714" cy="315714"/>
            <a:chOff x="3236065" y="-9960864"/>
            <a:chExt cx="5641200" cy="5641200"/>
          </a:xfrm>
          <a:solidFill>
            <a:schemeClr val="tx1"/>
          </a:solidFill>
        </p:grpSpPr>
        <p:sp>
          <p:nvSpPr>
            <p:cNvPr id="162" name="Freeform 161"/>
            <p:cNvSpPr/>
            <p:nvPr/>
          </p:nvSpPr>
          <p:spPr bwMode="auto">
            <a:xfrm>
              <a:off x="3236065" y="-9960864"/>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3600" dirty="0" err="1">
                <a:solidFill>
                  <a:schemeClr val="tx1"/>
                </a:solidFill>
                <a:ea typeface="Segoe UI" pitchFamily="34" charset="0"/>
                <a:cs typeface="Segoe UI" pitchFamily="34" charset="0"/>
              </a:endParaRPr>
            </a:p>
          </p:txBody>
        </p:sp>
        <p:sp>
          <p:nvSpPr>
            <p:cNvPr id="163" name="Freeform 162"/>
            <p:cNvSpPr/>
            <p:nvPr/>
          </p:nvSpPr>
          <p:spPr bwMode="auto">
            <a:xfrm>
              <a:off x="3615094" y="-9598196"/>
              <a:ext cx="4883195" cy="4883195"/>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3600" dirty="0" err="1">
                <a:solidFill>
                  <a:schemeClr val="tx1"/>
                </a:solidFill>
                <a:ea typeface="Segoe UI" pitchFamily="34" charset="0"/>
                <a:cs typeface="Segoe UI" pitchFamily="34" charset="0"/>
              </a:endParaRPr>
            </a:p>
          </p:txBody>
        </p:sp>
      </p:grpSp>
      <p:grpSp>
        <p:nvGrpSpPr>
          <p:cNvPr id="164" name="Group 163"/>
          <p:cNvGrpSpPr/>
          <p:nvPr/>
        </p:nvGrpSpPr>
        <p:grpSpPr>
          <a:xfrm>
            <a:off x="244655" y="2382824"/>
            <a:ext cx="427370" cy="274038"/>
            <a:chOff x="7822816" y="2717080"/>
            <a:chExt cx="427431" cy="274077"/>
          </a:xfrm>
          <a:solidFill>
            <a:schemeClr val="accent2">
              <a:lumMod val="75000"/>
            </a:schemeClr>
          </a:solidFill>
        </p:grpSpPr>
        <p:sp>
          <p:nvSpPr>
            <p:cNvPr id="165" name="Freeform 164"/>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grpFill/>
            <a:ln>
              <a:noFill/>
            </a:ln>
          </p:spPr>
          <p:txBody>
            <a:bodyPr vert="horz" wrap="square" lIns="91427" tIns="45713" rIns="91427" bIns="45713" numCol="1" anchor="t" anchorCtr="0" compatLnSpc="1">
              <a:prstTxWarp prst="textNoShape">
                <a:avLst/>
              </a:prstTxWarp>
              <a:noAutofit/>
            </a:bodyPr>
            <a:lstStyle/>
            <a:p>
              <a:endParaRPr lang="en-US"/>
            </a:p>
          </p:txBody>
        </p:sp>
        <p:sp>
          <p:nvSpPr>
            <p:cNvPr id="166"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grpFill/>
            <a:ln>
              <a:noFill/>
            </a:ln>
          </p:spPr>
          <p:txBody>
            <a:bodyPr vert="horz" wrap="square" lIns="91427" tIns="45713" rIns="91427" bIns="45713" numCol="1" anchor="t" anchorCtr="0" compatLnSpc="1">
              <a:prstTxWarp prst="textNoShape">
                <a:avLst/>
              </a:prstTxWarp>
            </a:bodyPr>
            <a:lstStyle/>
            <a:p>
              <a:endParaRPr lang="en-US"/>
            </a:p>
          </p:txBody>
        </p:sp>
      </p:grpSp>
      <p:sp>
        <p:nvSpPr>
          <p:cNvPr id="167" name="Freeform 166"/>
          <p:cNvSpPr/>
          <p:nvPr/>
        </p:nvSpPr>
        <p:spPr bwMode="auto">
          <a:xfrm>
            <a:off x="271687" y="2914869"/>
            <a:ext cx="373305" cy="253760"/>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168" name="Rectangle 167"/>
          <p:cNvSpPr/>
          <p:nvPr/>
        </p:nvSpPr>
        <p:spPr>
          <a:xfrm>
            <a:off x="696403" y="3426122"/>
            <a:ext cx="1268690" cy="264972"/>
          </a:xfrm>
          <a:prstGeom prst="rect">
            <a:avLst/>
          </a:prstGeom>
        </p:spPr>
        <p:txBody>
          <a:bodyPr wrap="square">
            <a:spAutoFit/>
          </a:bodyPr>
          <a:lstStyle/>
          <a:p>
            <a:r>
              <a:rPr lang="en-US" sz="1100" dirty="0">
                <a:cs typeface="Segoe UI Semilight" panose="020B0402040204020203" pitchFamily="34" charset="0"/>
              </a:rPr>
              <a:t>Cortana</a:t>
            </a:r>
          </a:p>
        </p:txBody>
      </p:sp>
      <p:sp>
        <p:nvSpPr>
          <p:cNvPr id="169" name="Rectangle 168"/>
          <p:cNvSpPr/>
          <p:nvPr/>
        </p:nvSpPr>
        <p:spPr>
          <a:xfrm>
            <a:off x="696403" y="2827100"/>
            <a:ext cx="1268690" cy="437622"/>
          </a:xfrm>
          <a:prstGeom prst="rect">
            <a:avLst/>
          </a:prstGeom>
        </p:spPr>
        <p:txBody>
          <a:bodyPr wrap="square" anchor="ctr">
            <a:spAutoFit/>
          </a:bodyPr>
          <a:lstStyle/>
          <a:p>
            <a:r>
              <a:rPr lang="en-US" sz="1100" dirty="0">
                <a:solidFill>
                  <a:schemeClr val="accent2">
                    <a:lumMod val="75000"/>
                  </a:schemeClr>
                </a:solidFill>
                <a:cs typeface="Segoe UI Semilight" panose="020B0402040204020203" pitchFamily="34" charset="0"/>
              </a:rPr>
              <a:t>Bot </a:t>
            </a:r>
            <a:br>
              <a:rPr lang="en-US" sz="1100" dirty="0">
                <a:solidFill>
                  <a:schemeClr val="accent2">
                    <a:lumMod val="75000"/>
                  </a:schemeClr>
                </a:solidFill>
                <a:cs typeface="Segoe UI Semilight" panose="020B0402040204020203" pitchFamily="34" charset="0"/>
              </a:rPr>
            </a:br>
            <a:r>
              <a:rPr lang="en-US" sz="1100" dirty="0">
                <a:solidFill>
                  <a:schemeClr val="accent2">
                    <a:lumMod val="75000"/>
                  </a:schemeClr>
                </a:solidFill>
                <a:cs typeface="Segoe UI Semilight" panose="020B0402040204020203" pitchFamily="34" charset="0"/>
              </a:rPr>
              <a:t>Framework</a:t>
            </a:r>
          </a:p>
        </p:txBody>
      </p:sp>
      <p:sp>
        <p:nvSpPr>
          <p:cNvPr id="170" name="Rectangle 169"/>
          <p:cNvSpPr/>
          <p:nvPr/>
        </p:nvSpPr>
        <p:spPr>
          <a:xfrm>
            <a:off x="696403" y="2304429"/>
            <a:ext cx="1268690" cy="437622"/>
          </a:xfrm>
          <a:prstGeom prst="rect">
            <a:avLst/>
          </a:prstGeom>
        </p:spPr>
        <p:txBody>
          <a:bodyPr wrap="square">
            <a:spAutoFit/>
          </a:bodyPr>
          <a:lstStyle/>
          <a:p>
            <a:r>
              <a:rPr lang="en-US" sz="1100" dirty="0">
                <a:solidFill>
                  <a:schemeClr val="accent2">
                    <a:lumMod val="75000"/>
                  </a:schemeClr>
                </a:solidFill>
                <a:cs typeface="Segoe UI Semilight" panose="020B0402040204020203" pitchFamily="34" charset="0"/>
              </a:rPr>
              <a:t>Cognitive Services</a:t>
            </a:r>
          </a:p>
        </p:txBody>
      </p:sp>
    </p:spTree>
    <p:extLst>
      <p:ext uri="{BB962C8B-B14F-4D97-AF65-F5344CB8AC3E}">
        <p14:creationId xmlns:p14="http://schemas.microsoft.com/office/powerpoint/2010/main" val="1543672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Aft>
                <a:spcPts val="588"/>
              </a:spcAft>
            </a:pPr>
            <a:r>
              <a:rPr lang="en-US" dirty="0">
                <a:solidFill>
                  <a:schemeClr val="bg1"/>
                </a:solidFill>
              </a:rPr>
              <a:t>Dashboards &amp; Visualizations</a:t>
            </a:r>
          </a:p>
        </p:txBody>
      </p:sp>
      <p:grpSp>
        <p:nvGrpSpPr>
          <p:cNvPr id="7" name="Group 6"/>
          <p:cNvGrpSpPr/>
          <p:nvPr/>
        </p:nvGrpSpPr>
        <p:grpSpPr>
          <a:xfrm>
            <a:off x="7837251" y="4244051"/>
            <a:ext cx="1668350" cy="1207855"/>
            <a:chOff x="7837251" y="4244051"/>
            <a:chExt cx="1668350" cy="1207855"/>
          </a:xfrm>
        </p:grpSpPr>
        <p:sp>
          <p:nvSpPr>
            <p:cNvPr id="164" name="Rectangle 163"/>
            <p:cNvSpPr/>
            <p:nvPr/>
          </p:nvSpPr>
          <p:spPr bwMode="auto">
            <a:xfrm>
              <a:off x="7837251" y="4244051"/>
              <a:ext cx="1660373" cy="1207855"/>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Dashboards &amp; Visualizations</a:t>
              </a:r>
            </a:p>
          </p:txBody>
        </p:sp>
        <p:sp>
          <p:nvSpPr>
            <p:cNvPr id="174" name="Rectangle 173"/>
            <p:cNvSpPr/>
            <p:nvPr/>
          </p:nvSpPr>
          <p:spPr>
            <a:xfrm>
              <a:off x="8290906" y="4805429"/>
              <a:ext cx="1214695" cy="610360"/>
            </a:xfrm>
            <a:prstGeom prst="rect">
              <a:avLst/>
            </a:prstGeom>
          </p:spPr>
          <p:txBody>
            <a:bodyPr wrap="square">
              <a:spAutoFit/>
            </a:bodyPr>
            <a:lstStyle/>
            <a:p>
              <a:pPr marL="171450" indent="-171450">
                <a:buFont typeface="Arial" panose="020B0604020202020204" pitchFamily="34" charset="0"/>
                <a:buChar char="•"/>
              </a:pPr>
              <a:r>
                <a:rPr lang="en-US" sz="1122" dirty="0">
                  <a:cs typeface="Segoe UI Semilight" panose="020B0402040204020203" pitchFamily="34" charset="0"/>
                </a:rPr>
                <a:t>Power BI</a:t>
              </a:r>
            </a:p>
            <a:p>
              <a:pPr marL="171450" indent="-171450">
                <a:buFont typeface="Arial" panose="020B0604020202020204" pitchFamily="34" charset="0"/>
                <a:buChar char="•"/>
              </a:pPr>
              <a:r>
                <a:rPr lang="en-US" sz="1122" dirty="0">
                  <a:cs typeface="Segoe UI Semilight" panose="020B0402040204020203" pitchFamily="34" charset="0"/>
                </a:rPr>
                <a:t>Reporting Services</a:t>
              </a:r>
            </a:p>
          </p:txBody>
        </p:sp>
        <p:grpSp>
          <p:nvGrpSpPr>
            <p:cNvPr id="175" name="Group 174"/>
            <p:cNvGrpSpPr/>
            <p:nvPr/>
          </p:nvGrpSpPr>
          <p:grpSpPr>
            <a:xfrm>
              <a:off x="7956466" y="5019819"/>
              <a:ext cx="310508" cy="198461"/>
              <a:chOff x="7884058" y="5368509"/>
              <a:chExt cx="324905" cy="207663"/>
            </a:xfrm>
          </p:grpSpPr>
          <p:sp>
            <p:nvSpPr>
              <p:cNvPr id="176"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77"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78"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79"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80"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grpSp>
      </p:grpSp>
      <p:grpSp>
        <p:nvGrpSpPr>
          <p:cNvPr id="6" name="Group 5"/>
          <p:cNvGrpSpPr/>
          <p:nvPr/>
        </p:nvGrpSpPr>
        <p:grpSpPr>
          <a:xfrm>
            <a:off x="807152" y="1189177"/>
            <a:ext cx="8884234" cy="4283826"/>
            <a:chOff x="807152" y="1189177"/>
            <a:chExt cx="8884234" cy="4283826"/>
          </a:xfrm>
        </p:grpSpPr>
        <p:sp>
          <p:nvSpPr>
            <p:cNvPr id="98" name="Rectangle 97"/>
            <p:cNvSpPr/>
            <p:nvPr/>
          </p:nvSpPr>
          <p:spPr bwMode="auto">
            <a:xfrm>
              <a:off x="2626936" y="1189494"/>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99" name="Rectangle 98"/>
            <p:cNvSpPr/>
            <p:nvPr/>
          </p:nvSpPr>
          <p:spPr bwMode="auto">
            <a:xfrm>
              <a:off x="4367479" y="1189495"/>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Data Stores</a:t>
              </a:r>
            </a:p>
          </p:txBody>
        </p:sp>
        <p:sp>
          <p:nvSpPr>
            <p:cNvPr id="100" name="Rectangle 99"/>
            <p:cNvSpPr/>
            <p:nvPr/>
          </p:nvSpPr>
          <p:spPr bwMode="auto">
            <a:xfrm>
              <a:off x="6108020" y="1189495"/>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Machine Learning and Analytics</a:t>
              </a:r>
            </a:p>
          </p:txBody>
        </p:sp>
        <p:sp>
          <p:nvSpPr>
            <p:cNvPr id="101" name="Rectangle 100"/>
            <p:cNvSpPr/>
            <p:nvPr/>
          </p:nvSpPr>
          <p:spPr>
            <a:xfrm>
              <a:off x="3111105" y="3751729"/>
              <a:ext cx="1190817" cy="259799"/>
            </a:xfrm>
            <a:prstGeom prst="rect">
              <a:avLst/>
            </a:prstGeom>
          </p:spPr>
          <p:txBody>
            <a:bodyPr wrap="square">
              <a:spAutoFit/>
            </a:bodyPr>
            <a:lstStyle/>
            <a:p>
              <a:pPr defTabSz="896386"/>
              <a:r>
                <a:rPr lang="en-US" sz="1100" kern="0" dirty="0">
                  <a:cs typeface="Segoe UI Semilight" panose="020B0402040204020203" pitchFamily="34" charset="0"/>
                </a:rPr>
                <a:t>Event Hubs</a:t>
              </a:r>
              <a:endParaRPr lang="en-US" sz="1100" kern="0" dirty="0"/>
            </a:p>
          </p:txBody>
        </p:sp>
        <p:sp>
          <p:nvSpPr>
            <p:cNvPr id="102" name="Rectangle 101"/>
            <p:cNvSpPr/>
            <p:nvPr/>
          </p:nvSpPr>
          <p:spPr>
            <a:xfrm>
              <a:off x="6697340" y="3372999"/>
              <a:ext cx="1188805" cy="600164"/>
            </a:xfrm>
            <a:prstGeom prst="rect">
              <a:avLst/>
            </a:prstGeom>
          </p:spPr>
          <p:txBody>
            <a:bodyPr wrap="square">
              <a:spAutoFit/>
            </a:bodyPr>
            <a:lstStyle/>
            <a:p>
              <a:pPr defTabSz="896386"/>
              <a:r>
                <a:rPr lang="en-US" sz="1100" kern="0" dirty="0">
                  <a:cs typeface="Segoe UI Semilight" panose="020B0402040204020203" pitchFamily="34" charset="0"/>
                </a:rPr>
                <a:t>HDInsight </a:t>
              </a:r>
            </a:p>
            <a:p>
              <a:pPr defTabSz="896386"/>
              <a:r>
                <a:rPr lang="en-US" sz="1100" kern="0" dirty="0">
                  <a:cs typeface="Segoe UI Semilight" panose="020B0402040204020203" pitchFamily="34" charset="0"/>
                </a:rPr>
                <a:t>(Hadoop and Spark)</a:t>
              </a:r>
            </a:p>
          </p:txBody>
        </p:sp>
        <p:sp>
          <p:nvSpPr>
            <p:cNvPr id="103" name="Rectangle 102"/>
            <p:cNvSpPr/>
            <p:nvPr/>
          </p:nvSpPr>
          <p:spPr>
            <a:xfrm>
              <a:off x="6697340" y="4308623"/>
              <a:ext cx="849799" cy="430887"/>
            </a:xfrm>
            <a:prstGeom prst="rect">
              <a:avLst/>
            </a:prstGeom>
          </p:spPr>
          <p:txBody>
            <a:bodyPr wrap="square">
              <a:spAutoFit/>
            </a:bodyPr>
            <a:lstStyle/>
            <a:p>
              <a:pPr defTabSz="896386"/>
              <a:r>
                <a:rPr lang="en-US" sz="1100" kern="0" dirty="0">
                  <a:cs typeface="Segoe UI Semilight" panose="020B0402040204020203" pitchFamily="34" charset="0"/>
                </a:rPr>
                <a:t>Stream Analytics</a:t>
              </a:r>
            </a:p>
          </p:txBody>
        </p:sp>
        <p:sp>
          <p:nvSpPr>
            <p:cNvPr id="104" name="Freeform 202"/>
            <p:cNvSpPr/>
            <p:nvPr/>
          </p:nvSpPr>
          <p:spPr bwMode="auto">
            <a:xfrm>
              <a:off x="2427956" y="1198063"/>
              <a:ext cx="116042" cy="4274940"/>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kern="0">
                <a:solidFill>
                  <a:sysClr val="windowText" lastClr="000000"/>
                </a:solidFill>
              </a:endParaRPr>
            </a:p>
          </p:txBody>
        </p:sp>
        <p:sp>
          <p:nvSpPr>
            <p:cNvPr id="105" name="Rectangle 104"/>
            <p:cNvSpPr/>
            <p:nvPr/>
          </p:nvSpPr>
          <p:spPr>
            <a:xfrm>
              <a:off x="4890410" y="2731612"/>
              <a:ext cx="1190817" cy="600164"/>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cs typeface="Segoe UI Semilight" panose="020B0402040204020203" pitchFamily="34" charset="0"/>
                </a:rPr>
                <a:t>SQL Data Warehouse</a:t>
              </a:r>
            </a:p>
            <a:p>
              <a:pPr marL="171450" indent="-171450" defTabSz="896386">
                <a:buFont typeface="Arial" panose="020B0604020202020204" pitchFamily="34" charset="0"/>
                <a:buChar char="•"/>
              </a:pPr>
              <a:r>
                <a:rPr lang="en-US" sz="1100" kern="0" dirty="0">
                  <a:cs typeface="Segoe UI Semilight" panose="020B0402040204020203" pitchFamily="34" charset="0"/>
                </a:rPr>
                <a:t>APS</a:t>
              </a:r>
            </a:p>
          </p:txBody>
        </p:sp>
        <p:sp>
          <p:nvSpPr>
            <p:cNvPr id="106" name="Rectangle 105"/>
            <p:cNvSpPr/>
            <p:nvPr/>
          </p:nvSpPr>
          <p:spPr>
            <a:xfrm>
              <a:off x="3111105" y="2824832"/>
              <a:ext cx="1190817" cy="600164"/>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cs typeface="Segoe UI Semilight" panose="020B0402040204020203" pitchFamily="34" charset="0"/>
                </a:rPr>
                <a:t>Data Catalog</a:t>
              </a:r>
            </a:p>
            <a:p>
              <a:pPr marL="171450" indent="-171450" defTabSz="896386">
                <a:buFont typeface="Arial" panose="020B0604020202020204" pitchFamily="34" charset="0"/>
                <a:buChar char="•"/>
              </a:pPr>
              <a:r>
                <a:rPr lang="en-US" sz="1100" kern="0" dirty="0">
                  <a:cs typeface="Segoe UI Semilight" panose="020B0402040204020203" pitchFamily="34" charset="0"/>
                </a:rPr>
                <a:t>DQS</a:t>
              </a:r>
            </a:p>
            <a:p>
              <a:pPr marL="171450" indent="-171450" defTabSz="896386">
                <a:buFont typeface="Arial" panose="020B0604020202020204" pitchFamily="34" charset="0"/>
                <a:buChar char="•"/>
              </a:pPr>
              <a:r>
                <a:rPr lang="en-US" sz="1100" kern="0" dirty="0">
                  <a:cs typeface="Segoe UI Semilight" panose="020B0402040204020203" pitchFamily="34" charset="0"/>
                </a:rPr>
                <a:t>MDM</a:t>
              </a:r>
            </a:p>
          </p:txBody>
        </p:sp>
        <p:grpSp>
          <p:nvGrpSpPr>
            <p:cNvPr id="107" name="Group 106"/>
            <p:cNvGrpSpPr/>
            <p:nvPr/>
          </p:nvGrpSpPr>
          <p:grpSpPr>
            <a:xfrm>
              <a:off x="2796259" y="2968887"/>
              <a:ext cx="257645" cy="274068"/>
              <a:chOff x="3232150" y="382588"/>
              <a:chExt cx="5727700" cy="6092825"/>
            </a:xfrm>
            <a:solidFill>
              <a:schemeClr val="tx1"/>
            </a:solidFill>
          </p:grpSpPr>
          <p:sp>
            <p:nvSpPr>
              <p:cNvPr id="108"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09"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10"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11" name="Rectangle 110"/>
            <p:cNvSpPr/>
            <p:nvPr/>
          </p:nvSpPr>
          <p:spPr>
            <a:xfrm>
              <a:off x="6697340" y="2689337"/>
              <a:ext cx="1188805" cy="430887"/>
            </a:xfrm>
            <a:prstGeom prst="rect">
              <a:avLst/>
            </a:prstGeom>
          </p:spPr>
          <p:txBody>
            <a:bodyPr wrap="square">
              <a:spAutoFit/>
            </a:bodyPr>
            <a:lstStyle/>
            <a:p>
              <a:pPr defTabSz="896386"/>
              <a:r>
                <a:rPr lang="en-US" sz="1100" kern="0" dirty="0">
                  <a:cs typeface="Segoe UI Semilight" panose="020B0402040204020203" pitchFamily="34" charset="0"/>
                </a:rPr>
                <a:t>Data Lake Analytics</a:t>
              </a:r>
            </a:p>
          </p:txBody>
        </p:sp>
        <p:grpSp>
          <p:nvGrpSpPr>
            <p:cNvPr id="112" name="Group 111"/>
            <p:cNvGrpSpPr/>
            <p:nvPr/>
          </p:nvGrpSpPr>
          <p:grpSpPr>
            <a:xfrm>
              <a:off x="6349902" y="2767145"/>
              <a:ext cx="206719" cy="270413"/>
              <a:chOff x="3473450" y="4579938"/>
              <a:chExt cx="1741488" cy="2278062"/>
            </a:xfrm>
            <a:solidFill>
              <a:schemeClr val="tx1"/>
            </a:solidFill>
          </p:grpSpPr>
          <p:sp>
            <p:nvSpPr>
              <p:cNvPr id="113"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14"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15"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16" name="Rectangle 115"/>
            <p:cNvSpPr/>
            <p:nvPr/>
          </p:nvSpPr>
          <p:spPr>
            <a:xfrm>
              <a:off x="6697340" y="1926405"/>
              <a:ext cx="1188805" cy="430887"/>
            </a:xfrm>
            <a:prstGeom prst="rect">
              <a:avLst/>
            </a:prstGeom>
          </p:spPr>
          <p:txBody>
            <a:bodyPr wrap="square">
              <a:spAutoFit/>
            </a:bodyPr>
            <a:lstStyle/>
            <a:p>
              <a:pPr defTabSz="896386"/>
              <a:r>
                <a:rPr lang="en-US" sz="1100" kern="0" dirty="0">
                  <a:cs typeface="Segoe UI Semilight" panose="020B0402040204020203" pitchFamily="34" charset="0"/>
                </a:rPr>
                <a:t>Machine Learning</a:t>
              </a:r>
            </a:p>
          </p:txBody>
        </p:sp>
        <p:sp>
          <p:nvSpPr>
            <p:cNvPr id="117" name="Rectangle 116"/>
            <p:cNvSpPr/>
            <p:nvPr/>
          </p:nvSpPr>
          <p:spPr>
            <a:xfrm>
              <a:off x="4834447" y="2005702"/>
              <a:ext cx="1190817" cy="261610"/>
            </a:xfrm>
            <a:prstGeom prst="rect">
              <a:avLst/>
            </a:prstGeom>
          </p:spPr>
          <p:txBody>
            <a:bodyPr wrap="square">
              <a:spAutoFit/>
            </a:bodyPr>
            <a:lstStyle/>
            <a:p>
              <a:pPr defTabSz="896386"/>
              <a:r>
                <a:rPr lang="en-US" sz="1100" kern="0" dirty="0">
                  <a:cs typeface="Segoe UI Semilight" panose="020B0402040204020203" pitchFamily="34" charset="0"/>
                </a:rPr>
                <a:t>Data Lake Store</a:t>
              </a:r>
            </a:p>
          </p:txBody>
        </p:sp>
        <p:grpSp>
          <p:nvGrpSpPr>
            <p:cNvPr id="118" name="Group 117"/>
            <p:cNvGrpSpPr/>
            <p:nvPr/>
          </p:nvGrpSpPr>
          <p:grpSpPr>
            <a:xfrm>
              <a:off x="4545383" y="2010583"/>
              <a:ext cx="235342" cy="235342"/>
              <a:chOff x="4068192" y="3363795"/>
              <a:chExt cx="324957" cy="324957"/>
            </a:xfrm>
          </p:grpSpPr>
          <p:sp>
            <p:nvSpPr>
              <p:cNvPr id="119" name="Rounded Rectangle 239"/>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Rectangle 119"/>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Rectangle 120"/>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Oval 121"/>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Oval 122"/>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Rectangle 123"/>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Rectangle 124"/>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Oval 125"/>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7" name="Oval 126"/>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Rectangle 127"/>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9" name="Rectangle 128"/>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Oval 129"/>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Oval 130"/>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2" name="Rectangle 131"/>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Oval 133"/>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Oval 134"/>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6" name="Group 135"/>
            <p:cNvGrpSpPr/>
            <p:nvPr/>
          </p:nvGrpSpPr>
          <p:grpSpPr>
            <a:xfrm>
              <a:off x="6290200" y="4310796"/>
              <a:ext cx="330403" cy="253812"/>
              <a:chOff x="1260022" y="5196402"/>
              <a:chExt cx="3273425" cy="2514600"/>
            </a:xfrm>
            <a:solidFill>
              <a:schemeClr val="tx1"/>
            </a:solidFill>
          </p:grpSpPr>
          <p:sp>
            <p:nvSpPr>
              <p:cNvPr id="137" name="Freeform 259"/>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138" name="Freeform 260"/>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139" name="Freeform 261"/>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140" name="Freeform 269"/>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grpSp>
        <p:sp>
          <p:nvSpPr>
            <p:cNvPr id="141" name="Freeform 270"/>
            <p:cNvSpPr>
              <a:spLocks/>
            </p:cNvSpPr>
            <p:nvPr/>
          </p:nvSpPr>
          <p:spPr bwMode="auto">
            <a:xfrm>
              <a:off x="6291433" y="3524369"/>
              <a:ext cx="343262" cy="259763"/>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1427" tIns="45713" rIns="91427" bIns="45713" numCol="1" anchor="t" anchorCtr="0" compatLnSpc="1">
              <a:prstTxWarp prst="textNoShape">
                <a:avLst/>
              </a:prstTxWarp>
            </a:bodyPr>
            <a:lstStyle/>
            <a:p>
              <a:pPr defTabSz="896386"/>
              <a:endParaRPr lang="en-US" sz="1600" kern="0" dirty="0">
                <a:solidFill>
                  <a:sysClr val="windowText" lastClr="000000"/>
                </a:solidFill>
              </a:endParaRPr>
            </a:p>
          </p:txBody>
        </p:sp>
        <p:grpSp>
          <p:nvGrpSpPr>
            <p:cNvPr id="142" name="Group 141"/>
            <p:cNvGrpSpPr/>
            <p:nvPr/>
          </p:nvGrpSpPr>
          <p:grpSpPr>
            <a:xfrm>
              <a:off x="2796259" y="2116784"/>
              <a:ext cx="1448979" cy="430887"/>
              <a:chOff x="2846319" y="1896650"/>
              <a:chExt cx="1448979" cy="430887"/>
            </a:xfrm>
          </p:grpSpPr>
          <p:sp>
            <p:nvSpPr>
              <p:cNvPr id="143" name="Rectangle 142"/>
              <p:cNvSpPr/>
              <p:nvPr/>
            </p:nvSpPr>
            <p:spPr>
              <a:xfrm>
                <a:off x="3104481" y="1896650"/>
                <a:ext cx="1190817" cy="430887"/>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cs typeface="Segoe UI Semilight" panose="020B0402040204020203" pitchFamily="34" charset="0"/>
                  </a:rPr>
                  <a:t>Data Factory</a:t>
                </a:r>
              </a:p>
              <a:p>
                <a:pPr marL="171450" indent="-171450" defTabSz="896386">
                  <a:buFont typeface="Arial" panose="020B0604020202020204" pitchFamily="34" charset="0"/>
                  <a:buChar char="•"/>
                </a:pPr>
                <a:r>
                  <a:rPr lang="en-US" sz="1100" kern="0" dirty="0">
                    <a:cs typeface="Segoe UI Semilight" panose="020B0402040204020203" pitchFamily="34" charset="0"/>
                  </a:rPr>
                  <a:t>SSIS </a:t>
                </a:r>
                <a:endParaRPr lang="en-US" sz="1100" kern="0" dirty="0"/>
              </a:p>
            </p:txBody>
          </p:sp>
          <p:sp>
            <p:nvSpPr>
              <p:cNvPr id="144" name="Freeform 300"/>
              <p:cNvSpPr/>
              <p:nvPr/>
            </p:nvSpPr>
            <p:spPr bwMode="auto">
              <a:xfrm>
                <a:off x="2846319" y="1948304"/>
                <a:ext cx="268385" cy="282036"/>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a:solidFill>
                    <a:schemeClr val="tx1"/>
                  </a:solidFill>
                  <a:ea typeface="Segoe UI" pitchFamily="34" charset="0"/>
                  <a:cs typeface="Segoe UI" pitchFamily="34" charset="0"/>
                </a:endParaRPr>
              </a:p>
            </p:txBody>
          </p:sp>
        </p:grpSp>
        <p:sp>
          <p:nvSpPr>
            <p:cNvPr id="145" name="Freeform 301"/>
            <p:cNvSpPr/>
            <p:nvPr/>
          </p:nvSpPr>
          <p:spPr bwMode="auto">
            <a:xfrm>
              <a:off x="2796259" y="3756344"/>
              <a:ext cx="216961" cy="227043"/>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dirty="0">
                <a:solidFill>
                  <a:schemeClr val="tx1"/>
                </a:solidFill>
                <a:ea typeface="Segoe UI" pitchFamily="34" charset="0"/>
                <a:cs typeface="Segoe UI" pitchFamily="34" charset="0"/>
              </a:endParaRPr>
            </a:p>
          </p:txBody>
        </p:sp>
        <p:sp>
          <p:nvSpPr>
            <p:cNvPr id="146" name="Freeform 302"/>
            <p:cNvSpPr/>
            <p:nvPr/>
          </p:nvSpPr>
          <p:spPr bwMode="auto">
            <a:xfrm flipH="1">
              <a:off x="6331953" y="1999702"/>
              <a:ext cx="250388" cy="264973"/>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a:solidFill>
                  <a:schemeClr val="tx1"/>
                </a:solidFill>
                <a:ea typeface="Segoe UI" pitchFamily="34" charset="0"/>
                <a:cs typeface="Segoe UI" pitchFamily="34" charset="0"/>
              </a:endParaRPr>
            </a:p>
          </p:txBody>
        </p:sp>
        <p:grpSp>
          <p:nvGrpSpPr>
            <p:cNvPr id="147" name="Group 146"/>
            <p:cNvGrpSpPr/>
            <p:nvPr/>
          </p:nvGrpSpPr>
          <p:grpSpPr>
            <a:xfrm>
              <a:off x="4486735" y="3531627"/>
              <a:ext cx="367366" cy="466810"/>
              <a:chOff x="-3084513" y="3390510"/>
              <a:chExt cx="2716213" cy="3363913"/>
            </a:xfrm>
            <a:solidFill>
              <a:schemeClr val="tx1"/>
            </a:solidFill>
          </p:grpSpPr>
          <p:sp>
            <p:nvSpPr>
              <p:cNvPr id="148"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49"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50" name="TextBox 149"/>
            <p:cNvSpPr txBox="1"/>
            <p:nvPr/>
          </p:nvSpPr>
          <p:spPr>
            <a:xfrm>
              <a:off x="1647495" y="1704123"/>
              <a:ext cx="485720" cy="316753"/>
            </a:xfrm>
            <a:prstGeom prst="rect">
              <a:avLst/>
            </a:prstGeom>
            <a:noFill/>
          </p:spPr>
          <p:txBody>
            <a:bodyPr wrap="square" lIns="0" tIns="0" rIns="0" bIns="0" rtlCol="0" anchor="ctr" anchorCtr="0">
              <a:spAutoFit/>
            </a:bodyPr>
            <a:lstStyle/>
            <a:p>
              <a:pPr defTabSz="914192">
                <a:spcAft>
                  <a:spcPts val="588"/>
                </a:spcAft>
              </a:pPr>
              <a:r>
                <a:rPr lang="en-US" sz="1029" kern="0" dirty="0">
                  <a:solidFill>
                    <a:schemeClr val="bg2"/>
                  </a:solidFill>
                  <a:cs typeface="Segoe UI Semilight" panose="020B0402040204020203" pitchFamily="34" charset="0"/>
                </a:rPr>
                <a:t>Data Sources</a:t>
              </a:r>
            </a:p>
          </p:txBody>
        </p:sp>
        <p:sp>
          <p:nvSpPr>
            <p:cNvPr id="151" name="TextBox 150"/>
            <p:cNvSpPr txBox="1"/>
            <p:nvPr/>
          </p:nvSpPr>
          <p:spPr>
            <a:xfrm>
              <a:off x="1647495" y="2988417"/>
              <a:ext cx="485720" cy="158377"/>
            </a:xfrm>
            <a:prstGeom prst="rect">
              <a:avLst/>
            </a:prstGeom>
            <a:noFill/>
          </p:spPr>
          <p:txBody>
            <a:bodyPr wrap="square" lIns="0" tIns="0" rIns="0" bIns="0" rtlCol="0" anchor="ctr" anchorCtr="0">
              <a:spAutoFit/>
            </a:bodyPr>
            <a:lstStyle/>
            <a:p>
              <a:pPr defTabSz="914192">
                <a:spcBef>
                  <a:spcPct val="0"/>
                </a:spcBef>
                <a:spcAft>
                  <a:spcPts val="588"/>
                </a:spcAft>
              </a:pPr>
              <a:r>
                <a:rPr lang="en-US" sz="1029" kern="0" dirty="0">
                  <a:solidFill>
                    <a:schemeClr val="bg2"/>
                  </a:solidFill>
                  <a:cs typeface="Segoe UI Semilight" panose="020B0402040204020203" pitchFamily="34" charset="0"/>
                </a:rPr>
                <a:t>Apps</a:t>
              </a:r>
            </a:p>
          </p:txBody>
        </p:sp>
        <p:sp>
          <p:nvSpPr>
            <p:cNvPr id="152" name="TextBox 151"/>
            <p:cNvSpPr txBox="1"/>
            <p:nvPr/>
          </p:nvSpPr>
          <p:spPr>
            <a:xfrm>
              <a:off x="1647495" y="4206575"/>
              <a:ext cx="675850" cy="475130"/>
            </a:xfrm>
            <a:prstGeom prst="rect">
              <a:avLst/>
            </a:prstGeom>
            <a:noFill/>
          </p:spPr>
          <p:txBody>
            <a:bodyPr wrap="square" lIns="0" tIns="0" rIns="0" bIns="0" rtlCol="0" anchor="ctr" anchorCtr="0">
              <a:spAutoFit/>
            </a:bodyPr>
            <a:lstStyle/>
            <a:p>
              <a:pPr defTabSz="914192">
                <a:spcBef>
                  <a:spcPct val="0"/>
                </a:spcBef>
                <a:spcAft>
                  <a:spcPts val="588"/>
                </a:spcAft>
              </a:pPr>
              <a:r>
                <a:rPr lang="en-US" sz="1029" kern="0" dirty="0">
                  <a:solidFill>
                    <a:schemeClr val="bg2"/>
                  </a:solidFill>
                  <a:cs typeface="Segoe UI Semilight" panose="020B0402040204020203" pitchFamily="34" charset="0"/>
                </a:rPr>
                <a:t>Sensors </a:t>
              </a:r>
              <a:br>
                <a:rPr lang="en-US" sz="1029" kern="0" dirty="0">
                  <a:solidFill>
                    <a:schemeClr val="bg2"/>
                  </a:solidFill>
                  <a:cs typeface="Segoe UI Semilight" panose="020B0402040204020203" pitchFamily="34" charset="0"/>
                </a:rPr>
              </a:br>
              <a:r>
                <a:rPr lang="en-US" sz="1029" kern="0" dirty="0">
                  <a:solidFill>
                    <a:schemeClr val="bg2"/>
                  </a:solidFill>
                  <a:cs typeface="Segoe UI Semilight" panose="020B0402040204020203" pitchFamily="34" charset="0"/>
                </a:rPr>
                <a:t>and devices</a:t>
              </a:r>
            </a:p>
          </p:txBody>
        </p:sp>
        <p:sp>
          <p:nvSpPr>
            <p:cNvPr id="153" name="TextBox 152"/>
            <p:cNvSpPr txBox="1"/>
            <p:nvPr/>
          </p:nvSpPr>
          <p:spPr>
            <a:xfrm>
              <a:off x="1303183" y="5110609"/>
              <a:ext cx="466474" cy="271613"/>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pPr defTabSz="914192">
                <a:spcAft>
                  <a:spcPts val="588"/>
                </a:spcAft>
              </a:pPr>
              <a:r>
                <a:rPr lang="en-US" sz="1765" kern="0" dirty="0">
                  <a:solidFill>
                    <a:schemeClr val="bg2"/>
                  </a:solidFill>
                  <a:latin typeface="+mn-lt"/>
                </a:rPr>
                <a:t>Data</a:t>
              </a:r>
            </a:p>
          </p:txBody>
        </p:sp>
        <p:cxnSp>
          <p:nvCxnSpPr>
            <p:cNvPr id="154" name="Straight Connector 153"/>
            <p:cNvCxnSpPr/>
            <p:nvPr/>
          </p:nvCxnSpPr>
          <p:spPr>
            <a:xfrm>
              <a:off x="2209794" y="3083869"/>
              <a:ext cx="283367" cy="0"/>
            </a:xfrm>
            <a:prstGeom prst="line">
              <a:avLst/>
            </a:prstGeom>
            <a:solidFill>
              <a:srgbClr val="0078D7"/>
            </a:solidFill>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55" name="Picture 15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7152" y="2710524"/>
              <a:ext cx="713008" cy="834266"/>
            </a:xfrm>
            <a:prstGeom prst="rect">
              <a:avLst/>
            </a:prstGeom>
          </p:spPr>
        </p:pic>
        <p:pic>
          <p:nvPicPr>
            <p:cNvPr id="156" name="Picture 15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83779" y="4039475"/>
              <a:ext cx="691694" cy="809329"/>
            </a:xfrm>
            <a:prstGeom prst="rect">
              <a:avLst/>
            </a:prstGeom>
          </p:spPr>
        </p:pic>
        <p:pic>
          <p:nvPicPr>
            <p:cNvPr id="157" name="Picture 15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83913" y="1472590"/>
              <a:ext cx="629979" cy="737118"/>
            </a:xfrm>
            <a:prstGeom prst="rect">
              <a:avLst/>
            </a:prstGeom>
          </p:spPr>
        </p:pic>
        <p:pic>
          <p:nvPicPr>
            <p:cNvPr id="158" name="Picture 157"/>
            <p:cNvPicPr>
              <a:picLocks noChangeAspect="1"/>
            </p:cNvPicPr>
            <p:nvPr/>
          </p:nvPicPr>
          <p:blipFill>
            <a:blip r:embed="rId6" cstate="email">
              <a:biLevel thresh="25000"/>
              <a:extLst>
                <a:ext uri="{28A0092B-C50C-407E-A947-70E740481C1C}">
                  <a14:useLocalDpi xmlns:a14="http://schemas.microsoft.com/office/drawing/2010/main"/>
                </a:ext>
              </a:extLst>
            </a:blip>
            <a:stretch>
              <a:fillRect/>
            </a:stretch>
          </p:blipFill>
          <p:spPr>
            <a:xfrm>
              <a:off x="2796259" y="4404449"/>
              <a:ext cx="297193" cy="297193"/>
            </a:xfrm>
            <a:prstGeom prst="rect">
              <a:avLst/>
            </a:prstGeom>
          </p:spPr>
        </p:pic>
        <p:sp>
          <p:nvSpPr>
            <p:cNvPr id="159" name="Rectangle 158"/>
            <p:cNvSpPr/>
            <p:nvPr/>
          </p:nvSpPr>
          <p:spPr>
            <a:xfrm>
              <a:off x="3111105" y="4408636"/>
              <a:ext cx="1190817" cy="259799"/>
            </a:xfrm>
            <a:prstGeom prst="rect">
              <a:avLst/>
            </a:prstGeom>
          </p:spPr>
          <p:txBody>
            <a:bodyPr wrap="square">
              <a:spAutoFit/>
            </a:bodyPr>
            <a:lstStyle/>
            <a:p>
              <a:pPr defTabSz="896386"/>
              <a:r>
                <a:rPr lang="en-US" sz="1100" kern="0" dirty="0" err="1">
                  <a:cs typeface="Segoe UI Semilight" panose="020B0402040204020203" pitchFamily="34" charset="0"/>
                </a:rPr>
                <a:t>IoT</a:t>
              </a:r>
              <a:r>
                <a:rPr lang="en-US" sz="1100" kern="0" dirty="0">
                  <a:cs typeface="Segoe UI Semilight" panose="020B0402040204020203" pitchFamily="34" charset="0"/>
                </a:rPr>
                <a:t> Hub</a:t>
              </a:r>
              <a:endParaRPr lang="en-US" sz="1100" kern="0" dirty="0"/>
            </a:p>
          </p:txBody>
        </p:sp>
        <p:sp>
          <p:nvSpPr>
            <p:cNvPr id="160" name="Rectangle 159"/>
            <p:cNvSpPr/>
            <p:nvPr/>
          </p:nvSpPr>
          <p:spPr>
            <a:xfrm>
              <a:off x="4841019" y="3451197"/>
              <a:ext cx="1190817" cy="677108"/>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cs typeface="Segoe UI Semilight" panose="020B0402040204020203" pitchFamily="34" charset="0"/>
                </a:rPr>
                <a:t>Azure SQL Database </a:t>
              </a:r>
            </a:p>
            <a:p>
              <a:pPr defTabSz="896386">
                <a:lnSpc>
                  <a:spcPts val="500"/>
                </a:lnSpc>
              </a:pPr>
              <a:endParaRPr lang="en-US" sz="1100" kern="0" dirty="0">
                <a:cs typeface="Segoe UI Semilight" panose="020B0402040204020203" pitchFamily="34" charset="0"/>
              </a:endParaRPr>
            </a:p>
            <a:p>
              <a:pPr marL="171450" indent="-171450" defTabSz="896386">
                <a:buFont typeface="Arial" panose="020B0604020202020204" pitchFamily="34" charset="0"/>
                <a:buChar char="•"/>
              </a:pPr>
              <a:r>
                <a:rPr lang="en-US" sz="1100" kern="0" dirty="0">
                  <a:cs typeface="Segoe UI Semilight" panose="020B0402040204020203" pitchFamily="34" charset="0"/>
                </a:rPr>
                <a:t>SQL Server</a:t>
              </a:r>
            </a:p>
          </p:txBody>
        </p:sp>
        <p:sp>
          <p:nvSpPr>
            <p:cNvPr id="161" name="TextBox 160"/>
            <p:cNvSpPr txBox="1"/>
            <p:nvPr/>
          </p:nvSpPr>
          <p:spPr>
            <a:xfrm>
              <a:off x="4923182" y="4444139"/>
              <a:ext cx="846079" cy="201522"/>
            </a:xfrm>
            <a:prstGeom prst="rect">
              <a:avLst/>
            </a:prstGeom>
            <a:noFill/>
            <a:ln>
              <a:noFill/>
            </a:ln>
          </p:spPr>
          <p:txBody>
            <a:bodyPr wrap="none" lIns="0" tIns="26882" rIns="0" bIns="0" rtlCol="0" anchor="ctr">
              <a:noAutofit/>
            </a:bodyPr>
            <a:lstStyle/>
            <a:p>
              <a:pPr defTabSz="895945" eaLnBrk="0" fontAlgn="base" hangingPunct="0">
                <a:lnSpc>
                  <a:spcPts val="784"/>
                </a:lnSpc>
                <a:spcBef>
                  <a:spcPct val="0"/>
                </a:spcBef>
                <a:spcAft>
                  <a:spcPct val="0"/>
                </a:spcAft>
              </a:pPr>
              <a:r>
                <a:rPr lang="en-US" sz="1100" kern="0" dirty="0" err="1">
                  <a:cs typeface="Segoe UI Semilight" panose="020B0402040204020203" pitchFamily="34" charset="0"/>
                </a:rPr>
                <a:t>DocumentDB</a:t>
              </a:r>
              <a:endParaRPr lang="en-US" sz="1100" kern="0" dirty="0">
                <a:cs typeface="Segoe UI Semilight" panose="020B0402040204020203" pitchFamily="34" charset="0"/>
              </a:endParaRPr>
            </a:p>
          </p:txBody>
        </p:sp>
        <p:pic>
          <p:nvPicPr>
            <p:cNvPr id="162" name="Picture 161"/>
            <p:cNvPicPr>
              <a:picLocks noChangeAspect="1"/>
            </p:cNvPicPr>
            <p:nvPr/>
          </p:nvPicPr>
          <p:blipFill>
            <a:blip r:embed="rId7" cstate="email">
              <a:biLevel thresh="25000"/>
              <a:extLst>
                <a:ext uri="{28A0092B-C50C-407E-A947-70E740481C1C}">
                  <a14:useLocalDpi xmlns:a14="http://schemas.microsoft.com/office/drawing/2010/main"/>
                </a:ext>
              </a:extLst>
            </a:blip>
            <a:stretch>
              <a:fillRect/>
            </a:stretch>
          </p:blipFill>
          <p:spPr>
            <a:xfrm>
              <a:off x="4510178" y="4377614"/>
              <a:ext cx="323388" cy="323387"/>
            </a:xfrm>
            <a:prstGeom prst="rect">
              <a:avLst/>
            </a:prstGeom>
          </p:spPr>
        </p:pic>
        <p:sp>
          <p:nvSpPr>
            <p:cNvPr id="163" name="Rectangle 162"/>
            <p:cNvSpPr/>
            <p:nvPr/>
          </p:nvSpPr>
          <p:spPr bwMode="auto">
            <a:xfrm>
              <a:off x="7837251" y="1189177"/>
              <a:ext cx="1660373" cy="2928083"/>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Intelligence</a:t>
              </a:r>
            </a:p>
          </p:txBody>
        </p:sp>
        <p:sp>
          <p:nvSpPr>
            <p:cNvPr id="165" name="Rectangle 164"/>
            <p:cNvSpPr/>
            <p:nvPr/>
          </p:nvSpPr>
          <p:spPr>
            <a:xfrm>
              <a:off x="8478743" y="3578242"/>
              <a:ext cx="1212643" cy="253266"/>
            </a:xfrm>
            <a:prstGeom prst="rect">
              <a:avLst/>
            </a:prstGeom>
          </p:spPr>
          <p:txBody>
            <a:bodyPr wrap="square">
              <a:spAutoFit/>
            </a:bodyPr>
            <a:lstStyle/>
            <a:p>
              <a:r>
                <a:rPr lang="en-US" sz="1122" dirty="0">
                  <a:cs typeface="Segoe UI Semilight" panose="020B0402040204020203" pitchFamily="34" charset="0"/>
                </a:rPr>
                <a:t>Cortana</a:t>
              </a:r>
            </a:p>
          </p:txBody>
        </p:sp>
        <p:grpSp>
          <p:nvGrpSpPr>
            <p:cNvPr id="166" name="Group 165"/>
            <p:cNvGrpSpPr/>
            <p:nvPr/>
          </p:nvGrpSpPr>
          <p:grpSpPr>
            <a:xfrm>
              <a:off x="8100313" y="3550598"/>
              <a:ext cx="301767" cy="301767"/>
              <a:chOff x="3236100" y="589298"/>
              <a:chExt cx="5641200" cy="5641200"/>
            </a:xfrm>
          </p:grpSpPr>
          <p:sp>
            <p:nvSpPr>
              <p:cNvPr id="167" name="Freeform 136"/>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sp>
            <p:nvSpPr>
              <p:cNvPr id="168" name="Freeform 137"/>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grpSp>
        <p:sp>
          <p:nvSpPr>
            <p:cNvPr id="169" name="Rectangle 168"/>
            <p:cNvSpPr/>
            <p:nvPr/>
          </p:nvSpPr>
          <p:spPr>
            <a:xfrm>
              <a:off x="8478743" y="2715848"/>
              <a:ext cx="1212643" cy="418289"/>
            </a:xfrm>
            <a:prstGeom prst="rect">
              <a:avLst/>
            </a:prstGeom>
          </p:spPr>
          <p:txBody>
            <a:bodyPr wrap="square" anchor="ctr">
              <a:spAutoFit/>
            </a:bodyPr>
            <a:lstStyle/>
            <a:p>
              <a:r>
                <a:rPr lang="en-US" sz="1122" dirty="0">
                  <a:cs typeface="Segoe UI Semilight" panose="020B0402040204020203" pitchFamily="34" charset="0"/>
                </a:rPr>
                <a:t>Bot </a:t>
              </a:r>
              <a:br>
                <a:rPr lang="en-US" sz="1122" dirty="0">
                  <a:cs typeface="Segoe UI Semilight" panose="020B0402040204020203" pitchFamily="34" charset="0"/>
                </a:rPr>
              </a:br>
              <a:r>
                <a:rPr lang="en-US" sz="1122" dirty="0">
                  <a:cs typeface="Segoe UI Semilight" panose="020B0402040204020203" pitchFamily="34" charset="0"/>
                </a:rPr>
                <a:t>Framework</a:t>
              </a:r>
            </a:p>
          </p:txBody>
        </p:sp>
        <p:sp>
          <p:nvSpPr>
            <p:cNvPr id="170" name="Rectangle 169"/>
            <p:cNvSpPr/>
            <p:nvPr/>
          </p:nvSpPr>
          <p:spPr>
            <a:xfrm>
              <a:off x="8478743" y="1940865"/>
              <a:ext cx="1212643" cy="418289"/>
            </a:xfrm>
            <a:prstGeom prst="rect">
              <a:avLst/>
            </a:prstGeom>
          </p:spPr>
          <p:txBody>
            <a:bodyPr wrap="square">
              <a:spAutoFit/>
            </a:bodyPr>
            <a:lstStyle/>
            <a:p>
              <a:r>
                <a:rPr lang="en-US" sz="1122" dirty="0">
                  <a:cs typeface="Segoe UI Semilight" panose="020B0402040204020203" pitchFamily="34" charset="0"/>
                </a:rPr>
                <a:t>Cognitive Services</a:t>
              </a:r>
            </a:p>
          </p:txBody>
        </p:sp>
        <p:grpSp>
          <p:nvGrpSpPr>
            <p:cNvPr id="171" name="Group 170"/>
            <p:cNvGrpSpPr/>
            <p:nvPr/>
          </p:nvGrpSpPr>
          <p:grpSpPr>
            <a:xfrm>
              <a:off x="8046951" y="2015795"/>
              <a:ext cx="408490" cy="261932"/>
              <a:chOff x="7822816" y="2717080"/>
              <a:chExt cx="427431" cy="274077"/>
            </a:xfrm>
          </p:grpSpPr>
          <p:sp>
            <p:nvSpPr>
              <p:cNvPr id="172" name="Freeform 256"/>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3260" tIns="46630" rIns="93260" bIns="46630" numCol="1" anchor="t" anchorCtr="0" compatLnSpc="1">
                <a:prstTxWarp prst="textNoShape">
                  <a:avLst/>
                </a:prstTxWarp>
                <a:noAutofit/>
              </a:bodyPr>
              <a:lstStyle/>
              <a:p>
                <a:endParaRPr lang="en-US" sz="1836"/>
              </a:p>
            </p:txBody>
          </p:sp>
          <p:sp>
            <p:nvSpPr>
              <p:cNvPr id="173"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endParaRPr lang="en-US" sz="1836"/>
              </a:p>
            </p:txBody>
          </p:sp>
        </p:grpSp>
        <p:sp>
          <p:nvSpPr>
            <p:cNvPr id="181" name="Freeform 155"/>
            <p:cNvSpPr/>
            <p:nvPr/>
          </p:nvSpPr>
          <p:spPr bwMode="auto">
            <a:xfrm>
              <a:off x="8072789" y="2799740"/>
              <a:ext cx="356814" cy="242549"/>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grpSp>
          <p:nvGrpSpPr>
            <p:cNvPr id="182" name="Group 181"/>
            <p:cNvGrpSpPr/>
            <p:nvPr/>
          </p:nvGrpSpPr>
          <p:grpSpPr>
            <a:xfrm>
              <a:off x="4445262" y="2691690"/>
              <a:ext cx="197968" cy="266911"/>
              <a:chOff x="-3084513" y="3390510"/>
              <a:chExt cx="2716213" cy="3363913"/>
            </a:xfrm>
            <a:solidFill>
              <a:schemeClr val="tx1"/>
            </a:solidFill>
          </p:grpSpPr>
          <p:sp>
            <p:nvSpPr>
              <p:cNvPr id="183"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84"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185" name="Group 184"/>
            <p:cNvGrpSpPr/>
            <p:nvPr/>
          </p:nvGrpSpPr>
          <p:grpSpPr>
            <a:xfrm>
              <a:off x="4707888" y="2686023"/>
              <a:ext cx="197968" cy="266911"/>
              <a:chOff x="-3084513" y="3390510"/>
              <a:chExt cx="2716213" cy="3363913"/>
            </a:xfrm>
            <a:solidFill>
              <a:schemeClr val="tx1"/>
            </a:solidFill>
          </p:grpSpPr>
          <p:sp>
            <p:nvSpPr>
              <p:cNvPr id="186"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87"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188" name="Group 187"/>
            <p:cNvGrpSpPr/>
            <p:nvPr/>
          </p:nvGrpSpPr>
          <p:grpSpPr>
            <a:xfrm>
              <a:off x="4452291" y="2986674"/>
              <a:ext cx="197968" cy="266911"/>
              <a:chOff x="-3084513" y="3390510"/>
              <a:chExt cx="2716213" cy="3363913"/>
            </a:xfrm>
            <a:solidFill>
              <a:schemeClr val="tx1"/>
            </a:solidFill>
          </p:grpSpPr>
          <p:sp>
            <p:nvSpPr>
              <p:cNvPr id="189"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90"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191" name="Group 190"/>
            <p:cNvGrpSpPr/>
            <p:nvPr/>
          </p:nvGrpSpPr>
          <p:grpSpPr>
            <a:xfrm>
              <a:off x="4717444" y="2995117"/>
              <a:ext cx="197968" cy="266911"/>
              <a:chOff x="-3084513" y="3390510"/>
              <a:chExt cx="2716213" cy="3363913"/>
            </a:xfrm>
            <a:solidFill>
              <a:schemeClr val="tx1"/>
            </a:solidFill>
          </p:grpSpPr>
          <p:sp>
            <p:nvSpPr>
              <p:cNvPr id="192"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93"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spTree>
    <p:extLst>
      <p:ext uri="{BB962C8B-B14F-4D97-AF65-F5344CB8AC3E}">
        <p14:creationId xmlns:p14="http://schemas.microsoft.com/office/powerpoint/2010/main" val="1170941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25E-6 1.85185E-6 L -0.79857 -0.00787 " pathEditMode="relative" rAng="0" ptsTypes="AA">
                                      <p:cBhvr>
                                        <p:cTn id="6" dur="2000" fill="hold"/>
                                        <p:tgtEl>
                                          <p:spTgt spid="6"/>
                                        </p:tgtEl>
                                        <p:attrNameLst>
                                          <p:attrName>ppt_x</p:attrName>
                                          <p:attrName>ppt_y</p:attrName>
                                        </p:attrNameLst>
                                      </p:cBhvr>
                                      <p:rCtr x="-39935" y="-394"/>
                                    </p:animMotion>
                                  </p:childTnLst>
                                </p:cTn>
                              </p:par>
                              <p:par>
                                <p:cTn id="7" presetID="42" presetClass="path" presetSubtype="0" accel="50000" decel="50000" fill="hold" nodeType="withEffect">
                                  <p:stCondLst>
                                    <p:cond delay="0"/>
                                  </p:stCondLst>
                                  <p:childTnLst>
                                    <p:animMotion origin="layout" path="M 2.08333E-6 -2.96296E-6 L -0.63867 -0.00555 " pathEditMode="relative" rAng="0" ptsTypes="AA">
                                      <p:cBhvr>
                                        <p:cTn id="8" dur="2000" fill="hold"/>
                                        <p:tgtEl>
                                          <p:spTgt spid="7"/>
                                        </p:tgtEl>
                                        <p:attrNameLst>
                                          <p:attrName>ppt_x</p:attrName>
                                          <p:attrName>ppt_y</p:attrName>
                                        </p:attrNameLst>
                                      </p:cBhvr>
                                      <p:rCtr x="-31940" y="-2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Rectangle 152"/>
          <p:cNvSpPr/>
          <p:nvPr/>
        </p:nvSpPr>
        <p:spPr bwMode="auto">
          <a:xfrm>
            <a:off x="1" y="5172226"/>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a:spcAft>
                <a:spcPts val="588"/>
              </a:spcAft>
            </a:pPr>
            <a:r>
              <a:rPr lang="en-US" dirty="0">
                <a:solidFill>
                  <a:schemeClr val="bg1"/>
                </a:solidFill>
              </a:rPr>
              <a:t>Keep a pulse on your business with live, interactive dashboards</a:t>
            </a:r>
          </a:p>
        </p:txBody>
      </p:sp>
      <p:sp>
        <p:nvSpPr>
          <p:cNvPr id="58" name="Freeform 57"/>
          <p:cNvSpPr/>
          <p:nvPr/>
        </p:nvSpPr>
        <p:spPr bwMode="auto">
          <a:xfrm>
            <a:off x="2201505" y="2533404"/>
            <a:ext cx="482168" cy="537065"/>
          </a:xfrm>
          <a:custGeom>
            <a:avLst/>
            <a:gdLst>
              <a:gd name="connsiteX0" fmla="*/ 840105 w 2099417"/>
              <a:gd name="connsiteY0" fmla="*/ 193365 h 2338449"/>
              <a:gd name="connsiteX1" fmla="*/ 840105 w 2099417"/>
              <a:gd name="connsiteY1" fmla="*/ 637578 h 2338449"/>
              <a:gd name="connsiteX2" fmla="*/ 706532 w 2099417"/>
              <a:gd name="connsiteY2" fmla="*/ 898901 h 2338449"/>
              <a:gd name="connsiteX3" fmla="*/ 170288 w 2099417"/>
              <a:gd name="connsiteY3" fmla="*/ 1975105 h 2338449"/>
              <a:gd name="connsiteX4" fmla="*/ 322383 w 2099417"/>
              <a:gd name="connsiteY4" fmla="*/ 2220285 h 2338449"/>
              <a:gd name="connsiteX5" fmla="*/ 1777036 w 2099417"/>
              <a:gd name="connsiteY5" fmla="*/ 2220285 h 2338449"/>
              <a:gd name="connsiteX6" fmla="*/ 1929130 w 2099417"/>
              <a:gd name="connsiteY6" fmla="*/ 1975105 h 2338449"/>
              <a:gd name="connsiteX7" fmla="*/ 1395989 w 2099417"/>
              <a:gd name="connsiteY7" fmla="*/ 905127 h 2338449"/>
              <a:gd name="connsiteX8" fmla="*/ 1261586 w 2099417"/>
              <a:gd name="connsiteY8" fmla="*/ 642306 h 2338449"/>
              <a:gd name="connsiteX9" fmla="*/ 1261586 w 2099417"/>
              <a:gd name="connsiteY9" fmla="*/ 193365 h 2338449"/>
              <a:gd name="connsiteX10" fmla="*/ 510540 w 2099417"/>
              <a:gd name="connsiteY10" fmla="*/ 0 h 2338449"/>
              <a:gd name="connsiteX11" fmla="*/ 1592580 w 2099417"/>
              <a:gd name="connsiteY11" fmla="*/ 0 h 2338449"/>
              <a:gd name="connsiteX12" fmla="*/ 1592580 w 2099417"/>
              <a:gd name="connsiteY12" fmla="*/ 193365 h 2338449"/>
              <a:gd name="connsiteX13" fmla="*/ 1463040 w 2099417"/>
              <a:gd name="connsiteY13" fmla="*/ 193365 h 2338449"/>
              <a:gd name="connsiteX14" fmla="*/ 1463040 w 2099417"/>
              <a:gd name="connsiteY14" fmla="*/ 620444 h 2338449"/>
              <a:gd name="connsiteX15" fmla="*/ 2099417 w 2099417"/>
              <a:gd name="connsiteY15" fmla="*/ 1991685 h 2338449"/>
              <a:gd name="connsiteX16" fmla="*/ 1901297 w 2099417"/>
              <a:gd name="connsiteY16" fmla="*/ 2334585 h 2338449"/>
              <a:gd name="connsiteX17" fmla="*/ 1463040 w 2099417"/>
              <a:gd name="connsiteY17" fmla="*/ 2338417 h 2338449"/>
              <a:gd name="connsiteX18" fmla="*/ 1463040 w 2099417"/>
              <a:gd name="connsiteY18" fmla="*/ 2338449 h 2338449"/>
              <a:gd name="connsiteX19" fmla="*/ 1459337 w 2099417"/>
              <a:gd name="connsiteY19" fmla="*/ 2338449 h 2338449"/>
              <a:gd name="connsiteX20" fmla="*/ 640080 w 2099417"/>
              <a:gd name="connsiteY20" fmla="*/ 2338449 h 2338449"/>
              <a:gd name="connsiteX21" fmla="*/ 198120 w 2099417"/>
              <a:gd name="connsiteY21" fmla="*/ 2334585 h 2338449"/>
              <a:gd name="connsiteX22" fmla="*/ 0 w 2099417"/>
              <a:gd name="connsiteY22" fmla="*/ 1991685 h 2338449"/>
              <a:gd name="connsiteX23" fmla="*/ 640080 w 2099417"/>
              <a:gd name="connsiteY23" fmla="*/ 612465 h 2338449"/>
              <a:gd name="connsiteX24" fmla="*/ 640080 w 2099417"/>
              <a:gd name="connsiteY24" fmla="*/ 193365 h 2338449"/>
              <a:gd name="connsiteX25" fmla="*/ 510540 w 2099417"/>
              <a:gd name="connsiteY25" fmla="*/ 193365 h 23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99417" h="2338449">
                <a:moveTo>
                  <a:pt x="840105" y="193365"/>
                </a:moveTo>
                <a:lnTo>
                  <a:pt x="840105" y="637578"/>
                </a:lnTo>
                <a:lnTo>
                  <a:pt x="706532" y="898901"/>
                </a:lnTo>
                <a:lnTo>
                  <a:pt x="170288" y="1975105"/>
                </a:lnTo>
                <a:lnTo>
                  <a:pt x="322383" y="2220285"/>
                </a:lnTo>
                <a:lnTo>
                  <a:pt x="1777036" y="2220285"/>
                </a:lnTo>
                <a:lnTo>
                  <a:pt x="1929130" y="1975105"/>
                </a:lnTo>
                <a:lnTo>
                  <a:pt x="1395989" y="905127"/>
                </a:lnTo>
                <a:lnTo>
                  <a:pt x="1261586" y="642306"/>
                </a:lnTo>
                <a:lnTo>
                  <a:pt x="1261586" y="193365"/>
                </a:lnTo>
                <a:close/>
                <a:moveTo>
                  <a:pt x="510540" y="0"/>
                </a:moveTo>
                <a:lnTo>
                  <a:pt x="1592580" y="0"/>
                </a:lnTo>
                <a:lnTo>
                  <a:pt x="1592580" y="193365"/>
                </a:lnTo>
                <a:lnTo>
                  <a:pt x="1463040" y="193365"/>
                </a:lnTo>
                <a:lnTo>
                  <a:pt x="1463040" y="620444"/>
                </a:lnTo>
                <a:lnTo>
                  <a:pt x="2099417" y="1991685"/>
                </a:lnTo>
                <a:lnTo>
                  <a:pt x="1901297" y="2334585"/>
                </a:lnTo>
                <a:lnTo>
                  <a:pt x="1463040" y="2338417"/>
                </a:lnTo>
                <a:lnTo>
                  <a:pt x="1463040" y="2338449"/>
                </a:lnTo>
                <a:lnTo>
                  <a:pt x="1459337" y="2338449"/>
                </a:lnTo>
                <a:lnTo>
                  <a:pt x="640080" y="2338449"/>
                </a:lnTo>
                <a:lnTo>
                  <a:pt x="198120" y="2334585"/>
                </a:lnTo>
                <a:lnTo>
                  <a:pt x="0" y="1991685"/>
                </a:lnTo>
                <a:lnTo>
                  <a:pt x="640080" y="612465"/>
                </a:lnTo>
                <a:lnTo>
                  <a:pt x="640080" y="193365"/>
                </a:lnTo>
                <a:lnTo>
                  <a:pt x="510540" y="193365"/>
                </a:lnTo>
                <a:close/>
              </a:path>
            </a:pathLst>
          </a:custGeom>
          <a:solidFill>
            <a:schemeClr val="accent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1961" dirty="0" err="1">
              <a:solidFill>
                <a:schemeClr val="accent1"/>
              </a:solidFill>
              <a:ea typeface="Segoe UI" pitchFamily="34" charset="0"/>
              <a:cs typeface="Segoe UI" pitchFamily="34" charset="0"/>
            </a:endParaRPr>
          </a:p>
        </p:txBody>
      </p:sp>
      <p:grpSp>
        <p:nvGrpSpPr>
          <p:cNvPr id="60" name="Group 59"/>
          <p:cNvGrpSpPr/>
          <p:nvPr/>
        </p:nvGrpSpPr>
        <p:grpSpPr>
          <a:xfrm>
            <a:off x="2014823" y="3533637"/>
            <a:ext cx="637102" cy="445502"/>
            <a:chOff x="1182255" y="2216727"/>
            <a:chExt cx="5006109" cy="3500582"/>
          </a:xfrm>
          <a:solidFill>
            <a:srgbClr val="0078D7"/>
          </a:solidFill>
        </p:grpSpPr>
        <p:sp>
          <p:nvSpPr>
            <p:cNvPr id="63" name="Freeform 62"/>
            <p:cNvSpPr/>
            <p:nvPr/>
          </p:nvSpPr>
          <p:spPr bwMode="auto">
            <a:xfrm>
              <a:off x="1182255" y="2216727"/>
              <a:ext cx="5006109" cy="3500582"/>
            </a:xfrm>
            <a:custGeom>
              <a:avLst/>
              <a:gdLst>
                <a:gd name="connsiteX0" fmla="*/ 115224 w 5006109"/>
                <a:gd name="connsiteY0" fmla="*/ 113026 h 3500582"/>
                <a:gd name="connsiteX1" fmla="*/ 115224 w 5006109"/>
                <a:gd name="connsiteY1" fmla="*/ 3387556 h 3500582"/>
                <a:gd name="connsiteX2" fmla="*/ 4890886 w 5006109"/>
                <a:gd name="connsiteY2" fmla="*/ 3387556 h 3500582"/>
                <a:gd name="connsiteX3" fmla="*/ 4890886 w 5006109"/>
                <a:gd name="connsiteY3" fmla="*/ 113026 h 3500582"/>
                <a:gd name="connsiteX4" fmla="*/ 0 w 5006109"/>
                <a:gd name="connsiteY4" fmla="*/ 0 h 3500582"/>
                <a:gd name="connsiteX5" fmla="*/ 5006109 w 5006109"/>
                <a:gd name="connsiteY5" fmla="*/ 0 h 3500582"/>
                <a:gd name="connsiteX6" fmla="*/ 5006109 w 5006109"/>
                <a:gd name="connsiteY6" fmla="*/ 3500582 h 3500582"/>
                <a:gd name="connsiteX7" fmla="*/ 0 w 5006109"/>
                <a:gd name="connsiteY7" fmla="*/ 3500582 h 35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109" h="3500582">
                  <a:moveTo>
                    <a:pt x="115224" y="113026"/>
                  </a:moveTo>
                  <a:lnTo>
                    <a:pt x="115224" y="3387556"/>
                  </a:lnTo>
                  <a:lnTo>
                    <a:pt x="4890886" y="3387556"/>
                  </a:lnTo>
                  <a:lnTo>
                    <a:pt x="4890886" y="113026"/>
                  </a:lnTo>
                  <a:close/>
                  <a:moveTo>
                    <a:pt x="0" y="0"/>
                  </a:moveTo>
                  <a:lnTo>
                    <a:pt x="5006109" y="0"/>
                  </a:lnTo>
                  <a:lnTo>
                    <a:pt x="5006109" y="3500582"/>
                  </a:lnTo>
                  <a:lnTo>
                    <a:pt x="0" y="35005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accent1"/>
                </a:solidFill>
              </a:endParaRPr>
            </a:p>
          </p:txBody>
        </p:sp>
        <p:grpSp>
          <p:nvGrpSpPr>
            <p:cNvPr id="64" name="Group 63"/>
            <p:cNvGrpSpPr/>
            <p:nvPr/>
          </p:nvGrpSpPr>
          <p:grpSpPr>
            <a:xfrm>
              <a:off x="1371600" y="2904099"/>
              <a:ext cx="4622800" cy="2628550"/>
              <a:chOff x="1371600" y="3272399"/>
              <a:chExt cx="4622800" cy="2628550"/>
            </a:xfrm>
            <a:grpFill/>
          </p:grpSpPr>
          <p:grpSp>
            <p:nvGrpSpPr>
              <p:cNvPr id="65" name="Group 64"/>
              <p:cNvGrpSpPr/>
              <p:nvPr/>
            </p:nvGrpSpPr>
            <p:grpSpPr>
              <a:xfrm>
                <a:off x="1371600" y="3272399"/>
                <a:ext cx="4622800" cy="609250"/>
                <a:chOff x="1403350" y="3272399"/>
                <a:chExt cx="4216400" cy="609250"/>
              </a:xfrm>
              <a:grpFill/>
            </p:grpSpPr>
            <p:sp>
              <p:nvSpPr>
                <p:cNvPr id="81" name="Freeform 80"/>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accent1"/>
                    </a:solidFill>
                  </a:endParaRPr>
                </a:p>
              </p:txBody>
            </p:sp>
            <p:sp>
              <p:nvSpPr>
                <p:cNvPr id="82" name="Freeform 81"/>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accent1"/>
                    </a:solidFill>
                  </a:endParaRPr>
                </a:p>
              </p:txBody>
            </p:sp>
            <p:sp>
              <p:nvSpPr>
                <p:cNvPr id="83" name="Freeform 82"/>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accent1"/>
                    </a:solidFill>
                  </a:endParaRPr>
                </a:p>
              </p:txBody>
            </p:sp>
            <p:sp>
              <p:nvSpPr>
                <p:cNvPr id="84" name="Freeform 83"/>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accent1"/>
                    </a:solidFill>
                  </a:endParaRPr>
                </a:p>
              </p:txBody>
            </p:sp>
          </p:grpSp>
          <p:grpSp>
            <p:nvGrpSpPr>
              <p:cNvPr id="66" name="Group 65"/>
              <p:cNvGrpSpPr/>
              <p:nvPr/>
            </p:nvGrpSpPr>
            <p:grpSpPr>
              <a:xfrm>
                <a:off x="1371600" y="3945499"/>
                <a:ext cx="4622800" cy="609250"/>
                <a:chOff x="1403350" y="3272399"/>
                <a:chExt cx="4216400" cy="609250"/>
              </a:xfrm>
              <a:grpFill/>
            </p:grpSpPr>
            <p:sp>
              <p:nvSpPr>
                <p:cNvPr id="77" name="Freeform 76"/>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accent1"/>
                    </a:solidFill>
                  </a:endParaRPr>
                </a:p>
              </p:txBody>
            </p:sp>
            <p:sp>
              <p:nvSpPr>
                <p:cNvPr id="78" name="Freeform 77"/>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accent1"/>
                    </a:solidFill>
                  </a:endParaRPr>
                </a:p>
              </p:txBody>
            </p:sp>
            <p:sp>
              <p:nvSpPr>
                <p:cNvPr id="79" name="Freeform 78"/>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accent1"/>
                    </a:solidFill>
                  </a:endParaRPr>
                </a:p>
              </p:txBody>
            </p:sp>
            <p:sp>
              <p:nvSpPr>
                <p:cNvPr id="80" name="Freeform 79"/>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accent1"/>
                    </a:solidFill>
                  </a:endParaRPr>
                </a:p>
              </p:txBody>
            </p:sp>
          </p:grpSp>
          <p:grpSp>
            <p:nvGrpSpPr>
              <p:cNvPr id="67" name="Group 66"/>
              <p:cNvGrpSpPr/>
              <p:nvPr/>
            </p:nvGrpSpPr>
            <p:grpSpPr>
              <a:xfrm>
                <a:off x="1371600" y="4618599"/>
                <a:ext cx="4622800" cy="609250"/>
                <a:chOff x="1403350" y="3272399"/>
                <a:chExt cx="4216400" cy="609250"/>
              </a:xfrm>
              <a:grpFill/>
            </p:grpSpPr>
            <p:sp>
              <p:nvSpPr>
                <p:cNvPr id="73" name="Freeform 72"/>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accent1"/>
                    </a:solidFill>
                  </a:endParaRPr>
                </a:p>
              </p:txBody>
            </p:sp>
            <p:sp>
              <p:nvSpPr>
                <p:cNvPr id="74" name="Freeform 73"/>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accent1"/>
                    </a:solidFill>
                  </a:endParaRPr>
                </a:p>
              </p:txBody>
            </p:sp>
            <p:sp>
              <p:nvSpPr>
                <p:cNvPr id="75" name="Freeform 74"/>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accent1"/>
                    </a:solidFill>
                  </a:endParaRPr>
                </a:p>
              </p:txBody>
            </p:sp>
            <p:sp>
              <p:nvSpPr>
                <p:cNvPr id="76" name="Freeform 75"/>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accent1"/>
                    </a:solidFill>
                  </a:endParaRPr>
                </a:p>
              </p:txBody>
            </p:sp>
          </p:grpSp>
          <p:grpSp>
            <p:nvGrpSpPr>
              <p:cNvPr id="68" name="Group 67"/>
              <p:cNvGrpSpPr/>
              <p:nvPr/>
            </p:nvGrpSpPr>
            <p:grpSpPr>
              <a:xfrm>
                <a:off x="1371600" y="5291699"/>
                <a:ext cx="4622800" cy="609250"/>
                <a:chOff x="1403350" y="3272399"/>
                <a:chExt cx="4216400" cy="609250"/>
              </a:xfrm>
              <a:grpFill/>
            </p:grpSpPr>
            <p:sp>
              <p:nvSpPr>
                <p:cNvPr id="69" name="Freeform 68"/>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accent1"/>
                    </a:solidFill>
                  </a:endParaRPr>
                </a:p>
              </p:txBody>
            </p:sp>
            <p:sp>
              <p:nvSpPr>
                <p:cNvPr id="70" name="Freeform 69"/>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accent1"/>
                    </a:solidFill>
                  </a:endParaRPr>
                </a:p>
              </p:txBody>
            </p:sp>
            <p:sp>
              <p:nvSpPr>
                <p:cNvPr id="71" name="Freeform 70"/>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accent1"/>
                    </a:solidFill>
                  </a:endParaRPr>
                </a:p>
              </p:txBody>
            </p:sp>
            <p:sp>
              <p:nvSpPr>
                <p:cNvPr id="72" name="Freeform 71"/>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accent1"/>
                    </a:solidFill>
                  </a:endParaRPr>
                </a:p>
              </p:txBody>
            </p:sp>
          </p:grpSp>
        </p:grpSp>
      </p:grpSp>
      <p:sp>
        <p:nvSpPr>
          <p:cNvPr id="100" name="Rectangle 99"/>
          <p:cNvSpPr/>
          <p:nvPr/>
        </p:nvSpPr>
        <p:spPr bwMode="auto">
          <a:xfrm>
            <a:off x="6912873" y="2441754"/>
            <a:ext cx="4351395" cy="1994820"/>
          </a:xfrm>
          <a:prstGeom prst="rect">
            <a:avLst/>
          </a:prstGeom>
          <a:noFill/>
          <a:ln w="3175">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101" name="Straight Connector 100"/>
          <p:cNvCxnSpPr/>
          <p:nvPr/>
        </p:nvCxnSpPr>
        <p:spPr>
          <a:xfrm>
            <a:off x="2773315" y="3505429"/>
            <a:ext cx="2848016" cy="0"/>
          </a:xfrm>
          <a:prstGeom prst="line">
            <a:avLst/>
          </a:pr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2" name="Freeform 101"/>
          <p:cNvSpPr/>
          <p:nvPr/>
        </p:nvSpPr>
        <p:spPr bwMode="auto">
          <a:xfrm flipV="1">
            <a:off x="3318725" y="2535829"/>
            <a:ext cx="2302607" cy="719771"/>
          </a:xfrm>
          <a:custGeom>
            <a:avLst/>
            <a:gdLst>
              <a:gd name="connsiteX0" fmla="*/ 0 w 600364"/>
              <a:gd name="connsiteY0" fmla="*/ 886691 h 886691"/>
              <a:gd name="connsiteX1" fmla="*/ 0 w 600364"/>
              <a:gd name="connsiteY1" fmla="*/ 0 h 886691"/>
              <a:gd name="connsiteX2" fmla="*/ 600364 w 600364"/>
              <a:gd name="connsiteY2" fmla="*/ 0 h 886691"/>
            </a:gdLst>
            <a:ahLst/>
            <a:cxnLst>
              <a:cxn ang="0">
                <a:pos x="connsiteX0" y="connsiteY0"/>
              </a:cxn>
              <a:cxn ang="0">
                <a:pos x="connsiteX1" y="connsiteY1"/>
              </a:cxn>
              <a:cxn ang="0">
                <a:pos x="connsiteX2" y="connsiteY2"/>
              </a:cxn>
            </a:cxnLst>
            <a:rect l="l" t="t" r="r" b="b"/>
            <a:pathLst>
              <a:path w="600364" h="886691">
                <a:moveTo>
                  <a:pt x="0" y="886691"/>
                </a:moveTo>
                <a:lnTo>
                  <a:pt x="0" y="0"/>
                </a:lnTo>
                <a:lnTo>
                  <a:pt x="600364" y="0"/>
                </a:lnTo>
              </a:path>
            </a:pathLst>
          </a:cu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solidFill>
                <a:schemeClr val="accent1"/>
              </a:solidFill>
            </a:endParaRPr>
          </a:p>
        </p:txBody>
      </p:sp>
      <p:grpSp>
        <p:nvGrpSpPr>
          <p:cNvPr id="104" name="Group 103"/>
          <p:cNvGrpSpPr/>
          <p:nvPr/>
        </p:nvGrpSpPr>
        <p:grpSpPr>
          <a:xfrm>
            <a:off x="5696555" y="3114630"/>
            <a:ext cx="1132352" cy="767280"/>
            <a:chOff x="4402138" y="2281238"/>
            <a:chExt cx="3387725" cy="2295525"/>
          </a:xfrm>
          <a:solidFill>
            <a:schemeClr val="accent2"/>
          </a:solidFill>
        </p:grpSpPr>
        <p:sp>
          <p:nvSpPr>
            <p:cNvPr id="105" name="Freeform 55"/>
            <p:cNvSpPr>
              <a:spLocks noEditPoints="1"/>
            </p:cNvSpPr>
            <p:nvPr/>
          </p:nvSpPr>
          <p:spPr bwMode="auto">
            <a:xfrm>
              <a:off x="4665663" y="2281238"/>
              <a:ext cx="2860675" cy="2024063"/>
            </a:xfrm>
            <a:custGeom>
              <a:avLst/>
              <a:gdLst>
                <a:gd name="T0" fmla="*/ 860 w 944"/>
                <a:gd name="T1" fmla="*/ 0 h 665"/>
                <a:gd name="T2" fmla="*/ 83 w 944"/>
                <a:gd name="T3" fmla="*/ 0 h 665"/>
                <a:gd name="T4" fmla="*/ 0 w 944"/>
                <a:gd name="T5" fmla="*/ 77 h 665"/>
                <a:gd name="T6" fmla="*/ 0 w 944"/>
                <a:gd name="T7" fmla="*/ 624 h 665"/>
                <a:gd name="T8" fmla="*/ 44 w 944"/>
                <a:gd name="T9" fmla="*/ 665 h 665"/>
                <a:gd name="T10" fmla="*/ 900 w 944"/>
                <a:gd name="T11" fmla="*/ 665 h 665"/>
                <a:gd name="T12" fmla="*/ 944 w 944"/>
                <a:gd name="T13" fmla="*/ 624 h 665"/>
                <a:gd name="T14" fmla="*/ 944 w 944"/>
                <a:gd name="T15" fmla="*/ 77 h 665"/>
                <a:gd name="T16" fmla="*/ 860 w 944"/>
                <a:gd name="T17" fmla="*/ 0 h 665"/>
                <a:gd name="T18" fmla="*/ 896 w 944"/>
                <a:gd name="T19" fmla="*/ 617 h 665"/>
                <a:gd name="T20" fmla="*/ 48 w 944"/>
                <a:gd name="T21" fmla="*/ 617 h 665"/>
                <a:gd name="T22" fmla="*/ 48 w 944"/>
                <a:gd name="T23" fmla="*/ 77 h 665"/>
                <a:gd name="T24" fmla="*/ 83 w 944"/>
                <a:gd name="T25" fmla="*/ 48 h 665"/>
                <a:gd name="T26" fmla="*/ 860 w 944"/>
                <a:gd name="T27" fmla="*/ 48 h 665"/>
                <a:gd name="T28" fmla="*/ 896 w 944"/>
                <a:gd name="T29" fmla="*/ 77 h 665"/>
                <a:gd name="T30" fmla="*/ 896 w 944"/>
                <a:gd name="T31" fmla="*/ 617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4" h="665">
                  <a:moveTo>
                    <a:pt x="860" y="0"/>
                  </a:moveTo>
                  <a:cubicBezTo>
                    <a:pt x="83" y="0"/>
                    <a:pt x="83" y="0"/>
                    <a:pt x="83" y="0"/>
                  </a:cubicBezTo>
                  <a:cubicBezTo>
                    <a:pt x="38" y="0"/>
                    <a:pt x="0" y="34"/>
                    <a:pt x="0" y="77"/>
                  </a:cubicBezTo>
                  <a:cubicBezTo>
                    <a:pt x="0" y="624"/>
                    <a:pt x="0" y="624"/>
                    <a:pt x="0" y="624"/>
                  </a:cubicBezTo>
                  <a:cubicBezTo>
                    <a:pt x="0" y="647"/>
                    <a:pt x="20" y="665"/>
                    <a:pt x="44" y="665"/>
                  </a:cubicBezTo>
                  <a:cubicBezTo>
                    <a:pt x="900" y="665"/>
                    <a:pt x="900" y="665"/>
                    <a:pt x="900" y="665"/>
                  </a:cubicBezTo>
                  <a:cubicBezTo>
                    <a:pt x="924" y="665"/>
                    <a:pt x="944" y="647"/>
                    <a:pt x="944" y="624"/>
                  </a:cubicBezTo>
                  <a:cubicBezTo>
                    <a:pt x="944" y="77"/>
                    <a:pt x="944" y="77"/>
                    <a:pt x="944" y="77"/>
                  </a:cubicBezTo>
                  <a:cubicBezTo>
                    <a:pt x="944" y="34"/>
                    <a:pt x="906" y="0"/>
                    <a:pt x="860" y="0"/>
                  </a:cubicBezTo>
                  <a:close/>
                  <a:moveTo>
                    <a:pt x="896" y="617"/>
                  </a:moveTo>
                  <a:cubicBezTo>
                    <a:pt x="48" y="617"/>
                    <a:pt x="48" y="617"/>
                    <a:pt x="48" y="617"/>
                  </a:cubicBezTo>
                  <a:cubicBezTo>
                    <a:pt x="48" y="77"/>
                    <a:pt x="48" y="77"/>
                    <a:pt x="48" y="77"/>
                  </a:cubicBezTo>
                  <a:cubicBezTo>
                    <a:pt x="48" y="61"/>
                    <a:pt x="64" y="48"/>
                    <a:pt x="83" y="48"/>
                  </a:cubicBezTo>
                  <a:cubicBezTo>
                    <a:pt x="860" y="48"/>
                    <a:pt x="860" y="48"/>
                    <a:pt x="860" y="48"/>
                  </a:cubicBezTo>
                  <a:cubicBezTo>
                    <a:pt x="880" y="48"/>
                    <a:pt x="896" y="61"/>
                    <a:pt x="896" y="77"/>
                  </a:cubicBezTo>
                  <a:lnTo>
                    <a:pt x="896" y="6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chemeClr val="accent1"/>
                </a:solidFill>
              </a:endParaRPr>
            </a:p>
          </p:txBody>
        </p:sp>
        <p:sp>
          <p:nvSpPr>
            <p:cNvPr id="106" name="Freeform 56"/>
            <p:cNvSpPr>
              <a:spLocks/>
            </p:cNvSpPr>
            <p:nvPr/>
          </p:nvSpPr>
          <p:spPr bwMode="auto">
            <a:xfrm>
              <a:off x="5195888" y="3332163"/>
              <a:ext cx="146050" cy="711200"/>
            </a:xfrm>
            <a:custGeom>
              <a:avLst/>
              <a:gdLst>
                <a:gd name="T0" fmla="*/ 24 w 48"/>
                <a:gd name="T1" fmla="*/ 234 h 234"/>
                <a:gd name="T2" fmla="*/ 0 w 48"/>
                <a:gd name="T3" fmla="*/ 210 h 234"/>
                <a:gd name="T4" fmla="*/ 0 w 48"/>
                <a:gd name="T5" fmla="*/ 24 h 234"/>
                <a:gd name="T6" fmla="*/ 24 w 48"/>
                <a:gd name="T7" fmla="*/ 0 h 234"/>
                <a:gd name="T8" fmla="*/ 48 w 48"/>
                <a:gd name="T9" fmla="*/ 24 h 234"/>
                <a:gd name="T10" fmla="*/ 48 w 48"/>
                <a:gd name="T11" fmla="*/ 210 h 234"/>
                <a:gd name="T12" fmla="*/ 24 w 48"/>
                <a:gd name="T13" fmla="*/ 234 h 234"/>
              </a:gdLst>
              <a:ahLst/>
              <a:cxnLst>
                <a:cxn ang="0">
                  <a:pos x="T0" y="T1"/>
                </a:cxn>
                <a:cxn ang="0">
                  <a:pos x="T2" y="T3"/>
                </a:cxn>
                <a:cxn ang="0">
                  <a:pos x="T4" y="T5"/>
                </a:cxn>
                <a:cxn ang="0">
                  <a:pos x="T6" y="T7"/>
                </a:cxn>
                <a:cxn ang="0">
                  <a:pos x="T8" y="T9"/>
                </a:cxn>
                <a:cxn ang="0">
                  <a:pos x="T10" y="T11"/>
                </a:cxn>
                <a:cxn ang="0">
                  <a:pos x="T12" y="T13"/>
                </a:cxn>
              </a:cxnLst>
              <a:rect l="0" t="0" r="r" b="b"/>
              <a:pathLst>
                <a:path w="48" h="234">
                  <a:moveTo>
                    <a:pt x="24" y="234"/>
                  </a:moveTo>
                  <a:cubicBezTo>
                    <a:pt x="10" y="234"/>
                    <a:pt x="0" y="224"/>
                    <a:pt x="0" y="210"/>
                  </a:cubicBezTo>
                  <a:cubicBezTo>
                    <a:pt x="0" y="24"/>
                    <a:pt x="0" y="24"/>
                    <a:pt x="0" y="24"/>
                  </a:cubicBezTo>
                  <a:cubicBezTo>
                    <a:pt x="0" y="10"/>
                    <a:pt x="10" y="0"/>
                    <a:pt x="24" y="0"/>
                  </a:cubicBezTo>
                  <a:cubicBezTo>
                    <a:pt x="37" y="0"/>
                    <a:pt x="48" y="10"/>
                    <a:pt x="48" y="24"/>
                  </a:cubicBezTo>
                  <a:cubicBezTo>
                    <a:pt x="48" y="210"/>
                    <a:pt x="48" y="210"/>
                    <a:pt x="48" y="210"/>
                  </a:cubicBezTo>
                  <a:cubicBezTo>
                    <a:pt x="48" y="224"/>
                    <a:pt x="37" y="234"/>
                    <a:pt x="24"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107" name="Freeform 57"/>
            <p:cNvSpPr>
              <a:spLocks/>
            </p:cNvSpPr>
            <p:nvPr/>
          </p:nvSpPr>
          <p:spPr bwMode="auto">
            <a:xfrm>
              <a:off x="5695951" y="2582863"/>
              <a:ext cx="146050" cy="1460500"/>
            </a:xfrm>
            <a:custGeom>
              <a:avLst/>
              <a:gdLst>
                <a:gd name="T0" fmla="*/ 24 w 48"/>
                <a:gd name="T1" fmla="*/ 480 h 480"/>
                <a:gd name="T2" fmla="*/ 0 w 48"/>
                <a:gd name="T3" fmla="*/ 456 h 480"/>
                <a:gd name="T4" fmla="*/ 0 w 48"/>
                <a:gd name="T5" fmla="*/ 24 h 480"/>
                <a:gd name="T6" fmla="*/ 24 w 48"/>
                <a:gd name="T7" fmla="*/ 0 h 480"/>
                <a:gd name="T8" fmla="*/ 48 w 48"/>
                <a:gd name="T9" fmla="*/ 24 h 480"/>
                <a:gd name="T10" fmla="*/ 48 w 48"/>
                <a:gd name="T11" fmla="*/ 456 h 480"/>
                <a:gd name="T12" fmla="*/ 24 w 48"/>
                <a:gd name="T13" fmla="*/ 480 h 480"/>
              </a:gdLst>
              <a:ahLst/>
              <a:cxnLst>
                <a:cxn ang="0">
                  <a:pos x="T0" y="T1"/>
                </a:cxn>
                <a:cxn ang="0">
                  <a:pos x="T2" y="T3"/>
                </a:cxn>
                <a:cxn ang="0">
                  <a:pos x="T4" y="T5"/>
                </a:cxn>
                <a:cxn ang="0">
                  <a:pos x="T6" y="T7"/>
                </a:cxn>
                <a:cxn ang="0">
                  <a:pos x="T8" y="T9"/>
                </a:cxn>
                <a:cxn ang="0">
                  <a:pos x="T10" y="T11"/>
                </a:cxn>
                <a:cxn ang="0">
                  <a:pos x="T12" y="T13"/>
                </a:cxn>
              </a:cxnLst>
              <a:rect l="0" t="0" r="r" b="b"/>
              <a:pathLst>
                <a:path w="48" h="480">
                  <a:moveTo>
                    <a:pt x="24" y="480"/>
                  </a:moveTo>
                  <a:cubicBezTo>
                    <a:pt x="11" y="480"/>
                    <a:pt x="0" y="470"/>
                    <a:pt x="0" y="456"/>
                  </a:cubicBezTo>
                  <a:cubicBezTo>
                    <a:pt x="0" y="24"/>
                    <a:pt x="0" y="24"/>
                    <a:pt x="0" y="24"/>
                  </a:cubicBezTo>
                  <a:cubicBezTo>
                    <a:pt x="0" y="11"/>
                    <a:pt x="11" y="0"/>
                    <a:pt x="24" y="0"/>
                  </a:cubicBezTo>
                  <a:cubicBezTo>
                    <a:pt x="37" y="0"/>
                    <a:pt x="48" y="11"/>
                    <a:pt x="48" y="24"/>
                  </a:cubicBezTo>
                  <a:cubicBezTo>
                    <a:pt x="48" y="456"/>
                    <a:pt x="48" y="456"/>
                    <a:pt x="48" y="456"/>
                  </a:cubicBezTo>
                  <a:cubicBezTo>
                    <a:pt x="48" y="470"/>
                    <a:pt x="37" y="480"/>
                    <a:pt x="24" y="4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108" name="Freeform 58"/>
            <p:cNvSpPr>
              <a:spLocks/>
            </p:cNvSpPr>
            <p:nvPr/>
          </p:nvSpPr>
          <p:spPr bwMode="auto">
            <a:xfrm>
              <a:off x="6262688" y="2835276"/>
              <a:ext cx="146050" cy="1208088"/>
            </a:xfrm>
            <a:custGeom>
              <a:avLst/>
              <a:gdLst>
                <a:gd name="T0" fmla="*/ 24 w 48"/>
                <a:gd name="T1" fmla="*/ 397 h 397"/>
                <a:gd name="T2" fmla="*/ 0 w 48"/>
                <a:gd name="T3" fmla="*/ 373 h 397"/>
                <a:gd name="T4" fmla="*/ 0 w 48"/>
                <a:gd name="T5" fmla="*/ 24 h 397"/>
                <a:gd name="T6" fmla="*/ 24 w 48"/>
                <a:gd name="T7" fmla="*/ 0 h 397"/>
                <a:gd name="T8" fmla="*/ 48 w 48"/>
                <a:gd name="T9" fmla="*/ 24 h 397"/>
                <a:gd name="T10" fmla="*/ 48 w 48"/>
                <a:gd name="T11" fmla="*/ 373 h 397"/>
                <a:gd name="T12" fmla="*/ 24 w 48"/>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8" h="397">
                  <a:moveTo>
                    <a:pt x="24" y="397"/>
                  </a:moveTo>
                  <a:cubicBezTo>
                    <a:pt x="10" y="397"/>
                    <a:pt x="0" y="387"/>
                    <a:pt x="0" y="373"/>
                  </a:cubicBezTo>
                  <a:cubicBezTo>
                    <a:pt x="0" y="24"/>
                    <a:pt x="0" y="24"/>
                    <a:pt x="0" y="24"/>
                  </a:cubicBezTo>
                  <a:cubicBezTo>
                    <a:pt x="0" y="11"/>
                    <a:pt x="10" y="0"/>
                    <a:pt x="24" y="0"/>
                  </a:cubicBezTo>
                  <a:cubicBezTo>
                    <a:pt x="37" y="0"/>
                    <a:pt x="48" y="11"/>
                    <a:pt x="48" y="24"/>
                  </a:cubicBezTo>
                  <a:cubicBezTo>
                    <a:pt x="48" y="373"/>
                    <a:pt x="48" y="373"/>
                    <a:pt x="48" y="373"/>
                  </a:cubicBezTo>
                  <a:cubicBezTo>
                    <a:pt x="48" y="387"/>
                    <a:pt x="37" y="397"/>
                    <a:pt x="24" y="3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109" name="Freeform 59"/>
            <p:cNvSpPr>
              <a:spLocks/>
            </p:cNvSpPr>
            <p:nvPr/>
          </p:nvSpPr>
          <p:spPr bwMode="auto">
            <a:xfrm>
              <a:off x="6850063" y="3444876"/>
              <a:ext cx="146050" cy="598488"/>
            </a:xfrm>
            <a:custGeom>
              <a:avLst/>
              <a:gdLst>
                <a:gd name="T0" fmla="*/ 24 w 48"/>
                <a:gd name="T1" fmla="*/ 197 h 197"/>
                <a:gd name="T2" fmla="*/ 0 w 48"/>
                <a:gd name="T3" fmla="*/ 173 h 197"/>
                <a:gd name="T4" fmla="*/ 0 w 48"/>
                <a:gd name="T5" fmla="*/ 24 h 197"/>
                <a:gd name="T6" fmla="*/ 24 w 48"/>
                <a:gd name="T7" fmla="*/ 0 h 197"/>
                <a:gd name="T8" fmla="*/ 48 w 48"/>
                <a:gd name="T9" fmla="*/ 24 h 197"/>
                <a:gd name="T10" fmla="*/ 48 w 48"/>
                <a:gd name="T11" fmla="*/ 173 h 197"/>
                <a:gd name="T12" fmla="*/ 24 w 48"/>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48" h="197">
                  <a:moveTo>
                    <a:pt x="24" y="197"/>
                  </a:moveTo>
                  <a:cubicBezTo>
                    <a:pt x="11" y="197"/>
                    <a:pt x="0" y="187"/>
                    <a:pt x="0" y="173"/>
                  </a:cubicBezTo>
                  <a:cubicBezTo>
                    <a:pt x="0" y="24"/>
                    <a:pt x="0" y="24"/>
                    <a:pt x="0" y="24"/>
                  </a:cubicBezTo>
                  <a:cubicBezTo>
                    <a:pt x="0" y="11"/>
                    <a:pt x="11" y="0"/>
                    <a:pt x="24" y="0"/>
                  </a:cubicBezTo>
                  <a:cubicBezTo>
                    <a:pt x="38" y="0"/>
                    <a:pt x="48" y="11"/>
                    <a:pt x="48" y="24"/>
                  </a:cubicBezTo>
                  <a:cubicBezTo>
                    <a:pt x="48" y="173"/>
                    <a:pt x="48" y="173"/>
                    <a:pt x="48" y="173"/>
                  </a:cubicBezTo>
                  <a:cubicBezTo>
                    <a:pt x="48" y="187"/>
                    <a:pt x="38" y="197"/>
                    <a:pt x="24"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110" name="Freeform 60"/>
            <p:cNvSpPr>
              <a:spLocks/>
            </p:cNvSpPr>
            <p:nvPr/>
          </p:nvSpPr>
          <p:spPr bwMode="auto">
            <a:xfrm>
              <a:off x="4402138" y="4430713"/>
              <a:ext cx="3387725" cy="146050"/>
            </a:xfrm>
            <a:custGeom>
              <a:avLst/>
              <a:gdLst>
                <a:gd name="T0" fmla="*/ 1099 w 1118"/>
                <a:gd name="T1" fmla="*/ 48 h 48"/>
                <a:gd name="T2" fmla="*/ 18 w 1118"/>
                <a:gd name="T3" fmla="*/ 48 h 48"/>
                <a:gd name="T4" fmla="*/ 0 w 1118"/>
                <a:gd name="T5" fmla="*/ 24 h 48"/>
                <a:gd name="T6" fmla="*/ 18 w 1118"/>
                <a:gd name="T7" fmla="*/ 0 h 48"/>
                <a:gd name="T8" fmla="*/ 1099 w 1118"/>
                <a:gd name="T9" fmla="*/ 0 h 48"/>
                <a:gd name="T10" fmla="*/ 1118 w 1118"/>
                <a:gd name="T11" fmla="*/ 24 h 48"/>
                <a:gd name="T12" fmla="*/ 1099 w 111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118" h="48">
                  <a:moveTo>
                    <a:pt x="1099" y="48"/>
                  </a:moveTo>
                  <a:cubicBezTo>
                    <a:pt x="18" y="48"/>
                    <a:pt x="18" y="48"/>
                    <a:pt x="18" y="48"/>
                  </a:cubicBezTo>
                  <a:cubicBezTo>
                    <a:pt x="8" y="48"/>
                    <a:pt x="0" y="38"/>
                    <a:pt x="0" y="24"/>
                  </a:cubicBezTo>
                  <a:cubicBezTo>
                    <a:pt x="0" y="11"/>
                    <a:pt x="8" y="0"/>
                    <a:pt x="18" y="0"/>
                  </a:cubicBezTo>
                  <a:cubicBezTo>
                    <a:pt x="1099" y="0"/>
                    <a:pt x="1099" y="0"/>
                    <a:pt x="1099" y="0"/>
                  </a:cubicBezTo>
                  <a:cubicBezTo>
                    <a:pt x="1110" y="0"/>
                    <a:pt x="1118" y="11"/>
                    <a:pt x="1118" y="24"/>
                  </a:cubicBezTo>
                  <a:cubicBezTo>
                    <a:pt x="1118" y="38"/>
                    <a:pt x="1110" y="48"/>
                    <a:pt x="109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grpSp>
      <p:pic>
        <p:nvPicPr>
          <p:cNvPr id="111" name="Picture 1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69731" y="2507053"/>
            <a:ext cx="4248952" cy="1882492"/>
          </a:xfrm>
          <a:prstGeom prst="rect">
            <a:avLst/>
          </a:prstGeom>
        </p:spPr>
      </p:pic>
      <p:sp>
        <p:nvSpPr>
          <p:cNvPr id="112" name="TextBox 111"/>
          <p:cNvSpPr txBox="1"/>
          <p:nvPr/>
        </p:nvSpPr>
        <p:spPr>
          <a:xfrm>
            <a:off x="3872058" y="2204198"/>
            <a:ext cx="748722" cy="181036"/>
          </a:xfrm>
          <a:prstGeom prst="rect">
            <a:avLst/>
          </a:prstGeom>
          <a:noFill/>
        </p:spPr>
        <p:txBody>
          <a:bodyPr wrap="none" lIns="0" tIns="0" rIns="0" bIns="0" rtlCol="0">
            <a:spAutoFit/>
          </a:bodyPr>
          <a:lstStyle/>
          <a:p>
            <a:pPr>
              <a:spcAft>
                <a:spcPts val="588"/>
              </a:spcAft>
            </a:pPr>
            <a:r>
              <a:rPr lang="en-US" sz="1176" dirty="0">
                <a:solidFill>
                  <a:schemeClr val="accent1"/>
                </a:solidFill>
              </a:rPr>
              <a:t>Event Hubs</a:t>
            </a:r>
          </a:p>
        </p:txBody>
      </p:sp>
      <p:sp>
        <p:nvSpPr>
          <p:cNvPr id="113" name="TextBox 112"/>
          <p:cNvSpPr txBox="1"/>
          <p:nvPr/>
        </p:nvSpPr>
        <p:spPr>
          <a:xfrm>
            <a:off x="2651924" y="1594131"/>
            <a:ext cx="1093632" cy="181036"/>
          </a:xfrm>
          <a:prstGeom prst="rect">
            <a:avLst/>
          </a:prstGeom>
          <a:noFill/>
        </p:spPr>
        <p:txBody>
          <a:bodyPr wrap="none" lIns="0" tIns="0" rIns="0" bIns="0" rtlCol="0">
            <a:spAutoFit/>
          </a:bodyPr>
          <a:lstStyle/>
          <a:p>
            <a:pPr>
              <a:spcAft>
                <a:spcPts val="588"/>
              </a:spcAft>
            </a:pPr>
            <a:r>
              <a:rPr lang="en-US" sz="1176" dirty="0">
                <a:solidFill>
                  <a:schemeClr val="accent1"/>
                </a:solidFill>
              </a:rPr>
              <a:t>Stream Analytics</a:t>
            </a:r>
          </a:p>
        </p:txBody>
      </p:sp>
      <p:sp>
        <p:nvSpPr>
          <p:cNvPr id="114" name="TextBox 113"/>
          <p:cNvSpPr txBox="1"/>
          <p:nvPr/>
        </p:nvSpPr>
        <p:spPr>
          <a:xfrm>
            <a:off x="1942255" y="3119298"/>
            <a:ext cx="1179876" cy="181036"/>
          </a:xfrm>
          <a:prstGeom prst="rect">
            <a:avLst/>
          </a:prstGeom>
          <a:noFill/>
        </p:spPr>
        <p:txBody>
          <a:bodyPr wrap="none" lIns="0" tIns="0" rIns="0" bIns="0" rtlCol="0">
            <a:spAutoFit/>
          </a:bodyPr>
          <a:lstStyle/>
          <a:p>
            <a:pPr>
              <a:spcAft>
                <a:spcPts val="588"/>
              </a:spcAft>
            </a:pPr>
            <a:r>
              <a:rPr lang="en-US" sz="1176" dirty="0">
                <a:solidFill>
                  <a:schemeClr val="accent1"/>
                </a:solidFill>
              </a:rPr>
              <a:t>Machine Learning</a:t>
            </a:r>
          </a:p>
        </p:txBody>
      </p:sp>
      <p:sp>
        <p:nvSpPr>
          <p:cNvPr id="115" name="TextBox 114"/>
          <p:cNvSpPr txBox="1"/>
          <p:nvPr/>
        </p:nvSpPr>
        <p:spPr>
          <a:xfrm>
            <a:off x="2095016" y="4069934"/>
            <a:ext cx="516167" cy="180947"/>
          </a:xfrm>
          <a:prstGeom prst="rect">
            <a:avLst/>
          </a:prstGeom>
          <a:noFill/>
        </p:spPr>
        <p:txBody>
          <a:bodyPr wrap="none" lIns="0" tIns="0" rIns="0" bIns="0" rtlCol="0">
            <a:spAutoFit/>
          </a:bodyPr>
          <a:lstStyle/>
          <a:p>
            <a:pPr>
              <a:spcAft>
                <a:spcPts val="588"/>
              </a:spcAft>
            </a:pPr>
            <a:r>
              <a:rPr lang="en-US" sz="1176" dirty="0">
                <a:solidFill>
                  <a:schemeClr val="accent1"/>
                </a:solidFill>
              </a:rPr>
              <a:t>Storage</a:t>
            </a:r>
          </a:p>
        </p:txBody>
      </p:sp>
      <p:sp>
        <p:nvSpPr>
          <p:cNvPr id="116" name="TextBox 115"/>
          <p:cNvSpPr txBox="1"/>
          <p:nvPr/>
        </p:nvSpPr>
        <p:spPr>
          <a:xfrm>
            <a:off x="2696077" y="4613147"/>
            <a:ext cx="906311" cy="181036"/>
          </a:xfrm>
          <a:prstGeom prst="rect">
            <a:avLst/>
          </a:prstGeom>
          <a:noFill/>
        </p:spPr>
        <p:txBody>
          <a:bodyPr wrap="none" lIns="0" tIns="0" rIns="0" bIns="0" rtlCol="0">
            <a:spAutoFit/>
          </a:bodyPr>
          <a:lstStyle/>
          <a:p>
            <a:pPr>
              <a:spcAft>
                <a:spcPts val="588"/>
              </a:spcAft>
            </a:pPr>
            <a:r>
              <a:rPr lang="en-US" sz="1176" dirty="0">
                <a:solidFill>
                  <a:schemeClr val="accent1"/>
                </a:solidFill>
              </a:rPr>
              <a:t>SQL database</a:t>
            </a:r>
          </a:p>
        </p:txBody>
      </p:sp>
      <p:sp>
        <p:nvSpPr>
          <p:cNvPr id="117" name="TextBox 116"/>
          <p:cNvSpPr txBox="1"/>
          <p:nvPr/>
        </p:nvSpPr>
        <p:spPr>
          <a:xfrm>
            <a:off x="3990336" y="4756518"/>
            <a:ext cx="664742" cy="181036"/>
          </a:xfrm>
          <a:prstGeom prst="rect">
            <a:avLst/>
          </a:prstGeom>
          <a:noFill/>
        </p:spPr>
        <p:txBody>
          <a:bodyPr wrap="none" lIns="0" tIns="0" rIns="0" bIns="0" rtlCol="0">
            <a:spAutoFit/>
          </a:bodyPr>
          <a:lstStyle/>
          <a:p>
            <a:pPr>
              <a:spcAft>
                <a:spcPts val="588"/>
              </a:spcAft>
            </a:pPr>
            <a:r>
              <a:rPr lang="en-US" sz="1176" dirty="0">
                <a:solidFill>
                  <a:schemeClr val="accent1"/>
                </a:solidFill>
              </a:rPr>
              <a:t>HDInsight</a:t>
            </a:r>
          </a:p>
        </p:txBody>
      </p:sp>
      <p:sp>
        <p:nvSpPr>
          <p:cNvPr id="119" name="Freeform 118"/>
          <p:cNvSpPr/>
          <p:nvPr/>
        </p:nvSpPr>
        <p:spPr bwMode="auto">
          <a:xfrm>
            <a:off x="4287587" y="3750201"/>
            <a:ext cx="1333744" cy="411614"/>
          </a:xfrm>
          <a:custGeom>
            <a:avLst/>
            <a:gdLst>
              <a:gd name="connsiteX0" fmla="*/ 0 w 600364"/>
              <a:gd name="connsiteY0" fmla="*/ 886691 h 886691"/>
              <a:gd name="connsiteX1" fmla="*/ 0 w 600364"/>
              <a:gd name="connsiteY1" fmla="*/ 0 h 886691"/>
              <a:gd name="connsiteX2" fmla="*/ 600364 w 600364"/>
              <a:gd name="connsiteY2" fmla="*/ 0 h 886691"/>
            </a:gdLst>
            <a:ahLst/>
            <a:cxnLst>
              <a:cxn ang="0">
                <a:pos x="connsiteX0" y="connsiteY0"/>
              </a:cxn>
              <a:cxn ang="0">
                <a:pos x="connsiteX1" y="connsiteY1"/>
              </a:cxn>
              <a:cxn ang="0">
                <a:pos x="connsiteX2" y="connsiteY2"/>
              </a:cxn>
            </a:cxnLst>
            <a:rect l="l" t="t" r="r" b="b"/>
            <a:pathLst>
              <a:path w="600364" h="886691">
                <a:moveTo>
                  <a:pt x="0" y="886691"/>
                </a:moveTo>
                <a:lnTo>
                  <a:pt x="0" y="0"/>
                </a:lnTo>
                <a:lnTo>
                  <a:pt x="600364" y="0"/>
                </a:lnTo>
              </a:path>
            </a:pathLst>
          </a:cu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solidFill>
                <a:schemeClr val="accent1"/>
              </a:solidFill>
            </a:endParaRPr>
          </a:p>
        </p:txBody>
      </p:sp>
      <p:sp>
        <p:nvSpPr>
          <p:cNvPr id="120" name="TextBox 119"/>
          <p:cNvSpPr txBox="1"/>
          <p:nvPr/>
        </p:nvSpPr>
        <p:spPr>
          <a:xfrm>
            <a:off x="5878815" y="3934203"/>
            <a:ext cx="767831" cy="241381"/>
          </a:xfrm>
          <a:prstGeom prst="rect">
            <a:avLst/>
          </a:prstGeom>
          <a:noFill/>
        </p:spPr>
        <p:txBody>
          <a:bodyPr wrap="none" lIns="0" tIns="0" rIns="0" bIns="0" rtlCol="0">
            <a:spAutoFit/>
          </a:bodyPr>
          <a:lstStyle/>
          <a:p>
            <a:pPr>
              <a:spcAft>
                <a:spcPts val="588"/>
              </a:spcAft>
            </a:pPr>
            <a:r>
              <a:rPr lang="en-US" sz="1568" dirty="0">
                <a:solidFill>
                  <a:schemeClr val="accent1"/>
                </a:solidFill>
              </a:rPr>
              <a:t>Power BI</a:t>
            </a:r>
          </a:p>
        </p:txBody>
      </p:sp>
      <p:sp>
        <p:nvSpPr>
          <p:cNvPr id="123" name="Rectangle 122"/>
          <p:cNvSpPr/>
          <p:nvPr/>
        </p:nvSpPr>
        <p:spPr>
          <a:xfrm>
            <a:off x="683325" y="2594708"/>
            <a:ext cx="1270836" cy="264972"/>
          </a:xfrm>
          <a:prstGeom prst="rect">
            <a:avLst/>
          </a:prstGeom>
        </p:spPr>
        <p:txBody>
          <a:bodyPr wrap="square">
            <a:spAutoFit/>
          </a:bodyPr>
          <a:lstStyle/>
          <a:p>
            <a:r>
              <a:rPr lang="en-US" sz="1100" dirty="0">
                <a:cs typeface="Segoe UI Semilight" panose="020B0402040204020203" pitchFamily="34" charset="0"/>
              </a:rPr>
              <a:t>Power BI</a:t>
            </a:r>
          </a:p>
        </p:txBody>
      </p:sp>
      <p:grpSp>
        <p:nvGrpSpPr>
          <p:cNvPr id="124" name="Group 123"/>
          <p:cNvGrpSpPr/>
          <p:nvPr/>
        </p:nvGrpSpPr>
        <p:grpSpPr>
          <a:xfrm>
            <a:off x="325613" y="2621678"/>
            <a:ext cx="324859" cy="207634"/>
            <a:chOff x="7884058" y="5368509"/>
            <a:chExt cx="324905" cy="207663"/>
          </a:xfrm>
        </p:grpSpPr>
        <p:sp>
          <p:nvSpPr>
            <p:cNvPr id="12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12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12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12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12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grpSp>
        <p:nvGrpSpPr>
          <p:cNvPr id="3" name="Group 2"/>
          <p:cNvGrpSpPr/>
          <p:nvPr/>
        </p:nvGrpSpPr>
        <p:grpSpPr>
          <a:xfrm>
            <a:off x="1826457" y="5279144"/>
            <a:ext cx="8493623" cy="940993"/>
            <a:chOff x="2194921" y="5218949"/>
            <a:chExt cx="8663938" cy="959862"/>
          </a:xfrm>
        </p:grpSpPr>
        <p:sp>
          <p:nvSpPr>
            <p:cNvPr id="6" name="TextBox 5"/>
            <p:cNvSpPr txBox="1"/>
            <p:nvPr/>
          </p:nvSpPr>
          <p:spPr>
            <a:xfrm>
              <a:off x="2194921" y="5218949"/>
              <a:ext cx="6746753" cy="947952"/>
            </a:xfrm>
            <a:prstGeom prst="rect">
              <a:avLst/>
            </a:prstGeom>
            <a:noFill/>
          </p:spPr>
          <p:txBody>
            <a:bodyPr wrap="square" lIns="179285" tIns="143428" rIns="179285" bIns="143428" rtlCol="0">
              <a:spAutoFit/>
            </a:bodyPr>
            <a:lstStyle/>
            <a:p>
              <a:pPr marL="174297" indent="-174297">
                <a:lnSpc>
                  <a:spcPct val="90000"/>
                </a:lnSpc>
                <a:spcAft>
                  <a:spcPts val="588"/>
                </a:spcAft>
                <a:buClr>
                  <a:schemeClr val="accent2"/>
                </a:buClr>
                <a:buFont typeface="Arial" panose="020B0604020202020204" pitchFamily="34" charset="0"/>
                <a:buChar char="•"/>
              </a:pPr>
              <a:r>
                <a:rPr lang="en-US" sz="1176" dirty="0">
                  <a:solidFill>
                    <a:schemeClr val="bg1"/>
                  </a:solidFill>
                </a:rPr>
                <a:t>Analytics for everyone, even non-data experts </a:t>
              </a:r>
            </a:p>
            <a:p>
              <a:pPr marL="174297" indent="-174297">
                <a:lnSpc>
                  <a:spcPct val="90000"/>
                </a:lnSpc>
                <a:spcAft>
                  <a:spcPts val="588"/>
                </a:spcAft>
                <a:buClr>
                  <a:schemeClr val="accent2"/>
                </a:buClr>
                <a:buFont typeface="Arial" panose="020B0604020202020204" pitchFamily="34" charset="0"/>
                <a:buChar char="•"/>
              </a:pPr>
              <a:r>
                <a:rPr lang="en-US" sz="1176" dirty="0">
                  <a:solidFill>
                    <a:schemeClr val="bg1"/>
                  </a:solidFill>
                </a:rPr>
                <a:t>Your whole business on one dashboard</a:t>
              </a:r>
            </a:p>
            <a:p>
              <a:pPr marL="174297" indent="-174297">
                <a:lnSpc>
                  <a:spcPct val="90000"/>
                </a:lnSpc>
                <a:spcAft>
                  <a:spcPts val="588"/>
                </a:spcAft>
                <a:buClr>
                  <a:schemeClr val="accent2"/>
                </a:buClr>
                <a:buFont typeface="Arial" panose="020B0604020202020204" pitchFamily="34" charset="0"/>
                <a:buChar char="•"/>
              </a:pPr>
              <a:r>
                <a:rPr lang="en-US" sz="1176" dirty="0">
                  <a:solidFill>
                    <a:schemeClr val="bg1"/>
                  </a:solidFill>
                </a:rPr>
                <a:t>Create stunning, interactive reports</a:t>
              </a:r>
            </a:p>
          </p:txBody>
        </p:sp>
        <p:sp>
          <p:nvSpPr>
            <p:cNvPr id="7" name="TextBox 6"/>
            <p:cNvSpPr txBox="1"/>
            <p:nvPr/>
          </p:nvSpPr>
          <p:spPr>
            <a:xfrm>
              <a:off x="6377962" y="5230859"/>
              <a:ext cx="4480897" cy="947952"/>
            </a:xfrm>
            <a:prstGeom prst="rect">
              <a:avLst/>
            </a:prstGeom>
            <a:noFill/>
          </p:spPr>
          <p:txBody>
            <a:bodyPr wrap="square" lIns="179285" tIns="143428" rIns="179285" bIns="143428" rtlCol="0">
              <a:spAutoFit/>
            </a:bodyPr>
            <a:lstStyle/>
            <a:p>
              <a:pPr marL="174297" indent="-174297">
                <a:lnSpc>
                  <a:spcPct val="90000"/>
                </a:lnSpc>
                <a:spcAft>
                  <a:spcPts val="588"/>
                </a:spcAft>
                <a:buClr>
                  <a:schemeClr val="accent2"/>
                </a:buClr>
                <a:buFont typeface="Arial" panose="020B0604020202020204" pitchFamily="34" charset="0"/>
                <a:buChar char="•"/>
              </a:pPr>
              <a:r>
                <a:rPr lang="en-US" sz="1176" dirty="0">
                  <a:solidFill>
                    <a:schemeClr val="bg1"/>
                  </a:solidFill>
                </a:rPr>
                <a:t>Drive consistent analysis across your organization</a:t>
              </a:r>
            </a:p>
            <a:p>
              <a:pPr marL="174297" indent="-174297">
                <a:lnSpc>
                  <a:spcPct val="90000"/>
                </a:lnSpc>
                <a:spcAft>
                  <a:spcPts val="588"/>
                </a:spcAft>
                <a:buClr>
                  <a:schemeClr val="accent2"/>
                </a:buClr>
                <a:buFont typeface="Arial" panose="020B0604020202020204" pitchFamily="34" charset="0"/>
                <a:buChar char="•"/>
              </a:pPr>
              <a:r>
                <a:rPr lang="en-US" sz="1176" dirty="0">
                  <a:solidFill>
                    <a:schemeClr val="bg1"/>
                  </a:solidFill>
                </a:rPr>
                <a:t>Embed visuals in your applications</a:t>
              </a:r>
            </a:p>
            <a:p>
              <a:pPr marL="174297" indent="-174297">
                <a:lnSpc>
                  <a:spcPct val="90000"/>
                </a:lnSpc>
                <a:spcAft>
                  <a:spcPts val="588"/>
                </a:spcAft>
                <a:buClr>
                  <a:schemeClr val="accent2"/>
                </a:buClr>
                <a:buFont typeface="Arial" panose="020B0604020202020204" pitchFamily="34" charset="0"/>
                <a:buChar char="•"/>
              </a:pPr>
              <a:r>
                <a:rPr lang="en-US" sz="1176" dirty="0">
                  <a:solidFill>
                    <a:schemeClr val="bg1"/>
                  </a:solidFill>
                </a:rPr>
                <a:t>Get real-time alerts when things change</a:t>
              </a:r>
            </a:p>
          </p:txBody>
        </p:sp>
      </p:grpSp>
      <p:grpSp>
        <p:nvGrpSpPr>
          <p:cNvPr id="152" name="Group 151"/>
          <p:cNvGrpSpPr>
            <a:grpSpLocks noChangeAspect="1"/>
          </p:cNvGrpSpPr>
          <p:nvPr/>
        </p:nvGrpSpPr>
        <p:grpSpPr>
          <a:xfrm>
            <a:off x="2881870" y="3910396"/>
            <a:ext cx="532156" cy="651768"/>
            <a:chOff x="-3084513" y="3390510"/>
            <a:chExt cx="2716213" cy="3363913"/>
          </a:xfrm>
          <a:solidFill>
            <a:schemeClr val="accent2"/>
          </a:solidFill>
        </p:grpSpPr>
        <p:sp>
          <p:nvSpPr>
            <p:cNvPr id="154"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55"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sp>
        <p:nvSpPr>
          <p:cNvPr id="156" name="Freeform 155"/>
          <p:cNvSpPr>
            <a:spLocks noChangeAspect="1"/>
          </p:cNvSpPr>
          <p:nvPr/>
        </p:nvSpPr>
        <p:spPr bwMode="auto">
          <a:xfrm>
            <a:off x="3991029" y="1662099"/>
            <a:ext cx="474330" cy="496372"/>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dirty="0">
              <a:solidFill>
                <a:schemeClr val="tx1"/>
              </a:solidFill>
              <a:ea typeface="Segoe UI" pitchFamily="34" charset="0"/>
              <a:cs typeface="Segoe UI" pitchFamily="34" charset="0"/>
            </a:endParaRPr>
          </a:p>
        </p:txBody>
      </p:sp>
      <p:sp>
        <p:nvSpPr>
          <p:cNvPr id="157" name="Freeform 156"/>
          <p:cNvSpPr>
            <a:spLocks noChangeAspect="1"/>
          </p:cNvSpPr>
          <p:nvPr/>
        </p:nvSpPr>
        <p:spPr bwMode="auto">
          <a:xfrm>
            <a:off x="4082580" y="4287917"/>
            <a:ext cx="592288" cy="448212"/>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w="6350">
            <a:noFill/>
          </a:ln>
        </p:spPr>
        <p:txBody>
          <a:bodyPr vert="horz" wrap="square" lIns="91427" tIns="45713" rIns="91427" bIns="45713" numCol="1" anchor="t" anchorCtr="0" compatLnSpc="1">
            <a:prstTxWarp prst="textNoShape">
              <a:avLst/>
            </a:prstTxWarp>
          </a:bodyPr>
          <a:lstStyle/>
          <a:p>
            <a:endParaRPr lang="en-US" sz="1600" dirty="0"/>
          </a:p>
        </p:txBody>
      </p:sp>
      <p:grpSp>
        <p:nvGrpSpPr>
          <p:cNvPr id="158" name="Group 157"/>
          <p:cNvGrpSpPr>
            <a:grpSpLocks noChangeAspect="1"/>
          </p:cNvGrpSpPr>
          <p:nvPr/>
        </p:nvGrpSpPr>
        <p:grpSpPr>
          <a:xfrm>
            <a:off x="2769270" y="1843368"/>
            <a:ext cx="757353" cy="581791"/>
            <a:chOff x="1260022" y="5196402"/>
            <a:chExt cx="3273425" cy="2514600"/>
          </a:xfrm>
          <a:solidFill>
            <a:schemeClr val="accent1"/>
          </a:solidFill>
        </p:grpSpPr>
        <p:sp>
          <p:nvSpPr>
            <p:cNvPr id="159" name="Freeform 158"/>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60" name="Freeform 159"/>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61" name="Freeform 160"/>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62" name="Freeform 161"/>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36" name="Freeform 135"/>
          <p:cNvSpPr/>
          <p:nvPr/>
        </p:nvSpPr>
        <p:spPr bwMode="auto">
          <a:xfrm flipV="1">
            <a:off x="4182749" y="2460370"/>
            <a:ext cx="1438582" cy="671686"/>
          </a:xfrm>
          <a:custGeom>
            <a:avLst/>
            <a:gdLst>
              <a:gd name="connsiteX0" fmla="*/ 0 w 600364"/>
              <a:gd name="connsiteY0" fmla="*/ 886691 h 886691"/>
              <a:gd name="connsiteX1" fmla="*/ 0 w 600364"/>
              <a:gd name="connsiteY1" fmla="*/ 0 h 886691"/>
              <a:gd name="connsiteX2" fmla="*/ 600364 w 600364"/>
              <a:gd name="connsiteY2" fmla="*/ 0 h 886691"/>
            </a:gdLst>
            <a:ahLst/>
            <a:cxnLst>
              <a:cxn ang="0">
                <a:pos x="connsiteX0" y="connsiteY0"/>
              </a:cxn>
              <a:cxn ang="0">
                <a:pos x="connsiteX1" y="connsiteY1"/>
              </a:cxn>
              <a:cxn ang="0">
                <a:pos x="connsiteX2" y="connsiteY2"/>
              </a:cxn>
            </a:cxnLst>
            <a:rect l="l" t="t" r="r" b="b"/>
            <a:pathLst>
              <a:path w="600364" h="886691">
                <a:moveTo>
                  <a:pt x="0" y="886691"/>
                </a:moveTo>
                <a:lnTo>
                  <a:pt x="0" y="0"/>
                </a:lnTo>
                <a:lnTo>
                  <a:pt x="600364" y="0"/>
                </a:lnTo>
              </a:path>
            </a:pathLst>
          </a:cu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solidFill>
                <a:schemeClr val="accent1"/>
              </a:solidFill>
            </a:endParaRPr>
          </a:p>
        </p:txBody>
      </p:sp>
      <p:sp>
        <p:nvSpPr>
          <p:cNvPr id="137" name="Freeform 136"/>
          <p:cNvSpPr/>
          <p:nvPr/>
        </p:nvSpPr>
        <p:spPr bwMode="auto">
          <a:xfrm>
            <a:off x="3189469" y="3629633"/>
            <a:ext cx="2431862" cy="186035"/>
          </a:xfrm>
          <a:custGeom>
            <a:avLst/>
            <a:gdLst>
              <a:gd name="connsiteX0" fmla="*/ 0 w 600364"/>
              <a:gd name="connsiteY0" fmla="*/ 886691 h 886691"/>
              <a:gd name="connsiteX1" fmla="*/ 0 w 600364"/>
              <a:gd name="connsiteY1" fmla="*/ 0 h 886691"/>
              <a:gd name="connsiteX2" fmla="*/ 600364 w 600364"/>
              <a:gd name="connsiteY2" fmla="*/ 0 h 886691"/>
            </a:gdLst>
            <a:ahLst/>
            <a:cxnLst>
              <a:cxn ang="0">
                <a:pos x="connsiteX0" y="connsiteY0"/>
              </a:cxn>
              <a:cxn ang="0">
                <a:pos x="connsiteX1" y="connsiteY1"/>
              </a:cxn>
              <a:cxn ang="0">
                <a:pos x="connsiteX2" y="connsiteY2"/>
              </a:cxn>
            </a:cxnLst>
            <a:rect l="l" t="t" r="r" b="b"/>
            <a:pathLst>
              <a:path w="600364" h="886691">
                <a:moveTo>
                  <a:pt x="0" y="886691"/>
                </a:moveTo>
                <a:lnTo>
                  <a:pt x="0" y="0"/>
                </a:lnTo>
                <a:lnTo>
                  <a:pt x="600364" y="0"/>
                </a:lnTo>
              </a:path>
            </a:pathLst>
          </a:cu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solidFill>
                <a:schemeClr val="accent1"/>
              </a:solidFill>
            </a:endParaRPr>
          </a:p>
        </p:txBody>
      </p:sp>
      <p:cxnSp>
        <p:nvCxnSpPr>
          <p:cNvPr id="138" name="Straight Connector 137"/>
          <p:cNvCxnSpPr/>
          <p:nvPr/>
        </p:nvCxnSpPr>
        <p:spPr>
          <a:xfrm>
            <a:off x="2475861" y="3379698"/>
            <a:ext cx="3143535" cy="0"/>
          </a:xfrm>
          <a:prstGeom prst="line">
            <a:avLst/>
          </a:pr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51" name="Rectangle 250"/>
          <p:cNvSpPr/>
          <p:nvPr/>
        </p:nvSpPr>
        <p:spPr>
          <a:xfrm>
            <a:off x="645939" y="4777576"/>
            <a:ext cx="1270836" cy="264972"/>
          </a:xfrm>
          <a:prstGeom prst="rect">
            <a:avLst/>
          </a:prstGeom>
        </p:spPr>
        <p:txBody>
          <a:bodyPr wrap="square">
            <a:spAutoFit/>
          </a:bodyPr>
          <a:lstStyle/>
          <a:p>
            <a:r>
              <a:rPr lang="en-US" sz="1100" dirty="0">
                <a:cs typeface="Segoe UI Semilight" panose="020B0402040204020203" pitchFamily="34" charset="0"/>
              </a:rPr>
              <a:t>Power BI</a:t>
            </a:r>
          </a:p>
        </p:txBody>
      </p:sp>
      <p:sp>
        <p:nvSpPr>
          <p:cNvPr id="252" name="Freeform 5"/>
          <p:cNvSpPr>
            <a:spLocks noEditPoints="1"/>
          </p:cNvSpPr>
          <p:nvPr/>
        </p:nvSpPr>
        <p:spPr bwMode="auto">
          <a:xfrm>
            <a:off x="288226" y="4804546"/>
            <a:ext cx="324859" cy="20763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253" name="Freeform 6"/>
          <p:cNvSpPr>
            <a:spLocks/>
          </p:cNvSpPr>
          <p:nvPr/>
        </p:nvSpPr>
        <p:spPr bwMode="auto">
          <a:xfrm>
            <a:off x="406983" y="4848218"/>
            <a:ext cx="35243" cy="124120"/>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254" name="Freeform 7"/>
          <p:cNvSpPr>
            <a:spLocks/>
          </p:cNvSpPr>
          <p:nvPr/>
        </p:nvSpPr>
        <p:spPr bwMode="auto">
          <a:xfrm>
            <a:off x="459850" y="4883461"/>
            <a:ext cx="36010" cy="88877"/>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255" name="Freeform 8"/>
          <p:cNvSpPr>
            <a:spLocks/>
          </p:cNvSpPr>
          <p:nvPr/>
        </p:nvSpPr>
        <p:spPr bwMode="auto">
          <a:xfrm>
            <a:off x="347222" y="4914875"/>
            <a:ext cx="49801" cy="574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256" name="Freeform 9"/>
          <p:cNvSpPr>
            <a:spLocks/>
          </p:cNvSpPr>
          <p:nvPr/>
        </p:nvSpPr>
        <p:spPr bwMode="auto">
          <a:xfrm>
            <a:off x="508885" y="4923301"/>
            <a:ext cx="42139" cy="49035"/>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nvGrpSpPr>
          <p:cNvPr id="181" name="Group 180"/>
          <p:cNvGrpSpPr/>
          <p:nvPr/>
        </p:nvGrpSpPr>
        <p:grpSpPr>
          <a:xfrm>
            <a:off x="2719" y="4184315"/>
            <a:ext cx="1642877" cy="1267590"/>
            <a:chOff x="8005941" y="4267723"/>
            <a:chExt cx="1675820" cy="1293008"/>
          </a:xfrm>
        </p:grpSpPr>
        <p:sp>
          <p:nvSpPr>
            <p:cNvPr id="182" name="Rectangle 181"/>
            <p:cNvSpPr/>
            <p:nvPr/>
          </p:nvSpPr>
          <p:spPr bwMode="auto">
            <a:xfrm>
              <a:off x="8005941" y="4267723"/>
              <a:ext cx="1660373" cy="1293008"/>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dirty="0">
                  <a:solidFill>
                    <a:schemeClr val="tx1"/>
                  </a:solidFill>
                  <a:latin typeface="Segoe UI Semibold" panose="020B0702040204020203" pitchFamily="34" charset="0"/>
                  <a:cs typeface="Segoe UI Semibold" panose="020B0702040204020203" pitchFamily="34" charset="0"/>
                </a:rPr>
                <a:t>Dashboards &amp; Visualizations</a:t>
              </a:r>
            </a:p>
          </p:txBody>
        </p:sp>
        <p:sp>
          <p:nvSpPr>
            <p:cNvPr id="183" name="Rectangle 182"/>
            <p:cNvSpPr/>
            <p:nvPr/>
          </p:nvSpPr>
          <p:spPr>
            <a:xfrm>
              <a:off x="8467066" y="5017712"/>
              <a:ext cx="1214695" cy="266856"/>
            </a:xfrm>
            <a:prstGeom prst="rect">
              <a:avLst/>
            </a:prstGeom>
          </p:spPr>
          <p:txBody>
            <a:bodyPr wrap="square">
              <a:spAutoFit/>
            </a:bodyPr>
            <a:lstStyle/>
            <a:p>
              <a:r>
                <a:rPr lang="en-US" sz="1100" dirty="0">
                  <a:cs typeface="Segoe UI Semilight" panose="020B0402040204020203" pitchFamily="34" charset="0"/>
                </a:rPr>
                <a:t>Power BI</a:t>
              </a:r>
            </a:p>
          </p:txBody>
        </p:sp>
        <p:grpSp>
          <p:nvGrpSpPr>
            <p:cNvPr id="184" name="Group 183"/>
            <p:cNvGrpSpPr/>
            <p:nvPr/>
          </p:nvGrpSpPr>
          <p:grpSpPr>
            <a:xfrm>
              <a:off x="8125156" y="5043491"/>
              <a:ext cx="310508" cy="198461"/>
              <a:chOff x="7884058" y="5368509"/>
              <a:chExt cx="324905" cy="207663"/>
            </a:xfrm>
          </p:grpSpPr>
          <p:sp>
            <p:nvSpPr>
              <p:cNvPr id="18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18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18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18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18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grpSp>
    </p:spTree>
    <p:extLst>
      <p:ext uri="{BB962C8B-B14F-4D97-AF65-F5344CB8AC3E}">
        <p14:creationId xmlns:p14="http://schemas.microsoft.com/office/powerpoint/2010/main" val="2962907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p:txBody>
          <a:bodyPr/>
          <a:lstStyle/>
          <a:p>
            <a:r>
              <a:rPr lang="en-US" dirty="0"/>
              <a:t>Transform data into intelligent action</a:t>
            </a:r>
          </a:p>
        </p:txBody>
      </p:sp>
      <p:sp>
        <p:nvSpPr>
          <p:cNvPr id="131" name="Rectangle 130"/>
          <p:cNvSpPr/>
          <p:nvPr/>
        </p:nvSpPr>
        <p:spPr bwMode="auto">
          <a:xfrm>
            <a:off x="2626936" y="1189494"/>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132" name="Rectangle 131"/>
          <p:cNvSpPr/>
          <p:nvPr/>
        </p:nvSpPr>
        <p:spPr bwMode="auto">
          <a:xfrm>
            <a:off x="4367479" y="1189495"/>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Data Stores</a:t>
            </a:r>
          </a:p>
        </p:txBody>
      </p:sp>
      <p:sp>
        <p:nvSpPr>
          <p:cNvPr id="133" name="Rectangle 132"/>
          <p:cNvSpPr/>
          <p:nvPr/>
        </p:nvSpPr>
        <p:spPr bwMode="auto">
          <a:xfrm>
            <a:off x="6108020" y="1189495"/>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Machine Learning and Analytics</a:t>
            </a:r>
          </a:p>
        </p:txBody>
      </p:sp>
      <p:sp>
        <p:nvSpPr>
          <p:cNvPr id="141" name="Rectangle 140"/>
          <p:cNvSpPr/>
          <p:nvPr/>
        </p:nvSpPr>
        <p:spPr>
          <a:xfrm>
            <a:off x="3111105" y="3751729"/>
            <a:ext cx="1190817" cy="259799"/>
          </a:xfrm>
          <a:prstGeom prst="rect">
            <a:avLst/>
          </a:prstGeom>
        </p:spPr>
        <p:txBody>
          <a:bodyPr wrap="square">
            <a:spAutoFit/>
          </a:bodyPr>
          <a:lstStyle/>
          <a:p>
            <a:pPr defTabSz="896386"/>
            <a:r>
              <a:rPr lang="en-US" sz="1100" kern="0" dirty="0">
                <a:cs typeface="Segoe UI Semilight" panose="020B0402040204020203" pitchFamily="34" charset="0"/>
              </a:rPr>
              <a:t>Event Hubs</a:t>
            </a:r>
            <a:endParaRPr lang="en-US" sz="1100" kern="0" dirty="0"/>
          </a:p>
        </p:txBody>
      </p:sp>
      <p:sp>
        <p:nvSpPr>
          <p:cNvPr id="143" name="Rectangle 142"/>
          <p:cNvSpPr/>
          <p:nvPr/>
        </p:nvSpPr>
        <p:spPr>
          <a:xfrm>
            <a:off x="6697340" y="3372999"/>
            <a:ext cx="1188805" cy="600164"/>
          </a:xfrm>
          <a:prstGeom prst="rect">
            <a:avLst/>
          </a:prstGeom>
        </p:spPr>
        <p:txBody>
          <a:bodyPr wrap="square">
            <a:spAutoFit/>
          </a:bodyPr>
          <a:lstStyle/>
          <a:p>
            <a:pPr defTabSz="896386"/>
            <a:r>
              <a:rPr lang="en-US" sz="1100" kern="0" dirty="0">
                <a:cs typeface="Segoe UI Semilight" panose="020B0402040204020203" pitchFamily="34" charset="0"/>
              </a:rPr>
              <a:t>HDInsight </a:t>
            </a:r>
          </a:p>
          <a:p>
            <a:pPr defTabSz="896386"/>
            <a:r>
              <a:rPr lang="en-US" sz="1100" kern="0" dirty="0">
                <a:cs typeface="Segoe UI Semilight" panose="020B0402040204020203" pitchFamily="34" charset="0"/>
              </a:rPr>
              <a:t>(Hadoop and Spark)</a:t>
            </a:r>
          </a:p>
        </p:txBody>
      </p:sp>
      <p:sp>
        <p:nvSpPr>
          <p:cNvPr id="140" name="Rectangle 139"/>
          <p:cNvSpPr/>
          <p:nvPr/>
        </p:nvSpPr>
        <p:spPr>
          <a:xfrm>
            <a:off x="6697340" y="4308623"/>
            <a:ext cx="849799" cy="430887"/>
          </a:xfrm>
          <a:prstGeom prst="rect">
            <a:avLst/>
          </a:prstGeom>
        </p:spPr>
        <p:txBody>
          <a:bodyPr wrap="square">
            <a:spAutoFit/>
          </a:bodyPr>
          <a:lstStyle/>
          <a:p>
            <a:pPr defTabSz="896386"/>
            <a:r>
              <a:rPr lang="en-US" sz="1100" kern="0" dirty="0">
                <a:cs typeface="Segoe UI Semilight" panose="020B0402040204020203" pitchFamily="34" charset="0"/>
              </a:rPr>
              <a:t>Stream Analytics</a:t>
            </a:r>
          </a:p>
        </p:txBody>
      </p:sp>
      <p:sp>
        <p:nvSpPr>
          <p:cNvPr id="189" name="Rectangle 188"/>
          <p:cNvSpPr/>
          <p:nvPr/>
        </p:nvSpPr>
        <p:spPr>
          <a:xfrm>
            <a:off x="2126699" y="5729402"/>
            <a:ext cx="874688" cy="300880"/>
          </a:xfrm>
          <a:prstGeom prst="rect">
            <a:avLst/>
          </a:prstGeom>
        </p:spPr>
        <p:txBody>
          <a:bodyPr wrap="none" lIns="0" tIns="0" rIns="0" bIns="0" anchor="ctr">
            <a:noAutofit/>
          </a:bodyPr>
          <a:lstStyle/>
          <a:p>
            <a:pPr defTabSz="896386">
              <a:lnSpc>
                <a:spcPct val="90000"/>
              </a:lnSpc>
            </a:pPr>
            <a:r>
              <a:rPr lang="en-US" sz="2400" kern="0" dirty="0">
                <a:solidFill>
                  <a:schemeClr val="bg2"/>
                </a:solidFill>
                <a:latin typeface="+mj-lt"/>
              </a:rPr>
              <a:t>Data</a:t>
            </a:r>
          </a:p>
        </p:txBody>
      </p:sp>
      <p:sp>
        <p:nvSpPr>
          <p:cNvPr id="190" name="Rectangle 189"/>
          <p:cNvSpPr/>
          <p:nvPr/>
        </p:nvSpPr>
        <p:spPr>
          <a:xfrm>
            <a:off x="5332740" y="5695176"/>
            <a:ext cx="1455528" cy="369332"/>
          </a:xfrm>
          <a:prstGeom prst="rect">
            <a:avLst/>
          </a:prstGeom>
        </p:spPr>
        <p:txBody>
          <a:bodyPr wrap="none" lIns="0" tIns="0" rIns="0" bIns="0" anchor="ctr">
            <a:spAutoFit/>
          </a:bodyPr>
          <a:lstStyle/>
          <a:p>
            <a:pPr algn="ctr" defTabSz="724873">
              <a:spcBef>
                <a:spcPct val="0"/>
              </a:spcBef>
              <a:spcAft>
                <a:spcPct val="35000"/>
              </a:spcAft>
            </a:pPr>
            <a:r>
              <a:rPr lang="en-US" sz="2400" kern="0" dirty="0">
                <a:solidFill>
                  <a:schemeClr val="bg2"/>
                </a:solidFill>
                <a:latin typeface="+mj-lt"/>
              </a:rPr>
              <a:t>Intelligence</a:t>
            </a:r>
            <a:endParaRPr lang="en-US" b="1" kern="0" spc="-30" dirty="0">
              <a:solidFill>
                <a:schemeClr val="bg2"/>
              </a:solidFill>
              <a:latin typeface="Segoe UI Semilight" panose="020B0402040204020203" pitchFamily="34" charset="0"/>
              <a:cs typeface="Segoe UI Semilight" panose="020B0402040204020203" pitchFamily="34" charset="0"/>
            </a:endParaRPr>
          </a:p>
        </p:txBody>
      </p:sp>
      <p:cxnSp>
        <p:nvCxnSpPr>
          <p:cNvPr id="192" name="Straight Connector 191"/>
          <p:cNvCxnSpPr/>
          <p:nvPr/>
        </p:nvCxnSpPr>
        <p:spPr>
          <a:xfrm>
            <a:off x="3437991" y="5880415"/>
            <a:ext cx="1271086" cy="0"/>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3" name="Group 192"/>
          <p:cNvGrpSpPr/>
          <p:nvPr/>
        </p:nvGrpSpPr>
        <p:grpSpPr>
          <a:xfrm rot="13500000">
            <a:off x="4511642" y="5796090"/>
            <a:ext cx="170045" cy="167504"/>
            <a:chOff x="402446" y="5872915"/>
            <a:chExt cx="292608" cy="288235"/>
          </a:xfrm>
          <a:solidFill>
            <a:schemeClr val="tx1">
              <a:lumMod val="85000"/>
            </a:schemeClr>
          </a:solidFill>
        </p:grpSpPr>
        <p:cxnSp>
          <p:nvCxnSpPr>
            <p:cNvPr id="194" name="Straight Connector 193"/>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97" name="Straight Connector 196"/>
          <p:cNvCxnSpPr/>
          <p:nvPr/>
        </p:nvCxnSpPr>
        <p:spPr>
          <a:xfrm>
            <a:off x="7576708" y="5880415"/>
            <a:ext cx="1271086" cy="0"/>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8" name="Group 197"/>
          <p:cNvGrpSpPr/>
          <p:nvPr/>
        </p:nvGrpSpPr>
        <p:grpSpPr>
          <a:xfrm rot="13500000">
            <a:off x="8650359" y="5796090"/>
            <a:ext cx="170045" cy="167504"/>
            <a:chOff x="402446" y="5872915"/>
            <a:chExt cx="292608" cy="288235"/>
          </a:xfrm>
          <a:solidFill>
            <a:schemeClr val="tx1">
              <a:lumMod val="85000"/>
            </a:schemeClr>
          </a:solidFill>
        </p:grpSpPr>
        <p:cxnSp>
          <p:nvCxnSpPr>
            <p:cNvPr id="199" name="Straight Connector 198"/>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01" name="Rectangle 200"/>
          <p:cNvSpPr/>
          <p:nvPr/>
        </p:nvSpPr>
        <p:spPr>
          <a:xfrm>
            <a:off x="9583111" y="5726231"/>
            <a:ext cx="1405919" cy="307222"/>
          </a:xfrm>
          <a:prstGeom prst="rect">
            <a:avLst/>
          </a:prstGeom>
        </p:spPr>
        <p:txBody>
          <a:bodyPr wrap="none" lIns="0" tIns="0" rIns="0" bIns="0" anchor="ctr">
            <a:noAutofit/>
          </a:bodyPr>
          <a:lstStyle/>
          <a:p>
            <a:pPr defTabSz="896386">
              <a:lnSpc>
                <a:spcPct val="90000"/>
              </a:lnSpc>
            </a:pPr>
            <a:r>
              <a:rPr lang="en-US" sz="2400" kern="0" dirty="0">
                <a:solidFill>
                  <a:schemeClr val="bg2"/>
                </a:solidFill>
                <a:latin typeface="+mj-lt"/>
              </a:rPr>
              <a:t>Action</a:t>
            </a:r>
          </a:p>
        </p:txBody>
      </p:sp>
      <p:sp>
        <p:nvSpPr>
          <p:cNvPr id="203" name="Freeform 202"/>
          <p:cNvSpPr/>
          <p:nvPr/>
        </p:nvSpPr>
        <p:spPr bwMode="auto">
          <a:xfrm>
            <a:off x="2427956" y="1198063"/>
            <a:ext cx="116042" cy="4274940"/>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kern="0">
              <a:solidFill>
                <a:sysClr val="windowText" lastClr="000000"/>
              </a:solidFill>
            </a:endParaRPr>
          </a:p>
        </p:txBody>
      </p:sp>
      <p:sp>
        <p:nvSpPr>
          <p:cNvPr id="206" name="Freeform 205"/>
          <p:cNvSpPr/>
          <p:nvPr/>
        </p:nvSpPr>
        <p:spPr bwMode="auto">
          <a:xfrm flipH="1">
            <a:off x="9562528" y="1198063"/>
            <a:ext cx="116042" cy="4274940"/>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kern="0">
              <a:solidFill>
                <a:sysClr val="windowText" lastClr="000000"/>
              </a:solidFill>
            </a:endParaRPr>
          </a:p>
        </p:txBody>
      </p:sp>
      <p:cxnSp>
        <p:nvCxnSpPr>
          <p:cNvPr id="207" name="Straight Connector 206"/>
          <p:cNvCxnSpPr/>
          <p:nvPr/>
        </p:nvCxnSpPr>
        <p:spPr>
          <a:xfrm flipH="1">
            <a:off x="9562528" y="3335531"/>
            <a:ext cx="289008"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8" name="TextBox 207"/>
          <p:cNvSpPr txBox="1"/>
          <p:nvPr/>
        </p:nvSpPr>
        <p:spPr>
          <a:xfrm>
            <a:off x="10305429" y="1490924"/>
            <a:ext cx="1021276" cy="458313"/>
          </a:xfrm>
          <a:prstGeom prst="rect">
            <a:avLst/>
          </a:prstGeom>
          <a:noFill/>
        </p:spPr>
        <p:txBody>
          <a:bodyPr wrap="square" lIns="182828" tIns="146262" rIns="182828" bIns="146262" rtlCol="0">
            <a:spAutoFit/>
          </a:bodyPr>
          <a:lstStyle/>
          <a:p>
            <a:pPr defTabSz="932384">
              <a:lnSpc>
                <a:spcPct val="90000"/>
              </a:lnSpc>
              <a:spcBef>
                <a:spcPct val="0"/>
              </a:spcBef>
              <a:spcAft>
                <a:spcPts val="600"/>
              </a:spcAft>
            </a:pPr>
            <a:r>
              <a:rPr lang="en-US" sz="1200" kern="0" spc="-30" dirty="0">
                <a:solidFill>
                  <a:schemeClr val="bg2"/>
                </a:solidFill>
                <a:latin typeface="Segoe UI Semilight" panose="020B0402040204020203" pitchFamily="34" charset="0"/>
                <a:cs typeface="Segoe UI Semilight" panose="020B0402040204020203" pitchFamily="34" charset="0"/>
              </a:rPr>
              <a:t>People</a:t>
            </a:r>
          </a:p>
        </p:txBody>
      </p:sp>
      <p:sp>
        <p:nvSpPr>
          <p:cNvPr id="209" name="TextBox 208"/>
          <p:cNvSpPr txBox="1"/>
          <p:nvPr/>
        </p:nvSpPr>
        <p:spPr>
          <a:xfrm>
            <a:off x="10557259" y="4592621"/>
            <a:ext cx="813484" cy="332399"/>
          </a:xfrm>
          <a:prstGeom prst="rect">
            <a:avLst/>
          </a:prstGeom>
          <a:noFill/>
        </p:spPr>
        <p:txBody>
          <a:bodyPr wrap="square" lIns="0" tIns="0" rIns="0" bIns="0" rtlCol="0">
            <a:spAutoFit/>
          </a:bodyPr>
          <a:lstStyle/>
          <a:p>
            <a:pPr defTabSz="932384">
              <a:lnSpc>
                <a:spcPct val="90000"/>
              </a:lnSpc>
              <a:spcBef>
                <a:spcPct val="0"/>
              </a:spcBef>
              <a:spcAft>
                <a:spcPts val="600"/>
              </a:spcAft>
            </a:pPr>
            <a:r>
              <a:rPr lang="en-US" sz="1200" kern="0" spc="-30" dirty="0">
                <a:solidFill>
                  <a:schemeClr val="bg2"/>
                </a:solidFill>
                <a:latin typeface="Segoe UI Semilight" panose="020B0402040204020203" pitchFamily="34" charset="0"/>
                <a:cs typeface="Segoe UI Semilight" panose="020B0402040204020203" pitchFamily="34" charset="0"/>
              </a:rPr>
              <a:t>Automated </a:t>
            </a:r>
            <a:br>
              <a:rPr lang="en-US" sz="1200" kern="0" spc="-30" dirty="0">
                <a:solidFill>
                  <a:schemeClr val="bg2"/>
                </a:solidFill>
                <a:latin typeface="Segoe UI Semilight" panose="020B0402040204020203" pitchFamily="34" charset="0"/>
                <a:cs typeface="Segoe UI Semilight" panose="020B0402040204020203" pitchFamily="34" charset="0"/>
              </a:rPr>
            </a:br>
            <a:r>
              <a:rPr lang="en-US" sz="1200" kern="0" spc="-30" dirty="0">
                <a:solidFill>
                  <a:schemeClr val="bg2"/>
                </a:solidFill>
                <a:latin typeface="Segoe UI Semilight" panose="020B0402040204020203" pitchFamily="34" charset="0"/>
                <a:cs typeface="Segoe UI Semilight" panose="020B0402040204020203" pitchFamily="34" charset="0"/>
              </a:rPr>
              <a:t>Systems</a:t>
            </a:r>
          </a:p>
        </p:txBody>
      </p:sp>
      <p:grpSp>
        <p:nvGrpSpPr>
          <p:cNvPr id="210" name="Group 209"/>
          <p:cNvGrpSpPr/>
          <p:nvPr/>
        </p:nvGrpSpPr>
        <p:grpSpPr>
          <a:xfrm>
            <a:off x="9932983" y="1526658"/>
            <a:ext cx="353425" cy="361026"/>
            <a:chOff x="6112510" y="6954657"/>
            <a:chExt cx="1181100" cy="1206500"/>
          </a:xfrm>
          <a:solidFill>
            <a:schemeClr val="accent2"/>
          </a:solidFill>
        </p:grpSpPr>
        <p:sp>
          <p:nvSpPr>
            <p:cNvPr id="211"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12"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13"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14"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215" name="Group 214"/>
          <p:cNvGrpSpPr/>
          <p:nvPr/>
        </p:nvGrpSpPr>
        <p:grpSpPr>
          <a:xfrm>
            <a:off x="9979993" y="4522453"/>
            <a:ext cx="361410" cy="451762"/>
            <a:chOff x="2954338" y="6831013"/>
            <a:chExt cx="1041400" cy="1301750"/>
          </a:xfrm>
          <a:solidFill>
            <a:schemeClr val="accent2"/>
          </a:solidFill>
        </p:grpSpPr>
        <p:sp>
          <p:nvSpPr>
            <p:cNvPr id="216"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17"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10" name="Group 9"/>
          <p:cNvGrpSpPr/>
          <p:nvPr/>
        </p:nvGrpSpPr>
        <p:grpSpPr>
          <a:xfrm>
            <a:off x="9828594" y="2674556"/>
            <a:ext cx="1760336" cy="1445432"/>
            <a:chOff x="9910801" y="2434267"/>
            <a:chExt cx="1878892" cy="1542780"/>
          </a:xfrm>
          <a:solidFill>
            <a:schemeClr val="accent2"/>
          </a:solidFill>
        </p:grpSpPr>
        <p:sp>
          <p:nvSpPr>
            <p:cNvPr id="218" name="TextBox 217"/>
            <p:cNvSpPr txBox="1"/>
            <p:nvPr/>
          </p:nvSpPr>
          <p:spPr>
            <a:xfrm>
              <a:off x="9910801" y="3234749"/>
              <a:ext cx="1090058" cy="489180"/>
            </a:xfrm>
            <a:prstGeom prst="rect">
              <a:avLst/>
            </a:prstGeom>
            <a:noFill/>
          </p:spPr>
          <p:txBody>
            <a:bodyPr wrap="square" lIns="182828" tIns="146262" rIns="182828" bIns="146262" rtlCol="0">
              <a:spAutoFit/>
            </a:bodyPr>
            <a:lstStyle/>
            <a:p>
              <a:pPr defTabSz="932384">
                <a:lnSpc>
                  <a:spcPct val="90000"/>
                </a:lnSpc>
                <a:spcBef>
                  <a:spcPct val="0"/>
                </a:spcBef>
                <a:spcAft>
                  <a:spcPts val="600"/>
                </a:spcAft>
              </a:pPr>
              <a:r>
                <a:rPr lang="en-US" sz="1200" kern="0" spc="-30" dirty="0">
                  <a:solidFill>
                    <a:schemeClr val="bg2"/>
                  </a:solidFill>
                  <a:latin typeface="Segoe UI Semilight" panose="020B0402040204020203" pitchFamily="34" charset="0"/>
                  <a:cs typeface="Segoe UI Semilight" panose="020B0402040204020203" pitchFamily="34" charset="0"/>
                </a:rPr>
                <a:t>Apps</a:t>
              </a:r>
            </a:p>
          </p:txBody>
        </p:sp>
        <p:grpSp>
          <p:nvGrpSpPr>
            <p:cNvPr id="219" name="Group 218"/>
            <p:cNvGrpSpPr/>
            <p:nvPr/>
          </p:nvGrpSpPr>
          <p:grpSpPr>
            <a:xfrm>
              <a:off x="10012430" y="2917883"/>
              <a:ext cx="462396" cy="357669"/>
              <a:chOff x="5007615" y="2323753"/>
              <a:chExt cx="649029" cy="502032"/>
            </a:xfrm>
            <a:grpFill/>
          </p:grpSpPr>
          <p:sp>
            <p:nvSpPr>
              <p:cNvPr id="220" name="Freeform 219"/>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27" tIns="45713" rIns="91427" bIns="45713" numCol="1" anchor="t" anchorCtr="0" compatLnSpc="1">
                <a:prstTxWarp prst="textNoShape">
                  <a:avLst/>
                </a:prstTxWarp>
                <a:noAutofit/>
              </a:bodyPr>
              <a:lstStyle/>
              <a:p>
                <a:pPr defTabSz="896386"/>
                <a:endParaRPr lang="en-US" kern="0" dirty="0">
                  <a:solidFill>
                    <a:sysClr val="windowText" lastClr="000000"/>
                  </a:solidFill>
                </a:endParaRPr>
              </a:p>
            </p:txBody>
          </p:sp>
          <p:sp>
            <p:nvSpPr>
              <p:cNvPr id="221" name="Freeform 220"/>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noAutofit/>
              </a:bodyPr>
              <a:lstStyle/>
              <a:p>
                <a:pPr defTabSz="896386"/>
                <a:endParaRPr lang="en-US" kern="0" dirty="0">
                  <a:solidFill>
                    <a:sysClr val="windowText" lastClr="000000"/>
                  </a:solidFill>
                </a:endParaRPr>
              </a:p>
            </p:txBody>
          </p:sp>
        </p:grpSp>
        <p:grpSp>
          <p:nvGrpSpPr>
            <p:cNvPr id="222" name="Group 221"/>
            <p:cNvGrpSpPr/>
            <p:nvPr/>
          </p:nvGrpSpPr>
          <p:grpSpPr>
            <a:xfrm>
              <a:off x="10486805" y="2434267"/>
              <a:ext cx="1302888" cy="1542780"/>
              <a:chOff x="10486805" y="2923046"/>
              <a:chExt cx="1302888" cy="1542780"/>
            </a:xfrm>
            <a:grpFill/>
          </p:grpSpPr>
          <p:sp>
            <p:nvSpPr>
              <p:cNvPr id="223" name="Rectangle 222"/>
              <p:cNvSpPr/>
              <p:nvPr/>
            </p:nvSpPr>
            <p:spPr bwMode="auto">
              <a:xfrm>
                <a:off x="10802824" y="2923046"/>
                <a:ext cx="986869" cy="1542780"/>
              </a:xfrm>
              <a:prstGeom prst="rect">
                <a:avLst/>
              </a:prstGeom>
              <a:noFill/>
              <a:ln>
                <a:solidFill>
                  <a:schemeClr val="tx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4" name="TextBox 223"/>
              <p:cNvSpPr txBox="1"/>
              <p:nvPr/>
            </p:nvSpPr>
            <p:spPr>
              <a:xfrm>
                <a:off x="11212738" y="3022354"/>
                <a:ext cx="473389" cy="172465"/>
              </a:xfrm>
              <a:prstGeom prst="rect">
                <a:avLst/>
              </a:prstGeom>
              <a:noFill/>
            </p:spPr>
            <p:txBody>
              <a:bodyPr wrap="square" lIns="0" tIns="0" rIns="0" bIns="0" rtlCol="0">
                <a:spAutoFit/>
              </a:bodyPr>
              <a:lstStyle/>
              <a:p>
                <a:pPr defTabSz="932384">
                  <a:spcBef>
                    <a:spcPct val="0"/>
                  </a:spcBef>
                  <a:spcAft>
                    <a:spcPts val="600"/>
                  </a:spcAft>
                </a:pPr>
                <a:r>
                  <a:rPr lang="en-US" sz="1050" kern="0" dirty="0">
                    <a:solidFill>
                      <a:schemeClr val="accent2"/>
                    </a:solidFill>
                    <a:cs typeface="Segoe UI Semilight" panose="020B0402040204020203" pitchFamily="34" charset="0"/>
                  </a:rPr>
                  <a:t>Web</a:t>
                </a:r>
              </a:p>
            </p:txBody>
          </p:sp>
          <p:sp>
            <p:nvSpPr>
              <p:cNvPr id="225" name="TextBox 224"/>
              <p:cNvSpPr txBox="1"/>
              <p:nvPr/>
            </p:nvSpPr>
            <p:spPr>
              <a:xfrm>
                <a:off x="11212738" y="3571985"/>
                <a:ext cx="473389" cy="172465"/>
              </a:xfrm>
              <a:prstGeom prst="rect">
                <a:avLst/>
              </a:prstGeom>
              <a:noFill/>
            </p:spPr>
            <p:txBody>
              <a:bodyPr wrap="square" lIns="0" tIns="0" rIns="0" bIns="0" rtlCol="0">
                <a:spAutoFit/>
              </a:bodyPr>
              <a:lstStyle/>
              <a:p>
                <a:pPr defTabSz="932384">
                  <a:spcBef>
                    <a:spcPct val="0"/>
                  </a:spcBef>
                  <a:spcAft>
                    <a:spcPts val="600"/>
                  </a:spcAft>
                </a:pPr>
                <a:r>
                  <a:rPr lang="en-US" sz="1050" kern="0" dirty="0">
                    <a:solidFill>
                      <a:schemeClr val="accent2"/>
                    </a:solidFill>
                    <a:cs typeface="Segoe UI Semilight" panose="020B0402040204020203" pitchFamily="34" charset="0"/>
                  </a:rPr>
                  <a:t>Mobile</a:t>
                </a:r>
              </a:p>
            </p:txBody>
          </p:sp>
          <p:sp>
            <p:nvSpPr>
              <p:cNvPr id="226" name="TextBox 225"/>
              <p:cNvSpPr txBox="1"/>
              <p:nvPr/>
            </p:nvSpPr>
            <p:spPr>
              <a:xfrm>
                <a:off x="11212738" y="4160204"/>
                <a:ext cx="473389" cy="172465"/>
              </a:xfrm>
              <a:prstGeom prst="rect">
                <a:avLst/>
              </a:prstGeom>
              <a:noFill/>
            </p:spPr>
            <p:txBody>
              <a:bodyPr wrap="square" lIns="0" tIns="0" rIns="0" bIns="0" rtlCol="0">
                <a:spAutoFit/>
              </a:bodyPr>
              <a:lstStyle/>
              <a:p>
                <a:pPr defTabSz="932384">
                  <a:spcBef>
                    <a:spcPct val="0"/>
                  </a:spcBef>
                  <a:spcAft>
                    <a:spcPts val="600"/>
                  </a:spcAft>
                </a:pPr>
                <a:r>
                  <a:rPr lang="en-US" sz="1050" kern="0" dirty="0">
                    <a:solidFill>
                      <a:schemeClr val="accent2"/>
                    </a:solidFill>
                    <a:cs typeface="Segoe UI Semilight" panose="020B0402040204020203" pitchFamily="34" charset="0"/>
                  </a:rPr>
                  <a:t>Bots</a:t>
                </a:r>
              </a:p>
            </p:txBody>
          </p:sp>
          <p:sp>
            <p:nvSpPr>
              <p:cNvPr id="227" name="Freeform 226"/>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grpFill/>
              <a:ln>
                <a:noFill/>
              </a:ln>
            </p:spPr>
            <p:txBody>
              <a:bodyPr vert="horz" wrap="square" lIns="91427" tIns="45713" rIns="91427" bIns="45713" numCol="1" anchor="t" anchorCtr="0" compatLnSpc="1">
                <a:prstTxWarp prst="textNoShape">
                  <a:avLst/>
                </a:prstTxWarp>
                <a:noAutofit/>
              </a:bodyPr>
              <a:lstStyle/>
              <a:p>
                <a:pPr defTabSz="896386"/>
                <a:endParaRPr lang="en-US" kern="0" dirty="0">
                  <a:solidFill>
                    <a:sysClr val="windowText" lastClr="000000"/>
                  </a:solidFill>
                </a:endParaRPr>
              </a:p>
            </p:txBody>
          </p:sp>
          <p:sp>
            <p:nvSpPr>
              <p:cNvPr id="228" name="Freeform 227"/>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grpFill/>
              <a:ln>
                <a:noFill/>
              </a:ln>
            </p:spPr>
            <p:txBody>
              <a:bodyPr vert="horz" wrap="square" lIns="91427" tIns="45713" rIns="91427" bIns="45713" numCol="1" anchor="t" anchorCtr="0" compatLnSpc="1">
                <a:prstTxWarp prst="textNoShape">
                  <a:avLst/>
                </a:prstTxWarp>
                <a:noAutofit/>
              </a:bodyPr>
              <a:lstStyle/>
              <a:p>
                <a:pPr defTabSz="896386"/>
                <a:endParaRPr lang="en-US" kern="0">
                  <a:solidFill>
                    <a:sysClr val="windowText" lastClr="000000"/>
                  </a:solidFill>
                </a:endParaRPr>
              </a:p>
            </p:txBody>
          </p:sp>
          <p:sp>
            <p:nvSpPr>
              <p:cNvPr id="229" name="Freeform 228"/>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no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solidFill>
                    <a:schemeClr val="accent2"/>
                  </a:solidFill>
                  <a:ea typeface="Segoe UI" pitchFamily="34" charset="0"/>
                  <a:cs typeface="Segoe UI" pitchFamily="34" charset="0"/>
                </a:endParaRPr>
              </a:p>
            </p:txBody>
          </p:sp>
          <p:cxnSp>
            <p:nvCxnSpPr>
              <p:cNvPr id="230" name="Straight Connector 229"/>
              <p:cNvCxnSpPr/>
              <p:nvPr/>
            </p:nvCxnSpPr>
            <p:spPr>
              <a:xfrm flipH="1">
                <a:off x="10486805" y="3605293"/>
                <a:ext cx="308472" cy="0"/>
              </a:xfrm>
              <a:prstGeom prst="line">
                <a:avLst/>
              </a:prstGeom>
              <a:grpFill/>
              <a:ln>
                <a:solidFill>
                  <a:schemeClr val="tx1">
                    <a:lumMod val="6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sp>
        <p:nvSpPr>
          <p:cNvPr id="145" name="Rectangle 144"/>
          <p:cNvSpPr/>
          <p:nvPr/>
        </p:nvSpPr>
        <p:spPr>
          <a:xfrm>
            <a:off x="4890410" y="2731612"/>
            <a:ext cx="1190817" cy="600164"/>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cs typeface="Segoe UI Semilight" panose="020B0402040204020203" pitchFamily="34" charset="0"/>
              </a:rPr>
              <a:t>SQL Data Warehouse</a:t>
            </a:r>
          </a:p>
          <a:p>
            <a:pPr marL="171450" indent="-171450" defTabSz="896386">
              <a:buFont typeface="Arial" panose="020B0604020202020204" pitchFamily="34" charset="0"/>
              <a:buChar char="•"/>
            </a:pPr>
            <a:r>
              <a:rPr lang="en-US" sz="1100" kern="0" dirty="0">
                <a:cs typeface="Segoe UI Semilight" panose="020B0402040204020203" pitchFamily="34" charset="0"/>
              </a:rPr>
              <a:t>APS</a:t>
            </a:r>
          </a:p>
        </p:txBody>
      </p:sp>
      <p:sp>
        <p:nvSpPr>
          <p:cNvPr id="144" name="Rectangle 143"/>
          <p:cNvSpPr/>
          <p:nvPr/>
        </p:nvSpPr>
        <p:spPr>
          <a:xfrm>
            <a:off x="3111105" y="2824832"/>
            <a:ext cx="1190817" cy="600164"/>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cs typeface="Segoe UI Semilight" panose="020B0402040204020203" pitchFamily="34" charset="0"/>
              </a:rPr>
              <a:t>Data Catalog</a:t>
            </a:r>
          </a:p>
          <a:p>
            <a:pPr marL="171450" indent="-171450" defTabSz="896386">
              <a:buFont typeface="Arial" panose="020B0604020202020204" pitchFamily="34" charset="0"/>
              <a:buChar char="•"/>
            </a:pPr>
            <a:r>
              <a:rPr lang="en-US" sz="1100" kern="0" dirty="0">
                <a:cs typeface="Segoe UI Semilight" panose="020B0402040204020203" pitchFamily="34" charset="0"/>
              </a:rPr>
              <a:t>DQS</a:t>
            </a:r>
          </a:p>
          <a:p>
            <a:pPr marL="171450" indent="-171450" defTabSz="896386">
              <a:buFont typeface="Arial" panose="020B0604020202020204" pitchFamily="34" charset="0"/>
              <a:buChar char="•"/>
            </a:pPr>
            <a:r>
              <a:rPr lang="en-US" sz="1100" kern="0" dirty="0">
                <a:cs typeface="Segoe UI Semilight" panose="020B0402040204020203" pitchFamily="34" charset="0"/>
              </a:rPr>
              <a:t>MDM</a:t>
            </a:r>
          </a:p>
        </p:txBody>
      </p:sp>
      <p:grpSp>
        <p:nvGrpSpPr>
          <p:cNvPr id="231" name="Group 230"/>
          <p:cNvGrpSpPr/>
          <p:nvPr/>
        </p:nvGrpSpPr>
        <p:grpSpPr>
          <a:xfrm>
            <a:off x="2796259" y="2968887"/>
            <a:ext cx="257645" cy="274068"/>
            <a:chOff x="3232150" y="382588"/>
            <a:chExt cx="5727700" cy="6092825"/>
          </a:xfrm>
          <a:solidFill>
            <a:schemeClr val="tx1"/>
          </a:solidFill>
        </p:grpSpPr>
        <p:sp>
          <p:nvSpPr>
            <p:cNvPr id="232"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33"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34"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50" name="Rectangle 149"/>
          <p:cNvSpPr/>
          <p:nvPr/>
        </p:nvSpPr>
        <p:spPr>
          <a:xfrm>
            <a:off x="6697340" y="2689337"/>
            <a:ext cx="1188805" cy="430887"/>
          </a:xfrm>
          <a:prstGeom prst="rect">
            <a:avLst/>
          </a:prstGeom>
        </p:spPr>
        <p:txBody>
          <a:bodyPr wrap="square">
            <a:spAutoFit/>
          </a:bodyPr>
          <a:lstStyle/>
          <a:p>
            <a:pPr defTabSz="896386"/>
            <a:r>
              <a:rPr lang="en-US" sz="1100" kern="0" dirty="0">
                <a:cs typeface="Segoe UI Semilight" panose="020B0402040204020203" pitchFamily="34" charset="0"/>
              </a:rPr>
              <a:t>Data Lake Analytics</a:t>
            </a:r>
          </a:p>
        </p:txBody>
      </p:sp>
      <p:grpSp>
        <p:nvGrpSpPr>
          <p:cNvPr id="235" name="Group 234"/>
          <p:cNvGrpSpPr/>
          <p:nvPr/>
        </p:nvGrpSpPr>
        <p:grpSpPr>
          <a:xfrm>
            <a:off x="6349902" y="2767145"/>
            <a:ext cx="206719" cy="270413"/>
            <a:chOff x="3473450" y="4579938"/>
            <a:chExt cx="1741488" cy="2278062"/>
          </a:xfrm>
          <a:solidFill>
            <a:schemeClr val="tx1"/>
          </a:solidFill>
        </p:grpSpPr>
        <p:sp>
          <p:nvSpPr>
            <p:cNvPr id="236"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37"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38"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49" name="Rectangle 148"/>
          <p:cNvSpPr/>
          <p:nvPr/>
        </p:nvSpPr>
        <p:spPr>
          <a:xfrm>
            <a:off x="6697340" y="1926405"/>
            <a:ext cx="1188805" cy="430887"/>
          </a:xfrm>
          <a:prstGeom prst="rect">
            <a:avLst/>
          </a:prstGeom>
        </p:spPr>
        <p:txBody>
          <a:bodyPr wrap="square">
            <a:spAutoFit/>
          </a:bodyPr>
          <a:lstStyle/>
          <a:p>
            <a:pPr defTabSz="896386"/>
            <a:r>
              <a:rPr lang="en-US" sz="1100" kern="0" dirty="0">
                <a:cs typeface="Segoe UI Semilight" panose="020B0402040204020203" pitchFamily="34" charset="0"/>
              </a:rPr>
              <a:t>Machine Learning</a:t>
            </a:r>
          </a:p>
        </p:txBody>
      </p:sp>
      <p:sp>
        <p:nvSpPr>
          <p:cNvPr id="147" name="Rectangle 146"/>
          <p:cNvSpPr/>
          <p:nvPr/>
        </p:nvSpPr>
        <p:spPr>
          <a:xfrm>
            <a:off x="4834447" y="2005702"/>
            <a:ext cx="1190817" cy="261610"/>
          </a:xfrm>
          <a:prstGeom prst="rect">
            <a:avLst/>
          </a:prstGeom>
        </p:spPr>
        <p:txBody>
          <a:bodyPr wrap="square">
            <a:spAutoFit/>
          </a:bodyPr>
          <a:lstStyle/>
          <a:p>
            <a:pPr defTabSz="896386"/>
            <a:r>
              <a:rPr lang="en-US" sz="1100" kern="0" dirty="0">
                <a:cs typeface="Segoe UI Semilight" panose="020B0402040204020203" pitchFamily="34" charset="0"/>
              </a:rPr>
              <a:t>Data Lake Store</a:t>
            </a:r>
          </a:p>
        </p:txBody>
      </p:sp>
      <p:grpSp>
        <p:nvGrpSpPr>
          <p:cNvPr id="239" name="Group 238"/>
          <p:cNvGrpSpPr/>
          <p:nvPr/>
        </p:nvGrpSpPr>
        <p:grpSpPr>
          <a:xfrm>
            <a:off x="4545383" y="2010583"/>
            <a:ext cx="235342" cy="235342"/>
            <a:chOff x="4068192" y="3363795"/>
            <a:chExt cx="324957" cy="324957"/>
          </a:xfrm>
        </p:grpSpPr>
        <p:sp>
          <p:nvSpPr>
            <p:cNvPr id="240" name="Rounded Rectangle 239"/>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Rectangle 240"/>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Oval 242"/>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Oval 243"/>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Rectangle 244"/>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Oval 246"/>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Oval 247"/>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Rectangle 248"/>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0" name="Rectangle 249"/>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1" name="Oval 250"/>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2" name="Oval 251"/>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Rectangle 253"/>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Oval 254"/>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Oval 255"/>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59" name="Group 258"/>
          <p:cNvGrpSpPr/>
          <p:nvPr/>
        </p:nvGrpSpPr>
        <p:grpSpPr>
          <a:xfrm>
            <a:off x="6290200" y="4310796"/>
            <a:ext cx="330403" cy="253812"/>
            <a:chOff x="1260022" y="5196402"/>
            <a:chExt cx="3273425" cy="2514600"/>
          </a:xfrm>
          <a:solidFill>
            <a:schemeClr val="tx1"/>
          </a:solidFill>
        </p:grpSpPr>
        <p:sp>
          <p:nvSpPr>
            <p:cNvPr id="260" name="Freeform 259"/>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261" name="Freeform 260"/>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262" name="Freeform 261"/>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270" name="Freeform 269"/>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grpSp>
      <p:sp>
        <p:nvSpPr>
          <p:cNvPr id="271" name="Freeform 270"/>
          <p:cNvSpPr>
            <a:spLocks/>
          </p:cNvSpPr>
          <p:nvPr/>
        </p:nvSpPr>
        <p:spPr bwMode="auto">
          <a:xfrm>
            <a:off x="6291433" y="3524369"/>
            <a:ext cx="343262" cy="259763"/>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1427" tIns="45713" rIns="91427" bIns="45713" numCol="1" anchor="t" anchorCtr="0" compatLnSpc="1">
            <a:prstTxWarp prst="textNoShape">
              <a:avLst/>
            </a:prstTxWarp>
          </a:bodyPr>
          <a:lstStyle/>
          <a:p>
            <a:pPr defTabSz="896386"/>
            <a:endParaRPr lang="en-US" sz="1600" kern="0" dirty="0">
              <a:solidFill>
                <a:sysClr val="windowText" lastClr="000000"/>
              </a:solidFill>
            </a:endParaRPr>
          </a:p>
        </p:txBody>
      </p:sp>
      <p:grpSp>
        <p:nvGrpSpPr>
          <p:cNvPr id="2" name="Group 1"/>
          <p:cNvGrpSpPr/>
          <p:nvPr/>
        </p:nvGrpSpPr>
        <p:grpSpPr>
          <a:xfrm>
            <a:off x="2796259" y="2116784"/>
            <a:ext cx="1448979" cy="430887"/>
            <a:chOff x="2846319" y="1896650"/>
            <a:chExt cx="1448979" cy="430887"/>
          </a:xfrm>
        </p:grpSpPr>
        <p:sp>
          <p:nvSpPr>
            <p:cNvPr id="146" name="Rectangle 145"/>
            <p:cNvSpPr/>
            <p:nvPr/>
          </p:nvSpPr>
          <p:spPr>
            <a:xfrm>
              <a:off x="3104481" y="1896650"/>
              <a:ext cx="1190817" cy="430887"/>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cs typeface="Segoe UI Semilight" panose="020B0402040204020203" pitchFamily="34" charset="0"/>
                </a:rPr>
                <a:t>Data Factory</a:t>
              </a:r>
            </a:p>
            <a:p>
              <a:pPr marL="171450" indent="-171450" defTabSz="896386">
                <a:buFont typeface="Arial" panose="020B0604020202020204" pitchFamily="34" charset="0"/>
                <a:buChar char="•"/>
              </a:pPr>
              <a:r>
                <a:rPr lang="en-US" sz="1100" kern="0" dirty="0">
                  <a:cs typeface="Segoe UI Semilight" panose="020B0402040204020203" pitchFamily="34" charset="0"/>
                </a:rPr>
                <a:t>SSIS </a:t>
              </a:r>
              <a:endParaRPr lang="en-US" sz="1100" kern="0" dirty="0"/>
            </a:p>
          </p:txBody>
        </p:sp>
        <p:sp>
          <p:nvSpPr>
            <p:cNvPr id="301" name="Freeform 300"/>
            <p:cNvSpPr/>
            <p:nvPr/>
          </p:nvSpPr>
          <p:spPr bwMode="auto">
            <a:xfrm>
              <a:off x="2846319" y="1948304"/>
              <a:ext cx="268385" cy="282036"/>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a:solidFill>
                  <a:schemeClr val="tx1"/>
                </a:solidFill>
                <a:ea typeface="Segoe UI" pitchFamily="34" charset="0"/>
                <a:cs typeface="Segoe UI" pitchFamily="34" charset="0"/>
              </a:endParaRPr>
            </a:p>
          </p:txBody>
        </p:sp>
      </p:grpSp>
      <p:sp>
        <p:nvSpPr>
          <p:cNvPr id="302" name="Freeform 301"/>
          <p:cNvSpPr/>
          <p:nvPr/>
        </p:nvSpPr>
        <p:spPr bwMode="auto">
          <a:xfrm>
            <a:off x="2796259" y="3756344"/>
            <a:ext cx="216961" cy="227043"/>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dirty="0">
              <a:solidFill>
                <a:schemeClr val="tx1"/>
              </a:solidFill>
              <a:ea typeface="Segoe UI" pitchFamily="34" charset="0"/>
              <a:cs typeface="Segoe UI" pitchFamily="34" charset="0"/>
            </a:endParaRPr>
          </a:p>
        </p:txBody>
      </p:sp>
      <p:sp>
        <p:nvSpPr>
          <p:cNvPr id="303" name="Freeform 302"/>
          <p:cNvSpPr/>
          <p:nvPr/>
        </p:nvSpPr>
        <p:spPr bwMode="auto">
          <a:xfrm flipH="1">
            <a:off x="6331953" y="1999702"/>
            <a:ext cx="250388" cy="264973"/>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a:solidFill>
                <a:schemeClr val="tx1"/>
              </a:solidFill>
              <a:ea typeface="Segoe UI" pitchFamily="34" charset="0"/>
              <a:cs typeface="Segoe UI" pitchFamily="34" charset="0"/>
            </a:endParaRPr>
          </a:p>
        </p:txBody>
      </p:sp>
      <p:grpSp>
        <p:nvGrpSpPr>
          <p:cNvPr id="351" name="Group 350"/>
          <p:cNvGrpSpPr/>
          <p:nvPr/>
        </p:nvGrpSpPr>
        <p:grpSpPr>
          <a:xfrm>
            <a:off x="4486735" y="3531627"/>
            <a:ext cx="367366" cy="466810"/>
            <a:chOff x="-3084513" y="3390510"/>
            <a:chExt cx="2716213" cy="3363913"/>
          </a:xfrm>
          <a:solidFill>
            <a:schemeClr val="tx1"/>
          </a:solidFill>
        </p:grpSpPr>
        <p:sp>
          <p:nvSpPr>
            <p:cNvPr id="348"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349"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77" name="TextBox 176"/>
          <p:cNvSpPr txBox="1"/>
          <p:nvPr/>
        </p:nvSpPr>
        <p:spPr>
          <a:xfrm>
            <a:off x="1647495" y="1704123"/>
            <a:ext cx="485720" cy="316753"/>
          </a:xfrm>
          <a:prstGeom prst="rect">
            <a:avLst/>
          </a:prstGeom>
          <a:noFill/>
        </p:spPr>
        <p:txBody>
          <a:bodyPr wrap="square" lIns="0" tIns="0" rIns="0" bIns="0" rtlCol="0" anchor="ctr" anchorCtr="0">
            <a:spAutoFit/>
          </a:bodyPr>
          <a:lstStyle/>
          <a:p>
            <a:pPr defTabSz="914192">
              <a:spcAft>
                <a:spcPts val="588"/>
              </a:spcAft>
            </a:pPr>
            <a:r>
              <a:rPr lang="en-US" sz="1029" kern="0" dirty="0">
                <a:solidFill>
                  <a:schemeClr val="bg2"/>
                </a:solidFill>
                <a:cs typeface="Segoe UI Semilight" panose="020B0402040204020203" pitchFamily="34" charset="0"/>
              </a:rPr>
              <a:t>Data Sources</a:t>
            </a:r>
          </a:p>
        </p:txBody>
      </p:sp>
      <p:sp>
        <p:nvSpPr>
          <p:cNvPr id="179" name="TextBox 178"/>
          <p:cNvSpPr txBox="1"/>
          <p:nvPr/>
        </p:nvSpPr>
        <p:spPr>
          <a:xfrm>
            <a:off x="1647495" y="2988417"/>
            <a:ext cx="485720" cy="158377"/>
          </a:xfrm>
          <a:prstGeom prst="rect">
            <a:avLst/>
          </a:prstGeom>
          <a:noFill/>
        </p:spPr>
        <p:txBody>
          <a:bodyPr wrap="square" lIns="0" tIns="0" rIns="0" bIns="0" rtlCol="0" anchor="ctr" anchorCtr="0">
            <a:spAutoFit/>
          </a:bodyPr>
          <a:lstStyle/>
          <a:p>
            <a:pPr defTabSz="914192">
              <a:spcBef>
                <a:spcPct val="0"/>
              </a:spcBef>
              <a:spcAft>
                <a:spcPts val="588"/>
              </a:spcAft>
            </a:pPr>
            <a:r>
              <a:rPr lang="en-US" sz="1029" kern="0" dirty="0">
                <a:solidFill>
                  <a:schemeClr val="bg2"/>
                </a:solidFill>
                <a:cs typeface="Segoe UI Semilight" panose="020B0402040204020203" pitchFamily="34" charset="0"/>
              </a:rPr>
              <a:t>Apps</a:t>
            </a:r>
          </a:p>
        </p:txBody>
      </p:sp>
      <p:sp>
        <p:nvSpPr>
          <p:cNvPr id="181" name="TextBox 180"/>
          <p:cNvSpPr txBox="1"/>
          <p:nvPr/>
        </p:nvSpPr>
        <p:spPr>
          <a:xfrm>
            <a:off x="1647495" y="4206575"/>
            <a:ext cx="675850" cy="475130"/>
          </a:xfrm>
          <a:prstGeom prst="rect">
            <a:avLst/>
          </a:prstGeom>
          <a:noFill/>
        </p:spPr>
        <p:txBody>
          <a:bodyPr wrap="square" lIns="0" tIns="0" rIns="0" bIns="0" rtlCol="0" anchor="ctr" anchorCtr="0">
            <a:spAutoFit/>
          </a:bodyPr>
          <a:lstStyle/>
          <a:p>
            <a:pPr defTabSz="914192">
              <a:spcBef>
                <a:spcPct val="0"/>
              </a:spcBef>
              <a:spcAft>
                <a:spcPts val="588"/>
              </a:spcAft>
            </a:pPr>
            <a:r>
              <a:rPr lang="en-US" sz="1029" kern="0" dirty="0">
                <a:solidFill>
                  <a:schemeClr val="bg2"/>
                </a:solidFill>
                <a:cs typeface="Segoe UI Semilight" panose="020B0402040204020203" pitchFamily="34" charset="0"/>
              </a:rPr>
              <a:t>Sensors </a:t>
            </a:r>
            <a:br>
              <a:rPr lang="en-US" sz="1029" kern="0" dirty="0">
                <a:solidFill>
                  <a:schemeClr val="bg2"/>
                </a:solidFill>
                <a:cs typeface="Segoe UI Semilight" panose="020B0402040204020203" pitchFamily="34" charset="0"/>
              </a:rPr>
            </a:br>
            <a:r>
              <a:rPr lang="en-US" sz="1029" kern="0" dirty="0">
                <a:solidFill>
                  <a:schemeClr val="bg2"/>
                </a:solidFill>
                <a:cs typeface="Segoe UI Semilight" panose="020B0402040204020203" pitchFamily="34" charset="0"/>
              </a:rPr>
              <a:t>and devices</a:t>
            </a:r>
          </a:p>
        </p:txBody>
      </p:sp>
      <p:sp>
        <p:nvSpPr>
          <p:cNvPr id="182" name="TextBox 181"/>
          <p:cNvSpPr txBox="1"/>
          <p:nvPr/>
        </p:nvSpPr>
        <p:spPr>
          <a:xfrm>
            <a:off x="1303183" y="5110609"/>
            <a:ext cx="466474" cy="271613"/>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pPr defTabSz="914192">
              <a:spcAft>
                <a:spcPts val="588"/>
              </a:spcAft>
            </a:pPr>
            <a:r>
              <a:rPr lang="en-US" sz="1765" kern="0" dirty="0">
                <a:solidFill>
                  <a:schemeClr val="bg2"/>
                </a:solidFill>
                <a:latin typeface="+mn-lt"/>
              </a:rPr>
              <a:t>Data</a:t>
            </a:r>
          </a:p>
        </p:txBody>
      </p:sp>
      <p:cxnSp>
        <p:nvCxnSpPr>
          <p:cNvPr id="202" name="Straight Connector 201"/>
          <p:cNvCxnSpPr/>
          <p:nvPr/>
        </p:nvCxnSpPr>
        <p:spPr>
          <a:xfrm>
            <a:off x="2209794" y="3083869"/>
            <a:ext cx="283367" cy="0"/>
          </a:xfrm>
          <a:prstGeom prst="line">
            <a:avLst/>
          </a:prstGeom>
          <a:solidFill>
            <a:srgbClr val="0078D7"/>
          </a:solidFill>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89" name="Picture 28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7152" y="2710524"/>
            <a:ext cx="713008" cy="834266"/>
          </a:xfrm>
          <a:prstGeom prst="rect">
            <a:avLst/>
          </a:prstGeom>
        </p:spPr>
      </p:pic>
      <p:pic>
        <p:nvPicPr>
          <p:cNvPr id="290" name="Picture 28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83779" y="4039475"/>
            <a:ext cx="691694" cy="809329"/>
          </a:xfrm>
          <a:prstGeom prst="rect">
            <a:avLst/>
          </a:prstGeom>
        </p:spPr>
      </p:pic>
      <p:pic>
        <p:nvPicPr>
          <p:cNvPr id="291" name="Picture 29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83913" y="1472590"/>
            <a:ext cx="629979" cy="737118"/>
          </a:xfrm>
          <a:prstGeom prst="rect">
            <a:avLst/>
          </a:prstGeom>
        </p:spPr>
      </p:pic>
      <p:pic>
        <p:nvPicPr>
          <p:cNvPr id="119" name="Picture 118"/>
          <p:cNvPicPr>
            <a:picLocks noChangeAspect="1"/>
          </p:cNvPicPr>
          <p:nvPr/>
        </p:nvPicPr>
        <p:blipFill>
          <a:blip r:embed="rId6" cstate="email">
            <a:biLevel thresh="25000"/>
            <a:extLst>
              <a:ext uri="{28A0092B-C50C-407E-A947-70E740481C1C}">
                <a14:useLocalDpi xmlns:a14="http://schemas.microsoft.com/office/drawing/2010/main"/>
              </a:ext>
            </a:extLst>
          </a:blip>
          <a:stretch>
            <a:fillRect/>
          </a:stretch>
        </p:blipFill>
        <p:spPr>
          <a:xfrm>
            <a:off x="2796259" y="4404449"/>
            <a:ext cx="297193" cy="297193"/>
          </a:xfrm>
          <a:prstGeom prst="rect">
            <a:avLst/>
          </a:prstGeom>
        </p:spPr>
      </p:pic>
      <p:sp>
        <p:nvSpPr>
          <p:cNvPr id="120" name="Rectangle 119"/>
          <p:cNvSpPr/>
          <p:nvPr/>
        </p:nvSpPr>
        <p:spPr>
          <a:xfrm>
            <a:off x="3111105" y="4408636"/>
            <a:ext cx="1190817" cy="259799"/>
          </a:xfrm>
          <a:prstGeom prst="rect">
            <a:avLst/>
          </a:prstGeom>
        </p:spPr>
        <p:txBody>
          <a:bodyPr wrap="square">
            <a:spAutoFit/>
          </a:bodyPr>
          <a:lstStyle/>
          <a:p>
            <a:pPr defTabSz="896386"/>
            <a:r>
              <a:rPr lang="en-US" sz="1100" kern="0" dirty="0" err="1">
                <a:cs typeface="Segoe UI Semilight" panose="020B0402040204020203" pitchFamily="34" charset="0"/>
              </a:rPr>
              <a:t>IoT</a:t>
            </a:r>
            <a:r>
              <a:rPr lang="en-US" sz="1100" kern="0" dirty="0">
                <a:cs typeface="Segoe UI Semilight" panose="020B0402040204020203" pitchFamily="34" charset="0"/>
              </a:rPr>
              <a:t> Hub</a:t>
            </a:r>
            <a:endParaRPr lang="en-US" sz="1100" kern="0" dirty="0"/>
          </a:p>
        </p:txBody>
      </p:sp>
      <p:sp>
        <p:nvSpPr>
          <p:cNvPr id="123" name="Rectangle 122"/>
          <p:cNvSpPr/>
          <p:nvPr/>
        </p:nvSpPr>
        <p:spPr>
          <a:xfrm>
            <a:off x="4841019" y="3451197"/>
            <a:ext cx="1190817" cy="677108"/>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cs typeface="Segoe UI Semilight" panose="020B0402040204020203" pitchFamily="34" charset="0"/>
              </a:rPr>
              <a:t>Azure SQL Database </a:t>
            </a:r>
          </a:p>
          <a:p>
            <a:pPr defTabSz="896386">
              <a:lnSpc>
                <a:spcPts val="500"/>
              </a:lnSpc>
            </a:pPr>
            <a:endParaRPr lang="en-US" sz="1100" kern="0" dirty="0">
              <a:cs typeface="Segoe UI Semilight" panose="020B0402040204020203" pitchFamily="34" charset="0"/>
            </a:endParaRPr>
          </a:p>
          <a:p>
            <a:pPr marL="171450" indent="-171450" defTabSz="896386">
              <a:buFont typeface="Arial" panose="020B0604020202020204" pitchFamily="34" charset="0"/>
              <a:buChar char="•"/>
            </a:pPr>
            <a:r>
              <a:rPr lang="en-US" sz="1100" kern="0" dirty="0">
                <a:cs typeface="Segoe UI Semilight" panose="020B0402040204020203" pitchFamily="34" charset="0"/>
              </a:rPr>
              <a:t>SQL Server</a:t>
            </a:r>
          </a:p>
        </p:txBody>
      </p:sp>
      <p:sp>
        <p:nvSpPr>
          <p:cNvPr id="124" name="TextBox 123"/>
          <p:cNvSpPr txBox="1"/>
          <p:nvPr/>
        </p:nvSpPr>
        <p:spPr>
          <a:xfrm>
            <a:off x="4923182" y="4444139"/>
            <a:ext cx="846079" cy="201522"/>
          </a:xfrm>
          <a:prstGeom prst="rect">
            <a:avLst/>
          </a:prstGeom>
          <a:noFill/>
          <a:ln>
            <a:noFill/>
          </a:ln>
        </p:spPr>
        <p:txBody>
          <a:bodyPr wrap="none" lIns="0" tIns="26882" rIns="0" bIns="0" rtlCol="0" anchor="ctr">
            <a:noAutofit/>
          </a:bodyPr>
          <a:lstStyle/>
          <a:p>
            <a:pPr defTabSz="895945" eaLnBrk="0" fontAlgn="base" hangingPunct="0">
              <a:lnSpc>
                <a:spcPts val="784"/>
              </a:lnSpc>
              <a:spcBef>
                <a:spcPct val="0"/>
              </a:spcBef>
              <a:spcAft>
                <a:spcPct val="0"/>
              </a:spcAft>
            </a:pPr>
            <a:r>
              <a:rPr lang="en-US" sz="1100" kern="0" dirty="0">
                <a:cs typeface="Segoe UI Semilight" panose="020B0402040204020203" pitchFamily="34" charset="0"/>
              </a:rPr>
              <a:t>Cosmos DB</a:t>
            </a:r>
          </a:p>
        </p:txBody>
      </p:sp>
      <p:pic>
        <p:nvPicPr>
          <p:cNvPr id="125" name="Picture 124"/>
          <p:cNvPicPr>
            <a:picLocks noChangeAspect="1"/>
          </p:cNvPicPr>
          <p:nvPr/>
        </p:nvPicPr>
        <p:blipFill>
          <a:blip r:embed="rId7" cstate="email">
            <a:biLevel thresh="25000"/>
            <a:extLst>
              <a:ext uri="{28A0092B-C50C-407E-A947-70E740481C1C}">
                <a14:useLocalDpi xmlns:a14="http://schemas.microsoft.com/office/drawing/2010/main"/>
              </a:ext>
            </a:extLst>
          </a:blip>
          <a:stretch>
            <a:fillRect/>
          </a:stretch>
        </p:blipFill>
        <p:spPr>
          <a:xfrm>
            <a:off x="4510178" y="4377614"/>
            <a:ext cx="323388" cy="323387"/>
          </a:xfrm>
          <a:prstGeom prst="rect">
            <a:avLst/>
          </a:prstGeom>
        </p:spPr>
      </p:pic>
      <p:sp>
        <p:nvSpPr>
          <p:cNvPr id="281" name="Rectangle 280"/>
          <p:cNvSpPr/>
          <p:nvPr/>
        </p:nvSpPr>
        <p:spPr bwMode="auto">
          <a:xfrm>
            <a:off x="7837251" y="1189177"/>
            <a:ext cx="1660373" cy="2928083"/>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Intelligence</a:t>
            </a:r>
          </a:p>
        </p:txBody>
      </p:sp>
      <p:sp>
        <p:nvSpPr>
          <p:cNvPr id="282" name="Rectangle 281"/>
          <p:cNvSpPr/>
          <p:nvPr/>
        </p:nvSpPr>
        <p:spPr bwMode="auto">
          <a:xfrm>
            <a:off x="7837251" y="4244051"/>
            <a:ext cx="1660373" cy="1207855"/>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Dashboards &amp; Visualizations</a:t>
            </a:r>
          </a:p>
        </p:txBody>
      </p:sp>
      <p:sp>
        <p:nvSpPr>
          <p:cNvPr id="283" name="Rectangle 282"/>
          <p:cNvSpPr/>
          <p:nvPr/>
        </p:nvSpPr>
        <p:spPr>
          <a:xfrm>
            <a:off x="8478743" y="3578242"/>
            <a:ext cx="1212643" cy="253266"/>
          </a:xfrm>
          <a:prstGeom prst="rect">
            <a:avLst/>
          </a:prstGeom>
        </p:spPr>
        <p:txBody>
          <a:bodyPr wrap="square">
            <a:spAutoFit/>
          </a:bodyPr>
          <a:lstStyle/>
          <a:p>
            <a:r>
              <a:rPr lang="en-US" sz="1122" dirty="0">
                <a:cs typeface="Segoe UI Semilight" panose="020B0402040204020203" pitchFamily="34" charset="0"/>
              </a:rPr>
              <a:t>Cortana</a:t>
            </a:r>
          </a:p>
        </p:txBody>
      </p:sp>
      <p:grpSp>
        <p:nvGrpSpPr>
          <p:cNvPr id="284" name="Group 283"/>
          <p:cNvGrpSpPr/>
          <p:nvPr/>
        </p:nvGrpSpPr>
        <p:grpSpPr>
          <a:xfrm>
            <a:off x="8100313" y="3550598"/>
            <a:ext cx="301767" cy="301767"/>
            <a:chOff x="3236100" y="589298"/>
            <a:chExt cx="5641200" cy="5641200"/>
          </a:xfrm>
        </p:grpSpPr>
        <p:sp>
          <p:nvSpPr>
            <p:cNvPr id="285" name="Freeform 136"/>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sp>
          <p:nvSpPr>
            <p:cNvPr id="286" name="Freeform 137"/>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grpSp>
      <p:sp>
        <p:nvSpPr>
          <p:cNvPr id="287" name="Rectangle 286"/>
          <p:cNvSpPr/>
          <p:nvPr/>
        </p:nvSpPr>
        <p:spPr>
          <a:xfrm>
            <a:off x="8478743" y="2715848"/>
            <a:ext cx="1212643" cy="418289"/>
          </a:xfrm>
          <a:prstGeom prst="rect">
            <a:avLst/>
          </a:prstGeom>
        </p:spPr>
        <p:txBody>
          <a:bodyPr wrap="square" anchor="ctr">
            <a:spAutoFit/>
          </a:bodyPr>
          <a:lstStyle/>
          <a:p>
            <a:r>
              <a:rPr lang="en-US" sz="1122" dirty="0">
                <a:cs typeface="Segoe UI Semilight" panose="020B0402040204020203" pitchFamily="34" charset="0"/>
              </a:rPr>
              <a:t>Bot </a:t>
            </a:r>
            <a:br>
              <a:rPr lang="en-US" sz="1122" dirty="0">
                <a:cs typeface="Segoe UI Semilight" panose="020B0402040204020203" pitchFamily="34" charset="0"/>
              </a:rPr>
            </a:br>
            <a:r>
              <a:rPr lang="en-US" sz="1122" dirty="0">
                <a:cs typeface="Segoe UI Semilight" panose="020B0402040204020203" pitchFamily="34" charset="0"/>
              </a:rPr>
              <a:t>Framework</a:t>
            </a:r>
          </a:p>
        </p:txBody>
      </p:sp>
      <p:sp>
        <p:nvSpPr>
          <p:cNvPr id="288" name="Rectangle 287"/>
          <p:cNvSpPr/>
          <p:nvPr/>
        </p:nvSpPr>
        <p:spPr>
          <a:xfrm>
            <a:off x="8478743" y="1940865"/>
            <a:ext cx="1212643" cy="418289"/>
          </a:xfrm>
          <a:prstGeom prst="rect">
            <a:avLst/>
          </a:prstGeom>
        </p:spPr>
        <p:txBody>
          <a:bodyPr wrap="square">
            <a:spAutoFit/>
          </a:bodyPr>
          <a:lstStyle/>
          <a:p>
            <a:r>
              <a:rPr lang="en-US" sz="1122" dirty="0">
                <a:cs typeface="Segoe UI Semilight" panose="020B0402040204020203" pitchFamily="34" charset="0"/>
              </a:rPr>
              <a:t>Cognitive Services</a:t>
            </a:r>
          </a:p>
        </p:txBody>
      </p:sp>
      <p:grpSp>
        <p:nvGrpSpPr>
          <p:cNvPr id="292" name="Group 291"/>
          <p:cNvGrpSpPr/>
          <p:nvPr/>
        </p:nvGrpSpPr>
        <p:grpSpPr>
          <a:xfrm>
            <a:off x="8046951" y="2015795"/>
            <a:ext cx="408490" cy="261932"/>
            <a:chOff x="7822816" y="2717080"/>
            <a:chExt cx="427431" cy="274077"/>
          </a:xfrm>
        </p:grpSpPr>
        <p:sp>
          <p:nvSpPr>
            <p:cNvPr id="293" name="Freeform 256"/>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3260" tIns="46630" rIns="93260" bIns="46630" numCol="1" anchor="t" anchorCtr="0" compatLnSpc="1">
              <a:prstTxWarp prst="textNoShape">
                <a:avLst/>
              </a:prstTxWarp>
              <a:noAutofit/>
            </a:bodyPr>
            <a:lstStyle/>
            <a:p>
              <a:endParaRPr lang="en-US" sz="1836"/>
            </a:p>
          </p:txBody>
        </p:sp>
        <p:sp>
          <p:nvSpPr>
            <p:cNvPr id="294"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endParaRPr lang="en-US" sz="1836"/>
            </a:p>
          </p:txBody>
        </p:sp>
      </p:grpSp>
      <p:sp>
        <p:nvSpPr>
          <p:cNvPr id="295" name="Rectangle 294"/>
          <p:cNvSpPr/>
          <p:nvPr/>
        </p:nvSpPr>
        <p:spPr>
          <a:xfrm>
            <a:off x="8290906" y="4805429"/>
            <a:ext cx="1214695" cy="610360"/>
          </a:xfrm>
          <a:prstGeom prst="rect">
            <a:avLst/>
          </a:prstGeom>
        </p:spPr>
        <p:txBody>
          <a:bodyPr wrap="square">
            <a:spAutoFit/>
          </a:bodyPr>
          <a:lstStyle/>
          <a:p>
            <a:pPr marL="171450" indent="-171450">
              <a:buFont typeface="Arial" panose="020B0604020202020204" pitchFamily="34" charset="0"/>
              <a:buChar char="•"/>
            </a:pPr>
            <a:r>
              <a:rPr lang="en-US" sz="1122" dirty="0">
                <a:cs typeface="Segoe UI Semilight" panose="020B0402040204020203" pitchFamily="34" charset="0"/>
              </a:rPr>
              <a:t>Power BI</a:t>
            </a:r>
          </a:p>
          <a:p>
            <a:pPr marL="171450" indent="-171450">
              <a:buFont typeface="Arial" panose="020B0604020202020204" pitchFamily="34" charset="0"/>
              <a:buChar char="•"/>
            </a:pPr>
            <a:r>
              <a:rPr lang="en-US" sz="1122" dirty="0">
                <a:cs typeface="Segoe UI Semilight" panose="020B0402040204020203" pitchFamily="34" charset="0"/>
              </a:rPr>
              <a:t>Reporting Services</a:t>
            </a:r>
          </a:p>
        </p:txBody>
      </p:sp>
      <p:grpSp>
        <p:nvGrpSpPr>
          <p:cNvPr id="296" name="Group 295"/>
          <p:cNvGrpSpPr/>
          <p:nvPr/>
        </p:nvGrpSpPr>
        <p:grpSpPr>
          <a:xfrm>
            <a:off x="7956466" y="5019819"/>
            <a:ext cx="310508" cy="198461"/>
            <a:chOff x="7884058" y="5368509"/>
            <a:chExt cx="324905" cy="207663"/>
          </a:xfrm>
        </p:grpSpPr>
        <p:sp>
          <p:nvSpPr>
            <p:cNvPr id="297"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298"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299"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300"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304"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grpSp>
      <p:sp>
        <p:nvSpPr>
          <p:cNvPr id="305" name="Freeform 155"/>
          <p:cNvSpPr/>
          <p:nvPr/>
        </p:nvSpPr>
        <p:spPr bwMode="auto">
          <a:xfrm>
            <a:off x="8072789" y="2799740"/>
            <a:ext cx="356814" cy="242549"/>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grpSp>
        <p:nvGrpSpPr>
          <p:cNvPr id="308" name="Group 307"/>
          <p:cNvGrpSpPr/>
          <p:nvPr/>
        </p:nvGrpSpPr>
        <p:grpSpPr>
          <a:xfrm>
            <a:off x="4445262" y="2691690"/>
            <a:ext cx="197968" cy="266911"/>
            <a:chOff x="-3084513" y="3390510"/>
            <a:chExt cx="2716213" cy="3363913"/>
          </a:xfrm>
          <a:solidFill>
            <a:schemeClr val="tx1"/>
          </a:solidFill>
        </p:grpSpPr>
        <p:sp>
          <p:nvSpPr>
            <p:cNvPr id="309"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310"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311" name="Group 310"/>
          <p:cNvGrpSpPr/>
          <p:nvPr/>
        </p:nvGrpSpPr>
        <p:grpSpPr>
          <a:xfrm>
            <a:off x="4707888" y="2686023"/>
            <a:ext cx="197968" cy="266911"/>
            <a:chOff x="-3084513" y="3390510"/>
            <a:chExt cx="2716213" cy="3363913"/>
          </a:xfrm>
          <a:solidFill>
            <a:schemeClr val="tx1"/>
          </a:solidFill>
        </p:grpSpPr>
        <p:sp>
          <p:nvSpPr>
            <p:cNvPr id="312"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313"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314" name="Group 313"/>
          <p:cNvGrpSpPr/>
          <p:nvPr/>
        </p:nvGrpSpPr>
        <p:grpSpPr>
          <a:xfrm>
            <a:off x="4452291" y="2986674"/>
            <a:ext cx="197968" cy="266911"/>
            <a:chOff x="-3084513" y="3390510"/>
            <a:chExt cx="2716213" cy="3363913"/>
          </a:xfrm>
          <a:solidFill>
            <a:schemeClr val="tx1"/>
          </a:solidFill>
        </p:grpSpPr>
        <p:sp>
          <p:nvSpPr>
            <p:cNvPr id="315"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316"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317" name="Group 316"/>
          <p:cNvGrpSpPr/>
          <p:nvPr/>
        </p:nvGrpSpPr>
        <p:grpSpPr>
          <a:xfrm>
            <a:off x="4717444" y="2995117"/>
            <a:ext cx="197968" cy="266911"/>
            <a:chOff x="-3084513" y="3390510"/>
            <a:chExt cx="2716213" cy="3363913"/>
          </a:xfrm>
          <a:solidFill>
            <a:schemeClr val="tx1"/>
          </a:solidFill>
        </p:grpSpPr>
        <p:sp>
          <p:nvSpPr>
            <p:cNvPr id="318"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319"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Tree>
    <p:extLst>
      <p:ext uri="{BB962C8B-B14F-4D97-AF65-F5344CB8AC3E}">
        <p14:creationId xmlns:p14="http://schemas.microsoft.com/office/powerpoint/2010/main" val="146385975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0" y="487"/>
            <a:ext cx="12192000" cy="6934130"/>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ndParaRPr>
          </a:p>
        </p:txBody>
      </p:sp>
      <p:sp>
        <p:nvSpPr>
          <p:cNvPr id="78" name="Rectangle 77"/>
          <p:cNvSpPr/>
          <p:nvPr/>
        </p:nvSpPr>
        <p:spPr bwMode="auto">
          <a:xfrm>
            <a:off x="124771" y="91137"/>
            <a:ext cx="11877497" cy="437753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dirty="0">
                <a:ln>
                  <a:noFill/>
                </a:ln>
                <a:solidFill>
                  <a:srgbClr val="FFFF00"/>
                </a:solidFill>
                <a:effectLst/>
                <a:uLnTx/>
                <a:uFillTx/>
                <a:latin typeface="Segoe UI"/>
                <a:ea typeface="Segoe UI" pitchFamily="34" charset="0"/>
                <a:cs typeface="Segoe UI" pitchFamily="34" charset="0"/>
              </a:rPr>
              <a:t>Platform Services</a:t>
            </a:r>
          </a:p>
        </p:txBody>
      </p:sp>
      <p:sp>
        <p:nvSpPr>
          <p:cNvPr id="75" name="Rectangle 74"/>
          <p:cNvSpPr/>
          <p:nvPr/>
        </p:nvSpPr>
        <p:spPr bwMode="auto">
          <a:xfrm>
            <a:off x="348143" y="522379"/>
            <a:ext cx="1517289" cy="3896966"/>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Security &amp; Management</a:t>
            </a:r>
          </a:p>
        </p:txBody>
      </p:sp>
      <p:sp>
        <p:nvSpPr>
          <p:cNvPr id="87" name="Rectangle 86"/>
          <p:cNvSpPr/>
          <p:nvPr/>
        </p:nvSpPr>
        <p:spPr bwMode="auto">
          <a:xfrm>
            <a:off x="0" y="4468669"/>
            <a:ext cx="12192000" cy="2404834"/>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dirty="0">
                <a:ln>
                  <a:noFill/>
                </a:ln>
                <a:solidFill>
                  <a:srgbClr val="FFFF00"/>
                </a:solidFill>
                <a:effectLst/>
                <a:uLnTx/>
                <a:uFillTx/>
                <a:latin typeface="Segoe UI"/>
                <a:ea typeface="Segoe UI" pitchFamily="34" charset="0"/>
                <a:cs typeface="Segoe UI" pitchFamily="34" charset="0"/>
              </a:rPr>
              <a:t>Infrastructure Services</a:t>
            </a:r>
          </a:p>
        </p:txBody>
      </p:sp>
      <p:sp>
        <p:nvSpPr>
          <p:cNvPr id="31" name="Rectangle 30"/>
          <p:cNvSpPr/>
          <p:nvPr/>
        </p:nvSpPr>
        <p:spPr bwMode="auto">
          <a:xfrm>
            <a:off x="124771" y="4834576"/>
            <a:ext cx="2577487" cy="77387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a:t>
            </a:r>
          </a:p>
        </p:txBody>
      </p:sp>
      <p:sp>
        <p:nvSpPr>
          <p:cNvPr id="32" name="Rectangle 31"/>
          <p:cNvSpPr/>
          <p:nvPr/>
        </p:nvSpPr>
        <p:spPr bwMode="auto">
          <a:xfrm>
            <a:off x="2879912" y="4834576"/>
            <a:ext cx="2835269" cy="77427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sp>
        <p:nvSpPr>
          <p:cNvPr id="56" name="Rectangle 55"/>
          <p:cNvSpPr/>
          <p:nvPr/>
        </p:nvSpPr>
        <p:spPr bwMode="auto">
          <a:xfrm>
            <a:off x="-140398" y="5735057"/>
            <a:ext cx="12393406" cy="1075843"/>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Datacenter Infrastructure (</a:t>
            </a:r>
            <a:r>
              <a:rPr lang="en-US" sz="1372" b="1" kern="0" dirty="0">
                <a:gradFill>
                  <a:gsLst>
                    <a:gs pos="0">
                      <a:srgbClr val="FFFFFF"/>
                    </a:gs>
                    <a:gs pos="100000">
                      <a:srgbClr val="FFFFFF"/>
                    </a:gs>
                  </a:gsLst>
                  <a:lin ang="5400000" scaled="0"/>
                </a:gradFill>
                <a:latin typeface="Segoe UI"/>
                <a:ea typeface="Segoe UI" pitchFamily="34" charset="0"/>
                <a:cs typeface="Segoe UI" pitchFamily="34" charset="0"/>
              </a:rPr>
              <a:t>34</a:t>
            </a:r>
            <a:r>
              <a:rPr kumimoji="0" lang="en-US" sz="1372"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Regions)</a:t>
            </a:r>
          </a:p>
        </p:txBody>
      </p:sp>
      <p:grpSp>
        <p:nvGrpSpPr>
          <p:cNvPr id="5" name="Group 4"/>
          <p:cNvGrpSpPr/>
          <p:nvPr/>
        </p:nvGrpSpPr>
        <p:grpSpPr>
          <a:xfrm>
            <a:off x="-246426" y="6169666"/>
            <a:ext cx="12602556" cy="764951"/>
            <a:chOff x="-224921" y="6392494"/>
            <a:chExt cx="12855263" cy="780290"/>
          </a:xfrm>
        </p:grpSpPr>
        <p:pic>
          <p:nvPicPr>
            <p:cNvPr id="3" name="Picture 2"/>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385697" y="6392494"/>
              <a:ext cx="780290" cy="780290"/>
            </a:xfrm>
            <a:prstGeom prst="rect">
              <a:avLst/>
            </a:prstGeom>
          </p:spPr>
        </p:pic>
        <p:pic>
          <p:nvPicPr>
            <p:cNvPr id="45" name="Picture 44"/>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191006" y="6392494"/>
              <a:ext cx="780290" cy="780290"/>
            </a:xfrm>
            <a:prstGeom prst="rect">
              <a:avLst/>
            </a:prstGeom>
          </p:spPr>
        </p:pic>
        <p:pic>
          <p:nvPicPr>
            <p:cNvPr id="46" name="Picture 45"/>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996315" y="6392494"/>
              <a:ext cx="780290" cy="780290"/>
            </a:xfrm>
            <a:prstGeom prst="rect">
              <a:avLst/>
            </a:prstGeom>
          </p:spPr>
        </p:pic>
        <p:pic>
          <p:nvPicPr>
            <p:cNvPr id="47" name="Picture 46"/>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3796962" y="6392494"/>
              <a:ext cx="780290" cy="780290"/>
            </a:xfrm>
            <a:prstGeom prst="rect">
              <a:avLst/>
            </a:prstGeom>
          </p:spPr>
        </p:pic>
        <p:pic>
          <p:nvPicPr>
            <p:cNvPr id="48" name="Picture 47"/>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4602271" y="6392494"/>
              <a:ext cx="780290" cy="780290"/>
            </a:xfrm>
            <a:prstGeom prst="rect">
              <a:avLst/>
            </a:prstGeom>
          </p:spPr>
        </p:pic>
        <p:pic>
          <p:nvPicPr>
            <p:cNvPr id="49" name="Picture 48"/>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5407580" y="6392494"/>
              <a:ext cx="780290" cy="780290"/>
            </a:xfrm>
            <a:prstGeom prst="rect">
              <a:avLst/>
            </a:prstGeom>
          </p:spPr>
        </p:pic>
        <p:pic>
          <p:nvPicPr>
            <p:cNvPr id="50" name="Picture 49"/>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6212889" y="6392494"/>
              <a:ext cx="780290" cy="780290"/>
            </a:xfrm>
            <a:prstGeom prst="rect">
              <a:avLst/>
            </a:prstGeom>
          </p:spPr>
        </p:pic>
        <p:pic>
          <p:nvPicPr>
            <p:cNvPr id="51" name="Picture 50"/>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7018198" y="6392494"/>
              <a:ext cx="780290" cy="780290"/>
            </a:xfrm>
            <a:prstGeom prst="rect">
              <a:avLst/>
            </a:prstGeom>
          </p:spPr>
        </p:pic>
        <p:pic>
          <p:nvPicPr>
            <p:cNvPr id="52" name="Picture 51"/>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7823507" y="6392494"/>
              <a:ext cx="780290" cy="780290"/>
            </a:xfrm>
            <a:prstGeom prst="rect">
              <a:avLst/>
            </a:prstGeom>
          </p:spPr>
        </p:pic>
        <p:pic>
          <p:nvPicPr>
            <p:cNvPr id="53" name="Picture 52"/>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8628816" y="6392494"/>
              <a:ext cx="780290" cy="780290"/>
            </a:xfrm>
            <a:prstGeom prst="rect">
              <a:avLst/>
            </a:prstGeom>
          </p:spPr>
        </p:pic>
        <p:pic>
          <p:nvPicPr>
            <p:cNvPr id="54" name="Picture 53"/>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9434125" y="6392494"/>
              <a:ext cx="780290" cy="780290"/>
            </a:xfrm>
            <a:prstGeom prst="rect">
              <a:avLst/>
            </a:prstGeom>
          </p:spPr>
        </p:pic>
        <p:pic>
          <p:nvPicPr>
            <p:cNvPr id="55" name="Picture 54"/>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0239434" y="6392494"/>
              <a:ext cx="780290" cy="780290"/>
            </a:xfrm>
            <a:prstGeom prst="rect">
              <a:avLst/>
            </a:prstGeom>
          </p:spPr>
        </p:pic>
        <p:pic>
          <p:nvPicPr>
            <p:cNvPr id="57" name="Picture 56"/>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1044743" y="6392494"/>
              <a:ext cx="780290" cy="780290"/>
            </a:xfrm>
            <a:prstGeom prst="rect">
              <a:avLst/>
            </a:prstGeom>
          </p:spPr>
        </p:pic>
        <p:pic>
          <p:nvPicPr>
            <p:cNvPr id="58" name="Picture 57"/>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1850052" y="6392494"/>
              <a:ext cx="780290" cy="780290"/>
            </a:xfrm>
            <a:prstGeom prst="rect">
              <a:avLst/>
            </a:prstGeom>
          </p:spPr>
        </p:pic>
        <p:pic>
          <p:nvPicPr>
            <p:cNvPr id="59" name="Picture 58"/>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24921" y="6392494"/>
              <a:ext cx="780290" cy="780290"/>
            </a:xfrm>
            <a:prstGeom prst="rect">
              <a:avLst/>
            </a:prstGeom>
          </p:spPr>
        </p:pic>
        <p:pic>
          <p:nvPicPr>
            <p:cNvPr id="60" name="Picture 59"/>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580388" y="6392494"/>
              <a:ext cx="780290" cy="780290"/>
            </a:xfrm>
            <a:prstGeom prst="rect">
              <a:avLst/>
            </a:prstGeom>
          </p:spPr>
        </p:pic>
      </p:grpSp>
      <p:grpSp>
        <p:nvGrpSpPr>
          <p:cNvPr id="143" name="Group 142"/>
          <p:cNvGrpSpPr/>
          <p:nvPr/>
        </p:nvGrpSpPr>
        <p:grpSpPr>
          <a:xfrm>
            <a:off x="4185429" y="523890"/>
            <a:ext cx="3613920" cy="1403307"/>
            <a:chOff x="5259761" y="1539578"/>
            <a:chExt cx="3686387" cy="1431446"/>
          </a:xfrm>
        </p:grpSpPr>
        <p:sp>
          <p:nvSpPr>
            <p:cNvPr id="41" name="Rectangle 40"/>
            <p:cNvSpPr/>
            <p:nvPr/>
          </p:nvSpPr>
          <p:spPr bwMode="auto">
            <a:xfrm>
              <a:off x="5259761" y="1539578"/>
              <a:ext cx="3686387" cy="143144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Web and Mobile</a:t>
              </a:r>
            </a:p>
          </p:txBody>
        </p:sp>
        <p:grpSp>
          <p:nvGrpSpPr>
            <p:cNvPr id="137" name="Group 136"/>
            <p:cNvGrpSpPr/>
            <p:nvPr/>
          </p:nvGrpSpPr>
          <p:grpSpPr>
            <a:xfrm>
              <a:off x="5594200" y="1976912"/>
              <a:ext cx="1008542" cy="316971"/>
              <a:chOff x="5594200" y="1976912"/>
              <a:chExt cx="1008542" cy="316971"/>
            </a:xfrm>
          </p:grpSpPr>
          <p:sp>
            <p:nvSpPr>
              <p:cNvPr id="151" name="TextBox 150"/>
              <p:cNvSpPr txBox="1"/>
              <p:nvPr/>
            </p:nvSpPr>
            <p:spPr>
              <a:xfrm>
                <a:off x="5943586" y="1992777"/>
                <a:ext cx="659156" cy="30110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Web Apps</a:t>
                </a:r>
              </a:p>
            </p:txBody>
          </p:sp>
          <p:pic>
            <p:nvPicPr>
              <p:cNvPr id="152" name="Picture 151"/>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5594200" y="1976912"/>
                <a:ext cx="286784" cy="286785"/>
              </a:xfrm>
              <a:prstGeom prst="rect">
                <a:avLst/>
              </a:prstGeom>
            </p:spPr>
          </p:pic>
        </p:grpSp>
        <p:grpSp>
          <p:nvGrpSpPr>
            <p:cNvPr id="138" name="Group 137"/>
            <p:cNvGrpSpPr/>
            <p:nvPr/>
          </p:nvGrpSpPr>
          <p:grpSpPr>
            <a:xfrm>
              <a:off x="5600026" y="2468878"/>
              <a:ext cx="1016034" cy="291093"/>
              <a:chOff x="5600026" y="2468878"/>
              <a:chExt cx="1016034" cy="291093"/>
            </a:xfrm>
          </p:grpSpPr>
          <p:sp>
            <p:nvSpPr>
              <p:cNvPr id="153" name="TextBox 152"/>
              <p:cNvSpPr txBox="1"/>
              <p:nvPr/>
            </p:nvSpPr>
            <p:spPr>
              <a:xfrm>
                <a:off x="5956904" y="2495182"/>
                <a:ext cx="659156" cy="26163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email">
                <a:biLevel thresh="25000"/>
                <a:extLst>
                  <a:ext uri="{28A0092B-C50C-407E-A947-70E740481C1C}">
                    <a14:useLocalDpi xmlns:a14="http://schemas.microsoft.com/office/drawing/2010/main"/>
                  </a:ext>
                </a:extLst>
              </a:blip>
              <a:stretch>
                <a:fillRect/>
              </a:stretch>
            </p:blipFill>
            <p:spPr>
              <a:xfrm>
                <a:off x="5600026" y="2468878"/>
                <a:ext cx="291092" cy="291093"/>
              </a:xfrm>
              <a:prstGeom prst="rect">
                <a:avLst/>
              </a:prstGeom>
            </p:spPr>
          </p:pic>
        </p:grpSp>
        <p:grpSp>
          <p:nvGrpSpPr>
            <p:cNvPr id="141" name="Group 140"/>
            <p:cNvGrpSpPr/>
            <p:nvPr/>
          </p:nvGrpSpPr>
          <p:grpSpPr>
            <a:xfrm>
              <a:off x="7471235" y="1938824"/>
              <a:ext cx="1007917" cy="339779"/>
              <a:chOff x="7471235" y="1938824"/>
              <a:chExt cx="1007917" cy="339779"/>
            </a:xfrm>
          </p:grpSpPr>
          <p:sp>
            <p:nvSpPr>
              <p:cNvPr id="155" name="TextBox 154"/>
              <p:cNvSpPr txBox="1"/>
              <p:nvPr/>
            </p:nvSpPr>
            <p:spPr>
              <a:xfrm>
                <a:off x="7819996" y="1977497"/>
                <a:ext cx="659156" cy="30110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156" name="Picture 155"/>
              <p:cNvPicPr>
                <a:picLocks noChangeAspect="1"/>
              </p:cNvPicPr>
              <p:nvPr/>
            </p:nvPicPr>
            <p:blipFill>
              <a:blip r:embed="rId6" cstate="email">
                <a:biLevel thresh="25000"/>
                <a:extLst>
                  <a:ext uri="{28A0092B-C50C-407E-A947-70E740481C1C}">
                    <a14:useLocalDpi xmlns:a14="http://schemas.microsoft.com/office/drawing/2010/main"/>
                  </a:ext>
                </a:extLst>
              </a:blip>
              <a:stretch>
                <a:fillRect/>
              </a:stretch>
            </p:blipFill>
            <p:spPr>
              <a:xfrm>
                <a:off x="7471235" y="1938824"/>
                <a:ext cx="291545" cy="291546"/>
              </a:xfrm>
              <a:prstGeom prst="rect">
                <a:avLst/>
              </a:prstGeom>
            </p:spPr>
          </p:pic>
        </p:grpSp>
        <p:grpSp>
          <p:nvGrpSpPr>
            <p:cNvPr id="139" name="Group 138"/>
            <p:cNvGrpSpPr/>
            <p:nvPr/>
          </p:nvGrpSpPr>
          <p:grpSpPr>
            <a:xfrm>
              <a:off x="6522621" y="1960361"/>
              <a:ext cx="1018326" cy="294805"/>
              <a:chOff x="6522621" y="1960361"/>
              <a:chExt cx="1018326" cy="294805"/>
            </a:xfrm>
          </p:grpSpPr>
          <p:sp>
            <p:nvSpPr>
              <p:cNvPr id="157" name="TextBox 156"/>
              <p:cNvSpPr txBox="1"/>
              <p:nvPr/>
            </p:nvSpPr>
            <p:spPr>
              <a:xfrm>
                <a:off x="6881791" y="1980087"/>
                <a:ext cx="659156" cy="256602"/>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7" cstate="email">
                <a:biLevel thresh="25000"/>
                <a:extLst>
                  <a:ext uri="{28A0092B-C50C-407E-A947-70E740481C1C}">
                    <a14:useLocalDpi xmlns:a14="http://schemas.microsoft.com/office/drawing/2010/main"/>
                  </a:ext>
                </a:extLst>
              </a:blip>
              <a:stretch>
                <a:fillRect/>
              </a:stretch>
            </p:blipFill>
            <p:spPr>
              <a:xfrm>
                <a:off x="6522621" y="1960361"/>
                <a:ext cx="294804" cy="294805"/>
              </a:xfrm>
              <a:prstGeom prst="rect">
                <a:avLst/>
              </a:prstGeom>
            </p:spPr>
          </p:pic>
        </p:grpSp>
        <p:grpSp>
          <p:nvGrpSpPr>
            <p:cNvPr id="140" name="Group 139"/>
            <p:cNvGrpSpPr/>
            <p:nvPr/>
          </p:nvGrpSpPr>
          <p:grpSpPr>
            <a:xfrm>
              <a:off x="6536908" y="2477932"/>
              <a:ext cx="1008542" cy="308500"/>
              <a:chOff x="6536908" y="2477932"/>
              <a:chExt cx="1008542" cy="308500"/>
            </a:xfrm>
          </p:grpSpPr>
          <p:sp>
            <p:nvSpPr>
              <p:cNvPr id="159" name="TextBox 158"/>
              <p:cNvSpPr txBox="1"/>
              <p:nvPr/>
            </p:nvSpPr>
            <p:spPr>
              <a:xfrm>
                <a:off x="6886294" y="2485326"/>
                <a:ext cx="659156" cy="30110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Logic</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60" name="Picture 159"/>
              <p:cNvPicPr>
                <a:picLocks noChangeAspect="1"/>
              </p:cNvPicPr>
              <p:nvPr/>
            </p:nvPicPr>
            <p:blipFill>
              <a:blip r:embed="rId8" cstate="email">
                <a:biLevel thresh="25000"/>
                <a:extLst>
                  <a:ext uri="{28A0092B-C50C-407E-A947-70E740481C1C}">
                    <a14:useLocalDpi xmlns:a14="http://schemas.microsoft.com/office/drawing/2010/main"/>
                  </a:ext>
                </a:extLst>
              </a:blip>
              <a:stretch>
                <a:fillRect/>
              </a:stretch>
            </p:blipFill>
            <p:spPr>
              <a:xfrm>
                <a:off x="6536908" y="2477932"/>
                <a:ext cx="292423" cy="292423"/>
              </a:xfrm>
              <a:prstGeom prst="rect">
                <a:avLst/>
              </a:prstGeom>
            </p:spPr>
          </p:pic>
        </p:grpSp>
        <p:grpSp>
          <p:nvGrpSpPr>
            <p:cNvPr id="142" name="Group 141"/>
            <p:cNvGrpSpPr/>
            <p:nvPr/>
          </p:nvGrpSpPr>
          <p:grpSpPr>
            <a:xfrm>
              <a:off x="7480661" y="2473259"/>
              <a:ext cx="1003560" cy="328116"/>
              <a:chOff x="7480661" y="2473259"/>
              <a:chExt cx="1003560" cy="328116"/>
            </a:xfrm>
          </p:grpSpPr>
          <p:sp>
            <p:nvSpPr>
              <p:cNvPr id="161" name="TextBox 160"/>
              <p:cNvSpPr txBox="1"/>
              <p:nvPr/>
            </p:nvSpPr>
            <p:spPr>
              <a:xfrm>
                <a:off x="7825065" y="2500269"/>
                <a:ext cx="659156" cy="30110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Notification</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9" cstate="email">
                <a:biLevel thresh="25000"/>
                <a:extLst>
                  <a:ext uri="{28A0092B-C50C-407E-A947-70E740481C1C}">
                    <a14:useLocalDpi xmlns:a14="http://schemas.microsoft.com/office/drawing/2010/main"/>
                  </a:ext>
                </a:extLst>
              </a:blip>
              <a:stretch>
                <a:fillRect/>
              </a:stretch>
            </p:blipFill>
            <p:spPr>
              <a:xfrm>
                <a:off x="7480661" y="2473259"/>
                <a:ext cx="289263" cy="289263"/>
              </a:xfrm>
              <a:prstGeom prst="rect">
                <a:avLst/>
              </a:prstGeom>
            </p:spPr>
          </p:pic>
        </p:grpSp>
      </p:grpSp>
      <p:grpSp>
        <p:nvGrpSpPr>
          <p:cNvPr id="395" name="Group 394"/>
          <p:cNvGrpSpPr/>
          <p:nvPr/>
        </p:nvGrpSpPr>
        <p:grpSpPr>
          <a:xfrm>
            <a:off x="1975470" y="3533308"/>
            <a:ext cx="2358557" cy="823962"/>
            <a:chOff x="2392677" y="3336393"/>
            <a:chExt cx="2405851" cy="840484"/>
          </a:xfrm>
        </p:grpSpPr>
        <p:sp>
          <p:nvSpPr>
            <p:cNvPr id="38" name="Rectangle 37"/>
            <p:cNvSpPr/>
            <p:nvPr/>
          </p:nvSpPr>
          <p:spPr bwMode="auto">
            <a:xfrm>
              <a:off x="2392677" y="3336393"/>
              <a:ext cx="2405851"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140609" rIns="89642"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Media &amp; CDN</a:t>
              </a:r>
            </a:p>
          </p:txBody>
        </p:sp>
        <p:grpSp>
          <p:nvGrpSpPr>
            <p:cNvPr id="343" name="Group 342"/>
            <p:cNvGrpSpPr/>
            <p:nvPr/>
          </p:nvGrpSpPr>
          <p:grpSpPr>
            <a:xfrm>
              <a:off x="3589335" y="3766457"/>
              <a:ext cx="1046674" cy="331327"/>
              <a:chOff x="3763993" y="3766457"/>
              <a:chExt cx="1046674" cy="331327"/>
            </a:xfrm>
          </p:grpSpPr>
          <p:sp>
            <p:nvSpPr>
              <p:cNvPr id="163" name="TextBox 162"/>
              <p:cNvSpPr txBox="1"/>
              <p:nvPr/>
            </p:nvSpPr>
            <p:spPr>
              <a:xfrm>
                <a:off x="4151511" y="3796679"/>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84" b="0" i="0" u="none" strike="noStrike" kern="0" cap="none" spc="0" normalizeH="0" baseline="0" noProof="0" dirty="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Content Delivery</a:t>
                </a:r>
              </a:p>
              <a:p>
                <a:pPr marL="0" marR="0" lvl="0" indent="0" defTabSz="913950" eaLnBrk="0" fontAlgn="base" latinLnBrk="0" hangingPunct="0">
                  <a:lnSpc>
                    <a:spcPts val="800"/>
                  </a:lnSpc>
                  <a:spcBef>
                    <a:spcPct val="0"/>
                  </a:spcBef>
                  <a:spcAft>
                    <a:spcPct val="0"/>
                  </a:spcAft>
                  <a:buClrTx/>
                  <a:buSzTx/>
                  <a:buFontTx/>
                  <a:buNone/>
                  <a:tabLst/>
                  <a:defRPr/>
                </a:pPr>
                <a:r>
                  <a:rPr kumimoji="0" lang="en-US" sz="784" b="0" i="0" u="none" strike="noStrike" kern="0" cap="none" spc="0" normalizeH="0" baseline="0" noProof="0" dirty="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Network (CDN)</a:t>
                </a:r>
              </a:p>
            </p:txBody>
          </p:sp>
          <p:pic>
            <p:nvPicPr>
              <p:cNvPr id="164" name="Picture 163" descr="Content Delivery Network (CDN).png"/>
              <p:cNvPicPr>
                <a:picLocks noChangeAspect="1"/>
              </p:cNvPicPr>
              <p:nvPr/>
            </p:nvPicPr>
            <p:blipFill>
              <a:blip r:embed="rId10" cstate="email">
                <a:biLevel thresh="25000"/>
                <a:extLst>
                  <a:ext uri="{28A0092B-C50C-407E-A947-70E740481C1C}">
                    <a14:useLocalDpi xmlns:a14="http://schemas.microsoft.com/office/drawing/2010/main"/>
                  </a:ext>
                </a:extLst>
              </a:blip>
              <a:stretch>
                <a:fillRect/>
              </a:stretch>
            </p:blipFill>
            <p:spPr>
              <a:xfrm>
                <a:off x="3763993" y="3766457"/>
                <a:ext cx="296167" cy="296167"/>
              </a:xfrm>
              <a:prstGeom prst="rect">
                <a:avLst/>
              </a:prstGeom>
            </p:spPr>
          </p:pic>
        </p:grpSp>
        <p:grpSp>
          <p:nvGrpSpPr>
            <p:cNvPr id="342" name="Group 341"/>
            <p:cNvGrpSpPr/>
            <p:nvPr/>
          </p:nvGrpSpPr>
          <p:grpSpPr>
            <a:xfrm>
              <a:off x="2602049" y="3774113"/>
              <a:ext cx="1014764" cy="326444"/>
              <a:chOff x="2951369" y="3774113"/>
              <a:chExt cx="1014764" cy="326444"/>
            </a:xfrm>
          </p:grpSpPr>
          <p:sp>
            <p:nvSpPr>
              <p:cNvPr id="165" name="TextBox 164"/>
              <p:cNvSpPr txBox="1"/>
              <p:nvPr/>
            </p:nvSpPr>
            <p:spPr>
              <a:xfrm>
                <a:off x="3306977" y="3799452"/>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Media</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66" name="Picture 165" descr="Media Services.png"/>
              <p:cNvPicPr>
                <a:picLocks noChangeAspect="1"/>
              </p:cNvPicPr>
              <p:nvPr/>
            </p:nvPicPr>
            <p:blipFill>
              <a:blip r:embed="rId11" cstate="email">
                <a:biLevel thresh="25000"/>
                <a:extLst>
                  <a:ext uri="{28A0092B-C50C-407E-A947-70E740481C1C}">
                    <a14:useLocalDpi xmlns:a14="http://schemas.microsoft.com/office/drawing/2010/main"/>
                  </a:ext>
                </a:extLst>
              </a:blip>
              <a:stretch>
                <a:fillRect/>
              </a:stretch>
            </p:blipFill>
            <p:spPr>
              <a:xfrm>
                <a:off x="2951369" y="3774113"/>
                <a:ext cx="282134" cy="282134"/>
              </a:xfrm>
              <a:prstGeom prst="rect">
                <a:avLst/>
              </a:prstGeom>
            </p:spPr>
          </p:pic>
        </p:grpSp>
      </p:grpSp>
      <p:grpSp>
        <p:nvGrpSpPr>
          <p:cNvPr id="387" name="Group 386"/>
          <p:cNvGrpSpPr/>
          <p:nvPr/>
        </p:nvGrpSpPr>
        <p:grpSpPr>
          <a:xfrm>
            <a:off x="4541152" y="2067271"/>
            <a:ext cx="2740792" cy="2290000"/>
            <a:chOff x="5864958" y="2910816"/>
            <a:chExt cx="2795751" cy="2335919"/>
          </a:xfrm>
        </p:grpSpPr>
        <p:sp>
          <p:nvSpPr>
            <p:cNvPr id="39" name="Rectangle 38"/>
            <p:cNvSpPr/>
            <p:nvPr/>
          </p:nvSpPr>
          <p:spPr bwMode="auto">
            <a:xfrm>
              <a:off x="5864958" y="2910816"/>
              <a:ext cx="2795751" cy="2335919"/>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Analytics &amp; </a:t>
              </a:r>
              <a:r>
                <a:rPr kumimoji="0" lang="en-US" sz="1176"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IoT</a:t>
              </a:r>
              <a:endPar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1" name="Group 380"/>
            <p:cNvGrpSpPr/>
            <p:nvPr/>
          </p:nvGrpSpPr>
          <p:grpSpPr>
            <a:xfrm>
              <a:off x="6264708" y="3452128"/>
              <a:ext cx="1011681" cy="347362"/>
              <a:chOff x="6264708" y="3452128"/>
              <a:chExt cx="1011681" cy="347362"/>
            </a:xfrm>
          </p:grpSpPr>
          <p:sp>
            <p:nvSpPr>
              <p:cNvPr id="181" name="TextBox 180"/>
              <p:cNvSpPr txBox="1"/>
              <p:nvPr/>
            </p:nvSpPr>
            <p:spPr>
              <a:xfrm>
                <a:off x="6617233" y="3498385"/>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HDInsight</a:t>
                </a: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82" name="Picture 181"/>
              <p:cNvPicPr>
                <a:picLocks noChangeAspect="1"/>
              </p:cNvPicPr>
              <p:nvPr/>
            </p:nvPicPr>
            <p:blipFill>
              <a:blip r:embed="rId12" cstate="email">
                <a:biLevel thresh="25000"/>
                <a:extLst>
                  <a:ext uri="{28A0092B-C50C-407E-A947-70E740481C1C}">
                    <a14:useLocalDpi xmlns:a14="http://schemas.microsoft.com/office/drawing/2010/main"/>
                  </a:ext>
                </a:extLst>
              </a:blip>
              <a:stretch>
                <a:fillRect/>
              </a:stretch>
            </p:blipFill>
            <p:spPr>
              <a:xfrm>
                <a:off x="6264708" y="3452128"/>
                <a:ext cx="296813" cy="296813"/>
              </a:xfrm>
              <a:prstGeom prst="rect">
                <a:avLst/>
              </a:prstGeom>
            </p:spPr>
          </p:pic>
        </p:grpSp>
        <p:grpSp>
          <p:nvGrpSpPr>
            <p:cNvPr id="382" name="Group 381"/>
            <p:cNvGrpSpPr/>
            <p:nvPr/>
          </p:nvGrpSpPr>
          <p:grpSpPr>
            <a:xfrm>
              <a:off x="7430331" y="3487300"/>
              <a:ext cx="1012136" cy="319344"/>
              <a:chOff x="7430331" y="3487300"/>
              <a:chExt cx="1012136" cy="319344"/>
            </a:xfrm>
          </p:grpSpPr>
          <p:sp>
            <p:nvSpPr>
              <p:cNvPr id="183" name="TextBox 182"/>
              <p:cNvSpPr txBox="1"/>
              <p:nvPr/>
            </p:nvSpPr>
            <p:spPr>
              <a:xfrm>
                <a:off x="7783311" y="3505539"/>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Machine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13" cstate="email">
                <a:biLevel thresh="25000"/>
                <a:extLst>
                  <a:ext uri="{28A0092B-C50C-407E-A947-70E740481C1C}">
                    <a14:useLocalDpi xmlns:a14="http://schemas.microsoft.com/office/drawing/2010/main"/>
                  </a:ext>
                </a:extLst>
              </a:blip>
              <a:stretch>
                <a:fillRect/>
              </a:stretch>
            </p:blipFill>
            <p:spPr>
              <a:xfrm>
                <a:off x="7430331" y="3487300"/>
                <a:ext cx="285754" cy="285754"/>
              </a:xfrm>
              <a:prstGeom prst="rect">
                <a:avLst/>
              </a:prstGeom>
            </p:spPr>
          </p:pic>
        </p:grpSp>
        <p:grpSp>
          <p:nvGrpSpPr>
            <p:cNvPr id="383" name="Group 382"/>
            <p:cNvGrpSpPr/>
            <p:nvPr/>
          </p:nvGrpSpPr>
          <p:grpSpPr>
            <a:xfrm>
              <a:off x="6197972" y="4617996"/>
              <a:ext cx="1022705" cy="345461"/>
              <a:chOff x="6197972" y="4617996"/>
              <a:chExt cx="1022705" cy="345461"/>
            </a:xfrm>
          </p:grpSpPr>
          <p:sp>
            <p:nvSpPr>
              <p:cNvPr id="185" name="TextBox 184"/>
              <p:cNvSpPr txBox="1"/>
              <p:nvPr/>
            </p:nvSpPr>
            <p:spPr>
              <a:xfrm>
                <a:off x="6561521" y="4662352"/>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Stream</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186" name="Picture 185"/>
              <p:cNvPicPr>
                <a:picLocks noChangeAspect="1"/>
              </p:cNvPicPr>
              <p:nvPr/>
            </p:nvPicPr>
            <p:blipFill>
              <a:blip r:embed="rId14" cstate="email">
                <a:biLevel thresh="25000"/>
                <a:extLst>
                  <a:ext uri="{28A0092B-C50C-407E-A947-70E740481C1C}">
                    <a14:useLocalDpi xmlns:a14="http://schemas.microsoft.com/office/drawing/2010/main"/>
                  </a:ext>
                </a:extLst>
              </a:blip>
              <a:stretch>
                <a:fillRect/>
              </a:stretch>
            </p:blipFill>
            <p:spPr>
              <a:xfrm>
                <a:off x="6197972" y="4617996"/>
                <a:ext cx="310547" cy="310546"/>
              </a:xfrm>
              <a:prstGeom prst="rect">
                <a:avLst/>
              </a:prstGeom>
            </p:spPr>
          </p:pic>
        </p:grpSp>
        <p:grpSp>
          <p:nvGrpSpPr>
            <p:cNvPr id="384" name="Group 383"/>
            <p:cNvGrpSpPr/>
            <p:nvPr/>
          </p:nvGrpSpPr>
          <p:grpSpPr>
            <a:xfrm>
              <a:off x="6228800" y="4056656"/>
              <a:ext cx="1002965" cy="334571"/>
              <a:chOff x="6228800" y="4056656"/>
              <a:chExt cx="1002965" cy="334571"/>
            </a:xfrm>
          </p:grpSpPr>
          <p:sp>
            <p:nvSpPr>
              <p:cNvPr id="187" name="TextBox 186"/>
              <p:cNvSpPr txBox="1"/>
              <p:nvPr/>
            </p:nvSpPr>
            <p:spPr>
              <a:xfrm>
                <a:off x="6572609" y="4090122"/>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15" cstate="email">
                <a:biLevel thresh="25000"/>
                <a:extLst>
                  <a:ext uri="{28A0092B-C50C-407E-A947-70E740481C1C}">
                    <a14:useLocalDpi xmlns:a14="http://schemas.microsoft.com/office/drawing/2010/main"/>
                  </a:ext>
                </a:extLst>
              </a:blip>
              <a:stretch>
                <a:fillRect/>
              </a:stretch>
            </p:blipFill>
            <p:spPr>
              <a:xfrm>
                <a:off x="6228800" y="4056656"/>
                <a:ext cx="302121" cy="302121"/>
              </a:xfrm>
              <a:prstGeom prst="rect">
                <a:avLst/>
              </a:prstGeom>
            </p:spPr>
          </p:pic>
        </p:grpSp>
        <p:grpSp>
          <p:nvGrpSpPr>
            <p:cNvPr id="385" name="Group 384"/>
            <p:cNvGrpSpPr/>
            <p:nvPr/>
          </p:nvGrpSpPr>
          <p:grpSpPr>
            <a:xfrm>
              <a:off x="7428168" y="4064595"/>
              <a:ext cx="1005670" cy="327678"/>
              <a:chOff x="7428168" y="4064595"/>
              <a:chExt cx="1005670" cy="327678"/>
            </a:xfrm>
          </p:grpSpPr>
          <p:sp>
            <p:nvSpPr>
              <p:cNvPr id="189" name="TextBox 188"/>
              <p:cNvSpPr txBox="1"/>
              <p:nvPr/>
            </p:nvSpPr>
            <p:spPr>
              <a:xfrm>
                <a:off x="7774682" y="4091168"/>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Event</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16" cstate="email">
                <a:biLevel thresh="25000"/>
                <a:extLst>
                  <a:ext uri="{28A0092B-C50C-407E-A947-70E740481C1C}">
                    <a14:useLocalDpi xmlns:a14="http://schemas.microsoft.com/office/drawing/2010/main"/>
                  </a:ext>
                </a:extLst>
              </a:blip>
              <a:stretch>
                <a:fillRect/>
              </a:stretch>
            </p:blipFill>
            <p:spPr>
              <a:xfrm>
                <a:off x="7428168" y="4064595"/>
                <a:ext cx="296417" cy="296417"/>
              </a:xfrm>
              <a:prstGeom prst="rect">
                <a:avLst/>
              </a:prstGeom>
            </p:spPr>
          </p:pic>
        </p:grpSp>
        <p:grpSp>
          <p:nvGrpSpPr>
            <p:cNvPr id="386" name="Group 385"/>
            <p:cNvGrpSpPr/>
            <p:nvPr/>
          </p:nvGrpSpPr>
          <p:grpSpPr>
            <a:xfrm>
              <a:off x="7466284" y="4661302"/>
              <a:ext cx="989338" cy="296656"/>
              <a:chOff x="7466284" y="4661302"/>
              <a:chExt cx="989338" cy="296656"/>
            </a:xfrm>
          </p:grpSpPr>
          <p:sp>
            <p:nvSpPr>
              <p:cNvPr id="191" name="TextBox 190"/>
              <p:cNvSpPr txBox="1"/>
              <p:nvPr/>
            </p:nvSpPr>
            <p:spPr>
              <a:xfrm>
                <a:off x="7796466" y="4676797"/>
                <a:ext cx="659156" cy="258458"/>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Engagement</a:t>
                </a:r>
              </a:p>
            </p:txBody>
          </p:sp>
          <p:pic>
            <p:nvPicPr>
              <p:cNvPr id="192" name="Picture 191"/>
              <p:cNvPicPr>
                <a:picLocks noChangeAspect="1"/>
              </p:cNvPicPr>
              <p:nvPr/>
            </p:nvPicPr>
            <p:blipFill>
              <a:blip r:embed="rId17" cstate="email">
                <a:biLevel thresh="25000"/>
                <a:extLst>
                  <a:ext uri="{28A0092B-C50C-407E-A947-70E740481C1C}">
                    <a14:useLocalDpi xmlns:a14="http://schemas.microsoft.com/office/drawing/2010/main"/>
                  </a:ext>
                </a:extLst>
              </a:blip>
              <a:stretch>
                <a:fillRect/>
              </a:stretch>
            </p:blipFill>
            <p:spPr>
              <a:xfrm>
                <a:off x="7466284" y="4661302"/>
                <a:ext cx="296656" cy="296656"/>
              </a:xfrm>
              <a:prstGeom prst="rect">
                <a:avLst/>
              </a:prstGeom>
            </p:spPr>
          </p:pic>
        </p:grpSp>
      </p:grpSp>
      <p:grpSp>
        <p:nvGrpSpPr>
          <p:cNvPr id="334" name="Group 333"/>
          <p:cNvGrpSpPr/>
          <p:nvPr/>
        </p:nvGrpSpPr>
        <p:grpSpPr>
          <a:xfrm>
            <a:off x="548432" y="1605940"/>
            <a:ext cx="992677" cy="315111"/>
            <a:chOff x="6813227" y="457506"/>
            <a:chExt cx="1012582" cy="321430"/>
          </a:xfrm>
        </p:grpSpPr>
        <p:sp>
          <p:nvSpPr>
            <p:cNvPr id="193" name="TextBox 192"/>
            <p:cNvSpPr txBox="1"/>
            <p:nvPr/>
          </p:nvSpPr>
          <p:spPr>
            <a:xfrm>
              <a:off x="7166653" y="477831"/>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Active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6813227" y="457506"/>
              <a:ext cx="298103" cy="298102"/>
            </a:xfrm>
            <a:prstGeom prst="rect">
              <a:avLst/>
            </a:prstGeom>
          </p:spPr>
        </p:pic>
      </p:grpSp>
      <p:grpSp>
        <p:nvGrpSpPr>
          <p:cNvPr id="335" name="Group 334"/>
          <p:cNvGrpSpPr/>
          <p:nvPr/>
        </p:nvGrpSpPr>
        <p:grpSpPr>
          <a:xfrm>
            <a:off x="548432" y="2129616"/>
            <a:ext cx="955414" cy="304907"/>
            <a:chOff x="7922427" y="464301"/>
            <a:chExt cx="974572" cy="311021"/>
          </a:xfrm>
        </p:grpSpPr>
        <p:sp>
          <p:nvSpPr>
            <p:cNvPr id="195" name="TextBox 194"/>
            <p:cNvSpPr txBox="1"/>
            <p:nvPr/>
          </p:nvSpPr>
          <p:spPr>
            <a:xfrm>
              <a:off x="8237843" y="474217"/>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Multi-Factor</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19" cstate="email">
              <a:biLevel thresh="25000"/>
              <a:extLst>
                <a:ext uri="{28A0092B-C50C-407E-A947-70E740481C1C}">
                  <a14:useLocalDpi xmlns:a14="http://schemas.microsoft.com/office/drawing/2010/main"/>
                </a:ext>
              </a:extLst>
            </a:blip>
            <a:stretch>
              <a:fillRect/>
            </a:stretch>
          </p:blipFill>
          <p:spPr>
            <a:xfrm>
              <a:off x="7922427" y="464301"/>
              <a:ext cx="288019" cy="288019"/>
            </a:xfrm>
            <a:prstGeom prst="rect">
              <a:avLst/>
            </a:prstGeom>
          </p:spPr>
        </p:pic>
      </p:grpSp>
      <p:grpSp>
        <p:nvGrpSpPr>
          <p:cNvPr id="331" name="Group 330"/>
          <p:cNvGrpSpPr/>
          <p:nvPr/>
        </p:nvGrpSpPr>
        <p:grpSpPr>
          <a:xfrm>
            <a:off x="548432" y="2651005"/>
            <a:ext cx="988673" cy="330512"/>
            <a:chOff x="2492088" y="428524"/>
            <a:chExt cx="1008498" cy="337139"/>
          </a:xfrm>
        </p:grpSpPr>
        <p:sp>
          <p:nvSpPr>
            <p:cNvPr id="198" name="TextBox 197"/>
            <p:cNvSpPr txBox="1"/>
            <p:nvPr/>
          </p:nvSpPr>
          <p:spPr>
            <a:xfrm>
              <a:off x="2841430" y="464557"/>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20" cstate="email">
              <a:biLevel thresh="25000"/>
              <a:extLst>
                <a:ext uri="{28A0092B-C50C-407E-A947-70E740481C1C}">
                  <a14:useLocalDpi xmlns:a14="http://schemas.microsoft.com/office/drawing/2010/main"/>
                </a:ext>
              </a:extLst>
            </a:blip>
            <a:stretch>
              <a:fillRect/>
            </a:stretch>
          </p:blipFill>
          <p:spPr>
            <a:xfrm>
              <a:off x="2492088" y="428524"/>
              <a:ext cx="289607" cy="289607"/>
            </a:xfrm>
            <a:prstGeom prst="rect">
              <a:avLst/>
            </a:prstGeom>
          </p:spPr>
        </p:pic>
      </p:grpSp>
      <p:grpSp>
        <p:nvGrpSpPr>
          <p:cNvPr id="332" name="Group 331"/>
          <p:cNvGrpSpPr/>
          <p:nvPr/>
        </p:nvGrpSpPr>
        <p:grpSpPr>
          <a:xfrm>
            <a:off x="548433" y="1162455"/>
            <a:ext cx="980472" cy="341210"/>
            <a:chOff x="3528269" y="417611"/>
            <a:chExt cx="1000133" cy="348052"/>
          </a:xfrm>
        </p:grpSpPr>
        <p:sp>
          <p:nvSpPr>
            <p:cNvPr id="200" name="TextBox 199"/>
            <p:cNvSpPr txBox="1"/>
            <p:nvPr/>
          </p:nvSpPr>
          <p:spPr>
            <a:xfrm>
              <a:off x="3869246" y="464557"/>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3528269" y="417611"/>
              <a:ext cx="286236" cy="286236"/>
            </a:xfrm>
            <a:prstGeom prst="rect">
              <a:avLst/>
            </a:prstGeom>
          </p:spPr>
        </p:pic>
      </p:grpSp>
      <p:grpSp>
        <p:nvGrpSpPr>
          <p:cNvPr id="333" name="Group 332"/>
          <p:cNvGrpSpPr/>
          <p:nvPr/>
        </p:nvGrpSpPr>
        <p:grpSpPr>
          <a:xfrm>
            <a:off x="548432" y="3132872"/>
            <a:ext cx="986875" cy="353354"/>
            <a:chOff x="4552624" y="449870"/>
            <a:chExt cx="1006664" cy="360439"/>
          </a:xfrm>
        </p:grpSpPr>
        <p:sp>
          <p:nvSpPr>
            <p:cNvPr id="204" name="TextBox 203"/>
            <p:cNvSpPr txBox="1"/>
            <p:nvPr/>
          </p:nvSpPr>
          <p:spPr>
            <a:xfrm>
              <a:off x="4900132" y="509203"/>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4552624" y="449870"/>
              <a:ext cx="267038" cy="296708"/>
            </a:xfrm>
            <a:prstGeom prst="rect">
              <a:avLst/>
            </a:prstGeom>
          </p:spPr>
        </p:pic>
      </p:grpSp>
      <p:grpSp>
        <p:nvGrpSpPr>
          <p:cNvPr id="380" name="Group 379"/>
          <p:cNvGrpSpPr/>
          <p:nvPr/>
        </p:nvGrpSpPr>
        <p:grpSpPr>
          <a:xfrm>
            <a:off x="1958629" y="2071811"/>
            <a:ext cx="2379444" cy="1324462"/>
            <a:chOff x="3326868" y="2362886"/>
            <a:chExt cx="2427157" cy="1351020"/>
          </a:xfrm>
        </p:grpSpPr>
        <p:sp>
          <p:nvSpPr>
            <p:cNvPr id="40" name="Rectangle 39"/>
            <p:cNvSpPr/>
            <p:nvPr/>
          </p:nvSpPr>
          <p:spPr bwMode="auto">
            <a:xfrm>
              <a:off x="3326868" y="2362886"/>
              <a:ext cx="2427157"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grpSp>
          <p:nvGrpSpPr>
            <p:cNvPr id="377" name="Group 376"/>
            <p:cNvGrpSpPr/>
            <p:nvPr/>
          </p:nvGrpSpPr>
          <p:grpSpPr>
            <a:xfrm>
              <a:off x="4605524" y="2773724"/>
              <a:ext cx="1005586" cy="320716"/>
              <a:chOff x="4605524" y="2773724"/>
              <a:chExt cx="1005586" cy="320716"/>
            </a:xfrm>
          </p:grpSpPr>
          <p:sp>
            <p:nvSpPr>
              <p:cNvPr id="214" name="TextBox 213"/>
              <p:cNvSpPr txBox="1"/>
              <p:nvPr/>
            </p:nvSpPr>
            <p:spPr>
              <a:xfrm>
                <a:off x="4951954" y="2793335"/>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Biztalk</a:t>
                </a: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215" name="Picture 214" descr="BizTalk Services.png"/>
              <p:cNvPicPr>
                <a:picLocks noChangeAspect="1"/>
              </p:cNvPicPr>
              <p:nvPr/>
            </p:nvPicPr>
            <p:blipFill>
              <a:blip r:embed="rId23" cstate="email">
                <a:biLevel thresh="25000"/>
                <a:extLst>
                  <a:ext uri="{28A0092B-C50C-407E-A947-70E740481C1C}">
                    <a14:useLocalDpi xmlns:a14="http://schemas.microsoft.com/office/drawing/2010/main"/>
                  </a:ext>
                </a:extLst>
              </a:blip>
              <a:stretch>
                <a:fillRect/>
              </a:stretch>
            </p:blipFill>
            <p:spPr>
              <a:xfrm>
                <a:off x="4605524" y="2773724"/>
                <a:ext cx="293814" cy="293814"/>
              </a:xfrm>
              <a:prstGeom prst="rect">
                <a:avLst/>
              </a:prstGeom>
            </p:spPr>
          </p:pic>
        </p:grpSp>
        <p:grpSp>
          <p:nvGrpSpPr>
            <p:cNvPr id="378" name="Group 377"/>
            <p:cNvGrpSpPr/>
            <p:nvPr/>
          </p:nvGrpSpPr>
          <p:grpSpPr>
            <a:xfrm>
              <a:off x="3571364" y="3313178"/>
              <a:ext cx="1008307" cy="316721"/>
              <a:chOff x="3571364" y="3313178"/>
              <a:chExt cx="1008307" cy="316721"/>
            </a:xfrm>
          </p:grpSpPr>
          <p:sp>
            <p:nvSpPr>
              <p:cNvPr id="216" name="TextBox 215"/>
              <p:cNvSpPr txBox="1"/>
              <p:nvPr/>
            </p:nvSpPr>
            <p:spPr>
              <a:xfrm>
                <a:off x="3920515" y="3328794"/>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Hybrid</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Connections</a:t>
                </a:r>
              </a:p>
            </p:txBody>
          </p:sp>
          <p:pic>
            <p:nvPicPr>
              <p:cNvPr id="217" name="Picture 216" descr="Hybrid Connections (BizTalk).png"/>
              <p:cNvPicPr>
                <a:picLocks noChangeAspect="1"/>
              </p:cNvPicPr>
              <p:nvPr/>
            </p:nvPicPr>
            <p:blipFill>
              <a:blip r:embed="rId24" cstate="email">
                <a:biLevel thresh="25000"/>
                <a:extLst>
                  <a:ext uri="{28A0092B-C50C-407E-A947-70E740481C1C}">
                    <a14:useLocalDpi xmlns:a14="http://schemas.microsoft.com/office/drawing/2010/main"/>
                  </a:ext>
                </a:extLst>
              </a:blip>
              <a:stretch>
                <a:fillRect/>
              </a:stretch>
            </p:blipFill>
            <p:spPr>
              <a:xfrm>
                <a:off x="3571364" y="3313178"/>
                <a:ext cx="292125" cy="292125"/>
              </a:xfrm>
              <a:prstGeom prst="rect">
                <a:avLst/>
              </a:prstGeom>
            </p:spPr>
          </p:pic>
        </p:grpSp>
        <p:grpSp>
          <p:nvGrpSpPr>
            <p:cNvPr id="379" name="Group 378"/>
            <p:cNvGrpSpPr/>
            <p:nvPr/>
          </p:nvGrpSpPr>
          <p:grpSpPr>
            <a:xfrm>
              <a:off x="4613872" y="3306133"/>
              <a:ext cx="998427" cy="323766"/>
              <a:chOff x="4613872" y="3306133"/>
              <a:chExt cx="998427" cy="323766"/>
            </a:xfrm>
          </p:grpSpPr>
          <p:sp>
            <p:nvSpPr>
              <p:cNvPr id="218" name="TextBox 217"/>
              <p:cNvSpPr txBox="1"/>
              <p:nvPr/>
            </p:nvSpPr>
            <p:spPr>
              <a:xfrm>
                <a:off x="4953143" y="3328794"/>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Bus</a:t>
                </a:r>
              </a:p>
            </p:txBody>
          </p:sp>
          <p:pic>
            <p:nvPicPr>
              <p:cNvPr id="219" name="Picture 218" descr="Service Bus.png"/>
              <p:cNvPicPr>
                <a:picLocks noChangeAspect="1"/>
              </p:cNvPicPr>
              <p:nvPr/>
            </p:nvPicPr>
            <p:blipFill>
              <a:blip r:embed="rId25" cstate="email">
                <a:biLevel thresh="25000"/>
                <a:extLst>
                  <a:ext uri="{28A0092B-C50C-407E-A947-70E740481C1C}">
                    <a14:useLocalDpi xmlns:a14="http://schemas.microsoft.com/office/drawing/2010/main"/>
                  </a:ext>
                </a:extLst>
              </a:blip>
              <a:stretch>
                <a:fillRect/>
              </a:stretch>
            </p:blipFill>
            <p:spPr>
              <a:xfrm>
                <a:off x="4613872" y="3306133"/>
                <a:ext cx="292386" cy="292386"/>
              </a:xfrm>
              <a:prstGeom prst="rect">
                <a:avLst/>
              </a:prstGeom>
            </p:spPr>
          </p:pic>
        </p:grpSp>
        <p:grpSp>
          <p:nvGrpSpPr>
            <p:cNvPr id="376" name="Group 375"/>
            <p:cNvGrpSpPr/>
            <p:nvPr/>
          </p:nvGrpSpPr>
          <p:grpSpPr>
            <a:xfrm>
              <a:off x="3564974" y="2774918"/>
              <a:ext cx="1004745" cy="319522"/>
              <a:chOff x="3564974" y="2774918"/>
              <a:chExt cx="1004745" cy="319522"/>
            </a:xfrm>
          </p:grpSpPr>
          <p:sp>
            <p:nvSpPr>
              <p:cNvPr id="220" name="TextBox 219"/>
              <p:cNvSpPr txBox="1"/>
              <p:nvPr/>
            </p:nvSpPr>
            <p:spPr>
              <a:xfrm>
                <a:off x="3910563" y="2793335"/>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Storage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Queues</a:t>
                </a:r>
              </a:p>
            </p:txBody>
          </p:sp>
          <p:pic>
            <p:nvPicPr>
              <p:cNvPr id="221" name="Picture 220" descr="Storage queue.png"/>
              <p:cNvPicPr>
                <a:picLocks noChangeAspect="1"/>
              </p:cNvPicPr>
              <p:nvPr/>
            </p:nvPicPr>
            <p:blipFill>
              <a:blip r:embed="rId26" cstate="email">
                <a:biLevel thresh="25000"/>
                <a:extLst>
                  <a:ext uri="{28A0092B-C50C-407E-A947-70E740481C1C}">
                    <a14:useLocalDpi xmlns:a14="http://schemas.microsoft.com/office/drawing/2010/main"/>
                  </a:ext>
                </a:extLst>
              </a:blip>
              <a:stretch>
                <a:fillRect/>
              </a:stretch>
            </p:blipFill>
            <p:spPr>
              <a:xfrm>
                <a:off x="3564974" y="2774918"/>
                <a:ext cx="292620" cy="292620"/>
              </a:xfrm>
              <a:prstGeom prst="rect">
                <a:avLst/>
              </a:prstGeom>
            </p:spPr>
          </p:pic>
        </p:grpSp>
      </p:grpSp>
      <p:grpSp>
        <p:nvGrpSpPr>
          <p:cNvPr id="336" name="Group 335"/>
          <p:cNvGrpSpPr/>
          <p:nvPr/>
        </p:nvGrpSpPr>
        <p:grpSpPr>
          <a:xfrm>
            <a:off x="548432" y="3577901"/>
            <a:ext cx="1004508" cy="311036"/>
            <a:chOff x="9096923" y="436026"/>
            <a:chExt cx="1024650" cy="317273"/>
          </a:xfrm>
        </p:grpSpPr>
        <p:sp>
          <p:nvSpPr>
            <p:cNvPr id="230" name="TextBox 229"/>
            <p:cNvSpPr txBox="1"/>
            <p:nvPr/>
          </p:nvSpPr>
          <p:spPr>
            <a:xfrm>
              <a:off x="9462417" y="452194"/>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Store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27" cstate="email">
              <a:biLevel thresh="25000"/>
              <a:extLst>
                <a:ext uri="{28A0092B-C50C-407E-A947-70E740481C1C}">
                  <a14:useLocalDpi xmlns:a14="http://schemas.microsoft.com/office/drawing/2010/main"/>
                </a:ext>
              </a:extLst>
            </a:blip>
            <a:stretch>
              <a:fillRect/>
            </a:stretch>
          </p:blipFill>
          <p:spPr>
            <a:xfrm>
              <a:off x="9096923" y="436026"/>
              <a:ext cx="291303" cy="291303"/>
            </a:xfrm>
            <a:prstGeom prst="rect">
              <a:avLst/>
            </a:prstGeom>
          </p:spPr>
        </p:pic>
      </p:grpSp>
      <p:sp>
        <p:nvSpPr>
          <p:cNvPr id="71" name="Rectangle 70"/>
          <p:cNvSpPr/>
          <p:nvPr/>
        </p:nvSpPr>
        <p:spPr bwMode="auto">
          <a:xfrm>
            <a:off x="10234134" y="531051"/>
            <a:ext cx="1539076" cy="387962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Hybrid</a:t>
            </a:r>
          </a:p>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Operations</a:t>
            </a:r>
            <a:endParaRPr kumimoji="0" lang="en-US" sz="1274"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38" name="Group 337"/>
          <p:cNvGrpSpPr/>
          <p:nvPr/>
        </p:nvGrpSpPr>
        <p:grpSpPr>
          <a:xfrm>
            <a:off x="10487151" y="2218256"/>
            <a:ext cx="991372" cy="325698"/>
            <a:chOff x="11198479" y="2855036"/>
            <a:chExt cx="1011251" cy="332229"/>
          </a:xfrm>
        </p:grpSpPr>
        <p:sp>
          <p:nvSpPr>
            <p:cNvPr id="206" name="TextBox 205"/>
            <p:cNvSpPr txBox="1"/>
            <p:nvPr/>
          </p:nvSpPr>
          <p:spPr>
            <a:xfrm>
              <a:off x="11550574" y="2886159"/>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28" cstate="email">
              <a:biLevel thresh="25000"/>
              <a:extLst>
                <a:ext uri="{28A0092B-C50C-407E-A947-70E740481C1C}">
                  <a14:useLocalDpi xmlns:a14="http://schemas.microsoft.com/office/drawing/2010/main"/>
                </a:ext>
              </a:extLst>
            </a:blip>
            <a:stretch>
              <a:fillRect/>
            </a:stretch>
          </p:blipFill>
          <p:spPr>
            <a:xfrm>
              <a:off x="11198479" y="2855036"/>
              <a:ext cx="296408" cy="296408"/>
            </a:xfrm>
            <a:prstGeom prst="rect">
              <a:avLst/>
            </a:prstGeom>
          </p:spPr>
        </p:pic>
      </p:grpSp>
      <p:grpSp>
        <p:nvGrpSpPr>
          <p:cNvPr id="242" name="Group 241"/>
          <p:cNvGrpSpPr/>
          <p:nvPr/>
        </p:nvGrpSpPr>
        <p:grpSpPr>
          <a:xfrm>
            <a:off x="10470282" y="4045029"/>
            <a:ext cx="985974" cy="324522"/>
            <a:chOff x="11181272" y="4050487"/>
            <a:chExt cx="1005745" cy="331029"/>
          </a:xfrm>
        </p:grpSpPr>
        <p:sp>
          <p:nvSpPr>
            <p:cNvPr id="208" name="TextBox 207"/>
            <p:cNvSpPr txBox="1"/>
            <p:nvPr/>
          </p:nvSpPr>
          <p:spPr>
            <a:xfrm>
              <a:off x="11527861" y="4080410"/>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StorSimple</a:t>
              </a: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defTabSz="91395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29" cstate="email">
              <a:biLevel thresh="25000"/>
              <a:extLst>
                <a:ext uri="{28A0092B-C50C-407E-A947-70E740481C1C}">
                  <a14:useLocalDpi xmlns:a14="http://schemas.microsoft.com/office/drawing/2010/main"/>
                </a:ext>
              </a:extLst>
            </a:blip>
            <a:stretch>
              <a:fillRect/>
            </a:stretch>
          </p:blipFill>
          <p:spPr>
            <a:xfrm>
              <a:off x="11181272" y="4050487"/>
              <a:ext cx="286828" cy="286828"/>
            </a:xfrm>
            <a:prstGeom prst="rect">
              <a:avLst/>
            </a:prstGeom>
          </p:spPr>
        </p:pic>
      </p:grpSp>
      <p:grpSp>
        <p:nvGrpSpPr>
          <p:cNvPr id="341" name="Group 340"/>
          <p:cNvGrpSpPr/>
          <p:nvPr/>
        </p:nvGrpSpPr>
        <p:grpSpPr>
          <a:xfrm>
            <a:off x="10464913" y="3613197"/>
            <a:ext cx="983557" cy="338770"/>
            <a:chOff x="11175796" y="3730886"/>
            <a:chExt cx="1003279" cy="345563"/>
          </a:xfrm>
        </p:grpSpPr>
        <p:sp>
          <p:nvSpPr>
            <p:cNvPr id="210" name="TextBox 209"/>
            <p:cNvSpPr txBox="1"/>
            <p:nvPr/>
          </p:nvSpPr>
          <p:spPr>
            <a:xfrm>
              <a:off x="11519919" y="3775343"/>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Site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Recovery</a:t>
              </a:r>
            </a:p>
          </p:txBody>
        </p:sp>
        <p:pic>
          <p:nvPicPr>
            <p:cNvPr id="211" name="Picture 210" descr="Site Recovery.png"/>
            <p:cNvPicPr>
              <a:picLocks noChangeAspect="1"/>
            </p:cNvPicPr>
            <p:nvPr/>
          </p:nvPicPr>
          <p:blipFill>
            <a:blip r:embed="rId30" cstate="email">
              <a:biLevel thresh="25000"/>
              <a:extLst>
                <a:ext uri="{28A0092B-C50C-407E-A947-70E740481C1C}">
                  <a14:useLocalDpi xmlns:a14="http://schemas.microsoft.com/office/drawing/2010/main"/>
                </a:ext>
              </a:extLst>
            </a:blip>
            <a:stretch>
              <a:fillRect/>
            </a:stretch>
          </p:blipFill>
          <p:spPr>
            <a:xfrm>
              <a:off x="11175796" y="3730886"/>
              <a:ext cx="285842" cy="285842"/>
            </a:xfrm>
            <a:prstGeom prst="rect">
              <a:avLst/>
            </a:prstGeom>
          </p:spPr>
        </p:pic>
      </p:grpSp>
      <p:grpSp>
        <p:nvGrpSpPr>
          <p:cNvPr id="340" name="Group 339"/>
          <p:cNvGrpSpPr/>
          <p:nvPr/>
        </p:nvGrpSpPr>
        <p:grpSpPr>
          <a:xfrm>
            <a:off x="10478878" y="3191184"/>
            <a:ext cx="977378" cy="314851"/>
            <a:chOff x="11190041" y="3491162"/>
            <a:chExt cx="996976" cy="321164"/>
          </a:xfrm>
        </p:grpSpPr>
        <p:sp>
          <p:nvSpPr>
            <p:cNvPr id="212" name="TextBox 211"/>
            <p:cNvSpPr txBox="1"/>
            <p:nvPr/>
          </p:nvSpPr>
          <p:spPr>
            <a:xfrm>
              <a:off x="11527861" y="3511220"/>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31" cstate="email">
              <a:biLevel thresh="25000"/>
              <a:extLst>
                <a:ext uri="{28A0092B-C50C-407E-A947-70E740481C1C}">
                  <a14:useLocalDpi xmlns:a14="http://schemas.microsoft.com/office/drawing/2010/main"/>
                </a:ext>
              </a:extLst>
            </a:blip>
            <a:stretch>
              <a:fillRect/>
            </a:stretch>
          </p:blipFill>
          <p:spPr>
            <a:xfrm>
              <a:off x="11190041" y="3491162"/>
              <a:ext cx="286753" cy="286753"/>
            </a:xfrm>
            <a:prstGeom prst="rect">
              <a:avLst/>
            </a:prstGeom>
          </p:spPr>
        </p:pic>
      </p:grpSp>
      <p:sp>
        <p:nvSpPr>
          <p:cNvPr id="33" name="Rectangle 32"/>
          <p:cNvSpPr/>
          <p:nvPr/>
        </p:nvSpPr>
        <p:spPr bwMode="auto">
          <a:xfrm>
            <a:off x="5904909" y="4834576"/>
            <a:ext cx="6168065" cy="77427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Networking</a:t>
            </a:r>
          </a:p>
        </p:txBody>
      </p:sp>
      <p:grpSp>
        <p:nvGrpSpPr>
          <p:cNvPr id="394" name="Group 393"/>
          <p:cNvGrpSpPr/>
          <p:nvPr/>
        </p:nvGrpSpPr>
        <p:grpSpPr>
          <a:xfrm>
            <a:off x="7446479" y="2069771"/>
            <a:ext cx="2685203" cy="2287499"/>
            <a:chOff x="8289832" y="2910817"/>
            <a:chExt cx="2739047" cy="2333368"/>
          </a:xfrm>
        </p:grpSpPr>
        <p:sp>
          <p:nvSpPr>
            <p:cNvPr id="37" name="Rectangle 36"/>
            <p:cNvSpPr/>
            <p:nvPr/>
          </p:nvSpPr>
          <p:spPr bwMode="auto">
            <a:xfrm>
              <a:off x="8289832" y="2910817"/>
              <a:ext cx="2739047" cy="233336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a:t>
              </a:r>
            </a:p>
          </p:txBody>
        </p:sp>
        <p:grpSp>
          <p:nvGrpSpPr>
            <p:cNvPr id="388" name="Group 387"/>
            <p:cNvGrpSpPr/>
            <p:nvPr/>
          </p:nvGrpSpPr>
          <p:grpSpPr>
            <a:xfrm>
              <a:off x="8755248" y="3474294"/>
              <a:ext cx="1008778" cy="324187"/>
              <a:chOff x="8755248" y="3474294"/>
              <a:chExt cx="1008778" cy="324187"/>
            </a:xfrm>
          </p:grpSpPr>
          <p:sp>
            <p:nvSpPr>
              <p:cNvPr id="171" name="TextBox 170"/>
              <p:cNvSpPr txBox="1"/>
              <p:nvPr/>
            </p:nvSpPr>
            <p:spPr>
              <a:xfrm>
                <a:off x="9104870" y="3497376"/>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32" cstate="email">
                <a:biLevel thresh="25000"/>
                <a:extLst>
                  <a:ext uri="{28A0092B-C50C-407E-A947-70E740481C1C}">
                    <a14:useLocalDpi xmlns:a14="http://schemas.microsoft.com/office/drawing/2010/main"/>
                  </a:ext>
                </a:extLst>
              </a:blip>
              <a:stretch>
                <a:fillRect/>
              </a:stretch>
            </p:blipFill>
            <p:spPr>
              <a:xfrm>
                <a:off x="8755248" y="3474294"/>
                <a:ext cx="296809" cy="296809"/>
              </a:xfrm>
              <a:prstGeom prst="rect">
                <a:avLst/>
              </a:prstGeom>
            </p:spPr>
          </p:pic>
        </p:grpSp>
        <p:grpSp>
          <p:nvGrpSpPr>
            <p:cNvPr id="390" name="Group 389"/>
            <p:cNvGrpSpPr/>
            <p:nvPr/>
          </p:nvGrpSpPr>
          <p:grpSpPr>
            <a:xfrm>
              <a:off x="8681505" y="4689849"/>
              <a:ext cx="1029708" cy="318154"/>
              <a:chOff x="8681505" y="4689849"/>
              <a:chExt cx="1029708" cy="318154"/>
            </a:xfrm>
          </p:grpSpPr>
          <p:sp>
            <p:nvSpPr>
              <p:cNvPr id="173" name="TextBox 172"/>
              <p:cNvSpPr txBox="1"/>
              <p:nvPr/>
            </p:nvSpPr>
            <p:spPr>
              <a:xfrm>
                <a:off x="9052057" y="4706898"/>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DocumentDB</a:t>
                </a: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4" name="Picture 173"/>
              <p:cNvPicPr>
                <a:picLocks noChangeAspect="1"/>
              </p:cNvPicPr>
              <p:nvPr/>
            </p:nvPicPr>
            <p:blipFill>
              <a:blip r:embed="rId33" cstate="email">
                <a:biLevel thresh="25000"/>
                <a:extLst>
                  <a:ext uri="{28A0092B-C50C-407E-A947-70E740481C1C}">
                    <a14:useLocalDpi xmlns:a14="http://schemas.microsoft.com/office/drawing/2010/main"/>
                  </a:ext>
                </a:extLst>
              </a:blip>
              <a:stretch>
                <a:fillRect/>
              </a:stretch>
            </p:blipFill>
            <p:spPr>
              <a:xfrm>
                <a:off x="8681505" y="4689849"/>
                <a:ext cx="290620" cy="290619"/>
              </a:xfrm>
              <a:prstGeom prst="rect">
                <a:avLst/>
              </a:prstGeom>
            </p:spPr>
          </p:pic>
        </p:grpSp>
        <p:grpSp>
          <p:nvGrpSpPr>
            <p:cNvPr id="391" name="Group 390"/>
            <p:cNvGrpSpPr/>
            <p:nvPr/>
          </p:nvGrpSpPr>
          <p:grpSpPr>
            <a:xfrm>
              <a:off x="8728911" y="4040003"/>
              <a:ext cx="1011763" cy="318839"/>
              <a:chOff x="8728911" y="4040003"/>
              <a:chExt cx="1011763" cy="318839"/>
            </a:xfrm>
          </p:grpSpPr>
          <p:sp>
            <p:nvSpPr>
              <p:cNvPr id="175" name="TextBox 174"/>
              <p:cNvSpPr txBox="1"/>
              <p:nvPr/>
            </p:nvSpPr>
            <p:spPr>
              <a:xfrm>
                <a:off x="9081518" y="4057737"/>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Redis</a:t>
                </a: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34" cstate="email">
                <a:biLevel thresh="25000"/>
                <a:extLst>
                  <a:ext uri="{28A0092B-C50C-407E-A947-70E740481C1C}">
                    <a14:useLocalDpi xmlns:a14="http://schemas.microsoft.com/office/drawing/2010/main"/>
                  </a:ext>
                </a:extLst>
              </a:blip>
              <a:stretch>
                <a:fillRect/>
              </a:stretch>
            </p:blipFill>
            <p:spPr>
              <a:xfrm>
                <a:off x="8728911" y="4040003"/>
                <a:ext cx="289282" cy="289282"/>
              </a:xfrm>
              <a:prstGeom prst="rect">
                <a:avLst/>
              </a:prstGeom>
            </p:spPr>
          </p:pic>
        </p:grpSp>
        <p:grpSp>
          <p:nvGrpSpPr>
            <p:cNvPr id="392" name="Group 391"/>
            <p:cNvGrpSpPr/>
            <p:nvPr/>
          </p:nvGrpSpPr>
          <p:grpSpPr>
            <a:xfrm>
              <a:off x="9789813" y="4065697"/>
              <a:ext cx="1011560" cy="362789"/>
              <a:chOff x="9789813" y="4065697"/>
              <a:chExt cx="1011560" cy="362789"/>
            </a:xfrm>
          </p:grpSpPr>
          <p:sp>
            <p:nvSpPr>
              <p:cNvPr id="177" name="TextBox 176"/>
              <p:cNvSpPr txBox="1"/>
              <p:nvPr/>
            </p:nvSpPr>
            <p:spPr>
              <a:xfrm>
                <a:off x="10142217" y="4127381"/>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Search</a:t>
                </a:r>
              </a:p>
              <a:p>
                <a:pPr marL="0" marR="0" lvl="0" indent="0" defTabSz="91395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35" cstate="email">
                <a:biLevel thresh="25000"/>
                <a:extLst>
                  <a:ext uri="{28A0092B-C50C-407E-A947-70E740481C1C}">
                    <a14:useLocalDpi xmlns:a14="http://schemas.microsoft.com/office/drawing/2010/main"/>
                  </a:ext>
                </a:extLst>
              </a:blip>
              <a:stretch>
                <a:fillRect/>
              </a:stretch>
            </p:blipFill>
            <p:spPr>
              <a:xfrm>
                <a:off x="9789813" y="4065697"/>
                <a:ext cx="293993" cy="293993"/>
              </a:xfrm>
              <a:prstGeom prst="rect">
                <a:avLst/>
              </a:prstGeom>
            </p:spPr>
          </p:pic>
        </p:grpSp>
        <p:grpSp>
          <p:nvGrpSpPr>
            <p:cNvPr id="393" name="Group 392"/>
            <p:cNvGrpSpPr/>
            <p:nvPr/>
          </p:nvGrpSpPr>
          <p:grpSpPr>
            <a:xfrm>
              <a:off x="9795245" y="4668527"/>
              <a:ext cx="1014773" cy="328756"/>
              <a:chOff x="9795245" y="4668527"/>
              <a:chExt cx="1014773" cy="328756"/>
            </a:xfrm>
          </p:grpSpPr>
          <p:sp>
            <p:nvSpPr>
              <p:cNvPr id="179" name="TextBox 178"/>
              <p:cNvSpPr txBox="1"/>
              <p:nvPr/>
            </p:nvSpPr>
            <p:spPr>
              <a:xfrm>
                <a:off x="10150862" y="4696178"/>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36" cstate="email">
                <a:biLevel thresh="25000"/>
                <a:extLst>
                  <a:ext uri="{28A0092B-C50C-407E-A947-70E740481C1C}">
                    <a14:useLocalDpi xmlns:a14="http://schemas.microsoft.com/office/drawing/2010/main"/>
                  </a:ext>
                </a:extLst>
              </a:blip>
              <a:stretch>
                <a:fillRect/>
              </a:stretch>
            </p:blipFill>
            <p:spPr>
              <a:xfrm>
                <a:off x="9795245" y="4668527"/>
                <a:ext cx="288561" cy="288560"/>
              </a:xfrm>
              <a:prstGeom prst="rect">
                <a:avLst/>
              </a:prstGeom>
            </p:spPr>
          </p:pic>
        </p:grpSp>
        <p:grpSp>
          <p:nvGrpSpPr>
            <p:cNvPr id="389" name="Group 388"/>
            <p:cNvGrpSpPr/>
            <p:nvPr/>
          </p:nvGrpSpPr>
          <p:grpSpPr>
            <a:xfrm>
              <a:off x="9763191" y="3476801"/>
              <a:ext cx="751841" cy="347627"/>
              <a:chOff x="9763191" y="3476801"/>
              <a:chExt cx="751841" cy="347627"/>
            </a:xfrm>
          </p:grpSpPr>
          <p:pic>
            <p:nvPicPr>
              <p:cNvPr id="17" name="Picture 16"/>
              <p:cNvPicPr>
                <a:picLocks noChangeAspect="1"/>
              </p:cNvPicPr>
              <p:nvPr/>
            </p:nvPicPr>
            <p:blipFill>
              <a:blip r:embed="rId37" cstate="email">
                <a:extLst>
                  <a:ext uri="{28A0092B-C50C-407E-A947-70E740481C1C}">
                    <a14:useLocalDpi xmlns:a14="http://schemas.microsoft.com/office/drawing/2010/main"/>
                  </a:ext>
                </a:extLst>
              </a:blip>
              <a:stretch>
                <a:fillRect/>
              </a:stretch>
            </p:blipFill>
            <p:spPr>
              <a:xfrm>
                <a:off x="9763191" y="3476801"/>
                <a:ext cx="320616" cy="290558"/>
              </a:xfrm>
              <a:prstGeom prst="rect">
                <a:avLst/>
              </a:prstGeom>
            </p:spPr>
          </p:pic>
          <p:sp>
            <p:nvSpPr>
              <p:cNvPr id="246" name="TextBox 245"/>
              <p:cNvSpPr txBox="1"/>
              <p:nvPr/>
            </p:nvSpPr>
            <p:spPr>
              <a:xfrm>
                <a:off x="10117219" y="3498352"/>
                <a:ext cx="397813" cy="32607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Data</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grpSp>
      <p:sp>
        <p:nvSpPr>
          <p:cNvPr id="9" name="Freeform 8"/>
          <p:cNvSpPr/>
          <p:nvPr/>
        </p:nvSpPr>
        <p:spPr bwMode="auto">
          <a:xfrm>
            <a:off x="10966207" y="2667696"/>
            <a:ext cx="67699" cy="37962"/>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05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nvGrpSpPr>
          <p:cNvPr id="337" name="Group 336"/>
          <p:cNvGrpSpPr/>
          <p:nvPr/>
        </p:nvGrpSpPr>
        <p:grpSpPr>
          <a:xfrm>
            <a:off x="10506680" y="1173191"/>
            <a:ext cx="991400" cy="327746"/>
            <a:chOff x="11200294" y="2143330"/>
            <a:chExt cx="1011280" cy="334317"/>
          </a:xfrm>
        </p:grpSpPr>
        <p:sp>
          <p:nvSpPr>
            <p:cNvPr id="197" name="TextBox 196"/>
            <p:cNvSpPr txBox="1"/>
            <p:nvPr/>
          </p:nvSpPr>
          <p:spPr>
            <a:xfrm>
              <a:off x="11552418" y="2176542"/>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Connect Health</a:t>
              </a:r>
            </a:p>
          </p:txBody>
        </p:sp>
        <p:grpSp>
          <p:nvGrpSpPr>
            <p:cNvPr id="229" name="Group 228"/>
            <p:cNvGrpSpPr/>
            <p:nvPr/>
          </p:nvGrpSpPr>
          <p:grpSpPr>
            <a:xfrm>
              <a:off x="11200294" y="2143330"/>
              <a:ext cx="293741" cy="279390"/>
              <a:chOff x="10757647" y="1125048"/>
              <a:chExt cx="293741" cy="279390"/>
            </a:xfrm>
          </p:grpSpPr>
          <p:pic>
            <p:nvPicPr>
              <p:cNvPr id="222" name="Picture 221"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10757647" y="1125048"/>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20" name="Group 19"/>
          <p:cNvGrpSpPr/>
          <p:nvPr/>
        </p:nvGrpSpPr>
        <p:grpSpPr>
          <a:xfrm>
            <a:off x="5952510" y="5128963"/>
            <a:ext cx="826979" cy="339375"/>
            <a:chOff x="6071870" y="5231313"/>
            <a:chExt cx="843562" cy="346180"/>
          </a:xfrm>
        </p:grpSpPr>
        <p:sp>
          <p:nvSpPr>
            <p:cNvPr id="24" name="Rectangle 23"/>
            <p:cNvSpPr/>
            <p:nvPr/>
          </p:nvSpPr>
          <p:spPr bwMode="auto">
            <a:xfrm>
              <a:off x="6071870" y="5231313"/>
              <a:ext cx="843562"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227" name="Picture 226"/>
            <p:cNvPicPr>
              <a:picLocks noChangeAspect="1"/>
            </p:cNvPicPr>
            <p:nvPr/>
          </p:nvPicPr>
          <p:blipFill>
            <a:blip r:embed="rId38" cstate="email">
              <a:biLevel thresh="25000"/>
              <a:extLst>
                <a:ext uri="{28A0092B-C50C-407E-A947-70E740481C1C}">
                  <a14:useLocalDpi xmlns:a14="http://schemas.microsoft.com/office/drawing/2010/main"/>
                </a:ext>
              </a:extLst>
            </a:blip>
            <a:stretch>
              <a:fillRect/>
            </a:stretch>
          </p:blipFill>
          <p:spPr>
            <a:xfrm>
              <a:off x="6081595" y="5248173"/>
              <a:ext cx="267702" cy="267702"/>
            </a:xfrm>
            <a:prstGeom prst="rect">
              <a:avLst/>
            </a:prstGeom>
          </p:spPr>
        </p:pic>
      </p:grpSp>
      <p:grpSp>
        <p:nvGrpSpPr>
          <p:cNvPr id="237" name="Group 236"/>
          <p:cNvGrpSpPr/>
          <p:nvPr/>
        </p:nvGrpSpPr>
        <p:grpSpPr>
          <a:xfrm>
            <a:off x="8471116" y="5115782"/>
            <a:ext cx="796821" cy="352472"/>
            <a:chOff x="8640978" y="5217867"/>
            <a:chExt cx="812799" cy="359540"/>
          </a:xfrm>
        </p:grpSpPr>
        <p:sp>
          <p:nvSpPr>
            <p:cNvPr id="27" name="Rectangle 26"/>
            <p:cNvSpPr/>
            <p:nvPr/>
          </p:nvSpPr>
          <p:spPr bwMode="auto">
            <a:xfrm>
              <a:off x="8640978" y="5230981"/>
              <a:ext cx="812799"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228" name="Picture 227"/>
            <p:cNvPicPr>
              <a:picLocks noChangeAspect="1"/>
            </p:cNvPicPr>
            <p:nvPr/>
          </p:nvPicPr>
          <p:blipFill>
            <a:blip r:embed="rId39" cstate="email">
              <a:biLevel thresh="25000"/>
              <a:extLst>
                <a:ext uri="{28A0092B-C50C-407E-A947-70E740481C1C}">
                  <a14:useLocalDpi xmlns:a14="http://schemas.microsoft.com/office/drawing/2010/main"/>
                </a:ext>
              </a:extLst>
            </a:blip>
            <a:stretch>
              <a:fillRect/>
            </a:stretch>
          </p:blipFill>
          <p:spPr>
            <a:xfrm>
              <a:off x="8669836" y="5217867"/>
              <a:ext cx="251761" cy="251761"/>
            </a:xfrm>
            <a:prstGeom prst="rect">
              <a:avLst/>
            </a:prstGeom>
          </p:spPr>
        </p:pic>
      </p:grpSp>
      <p:grpSp>
        <p:nvGrpSpPr>
          <p:cNvPr id="16" name="Group 15"/>
          <p:cNvGrpSpPr/>
          <p:nvPr/>
        </p:nvGrpSpPr>
        <p:grpSpPr>
          <a:xfrm>
            <a:off x="2944314" y="5128966"/>
            <a:ext cx="897435" cy="356283"/>
            <a:chOff x="3003353" y="5231315"/>
            <a:chExt cx="915430" cy="363427"/>
          </a:xfrm>
        </p:grpSpPr>
        <p:sp>
          <p:nvSpPr>
            <p:cNvPr id="25" name="Rectangle 24"/>
            <p:cNvSpPr/>
            <p:nvPr/>
          </p:nvSpPr>
          <p:spPr bwMode="auto">
            <a:xfrm>
              <a:off x="3003353" y="5231315"/>
              <a:ext cx="915430"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 Storage</a:t>
              </a:r>
            </a:p>
          </p:txBody>
        </p:sp>
        <p:pic>
          <p:nvPicPr>
            <p:cNvPr id="232" name="Picture 231" descr="Storage blob.png"/>
            <p:cNvPicPr>
              <a:picLocks noChangeAspect="1"/>
            </p:cNvPicPr>
            <p:nvPr/>
          </p:nvPicPr>
          <p:blipFill>
            <a:blip r:embed="rId40" cstate="email">
              <a:biLevel thresh="25000"/>
              <a:extLst>
                <a:ext uri="{28A0092B-C50C-407E-A947-70E740481C1C}">
                  <a14:useLocalDpi xmlns:a14="http://schemas.microsoft.com/office/drawing/2010/main"/>
                </a:ext>
              </a:extLst>
            </a:blip>
            <a:stretch>
              <a:fillRect/>
            </a:stretch>
          </p:blipFill>
          <p:spPr>
            <a:xfrm>
              <a:off x="3032767" y="5271308"/>
              <a:ext cx="247169" cy="247170"/>
            </a:xfrm>
            <a:prstGeom prst="rect">
              <a:avLst/>
            </a:prstGeom>
          </p:spPr>
        </p:pic>
      </p:grpSp>
      <p:grpSp>
        <p:nvGrpSpPr>
          <p:cNvPr id="18" name="Group 17"/>
          <p:cNvGrpSpPr/>
          <p:nvPr/>
        </p:nvGrpSpPr>
        <p:grpSpPr>
          <a:xfrm>
            <a:off x="3916509" y="5128965"/>
            <a:ext cx="818804" cy="356283"/>
            <a:chOff x="3995042" y="5231314"/>
            <a:chExt cx="835223" cy="363427"/>
          </a:xfrm>
        </p:grpSpPr>
        <p:sp>
          <p:nvSpPr>
            <p:cNvPr id="26" name="Rectangle 25"/>
            <p:cNvSpPr/>
            <p:nvPr/>
          </p:nvSpPr>
          <p:spPr bwMode="auto">
            <a:xfrm>
              <a:off x="3995042" y="5231314"/>
              <a:ext cx="835223"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Files</a:t>
              </a:r>
            </a:p>
          </p:txBody>
        </p:sp>
        <p:pic>
          <p:nvPicPr>
            <p:cNvPr id="233" name="Picture 232" descr="Storage blob.png"/>
            <p:cNvPicPr>
              <a:picLocks noChangeAspect="1"/>
            </p:cNvPicPr>
            <p:nvPr/>
          </p:nvPicPr>
          <p:blipFill>
            <a:blip r:embed="rId40" cstate="email">
              <a:biLevel thresh="25000"/>
              <a:extLst>
                <a:ext uri="{28A0092B-C50C-407E-A947-70E740481C1C}">
                  <a14:useLocalDpi xmlns:a14="http://schemas.microsoft.com/office/drawing/2010/main"/>
                </a:ext>
              </a:extLst>
            </a:blip>
            <a:stretch>
              <a:fillRect/>
            </a:stretch>
          </p:blipFill>
          <p:spPr>
            <a:xfrm>
              <a:off x="4024079" y="5271308"/>
              <a:ext cx="247169" cy="247170"/>
            </a:xfrm>
            <a:prstGeom prst="rect">
              <a:avLst/>
            </a:prstGeom>
          </p:spPr>
        </p:pic>
      </p:grpSp>
      <p:grpSp>
        <p:nvGrpSpPr>
          <p:cNvPr id="19" name="Group 18"/>
          <p:cNvGrpSpPr/>
          <p:nvPr/>
        </p:nvGrpSpPr>
        <p:grpSpPr>
          <a:xfrm>
            <a:off x="4828765" y="5128964"/>
            <a:ext cx="819786" cy="356283"/>
            <a:chOff x="4925592" y="5231313"/>
            <a:chExt cx="836224" cy="363427"/>
          </a:xfrm>
        </p:grpSpPr>
        <p:sp>
          <p:nvSpPr>
            <p:cNvPr id="61" name="Rectangle 60"/>
            <p:cNvSpPr/>
            <p:nvPr/>
          </p:nvSpPr>
          <p:spPr bwMode="auto">
            <a:xfrm>
              <a:off x="4925592" y="5231313"/>
              <a:ext cx="836224"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a:t>
              </a:r>
            </a:p>
          </p:txBody>
        </p:sp>
        <p:pic>
          <p:nvPicPr>
            <p:cNvPr id="234" name="Picture 233" descr="Storage blob.png"/>
            <p:cNvPicPr>
              <a:picLocks noChangeAspect="1"/>
            </p:cNvPicPr>
            <p:nvPr/>
          </p:nvPicPr>
          <p:blipFill>
            <a:blip r:embed="rId40" cstate="email">
              <a:biLevel thresh="25000"/>
              <a:extLst>
                <a:ext uri="{28A0092B-C50C-407E-A947-70E740481C1C}">
                  <a14:useLocalDpi xmlns:a14="http://schemas.microsoft.com/office/drawing/2010/main"/>
                </a:ext>
              </a:extLst>
            </a:blip>
            <a:stretch>
              <a:fillRect/>
            </a:stretch>
          </p:blipFill>
          <p:spPr>
            <a:xfrm>
              <a:off x="4947024" y="5271308"/>
              <a:ext cx="247169" cy="247170"/>
            </a:xfrm>
            <a:prstGeom prst="rect">
              <a:avLst/>
            </a:prstGeom>
          </p:spPr>
        </p:pic>
      </p:grpSp>
      <p:grpSp>
        <p:nvGrpSpPr>
          <p:cNvPr id="13" name="Group 12"/>
          <p:cNvGrpSpPr/>
          <p:nvPr/>
        </p:nvGrpSpPr>
        <p:grpSpPr>
          <a:xfrm>
            <a:off x="438468" y="5134866"/>
            <a:ext cx="792310" cy="349066"/>
            <a:chOff x="165906" y="5237334"/>
            <a:chExt cx="808197" cy="356066"/>
          </a:xfrm>
        </p:grpSpPr>
        <p:sp>
          <p:nvSpPr>
            <p:cNvPr id="43" name="Rectangle 42"/>
            <p:cNvSpPr/>
            <p:nvPr/>
          </p:nvSpPr>
          <p:spPr bwMode="auto">
            <a:xfrm>
              <a:off x="165906" y="5237334"/>
              <a:ext cx="808197"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Machines</a:t>
              </a:r>
            </a:p>
          </p:txBody>
        </p:sp>
        <p:pic>
          <p:nvPicPr>
            <p:cNvPr id="235" name="Picture 234"/>
            <p:cNvPicPr>
              <a:picLocks noChangeAspect="1"/>
            </p:cNvPicPr>
            <p:nvPr/>
          </p:nvPicPr>
          <p:blipFill>
            <a:blip r:embed="rId41" cstate="email">
              <a:biLevel thresh="25000"/>
              <a:extLst>
                <a:ext uri="{28A0092B-C50C-407E-A947-70E740481C1C}">
                  <a14:useLocalDpi xmlns:a14="http://schemas.microsoft.com/office/drawing/2010/main"/>
                </a:ext>
              </a:extLst>
            </a:blip>
            <a:stretch>
              <a:fillRect/>
            </a:stretch>
          </p:blipFill>
          <p:spPr>
            <a:xfrm>
              <a:off x="186771" y="5275561"/>
              <a:ext cx="261581" cy="261582"/>
            </a:xfrm>
            <a:prstGeom prst="rect">
              <a:avLst/>
            </a:prstGeom>
            <a:ln>
              <a:noFill/>
            </a:ln>
          </p:spPr>
        </p:pic>
      </p:grpSp>
      <p:grpSp>
        <p:nvGrpSpPr>
          <p:cNvPr id="328" name="Group 327"/>
          <p:cNvGrpSpPr/>
          <p:nvPr/>
        </p:nvGrpSpPr>
        <p:grpSpPr>
          <a:xfrm>
            <a:off x="10536520" y="1638549"/>
            <a:ext cx="953052" cy="337380"/>
            <a:chOff x="11248838" y="2589753"/>
            <a:chExt cx="972163" cy="344144"/>
          </a:xfrm>
        </p:grpSpPr>
        <p:sp>
          <p:nvSpPr>
            <p:cNvPr id="236" name="TextBox 235"/>
            <p:cNvSpPr txBox="1"/>
            <p:nvPr/>
          </p:nvSpPr>
          <p:spPr>
            <a:xfrm>
              <a:off x="11561845" y="2589753"/>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AD Privileged</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Identity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42" cstate="email">
              <a:extLst>
                <a:ext uri="{28A0092B-C50C-407E-A947-70E740481C1C}">
                  <a14:useLocalDpi xmlns:a14="http://schemas.microsoft.com/office/drawing/2010/main"/>
                </a:ext>
              </a:extLst>
            </a:blip>
            <a:stretch>
              <a:fillRect/>
            </a:stretch>
          </p:blipFill>
          <p:spPr>
            <a:xfrm>
              <a:off x="11248838" y="2615973"/>
              <a:ext cx="245456" cy="317924"/>
            </a:xfrm>
            <a:prstGeom prst="rect">
              <a:avLst/>
            </a:prstGeom>
          </p:spPr>
        </p:pic>
      </p:grpSp>
      <p:grpSp>
        <p:nvGrpSpPr>
          <p:cNvPr id="238" name="Group 237"/>
          <p:cNvGrpSpPr/>
          <p:nvPr/>
        </p:nvGrpSpPr>
        <p:grpSpPr>
          <a:xfrm>
            <a:off x="9308537" y="5128638"/>
            <a:ext cx="903525" cy="339616"/>
            <a:chOff x="9495191" y="5230981"/>
            <a:chExt cx="921643" cy="346426"/>
          </a:xfrm>
        </p:grpSpPr>
        <p:sp>
          <p:nvSpPr>
            <p:cNvPr id="28" name="Rectangle 27"/>
            <p:cNvSpPr/>
            <p:nvPr/>
          </p:nvSpPr>
          <p:spPr bwMode="auto">
            <a:xfrm>
              <a:off x="9495191" y="5230981"/>
              <a:ext cx="921643"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89" name="Picture 88"/>
            <p:cNvPicPr>
              <a:picLocks noChangeAspect="1"/>
            </p:cNvPicPr>
            <p:nvPr/>
          </p:nvPicPr>
          <p:blipFill>
            <a:blip r:embed="rId43" cstate="email">
              <a:biLevel thresh="25000"/>
              <a:extLst>
                <a:ext uri="{28A0092B-C50C-407E-A947-70E740481C1C}">
                  <a14:useLocalDpi xmlns:a14="http://schemas.microsoft.com/office/drawing/2010/main"/>
                </a:ext>
              </a:extLst>
            </a:blip>
            <a:stretch>
              <a:fillRect/>
            </a:stretch>
          </p:blipFill>
          <p:spPr>
            <a:xfrm>
              <a:off x="9542996" y="5273467"/>
              <a:ext cx="210127" cy="210127"/>
            </a:xfrm>
            <a:prstGeom prst="rect">
              <a:avLst/>
            </a:prstGeom>
          </p:spPr>
        </p:pic>
      </p:grpSp>
      <p:grpSp>
        <p:nvGrpSpPr>
          <p:cNvPr id="241" name="Group 240"/>
          <p:cNvGrpSpPr/>
          <p:nvPr/>
        </p:nvGrpSpPr>
        <p:grpSpPr>
          <a:xfrm>
            <a:off x="11148980" y="5128638"/>
            <a:ext cx="853288" cy="339616"/>
            <a:chOff x="11372540" y="5230981"/>
            <a:chExt cx="870398" cy="346426"/>
          </a:xfrm>
        </p:grpSpPr>
        <p:sp>
          <p:nvSpPr>
            <p:cNvPr id="247" name="Rectangle 246"/>
            <p:cNvSpPr/>
            <p:nvPr/>
          </p:nvSpPr>
          <p:spPr bwMode="auto">
            <a:xfrm>
              <a:off x="11372540"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Gateway</a:t>
              </a:r>
            </a:p>
          </p:txBody>
        </p:sp>
        <p:sp>
          <p:nvSpPr>
            <p:cNvPr id="327" name="Freeform 326"/>
            <p:cNvSpPr/>
            <p:nvPr/>
          </p:nvSpPr>
          <p:spPr bwMode="auto">
            <a:xfrm rot="2700000">
              <a:off x="11422699"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339" name="Group 338"/>
          <p:cNvGrpSpPr/>
          <p:nvPr/>
        </p:nvGrpSpPr>
        <p:grpSpPr>
          <a:xfrm>
            <a:off x="10476749" y="2710860"/>
            <a:ext cx="981241" cy="307798"/>
            <a:chOff x="11187869" y="3126800"/>
            <a:chExt cx="1000917" cy="313970"/>
          </a:xfrm>
        </p:grpSpPr>
        <p:sp>
          <p:nvSpPr>
            <p:cNvPr id="329" name="TextBox 328"/>
            <p:cNvSpPr txBox="1"/>
            <p:nvPr/>
          </p:nvSpPr>
          <p:spPr>
            <a:xfrm>
              <a:off x="11529630" y="3139664"/>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Operational</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330" name="Picture 329" descr="Operational Insights.png"/>
            <p:cNvPicPr>
              <a:picLocks noChangeAspect="1"/>
            </p:cNvPicPr>
            <p:nvPr/>
          </p:nvPicPr>
          <p:blipFill>
            <a:blip r:embed="rId44" cstate="email">
              <a:biLevel thresh="25000"/>
              <a:extLst>
                <a:ext uri="{28A0092B-C50C-407E-A947-70E740481C1C}">
                  <a14:useLocalDpi xmlns:a14="http://schemas.microsoft.com/office/drawing/2010/main"/>
                </a:ext>
              </a:extLst>
            </a:blip>
            <a:stretch>
              <a:fillRect/>
            </a:stretch>
          </p:blipFill>
          <p:spPr>
            <a:xfrm>
              <a:off x="11187869" y="3126800"/>
              <a:ext cx="280231" cy="280232"/>
            </a:xfrm>
            <a:prstGeom prst="rect">
              <a:avLst/>
            </a:prstGeom>
          </p:spPr>
        </p:pic>
      </p:grpSp>
      <p:grpSp>
        <p:nvGrpSpPr>
          <p:cNvPr id="136" name="Group 135"/>
          <p:cNvGrpSpPr/>
          <p:nvPr/>
        </p:nvGrpSpPr>
        <p:grpSpPr>
          <a:xfrm>
            <a:off x="1960879" y="522379"/>
            <a:ext cx="2066717" cy="1404818"/>
            <a:chOff x="2885080" y="478780"/>
            <a:chExt cx="2108159" cy="1432988"/>
          </a:xfrm>
        </p:grpSpPr>
        <p:sp>
          <p:nvSpPr>
            <p:cNvPr id="35" name="Rectangle 34"/>
            <p:cNvSpPr/>
            <p:nvPr/>
          </p:nvSpPr>
          <p:spPr bwMode="auto">
            <a:xfrm>
              <a:off x="2885080" y="478780"/>
              <a:ext cx="2108159"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a:t>
              </a:r>
            </a:p>
          </p:txBody>
        </p:sp>
        <p:grpSp>
          <p:nvGrpSpPr>
            <p:cNvPr id="344" name="Group 343"/>
            <p:cNvGrpSpPr/>
            <p:nvPr/>
          </p:nvGrpSpPr>
          <p:grpSpPr>
            <a:xfrm>
              <a:off x="3091322" y="836529"/>
              <a:ext cx="1001364" cy="338014"/>
              <a:chOff x="3533110" y="1905041"/>
              <a:chExt cx="1001364" cy="338014"/>
            </a:xfrm>
          </p:grpSpPr>
          <p:sp>
            <p:nvSpPr>
              <p:cNvPr id="145" name="TextBox 144"/>
              <p:cNvSpPr txBox="1"/>
              <p:nvPr/>
            </p:nvSpPr>
            <p:spPr>
              <a:xfrm>
                <a:off x="3875318" y="1941949"/>
                <a:ext cx="659156" cy="30110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Cloud</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45" cstate="email">
                <a:biLevel thresh="25000"/>
                <a:extLst>
                  <a:ext uri="{28A0092B-C50C-407E-A947-70E740481C1C}">
                    <a14:useLocalDpi xmlns:a14="http://schemas.microsoft.com/office/drawing/2010/main"/>
                  </a:ext>
                </a:extLst>
              </a:blip>
              <a:stretch>
                <a:fillRect/>
              </a:stretch>
            </p:blipFill>
            <p:spPr>
              <a:xfrm>
                <a:off x="3533110" y="1905041"/>
                <a:ext cx="289802" cy="289802"/>
              </a:xfrm>
              <a:prstGeom prst="rect">
                <a:avLst/>
              </a:prstGeom>
            </p:spPr>
          </p:pic>
        </p:grpSp>
        <p:grpSp>
          <p:nvGrpSpPr>
            <p:cNvPr id="345" name="Group 344"/>
            <p:cNvGrpSpPr/>
            <p:nvPr/>
          </p:nvGrpSpPr>
          <p:grpSpPr>
            <a:xfrm>
              <a:off x="3120702" y="1434286"/>
              <a:ext cx="1007741" cy="337341"/>
              <a:chOff x="3562490" y="2410331"/>
              <a:chExt cx="1007741" cy="337341"/>
            </a:xfrm>
          </p:grpSpPr>
          <p:sp>
            <p:nvSpPr>
              <p:cNvPr id="147" name="TextBox 146"/>
              <p:cNvSpPr txBox="1"/>
              <p:nvPr/>
            </p:nvSpPr>
            <p:spPr>
              <a:xfrm>
                <a:off x="3911075" y="2446566"/>
                <a:ext cx="659156" cy="30110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46" cstate="email">
                <a:biLevel thresh="25000"/>
                <a:extLst>
                  <a:ext uri="{28A0092B-C50C-407E-A947-70E740481C1C}">
                    <a14:useLocalDpi xmlns:a14="http://schemas.microsoft.com/office/drawing/2010/main"/>
                  </a:ext>
                </a:extLst>
              </a:blip>
              <a:stretch>
                <a:fillRect/>
              </a:stretch>
            </p:blipFill>
            <p:spPr>
              <a:xfrm>
                <a:off x="3562490" y="2410331"/>
                <a:ext cx="303536" cy="303536"/>
              </a:xfrm>
              <a:prstGeom prst="rect">
                <a:avLst/>
              </a:prstGeom>
            </p:spPr>
          </p:pic>
        </p:grpSp>
        <p:grpSp>
          <p:nvGrpSpPr>
            <p:cNvPr id="346" name="Group 345"/>
            <p:cNvGrpSpPr/>
            <p:nvPr/>
          </p:nvGrpSpPr>
          <p:grpSpPr>
            <a:xfrm>
              <a:off x="3968400" y="1441331"/>
              <a:ext cx="1000660" cy="336792"/>
              <a:chOff x="4132786" y="2407102"/>
              <a:chExt cx="1000660" cy="336792"/>
            </a:xfrm>
          </p:grpSpPr>
          <p:sp>
            <p:nvSpPr>
              <p:cNvPr id="149" name="TextBox 148"/>
              <p:cNvSpPr txBox="1"/>
              <p:nvPr/>
            </p:nvSpPr>
            <p:spPr>
              <a:xfrm>
                <a:off x="4474290" y="2442788"/>
                <a:ext cx="659156" cy="30110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Remote App</a:t>
                </a:r>
              </a:p>
            </p:txBody>
          </p:sp>
          <p:pic>
            <p:nvPicPr>
              <p:cNvPr id="150" name="Picture 149"/>
              <p:cNvPicPr>
                <a:picLocks noChangeAspect="1"/>
              </p:cNvPicPr>
              <p:nvPr/>
            </p:nvPicPr>
            <p:blipFill>
              <a:blip r:embed="rId47" cstate="email">
                <a:biLevel thresh="25000"/>
                <a:extLst>
                  <a:ext uri="{28A0092B-C50C-407E-A947-70E740481C1C}">
                    <a14:useLocalDpi xmlns:a14="http://schemas.microsoft.com/office/drawing/2010/main"/>
                  </a:ext>
                </a:extLst>
              </a:blip>
              <a:stretch>
                <a:fillRect/>
              </a:stretch>
            </p:blipFill>
            <p:spPr>
              <a:xfrm>
                <a:off x="4132786" y="2407102"/>
                <a:ext cx="291655" cy="291656"/>
              </a:xfrm>
              <a:prstGeom prst="rect">
                <a:avLst/>
              </a:prstGeom>
            </p:spPr>
          </p:pic>
        </p:grpSp>
        <p:sp>
          <p:nvSpPr>
            <p:cNvPr id="349" name="TextBox 348"/>
            <p:cNvSpPr txBox="1"/>
            <p:nvPr/>
          </p:nvSpPr>
          <p:spPr>
            <a:xfrm>
              <a:off x="4306833" y="873437"/>
              <a:ext cx="659156" cy="30110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3964782" y="857249"/>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375" name="Group 374"/>
          <p:cNvGrpSpPr/>
          <p:nvPr/>
        </p:nvGrpSpPr>
        <p:grpSpPr>
          <a:xfrm>
            <a:off x="7961175" y="522379"/>
            <a:ext cx="2203022" cy="1404818"/>
            <a:chOff x="8271660" y="469727"/>
            <a:chExt cx="2247197" cy="1432988"/>
          </a:xfrm>
        </p:grpSpPr>
        <p:sp>
          <p:nvSpPr>
            <p:cNvPr id="42" name="Rectangle 41"/>
            <p:cNvSpPr/>
            <p:nvPr/>
          </p:nvSpPr>
          <p:spPr bwMode="auto">
            <a:xfrm>
              <a:off x="8271660" y="469727"/>
              <a:ext cx="2214030"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Developer Services</a:t>
              </a:r>
            </a:p>
          </p:txBody>
        </p:sp>
        <p:grpSp>
          <p:nvGrpSpPr>
            <p:cNvPr id="144" name="Group 143"/>
            <p:cNvGrpSpPr/>
            <p:nvPr/>
          </p:nvGrpSpPr>
          <p:grpSpPr>
            <a:xfrm>
              <a:off x="8403450" y="918721"/>
              <a:ext cx="1016238" cy="309095"/>
              <a:chOff x="9025071" y="1995491"/>
              <a:chExt cx="1016238" cy="309095"/>
            </a:xfrm>
          </p:grpSpPr>
          <p:sp>
            <p:nvSpPr>
              <p:cNvPr id="167" name="TextBox 166"/>
              <p:cNvSpPr txBox="1"/>
              <p:nvPr/>
            </p:nvSpPr>
            <p:spPr>
              <a:xfrm>
                <a:off x="9371926" y="2054561"/>
                <a:ext cx="669383" cy="250025"/>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48" cstate="email">
                <a:biLevel thresh="25000"/>
                <a:extLst>
                  <a:ext uri="{28A0092B-C50C-407E-A947-70E740481C1C}">
                    <a14:useLocalDpi xmlns:a14="http://schemas.microsoft.com/office/drawing/2010/main"/>
                  </a:ext>
                </a:extLst>
              </a:blip>
              <a:stretch>
                <a:fillRect/>
              </a:stretch>
            </p:blipFill>
            <p:spPr>
              <a:xfrm>
                <a:off x="9025071" y="1995491"/>
                <a:ext cx="290489" cy="290489"/>
              </a:xfrm>
              <a:prstGeom prst="rect">
                <a:avLst/>
              </a:prstGeom>
            </p:spPr>
          </p:pic>
        </p:grpSp>
        <p:grpSp>
          <p:nvGrpSpPr>
            <p:cNvPr id="363" name="Group 362"/>
            <p:cNvGrpSpPr/>
            <p:nvPr/>
          </p:nvGrpSpPr>
          <p:grpSpPr>
            <a:xfrm>
              <a:off x="9485139" y="1461008"/>
              <a:ext cx="1033718" cy="308062"/>
              <a:chOff x="10156761" y="2537778"/>
              <a:chExt cx="1033718" cy="308062"/>
            </a:xfrm>
          </p:grpSpPr>
          <p:sp>
            <p:nvSpPr>
              <p:cNvPr id="169" name="TextBox 168"/>
              <p:cNvSpPr txBox="1"/>
              <p:nvPr/>
            </p:nvSpPr>
            <p:spPr>
              <a:xfrm>
                <a:off x="10531323" y="2544735"/>
                <a:ext cx="659156" cy="301105"/>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Application</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49" cstate="email">
                <a:biLevel thresh="25000"/>
                <a:extLst>
                  <a:ext uri="{28A0092B-C50C-407E-A947-70E740481C1C}">
                    <a14:useLocalDpi xmlns:a14="http://schemas.microsoft.com/office/drawing/2010/main"/>
                  </a:ext>
                </a:extLst>
              </a:blip>
              <a:stretch>
                <a:fillRect/>
              </a:stretch>
            </p:blipFill>
            <p:spPr>
              <a:xfrm>
                <a:off x="10156761" y="2537778"/>
                <a:ext cx="292274" cy="292274"/>
              </a:xfrm>
              <a:prstGeom prst="rect">
                <a:avLst/>
              </a:prstGeom>
            </p:spPr>
          </p:pic>
        </p:grpSp>
        <p:grpSp>
          <p:nvGrpSpPr>
            <p:cNvPr id="361" name="Group 360"/>
            <p:cNvGrpSpPr/>
            <p:nvPr/>
          </p:nvGrpSpPr>
          <p:grpSpPr>
            <a:xfrm>
              <a:off x="9501495" y="902862"/>
              <a:ext cx="896892" cy="317811"/>
              <a:chOff x="10173117" y="1979632"/>
              <a:chExt cx="896892" cy="317811"/>
            </a:xfrm>
          </p:grpSpPr>
          <p:pic>
            <p:nvPicPr>
              <p:cNvPr id="273" name="Picture 272"/>
              <p:cNvPicPr>
                <a:picLocks noChangeAspect="1"/>
              </p:cNvPicPr>
              <p:nvPr/>
            </p:nvPicPr>
            <p:blipFill>
              <a:blip r:embed="rId50" cstate="email">
                <a:biLevel thresh="25000"/>
                <a:extLst>
                  <a:ext uri="{28A0092B-C50C-407E-A947-70E740481C1C}">
                    <a14:useLocalDpi xmlns:a14="http://schemas.microsoft.com/office/drawing/2010/main"/>
                  </a:ext>
                </a:extLst>
              </a:blip>
              <a:stretch>
                <a:fillRect/>
              </a:stretch>
            </p:blipFill>
            <p:spPr>
              <a:xfrm>
                <a:off x="10173117" y="1979632"/>
                <a:ext cx="302655" cy="302655"/>
              </a:xfrm>
              <a:prstGeom prst="rect">
                <a:avLst/>
              </a:prstGeom>
            </p:spPr>
          </p:pic>
          <p:sp>
            <p:nvSpPr>
              <p:cNvPr id="274" name="TextBox 273"/>
              <p:cNvSpPr txBox="1"/>
              <p:nvPr/>
            </p:nvSpPr>
            <p:spPr>
              <a:xfrm>
                <a:off x="10528812" y="2047418"/>
                <a:ext cx="541197" cy="250025"/>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SDK</a:t>
                </a:r>
              </a:p>
            </p:txBody>
          </p:sp>
        </p:grpSp>
        <p:grpSp>
          <p:nvGrpSpPr>
            <p:cNvPr id="374" name="Group 373"/>
            <p:cNvGrpSpPr/>
            <p:nvPr/>
          </p:nvGrpSpPr>
          <p:grpSpPr>
            <a:xfrm>
              <a:off x="8403428" y="1416107"/>
              <a:ext cx="1007716" cy="307161"/>
              <a:chOff x="8298657" y="1416107"/>
              <a:chExt cx="1007716" cy="307161"/>
            </a:xfrm>
          </p:grpSpPr>
          <p:sp>
            <p:nvSpPr>
              <p:cNvPr id="239" name="TextBox 238"/>
              <p:cNvSpPr txBox="1"/>
              <p:nvPr/>
            </p:nvSpPr>
            <p:spPr>
              <a:xfrm>
                <a:off x="8645535" y="1473243"/>
                <a:ext cx="660838" cy="250025"/>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Team Project</a:t>
                </a:r>
              </a:p>
            </p:txBody>
          </p:sp>
          <p:sp>
            <p:nvSpPr>
              <p:cNvPr id="371" name="Freeform 370"/>
              <p:cNvSpPr/>
              <p:nvPr/>
            </p:nvSpPr>
            <p:spPr bwMode="auto">
              <a:xfrm>
                <a:off x="8298657" y="1416107"/>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15" name="Group 14"/>
          <p:cNvGrpSpPr/>
          <p:nvPr/>
        </p:nvGrpSpPr>
        <p:grpSpPr>
          <a:xfrm>
            <a:off x="1495750" y="5134866"/>
            <a:ext cx="844806" cy="349066"/>
            <a:chOff x="1815887" y="5237334"/>
            <a:chExt cx="861746" cy="356066"/>
          </a:xfrm>
        </p:grpSpPr>
        <p:sp>
          <p:nvSpPr>
            <p:cNvPr id="62" name="Rectangle 61"/>
            <p:cNvSpPr/>
            <p:nvPr/>
          </p:nvSpPr>
          <p:spPr bwMode="auto">
            <a:xfrm>
              <a:off x="1815887" y="5237334"/>
              <a:ext cx="861746"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grpSp>
          <p:nvGrpSpPr>
            <p:cNvPr id="412" name="Group 411"/>
            <p:cNvGrpSpPr/>
            <p:nvPr/>
          </p:nvGrpSpPr>
          <p:grpSpPr>
            <a:xfrm>
              <a:off x="1854319" y="5310201"/>
              <a:ext cx="221053" cy="170255"/>
              <a:chOff x="1410342" y="5288934"/>
              <a:chExt cx="294653" cy="226942"/>
            </a:xfrm>
          </p:grpSpPr>
          <p:grpSp>
            <p:nvGrpSpPr>
              <p:cNvPr id="402" name="Group 401"/>
              <p:cNvGrpSpPr/>
              <p:nvPr/>
            </p:nvGrpSpPr>
            <p:grpSpPr>
              <a:xfrm>
                <a:off x="1428991" y="5308456"/>
                <a:ext cx="97032" cy="104039"/>
                <a:chOff x="1286878" y="3925073"/>
                <a:chExt cx="291844" cy="312918"/>
              </a:xfrm>
              <a:solidFill>
                <a:schemeClr val="bg1"/>
              </a:solidFill>
            </p:grpSpPr>
            <p:sp>
              <p:nvSpPr>
                <p:cNvPr id="397" name="Diamond 396"/>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98" name="Diamond 397"/>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99" name="Diamond 398"/>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03" name="Rounded Rectangle 402"/>
              <p:cNvSpPr/>
              <p:nvPr/>
            </p:nvSpPr>
            <p:spPr bwMode="auto">
              <a:xfrm>
                <a:off x="1410342" y="5288934"/>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04" name="Group 403"/>
              <p:cNvGrpSpPr/>
              <p:nvPr/>
            </p:nvGrpSpPr>
            <p:grpSpPr>
              <a:xfrm>
                <a:off x="1573839" y="5308987"/>
                <a:ext cx="97032" cy="104039"/>
                <a:chOff x="1286878" y="3925073"/>
                <a:chExt cx="291844" cy="312918"/>
              </a:xfrm>
              <a:solidFill>
                <a:schemeClr val="bg1"/>
              </a:solidFill>
            </p:grpSpPr>
            <p:sp>
              <p:nvSpPr>
                <p:cNvPr id="405" name="Diamond 40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06" name="Diamond 40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07" name="Diamond 40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08" name="Group 407"/>
              <p:cNvGrpSpPr/>
              <p:nvPr/>
            </p:nvGrpSpPr>
            <p:grpSpPr>
              <a:xfrm>
                <a:off x="1505369" y="5390438"/>
                <a:ext cx="97032" cy="104039"/>
                <a:chOff x="1286878" y="3925073"/>
                <a:chExt cx="291844" cy="312918"/>
              </a:xfrm>
              <a:solidFill>
                <a:schemeClr val="bg1"/>
              </a:solidFill>
            </p:grpSpPr>
            <p:sp>
              <p:nvSpPr>
                <p:cNvPr id="409" name="Diamond 408"/>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10" name="Diamond 409"/>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11" name="Diamond 410"/>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nvGrpSpPr>
          <p:cNvPr id="417" name="Group 416"/>
          <p:cNvGrpSpPr/>
          <p:nvPr/>
        </p:nvGrpSpPr>
        <p:grpSpPr>
          <a:xfrm>
            <a:off x="548432" y="4047160"/>
            <a:ext cx="988565" cy="303165"/>
            <a:chOff x="559429" y="4065187"/>
            <a:chExt cx="1008388" cy="309244"/>
          </a:xfrm>
        </p:grpSpPr>
        <p:pic>
          <p:nvPicPr>
            <p:cNvPr id="413" name="Picture 412"/>
            <p:cNvPicPr>
              <a:picLocks noChangeAspect="1"/>
            </p:cNvPicPr>
            <p:nvPr/>
          </p:nvPicPr>
          <p:blipFill>
            <a:blip r:embed="rId51" cstate="email">
              <a:biLevel thresh="25000"/>
              <a:extLst>
                <a:ext uri="{28A0092B-C50C-407E-A947-70E740481C1C}">
                  <a14:useLocalDpi xmlns:a14="http://schemas.microsoft.com/office/drawing/2010/main"/>
                </a:ext>
              </a:extLst>
            </a:blip>
            <a:stretch>
              <a:fillRect/>
            </a:stretch>
          </p:blipFill>
          <p:spPr>
            <a:xfrm>
              <a:off x="559429" y="4065187"/>
              <a:ext cx="252028" cy="252028"/>
            </a:xfrm>
            <a:prstGeom prst="rect">
              <a:avLst/>
            </a:prstGeom>
          </p:spPr>
        </p:pic>
        <p:sp>
          <p:nvSpPr>
            <p:cNvPr id="414" name="TextBox 413"/>
            <p:cNvSpPr txBox="1"/>
            <p:nvPr/>
          </p:nvSpPr>
          <p:spPr>
            <a:xfrm>
              <a:off x="908661" y="4073326"/>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VM Image Gallery</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grpSp>
      <p:grpSp>
        <p:nvGrpSpPr>
          <p:cNvPr id="23" name="Group 22"/>
          <p:cNvGrpSpPr/>
          <p:nvPr/>
        </p:nvGrpSpPr>
        <p:grpSpPr>
          <a:xfrm>
            <a:off x="7657562" y="5128638"/>
            <a:ext cx="772956" cy="339616"/>
            <a:chOff x="7811111" y="5230981"/>
            <a:chExt cx="788455" cy="346426"/>
          </a:xfrm>
        </p:grpSpPr>
        <p:sp>
          <p:nvSpPr>
            <p:cNvPr id="30" name="Rectangle 29"/>
            <p:cNvSpPr/>
            <p:nvPr/>
          </p:nvSpPr>
          <p:spPr bwMode="auto">
            <a:xfrm>
              <a:off x="7811111" y="5230981"/>
              <a:ext cx="788455"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 name="Picture 3"/>
            <p:cNvPicPr>
              <a:picLocks noChangeAspect="1"/>
            </p:cNvPicPr>
            <p:nvPr/>
          </p:nvPicPr>
          <p:blipFill>
            <a:blip r:embed="rId52" cstate="email">
              <a:biLevel thresh="25000"/>
              <a:extLst>
                <a:ext uri="{28A0092B-C50C-407E-A947-70E740481C1C}">
                  <a14:useLocalDpi xmlns:a14="http://schemas.microsoft.com/office/drawing/2010/main"/>
                </a:ext>
              </a:extLst>
            </a:blip>
            <a:stretch>
              <a:fillRect/>
            </a:stretch>
          </p:blipFill>
          <p:spPr>
            <a:xfrm>
              <a:off x="7860724" y="5289060"/>
              <a:ext cx="211665" cy="211665"/>
            </a:xfrm>
            <a:prstGeom prst="rect">
              <a:avLst/>
            </a:prstGeom>
          </p:spPr>
        </p:pic>
      </p:grpSp>
      <p:grpSp>
        <p:nvGrpSpPr>
          <p:cNvPr id="240" name="Group 239"/>
          <p:cNvGrpSpPr/>
          <p:nvPr/>
        </p:nvGrpSpPr>
        <p:grpSpPr>
          <a:xfrm>
            <a:off x="10252661" y="5128638"/>
            <a:ext cx="853288" cy="339616"/>
            <a:chOff x="10458248" y="5230981"/>
            <a:chExt cx="870398" cy="346426"/>
          </a:xfrm>
        </p:grpSpPr>
        <p:sp>
          <p:nvSpPr>
            <p:cNvPr id="34" name="Rectangle 33"/>
            <p:cNvSpPr/>
            <p:nvPr/>
          </p:nvSpPr>
          <p:spPr bwMode="auto">
            <a:xfrm>
              <a:off x="10458248"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Gateway</a:t>
              </a:r>
            </a:p>
          </p:txBody>
        </p:sp>
        <p:pic>
          <p:nvPicPr>
            <p:cNvPr id="10" name="Picture 9"/>
            <p:cNvPicPr>
              <a:picLocks noChangeAspect="1"/>
            </p:cNvPicPr>
            <p:nvPr/>
          </p:nvPicPr>
          <p:blipFill>
            <a:blip r:embed="rId53" cstate="email">
              <a:biLevel thresh="25000"/>
              <a:extLst>
                <a:ext uri="{28A0092B-C50C-407E-A947-70E740481C1C}">
                  <a14:useLocalDpi xmlns:a14="http://schemas.microsoft.com/office/drawing/2010/main"/>
                </a:ext>
              </a:extLst>
            </a:blip>
            <a:stretch>
              <a:fillRect/>
            </a:stretch>
          </p:blipFill>
          <p:spPr>
            <a:xfrm>
              <a:off x="10460633" y="5267779"/>
              <a:ext cx="241495" cy="241495"/>
            </a:xfrm>
            <a:prstGeom prst="rect">
              <a:avLst/>
            </a:prstGeom>
          </p:spPr>
        </p:pic>
      </p:grpSp>
      <p:grpSp>
        <p:nvGrpSpPr>
          <p:cNvPr id="21" name="Group 20"/>
          <p:cNvGrpSpPr/>
          <p:nvPr/>
        </p:nvGrpSpPr>
        <p:grpSpPr>
          <a:xfrm>
            <a:off x="6812467" y="5128963"/>
            <a:ext cx="813311" cy="339375"/>
            <a:chOff x="6949070" y="5231313"/>
            <a:chExt cx="829620" cy="346180"/>
          </a:xfrm>
        </p:grpSpPr>
        <p:sp>
          <p:nvSpPr>
            <p:cNvPr id="29" name="Rectangle 28"/>
            <p:cNvSpPr/>
            <p:nvPr/>
          </p:nvSpPr>
          <p:spPr bwMode="auto">
            <a:xfrm>
              <a:off x="6949070" y="5231313"/>
              <a:ext cx="829620"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12" name="Picture 11"/>
            <p:cNvPicPr>
              <a:picLocks noChangeAspect="1"/>
            </p:cNvPicPr>
            <p:nvPr/>
          </p:nvPicPr>
          <p:blipFill>
            <a:blip r:embed="rId54" cstate="email">
              <a:biLevel thresh="25000"/>
              <a:extLst>
                <a:ext uri="{28A0092B-C50C-407E-A947-70E740481C1C}">
                  <a14:useLocalDpi xmlns:a14="http://schemas.microsoft.com/office/drawing/2010/main"/>
                </a:ext>
              </a:extLst>
            </a:blip>
            <a:stretch>
              <a:fillRect/>
            </a:stretch>
          </p:blipFill>
          <p:spPr>
            <a:xfrm>
              <a:off x="6988668" y="5270432"/>
              <a:ext cx="238842" cy="238842"/>
            </a:xfrm>
            <a:prstGeom prst="rect">
              <a:avLst/>
            </a:prstGeom>
          </p:spPr>
        </p:pic>
      </p:grpSp>
    </p:spTree>
    <p:extLst>
      <p:ext uri="{BB962C8B-B14F-4D97-AF65-F5344CB8AC3E}">
        <p14:creationId xmlns:p14="http://schemas.microsoft.com/office/powerpoint/2010/main" val="275957762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wipe(down)">
                                      <p:cBhvr>
                                        <p:cTn id="10" dur="250"/>
                                        <p:tgtEl>
                                          <p:spTgt spid="5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wipe(down)">
                                      <p:cBhvr>
                                        <p:cTn id="15" dur="500"/>
                                        <p:tgtEl>
                                          <p:spTgt spid="87"/>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300"/>
                                        <p:tgtEl>
                                          <p:spTgt spid="13"/>
                                        </p:tgtEl>
                                      </p:cBhvr>
                                    </p:animEffect>
                                  </p:childTnLst>
                                </p:cTn>
                              </p:par>
                            </p:childTnLst>
                          </p:cTn>
                        </p:par>
                        <p:par>
                          <p:cTn id="32" fill="hold">
                            <p:stCondLst>
                              <p:cond delay="2300"/>
                            </p:stCondLst>
                            <p:childTnLst>
                              <p:par>
                                <p:cTn id="33" presetID="10" presetClass="entr" presetSubtype="0"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300"/>
                                        <p:tgtEl>
                                          <p:spTgt spid="15"/>
                                        </p:tgtEl>
                                      </p:cBhvr>
                                    </p:animEffect>
                                  </p:childTnLst>
                                </p:cTn>
                              </p:par>
                            </p:childTnLst>
                          </p:cTn>
                        </p:par>
                        <p:par>
                          <p:cTn id="36" fill="hold">
                            <p:stCondLst>
                              <p:cond delay="2600"/>
                            </p:stCondLst>
                            <p:childTnLst>
                              <p:par>
                                <p:cTn id="37" presetID="10" presetClass="entr" presetSubtype="0"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300"/>
                                        <p:tgtEl>
                                          <p:spTgt spid="16"/>
                                        </p:tgtEl>
                                      </p:cBhvr>
                                    </p:animEffect>
                                  </p:childTnLst>
                                </p:cTn>
                              </p:par>
                            </p:childTnLst>
                          </p:cTn>
                        </p:par>
                        <p:par>
                          <p:cTn id="40" fill="hold">
                            <p:stCondLst>
                              <p:cond delay="2900"/>
                            </p:stCondLst>
                            <p:childTnLst>
                              <p:par>
                                <p:cTn id="41" presetID="10" presetClass="entr" presetSubtype="0" fill="hold"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300"/>
                                        <p:tgtEl>
                                          <p:spTgt spid="18"/>
                                        </p:tgtEl>
                                      </p:cBhvr>
                                    </p:animEffect>
                                  </p:childTnLst>
                                </p:cTn>
                              </p:par>
                            </p:childTnLst>
                          </p:cTn>
                        </p:par>
                        <p:par>
                          <p:cTn id="44" fill="hold">
                            <p:stCondLst>
                              <p:cond delay="3200"/>
                            </p:stCondLst>
                            <p:childTnLst>
                              <p:par>
                                <p:cTn id="45" presetID="10" presetClass="entr" presetSubtype="0" fill="hold"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300"/>
                                        <p:tgtEl>
                                          <p:spTgt spid="19"/>
                                        </p:tgtEl>
                                      </p:cBhvr>
                                    </p:animEffect>
                                  </p:childTnLst>
                                </p:cTn>
                              </p:par>
                            </p:childTnLst>
                          </p:cTn>
                        </p:par>
                        <p:par>
                          <p:cTn id="48" fill="hold">
                            <p:stCondLst>
                              <p:cond delay="3500"/>
                            </p:stCondLst>
                            <p:childTnLst>
                              <p:par>
                                <p:cTn id="49" presetID="10" presetClass="entr" presetSubtype="0" fill="hold"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300"/>
                                        <p:tgtEl>
                                          <p:spTgt spid="20"/>
                                        </p:tgtEl>
                                      </p:cBhvr>
                                    </p:animEffect>
                                  </p:childTnLst>
                                </p:cTn>
                              </p:par>
                            </p:childTnLst>
                          </p:cTn>
                        </p:par>
                        <p:par>
                          <p:cTn id="52" fill="hold">
                            <p:stCondLst>
                              <p:cond delay="3800"/>
                            </p:stCondLst>
                            <p:childTnLst>
                              <p:par>
                                <p:cTn id="53" presetID="10" presetClass="entr" presetSubtype="0" fill="hold"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300"/>
                                        <p:tgtEl>
                                          <p:spTgt spid="21"/>
                                        </p:tgtEl>
                                      </p:cBhvr>
                                    </p:animEffect>
                                  </p:childTnLst>
                                </p:cTn>
                              </p:par>
                            </p:childTnLst>
                          </p:cTn>
                        </p:par>
                        <p:par>
                          <p:cTn id="56" fill="hold">
                            <p:stCondLst>
                              <p:cond delay="4100"/>
                            </p:stCondLst>
                            <p:childTnLst>
                              <p:par>
                                <p:cTn id="57" presetID="10" presetClass="entr" presetSubtype="0" fill="hold"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300"/>
                                        <p:tgtEl>
                                          <p:spTgt spid="23"/>
                                        </p:tgtEl>
                                      </p:cBhvr>
                                    </p:animEffect>
                                  </p:childTnLst>
                                </p:cTn>
                              </p:par>
                            </p:childTnLst>
                          </p:cTn>
                        </p:par>
                        <p:par>
                          <p:cTn id="60" fill="hold">
                            <p:stCondLst>
                              <p:cond delay="4400"/>
                            </p:stCondLst>
                            <p:childTnLst>
                              <p:par>
                                <p:cTn id="61" presetID="10" presetClass="entr" presetSubtype="0" fill="hold" nodeType="afterEffect">
                                  <p:stCondLst>
                                    <p:cond delay="0"/>
                                  </p:stCondLst>
                                  <p:childTnLst>
                                    <p:set>
                                      <p:cBhvr>
                                        <p:cTn id="62" dur="1" fill="hold">
                                          <p:stCondLst>
                                            <p:cond delay="0"/>
                                          </p:stCondLst>
                                        </p:cTn>
                                        <p:tgtEl>
                                          <p:spTgt spid="237"/>
                                        </p:tgtEl>
                                        <p:attrNameLst>
                                          <p:attrName>style.visibility</p:attrName>
                                        </p:attrNameLst>
                                      </p:cBhvr>
                                      <p:to>
                                        <p:strVal val="visible"/>
                                      </p:to>
                                    </p:set>
                                    <p:animEffect transition="in" filter="fade">
                                      <p:cBhvr>
                                        <p:cTn id="63" dur="300"/>
                                        <p:tgtEl>
                                          <p:spTgt spid="237"/>
                                        </p:tgtEl>
                                      </p:cBhvr>
                                    </p:animEffect>
                                  </p:childTnLst>
                                </p:cTn>
                              </p:par>
                            </p:childTnLst>
                          </p:cTn>
                        </p:par>
                        <p:par>
                          <p:cTn id="64" fill="hold">
                            <p:stCondLst>
                              <p:cond delay="4700"/>
                            </p:stCondLst>
                            <p:childTnLst>
                              <p:par>
                                <p:cTn id="65" presetID="10" presetClass="entr" presetSubtype="0" fill="hold" nodeType="afterEffect">
                                  <p:stCondLst>
                                    <p:cond delay="0"/>
                                  </p:stCondLst>
                                  <p:childTnLst>
                                    <p:set>
                                      <p:cBhvr>
                                        <p:cTn id="66" dur="1" fill="hold">
                                          <p:stCondLst>
                                            <p:cond delay="0"/>
                                          </p:stCondLst>
                                        </p:cTn>
                                        <p:tgtEl>
                                          <p:spTgt spid="238"/>
                                        </p:tgtEl>
                                        <p:attrNameLst>
                                          <p:attrName>style.visibility</p:attrName>
                                        </p:attrNameLst>
                                      </p:cBhvr>
                                      <p:to>
                                        <p:strVal val="visible"/>
                                      </p:to>
                                    </p:set>
                                    <p:animEffect transition="in" filter="fade">
                                      <p:cBhvr>
                                        <p:cTn id="67" dur="300"/>
                                        <p:tgtEl>
                                          <p:spTgt spid="238"/>
                                        </p:tgtEl>
                                      </p:cBhvr>
                                    </p:animEffect>
                                  </p:childTnLst>
                                </p:cTn>
                              </p:par>
                            </p:childTnLst>
                          </p:cTn>
                        </p:par>
                        <p:par>
                          <p:cTn id="68" fill="hold">
                            <p:stCondLst>
                              <p:cond delay="5000"/>
                            </p:stCondLst>
                            <p:childTnLst>
                              <p:par>
                                <p:cTn id="69" presetID="10" presetClass="entr" presetSubtype="0" fill="hold" nodeType="afterEffect">
                                  <p:stCondLst>
                                    <p:cond delay="0"/>
                                  </p:stCondLst>
                                  <p:childTnLst>
                                    <p:set>
                                      <p:cBhvr>
                                        <p:cTn id="70" dur="1" fill="hold">
                                          <p:stCondLst>
                                            <p:cond delay="0"/>
                                          </p:stCondLst>
                                        </p:cTn>
                                        <p:tgtEl>
                                          <p:spTgt spid="240"/>
                                        </p:tgtEl>
                                        <p:attrNameLst>
                                          <p:attrName>style.visibility</p:attrName>
                                        </p:attrNameLst>
                                      </p:cBhvr>
                                      <p:to>
                                        <p:strVal val="visible"/>
                                      </p:to>
                                    </p:set>
                                    <p:animEffect transition="in" filter="fade">
                                      <p:cBhvr>
                                        <p:cTn id="71" dur="300"/>
                                        <p:tgtEl>
                                          <p:spTgt spid="240"/>
                                        </p:tgtEl>
                                      </p:cBhvr>
                                    </p:animEffect>
                                  </p:childTnLst>
                                </p:cTn>
                              </p:par>
                            </p:childTnLst>
                          </p:cTn>
                        </p:par>
                        <p:par>
                          <p:cTn id="72" fill="hold">
                            <p:stCondLst>
                              <p:cond delay="5300"/>
                            </p:stCondLst>
                            <p:childTnLst>
                              <p:par>
                                <p:cTn id="73" presetID="10" presetClass="entr" presetSubtype="0" fill="hold" nodeType="afterEffect">
                                  <p:stCondLst>
                                    <p:cond delay="0"/>
                                  </p:stCondLst>
                                  <p:childTnLst>
                                    <p:set>
                                      <p:cBhvr>
                                        <p:cTn id="74" dur="1" fill="hold">
                                          <p:stCondLst>
                                            <p:cond delay="0"/>
                                          </p:stCondLst>
                                        </p:cTn>
                                        <p:tgtEl>
                                          <p:spTgt spid="241"/>
                                        </p:tgtEl>
                                        <p:attrNameLst>
                                          <p:attrName>style.visibility</p:attrName>
                                        </p:attrNameLst>
                                      </p:cBhvr>
                                      <p:to>
                                        <p:strVal val="visible"/>
                                      </p:to>
                                    </p:set>
                                    <p:animEffect transition="in" filter="fade">
                                      <p:cBhvr>
                                        <p:cTn id="75" dur="300"/>
                                        <p:tgtEl>
                                          <p:spTgt spid="241"/>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78"/>
                                        </p:tgtEl>
                                        <p:attrNameLst>
                                          <p:attrName>style.visibility</p:attrName>
                                        </p:attrNameLst>
                                      </p:cBhvr>
                                      <p:to>
                                        <p:strVal val="visible"/>
                                      </p:to>
                                    </p:set>
                                    <p:animEffect transition="in" filter="wipe(down)">
                                      <p:cBhvr>
                                        <p:cTn id="80" dur="500"/>
                                        <p:tgtEl>
                                          <p:spTgt spid="78"/>
                                        </p:tgtEl>
                                      </p:cBhvr>
                                    </p:animEffect>
                                  </p:childTnLst>
                                </p:cTn>
                              </p:par>
                            </p:childTnLst>
                          </p:cTn>
                        </p:par>
                        <p:par>
                          <p:cTn id="81" fill="hold">
                            <p:stCondLst>
                              <p:cond delay="500"/>
                            </p:stCondLst>
                            <p:childTnLst>
                              <p:par>
                                <p:cTn id="82" presetID="10" presetClass="entr" presetSubtype="0" fill="hold" nodeType="afterEffect">
                                  <p:stCondLst>
                                    <p:cond delay="500"/>
                                  </p:stCondLst>
                                  <p:childTnLst>
                                    <p:set>
                                      <p:cBhvr>
                                        <p:cTn id="83" dur="1" fill="hold">
                                          <p:stCondLst>
                                            <p:cond delay="0"/>
                                          </p:stCondLst>
                                        </p:cTn>
                                        <p:tgtEl>
                                          <p:spTgt spid="136"/>
                                        </p:tgtEl>
                                        <p:attrNameLst>
                                          <p:attrName>style.visibility</p:attrName>
                                        </p:attrNameLst>
                                      </p:cBhvr>
                                      <p:to>
                                        <p:strVal val="visible"/>
                                      </p:to>
                                    </p:set>
                                    <p:animEffect transition="in" filter="fade">
                                      <p:cBhvr>
                                        <p:cTn id="84" dur="500"/>
                                        <p:tgtEl>
                                          <p:spTgt spid="136"/>
                                        </p:tgtEl>
                                      </p:cBhvr>
                                    </p:animEffect>
                                  </p:childTnLst>
                                </p:cTn>
                              </p:par>
                            </p:childTnLst>
                          </p:cTn>
                        </p:par>
                        <p:par>
                          <p:cTn id="85" fill="hold">
                            <p:stCondLst>
                              <p:cond delay="1500"/>
                            </p:stCondLst>
                            <p:childTnLst>
                              <p:par>
                                <p:cTn id="86" presetID="10" presetClass="entr" presetSubtype="0" fill="hold" nodeType="afterEffect">
                                  <p:stCondLst>
                                    <p:cond delay="0"/>
                                  </p:stCondLst>
                                  <p:childTnLst>
                                    <p:set>
                                      <p:cBhvr>
                                        <p:cTn id="87" dur="1" fill="hold">
                                          <p:stCondLst>
                                            <p:cond delay="0"/>
                                          </p:stCondLst>
                                        </p:cTn>
                                        <p:tgtEl>
                                          <p:spTgt spid="143"/>
                                        </p:tgtEl>
                                        <p:attrNameLst>
                                          <p:attrName>style.visibility</p:attrName>
                                        </p:attrNameLst>
                                      </p:cBhvr>
                                      <p:to>
                                        <p:strVal val="visible"/>
                                      </p:to>
                                    </p:set>
                                    <p:animEffect transition="in" filter="fade">
                                      <p:cBhvr>
                                        <p:cTn id="88" dur="500"/>
                                        <p:tgtEl>
                                          <p:spTgt spid="143"/>
                                        </p:tgtEl>
                                      </p:cBhvr>
                                    </p:animEffect>
                                  </p:childTnLst>
                                </p:cTn>
                              </p:par>
                            </p:childTnLst>
                          </p:cTn>
                        </p:par>
                        <p:par>
                          <p:cTn id="89" fill="hold">
                            <p:stCondLst>
                              <p:cond delay="2000"/>
                            </p:stCondLst>
                            <p:childTnLst>
                              <p:par>
                                <p:cTn id="90" presetID="10" presetClass="entr" presetSubtype="0" fill="hold" nodeType="afterEffect">
                                  <p:stCondLst>
                                    <p:cond delay="0"/>
                                  </p:stCondLst>
                                  <p:childTnLst>
                                    <p:set>
                                      <p:cBhvr>
                                        <p:cTn id="91" dur="1" fill="hold">
                                          <p:stCondLst>
                                            <p:cond delay="0"/>
                                          </p:stCondLst>
                                        </p:cTn>
                                        <p:tgtEl>
                                          <p:spTgt spid="375"/>
                                        </p:tgtEl>
                                        <p:attrNameLst>
                                          <p:attrName>style.visibility</p:attrName>
                                        </p:attrNameLst>
                                      </p:cBhvr>
                                      <p:to>
                                        <p:strVal val="visible"/>
                                      </p:to>
                                    </p:set>
                                    <p:animEffect transition="in" filter="fade">
                                      <p:cBhvr>
                                        <p:cTn id="92" dur="500"/>
                                        <p:tgtEl>
                                          <p:spTgt spid="375"/>
                                        </p:tgtEl>
                                      </p:cBhvr>
                                    </p:animEffect>
                                  </p:childTnLst>
                                </p:cTn>
                              </p:par>
                            </p:childTnLst>
                          </p:cTn>
                        </p:par>
                        <p:par>
                          <p:cTn id="93" fill="hold">
                            <p:stCondLst>
                              <p:cond delay="2500"/>
                            </p:stCondLst>
                            <p:childTnLst>
                              <p:par>
                                <p:cTn id="94" presetID="10" presetClass="entr" presetSubtype="0" fill="hold" nodeType="afterEffect">
                                  <p:stCondLst>
                                    <p:cond delay="0"/>
                                  </p:stCondLst>
                                  <p:childTnLst>
                                    <p:set>
                                      <p:cBhvr>
                                        <p:cTn id="95" dur="1" fill="hold">
                                          <p:stCondLst>
                                            <p:cond delay="0"/>
                                          </p:stCondLst>
                                        </p:cTn>
                                        <p:tgtEl>
                                          <p:spTgt spid="380"/>
                                        </p:tgtEl>
                                        <p:attrNameLst>
                                          <p:attrName>style.visibility</p:attrName>
                                        </p:attrNameLst>
                                      </p:cBhvr>
                                      <p:to>
                                        <p:strVal val="visible"/>
                                      </p:to>
                                    </p:set>
                                    <p:animEffect transition="in" filter="fade">
                                      <p:cBhvr>
                                        <p:cTn id="96" dur="500"/>
                                        <p:tgtEl>
                                          <p:spTgt spid="380"/>
                                        </p:tgtEl>
                                      </p:cBhvr>
                                    </p:animEffect>
                                  </p:childTnLst>
                                </p:cTn>
                              </p:par>
                            </p:childTnLst>
                          </p:cTn>
                        </p:par>
                        <p:par>
                          <p:cTn id="97" fill="hold">
                            <p:stCondLst>
                              <p:cond delay="3000"/>
                            </p:stCondLst>
                            <p:childTnLst>
                              <p:par>
                                <p:cTn id="98" presetID="10" presetClass="entr" presetSubtype="0" fill="hold" nodeType="afterEffect">
                                  <p:stCondLst>
                                    <p:cond delay="0"/>
                                  </p:stCondLst>
                                  <p:childTnLst>
                                    <p:set>
                                      <p:cBhvr>
                                        <p:cTn id="99" dur="1" fill="hold">
                                          <p:stCondLst>
                                            <p:cond delay="0"/>
                                          </p:stCondLst>
                                        </p:cTn>
                                        <p:tgtEl>
                                          <p:spTgt spid="395"/>
                                        </p:tgtEl>
                                        <p:attrNameLst>
                                          <p:attrName>style.visibility</p:attrName>
                                        </p:attrNameLst>
                                      </p:cBhvr>
                                      <p:to>
                                        <p:strVal val="visible"/>
                                      </p:to>
                                    </p:set>
                                    <p:animEffect transition="in" filter="fade">
                                      <p:cBhvr>
                                        <p:cTn id="100" dur="500"/>
                                        <p:tgtEl>
                                          <p:spTgt spid="395"/>
                                        </p:tgtEl>
                                      </p:cBhvr>
                                    </p:animEffect>
                                  </p:childTnLst>
                                </p:cTn>
                              </p:par>
                            </p:childTnLst>
                          </p:cTn>
                        </p:par>
                        <p:par>
                          <p:cTn id="101" fill="hold">
                            <p:stCondLst>
                              <p:cond delay="3500"/>
                            </p:stCondLst>
                            <p:childTnLst>
                              <p:par>
                                <p:cTn id="102" presetID="10" presetClass="entr" presetSubtype="0" fill="hold" nodeType="afterEffect">
                                  <p:stCondLst>
                                    <p:cond delay="0"/>
                                  </p:stCondLst>
                                  <p:childTnLst>
                                    <p:set>
                                      <p:cBhvr>
                                        <p:cTn id="103" dur="1" fill="hold">
                                          <p:stCondLst>
                                            <p:cond delay="0"/>
                                          </p:stCondLst>
                                        </p:cTn>
                                        <p:tgtEl>
                                          <p:spTgt spid="387"/>
                                        </p:tgtEl>
                                        <p:attrNameLst>
                                          <p:attrName>style.visibility</p:attrName>
                                        </p:attrNameLst>
                                      </p:cBhvr>
                                      <p:to>
                                        <p:strVal val="visible"/>
                                      </p:to>
                                    </p:set>
                                    <p:animEffect transition="in" filter="fade">
                                      <p:cBhvr>
                                        <p:cTn id="104" dur="500"/>
                                        <p:tgtEl>
                                          <p:spTgt spid="387"/>
                                        </p:tgtEl>
                                      </p:cBhvr>
                                    </p:animEffect>
                                  </p:childTnLst>
                                </p:cTn>
                              </p:par>
                            </p:childTnLst>
                          </p:cTn>
                        </p:par>
                        <p:par>
                          <p:cTn id="105" fill="hold">
                            <p:stCondLst>
                              <p:cond delay="4000"/>
                            </p:stCondLst>
                            <p:childTnLst>
                              <p:par>
                                <p:cTn id="106" presetID="10" presetClass="entr" presetSubtype="0" fill="hold" nodeType="afterEffect">
                                  <p:stCondLst>
                                    <p:cond delay="0"/>
                                  </p:stCondLst>
                                  <p:childTnLst>
                                    <p:set>
                                      <p:cBhvr>
                                        <p:cTn id="107" dur="1" fill="hold">
                                          <p:stCondLst>
                                            <p:cond delay="0"/>
                                          </p:stCondLst>
                                        </p:cTn>
                                        <p:tgtEl>
                                          <p:spTgt spid="394"/>
                                        </p:tgtEl>
                                        <p:attrNameLst>
                                          <p:attrName>style.visibility</p:attrName>
                                        </p:attrNameLst>
                                      </p:cBhvr>
                                      <p:to>
                                        <p:strVal val="visible"/>
                                      </p:to>
                                    </p:set>
                                    <p:animEffect transition="in" filter="fade">
                                      <p:cBhvr>
                                        <p:cTn id="108" dur="500"/>
                                        <p:tgtEl>
                                          <p:spTgt spid="394"/>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75"/>
                                        </p:tgtEl>
                                        <p:attrNameLst>
                                          <p:attrName>style.visibility</p:attrName>
                                        </p:attrNameLst>
                                      </p:cBhvr>
                                      <p:to>
                                        <p:strVal val="visible"/>
                                      </p:to>
                                    </p:set>
                                    <p:animEffect transition="in" filter="wipe(left)">
                                      <p:cBhvr>
                                        <p:cTn id="113" dur="500"/>
                                        <p:tgtEl>
                                          <p:spTgt spid="75"/>
                                        </p:tgtEl>
                                      </p:cBhvr>
                                    </p:animEffect>
                                  </p:childTnLst>
                                </p:cTn>
                              </p:par>
                            </p:childTnLst>
                          </p:cTn>
                        </p:par>
                        <p:par>
                          <p:cTn id="114" fill="hold">
                            <p:stCondLst>
                              <p:cond delay="500"/>
                            </p:stCondLst>
                            <p:childTnLst>
                              <p:par>
                                <p:cTn id="115" presetID="10" presetClass="entr" presetSubtype="0" fill="hold" nodeType="afterEffect">
                                  <p:stCondLst>
                                    <p:cond delay="0"/>
                                  </p:stCondLst>
                                  <p:childTnLst>
                                    <p:set>
                                      <p:cBhvr>
                                        <p:cTn id="116" dur="1" fill="hold">
                                          <p:stCondLst>
                                            <p:cond delay="0"/>
                                          </p:stCondLst>
                                        </p:cTn>
                                        <p:tgtEl>
                                          <p:spTgt spid="332"/>
                                        </p:tgtEl>
                                        <p:attrNameLst>
                                          <p:attrName>style.visibility</p:attrName>
                                        </p:attrNameLst>
                                      </p:cBhvr>
                                      <p:to>
                                        <p:strVal val="visible"/>
                                      </p:to>
                                    </p:set>
                                    <p:animEffect transition="in" filter="fade">
                                      <p:cBhvr>
                                        <p:cTn id="117" dur="500"/>
                                        <p:tgtEl>
                                          <p:spTgt spid="332"/>
                                        </p:tgtEl>
                                      </p:cBhvr>
                                    </p:animEffect>
                                  </p:childTnLst>
                                </p:cTn>
                              </p:par>
                              <p:par>
                                <p:cTn id="118" presetID="10" presetClass="entr" presetSubtype="0" fill="hold" nodeType="withEffect">
                                  <p:stCondLst>
                                    <p:cond delay="0"/>
                                  </p:stCondLst>
                                  <p:childTnLst>
                                    <p:set>
                                      <p:cBhvr>
                                        <p:cTn id="119" dur="1" fill="hold">
                                          <p:stCondLst>
                                            <p:cond delay="0"/>
                                          </p:stCondLst>
                                        </p:cTn>
                                        <p:tgtEl>
                                          <p:spTgt spid="334"/>
                                        </p:tgtEl>
                                        <p:attrNameLst>
                                          <p:attrName>style.visibility</p:attrName>
                                        </p:attrNameLst>
                                      </p:cBhvr>
                                      <p:to>
                                        <p:strVal val="visible"/>
                                      </p:to>
                                    </p:set>
                                    <p:animEffect transition="in" filter="fade">
                                      <p:cBhvr>
                                        <p:cTn id="120" dur="500"/>
                                        <p:tgtEl>
                                          <p:spTgt spid="334"/>
                                        </p:tgtEl>
                                      </p:cBhvr>
                                    </p:animEffect>
                                  </p:childTnLst>
                                </p:cTn>
                              </p:par>
                              <p:par>
                                <p:cTn id="121" presetID="10" presetClass="entr" presetSubtype="0" fill="hold" nodeType="withEffect">
                                  <p:stCondLst>
                                    <p:cond delay="0"/>
                                  </p:stCondLst>
                                  <p:childTnLst>
                                    <p:set>
                                      <p:cBhvr>
                                        <p:cTn id="122" dur="1" fill="hold">
                                          <p:stCondLst>
                                            <p:cond delay="0"/>
                                          </p:stCondLst>
                                        </p:cTn>
                                        <p:tgtEl>
                                          <p:spTgt spid="335"/>
                                        </p:tgtEl>
                                        <p:attrNameLst>
                                          <p:attrName>style.visibility</p:attrName>
                                        </p:attrNameLst>
                                      </p:cBhvr>
                                      <p:to>
                                        <p:strVal val="visible"/>
                                      </p:to>
                                    </p:set>
                                    <p:animEffect transition="in" filter="fade">
                                      <p:cBhvr>
                                        <p:cTn id="123" dur="500"/>
                                        <p:tgtEl>
                                          <p:spTgt spid="335"/>
                                        </p:tgtEl>
                                      </p:cBhvr>
                                    </p:animEffect>
                                  </p:childTnLst>
                                </p:cTn>
                              </p:par>
                              <p:par>
                                <p:cTn id="124" presetID="10" presetClass="entr" presetSubtype="0" fill="hold" nodeType="withEffect">
                                  <p:stCondLst>
                                    <p:cond delay="0"/>
                                  </p:stCondLst>
                                  <p:childTnLst>
                                    <p:set>
                                      <p:cBhvr>
                                        <p:cTn id="125" dur="1" fill="hold">
                                          <p:stCondLst>
                                            <p:cond delay="0"/>
                                          </p:stCondLst>
                                        </p:cTn>
                                        <p:tgtEl>
                                          <p:spTgt spid="331"/>
                                        </p:tgtEl>
                                        <p:attrNameLst>
                                          <p:attrName>style.visibility</p:attrName>
                                        </p:attrNameLst>
                                      </p:cBhvr>
                                      <p:to>
                                        <p:strVal val="visible"/>
                                      </p:to>
                                    </p:set>
                                    <p:animEffect transition="in" filter="fade">
                                      <p:cBhvr>
                                        <p:cTn id="126" dur="500"/>
                                        <p:tgtEl>
                                          <p:spTgt spid="331"/>
                                        </p:tgtEl>
                                      </p:cBhvr>
                                    </p:animEffect>
                                  </p:childTnLst>
                                </p:cTn>
                              </p:par>
                              <p:par>
                                <p:cTn id="127" presetID="10" presetClass="entr" presetSubtype="0" fill="hold" nodeType="withEffect">
                                  <p:stCondLst>
                                    <p:cond delay="0"/>
                                  </p:stCondLst>
                                  <p:childTnLst>
                                    <p:set>
                                      <p:cBhvr>
                                        <p:cTn id="128" dur="1" fill="hold">
                                          <p:stCondLst>
                                            <p:cond delay="0"/>
                                          </p:stCondLst>
                                        </p:cTn>
                                        <p:tgtEl>
                                          <p:spTgt spid="333"/>
                                        </p:tgtEl>
                                        <p:attrNameLst>
                                          <p:attrName>style.visibility</p:attrName>
                                        </p:attrNameLst>
                                      </p:cBhvr>
                                      <p:to>
                                        <p:strVal val="visible"/>
                                      </p:to>
                                    </p:set>
                                    <p:animEffect transition="in" filter="fade">
                                      <p:cBhvr>
                                        <p:cTn id="129" dur="500"/>
                                        <p:tgtEl>
                                          <p:spTgt spid="333"/>
                                        </p:tgtEl>
                                      </p:cBhvr>
                                    </p:animEffect>
                                  </p:childTnLst>
                                </p:cTn>
                              </p:par>
                              <p:par>
                                <p:cTn id="130" presetID="10" presetClass="entr" presetSubtype="0" fill="hold" nodeType="withEffect">
                                  <p:stCondLst>
                                    <p:cond delay="0"/>
                                  </p:stCondLst>
                                  <p:childTnLst>
                                    <p:set>
                                      <p:cBhvr>
                                        <p:cTn id="131" dur="1" fill="hold">
                                          <p:stCondLst>
                                            <p:cond delay="0"/>
                                          </p:stCondLst>
                                        </p:cTn>
                                        <p:tgtEl>
                                          <p:spTgt spid="336"/>
                                        </p:tgtEl>
                                        <p:attrNameLst>
                                          <p:attrName>style.visibility</p:attrName>
                                        </p:attrNameLst>
                                      </p:cBhvr>
                                      <p:to>
                                        <p:strVal val="visible"/>
                                      </p:to>
                                    </p:set>
                                    <p:animEffect transition="in" filter="fade">
                                      <p:cBhvr>
                                        <p:cTn id="132" dur="500"/>
                                        <p:tgtEl>
                                          <p:spTgt spid="336"/>
                                        </p:tgtEl>
                                      </p:cBhvr>
                                    </p:animEffect>
                                  </p:childTnLst>
                                </p:cTn>
                              </p:par>
                              <p:par>
                                <p:cTn id="133" presetID="10" presetClass="entr" presetSubtype="0" fill="hold" nodeType="withEffect">
                                  <p:stCondLst>
                                    <p:cond delay="0"/>
                                  </p:stCondLst>
                                  <p:childTnLst>
                                    <p:set>
                                      <p:cBhvr>
                                        <p:cTn id="134" dur="1" fill="hold">
                                          <p:stCondLst>
                                            <p:cond delay="0"/>
                                          </p:stCondLst>
                                        </p:cTn>
                                        <p:tgtEl>
                                          <p:spTgt spid="417"/>
                                        </p:tgtEl>
                                        <p:attrNameLst>
                                          <p:attrName>style.visibility</p:attrName>
                                        </p:attrNameLst>
                                      </p:cBhvr>
                                      <p:to>
                                        <p:strVal val="visible"/>
                                      </p:to>
                                    </p:set>
                                    <p:animEffect transition="in" filter="fade">
                                      <p:cBhvr>
                                        <p:cTn id="135" dur="500"/>
                                        <p:tgtEl>
                                          <p:spTgt spid="417"/>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2" fill="hold" grpId="0" nodeType="clickEffect">
                                  <p:stCondLst>
                                    <p:cond delay="0"/>
                                  </p:stCondLst>
                                  <p:childTnLst>
                                    <p:set>
                                      <p:cBhvr>
                                        <p:cTn id="139" dur="1" fill="hold">
                                          <p:stCondLst>
                                            <p:cond delay="0"/>
                                          </p:stCondLst>
                                        </p:cTn>
                                        <p:tgtEl>
                                          <p:spTgt spid="71"/>
                                        </p:tgtEl>
                                        <p:attrNameLst>
                                          <p:attrName>style.visibility</p:attrName>
                                        </p:attrNameLst>
                                      </p:cBhvr>
                                      <p:to>
                                        <p:strVal val="visible"/>
                                      </p:to>
                                    </p:set>
                                    <p:animEffect transition="in" filter="wipe(right)">
                                      <p:cBhvr>
                                        <p:cTn id="140" dur="500"/>
                                        <p:tgtEl>
                                          <p:spTgt spid="71"/>
                                        </p:tgtEl>
                                      </p:cBhvr>
                                    </p:animEffect>
                                  </p:childTnLst>
                                </p:cTn>
                              </p:par>
                            </p:childTnLst>
                          </p:cTn>
                        </p:par>
                        <p:par>
                          <p:cTn id="141" fill="hold">
                            <p:stCondLst>
                              <p:cond delay="500"/>
                            </p:stCondLst>
                            <p:childTnLst>
                              <p:par>
                                <p:cTn id="142" presetID="10" presetClass="entr" presetSubtype="0" fill="hold" nodeType="afterEffect">
                                  <p:stCondLst>
                                    <p:cond delay="0"/>
                                  </p:stCondLst>
                                  <p:childTnLst>
                                    <p:set>
                                      <p:cBhvr>
                                        <p:cTn id="143" dur="1" fill="hold">
                                          <p:stCondLst>
                                            <p:cond delay="0"/>
                                          </p:stCondLst>
                                        </p:cTn>
                                        <p:tgtEl>
                                          <p:spTgt spid="337"/>
                                        </p:tgtEl>
                                        <p:attrNameLst>
                                          <p:attrName>style.visibility</p:attrName>
                                        </p:attrNameLst>
                                      </p:cBhvr>
                                      <p:to>
                                        <p:strVal val="visible"/>
                                      </p:to>
                                    </p:set>
                                    <p:animEffect transition="in" filter="fade">
                                      <p:cBhvr>
                                        <p:cTn id="144" dur="500"/>
                                        <p:tgtEl>
                                          <p:spTgt spid="337"/>
                                        </p:tgtEl>
                                      </p:cBhvr>
                                    </p:animEffect>
                                  </p:childTnLst>
                                </p:cTn>
                              </p:par>
                              <p:par>
                                <p:cTn id="145" presetID="10" presetClass="entr" presetSubtype="0" fill="hold" nodeType="withEffect">
                                  <p:stCondLst>
                                    <p:cond delay="0"/>
                                  </p:stCondLst>
                                  <p:childTnLst>
                                    <p:set>
                                      <p:cBhvr>
                                        <p:cTn id="146" dur="1" fill="hold">
                                          <p:stCondLst>
                                            <p:cond delay="0"/>
                                          </p:stCondLst>
                                        </p:cTn>
                                        <p:tgtEl>
                                          <p:spTgt spid="328"/>
                                        </p:tgtEl>
                                        <p:attrNameLst>
                                          <p:attrName>style.visibility</p:attrName>
                                        </p:attrNameLst>
                                      </p:cBhvr>
                                      <p:to>
                                        <p:strVal val="visible"/>
                                      </p:to>
                                    </p:set>
                                    <p:animEffect transition="in" filter="fade">
                                      <p:cBhvr>
                                        <p:cTn id="147" dur="500"/>
                                        <p:tgtEl>
                                          <p:spTgt spid="328"/>
                                        </p:tgtEl>
                                      </p:cBhvr>
                                    </p:animEffect>
                                  </p:childTnLst>
                                </p:cTn>
                              </p:par>
                              <p:par>
                                <p:cTn id="148" presetID="10" presetClass="entr" presetSubtype="0" fill="hold" nodeType="withEffect">
                                  <p:stCondLst>
                                    <p:cond delay="0"/>
                                  </p:stCondLst>
                                  <p:childTnLst>
                                    <p:set>
                                      <p:cBhvr>
                                        <p:cTn id="149" dur="1" fill="hold">
                                          <p:stCondLst>
                                            <p:cond delay="0"/>
                                          </p:stCondLst>
                                        </p:cTn>
                                        <p:tgtEl>
                                          <p:spTgt spid="338"/>
                                        </p:tgtEl>
                                        <p:attrNameLst>
                                          <p:attrName>style.visibility</p:attrName>
                                        </p:attrNameLst>
                                      </p:cBhvr>
                                      <p:to>
                                        <p:strVal val="visible"/>
                                      </p:to>
                                    </p:set>
                                    <p:animEffect transition="in" filter="fade">
                                      <p:cBhvr>
                                        <p:cTn id="150" dur="500"/>
                                        <p:tgtEl>
                                          <p:spTgt spid="338"/>
                                        </p:tgtEl>
                                      </p:cBhvr>
                                    </p:animEffect>
                                  </p:childTnLst>
                                </p:cTn>
                              </p:par>
                              <p:par>
                                <p:cTn id="151" presetID="10" presetClass="entr" presetSubtype="0" fill="hold" nodeType="withEffect">
                                  <p:stCondLst>
                                    <p:cond delay="0"/>
                                  </p:stCondLst>
                                  <p:childTnLst>
                                    <p:set>
                                      <p:cBhvr>
                                        <p:cTn id="152" dur="1" fill="hold">
                                          <p:stCondLst>
                                            <p:cond delay="0"/>
                                          </p:stCondLst>
                                        </p:cTn>
                                        <p:tgtEl>
                                          <p:spTgt spid="339"/>
                                        </p:tgtEl>
                                        <p:attrNameLst>
                                          <p:attrName>style.visibility</p:attrName>
                                        </p:attrNameLst>
                                      </p:cBhvr>
                                      <p:to>
                                        <p:strVal val="visible"/>
                                      </p:to>
                                    </p:set>
                                    <p:animEffect transition="in" filter="fade">
                                      <p:cBhvr>
                                        <p:cTn id="153" dur="500"/>
                                        <p:tgtEl>
                                          <p:spTgt spid="339"/>
                                        </p:tgtEl>
                                      </p:cBhvr>
                                    </p:animEffect>
                                  </p:childTnLst>
                                </p:cTn>
                              </p:par>
                              <p:par>
                                <p:cTn id="154" presetID="10" presetClass="entr" presetSubtype="0" fill="hold" nodeType="withEffect">
                                  <p:stCondLst>
                                    <p:cond delay="0"/>
                                  </p:stCondLst>
                                  <p:childTnLst>
                                    <p:set>
                                      <p:cBhvr>
                                        <p:cTn id="155" dur="1" fill="hold">
                                          <p:stCondLst>
                                            <p:cond delay="0"/>
                                          </p:stCondLst>
                                        </p:cTn>
                                        <p:tgtEl>
                                          <p:spTgt spid="340"/>
                                        </p:tgtEl>
                                        <p:attrNameLst>
                                          <p:attrName>style.visibility</p:attrName>
                                        </p:attrNameLst>
                                      </p:cBhvr>
                                      <p:to>
                                        <p:strVal val="visible"/>
                                      </p:to>
                                    </p:set>
                                    <p:animEffect transition="in" filter="fade">
                                      <p:cBhvr>
                                        <p:cTn id="156" dur="500"/>
                                        <p:tgtEl>
                                          <p:spTgt spid="340"/>
                                        </p:tgtEl>
                                      </p:cBhvr>
                                    </p:animEffect>
                                  </p:childTnLst>
                                </p:cTn>
                              </p:par>
                              <p:par>
                                <p:cTn id="157" presetID="10" presetClass="entr" presetSubtype="0" fill="hold" nodeType="withEffect">
                                  <p:stCondLst>
                                    <p:cond delay="0"/>
                                  </p:stCondLst>
                                  <p:childTnLst>
                                    <p:set>
                                      <p:cBhvr>
                                        <p:cTn id="158" dur="1" fill="hold">
                                          <p:stCondLst>
                                            <p:cond delay="0"/>
                                          </p:stCondLst>
                                        </p:cTn>
                                        <p:tgtEl>
                                          <p:spTgt spid="341"/>
                                        </p:tgtEl>
                                        <p:attrNameLst>
                                          <p:attrName>style.visibility</p:attrName>
                                        </p:attrNameLst>
                                      </p:cBhvr>
                                      <p:to>
                                        <p:strVal val="visible"/>
                                      </p:to>
                                    </p:set>
                                    <p:animEffect transition="in" filter="fade">
                                      <p:cBhvr>
                                        <p:cTn id="159" dur="500"/>
                                        <p:tgtEl>
                                          <p:spTgt spid="341"/>
                                        </p:tgtEl>
                                      </p:cBhvr>
                                    </p:animEffect>
                                  </p:childTnLst>
                                </p:cTn>
                              </p:par>
                              <p:par>
                                <p:cTn id="160" presetID="10" presetClass="entr" presetSubtype="0" fill="hold" nodeType="withEffect">
                                  <p:stCondLst>
                                    <p:cond delay="0"/>
                                  </p:stCondLst>
                                  <p:childTnLst>
                                    <p:set>
                                      <p:cBhvr>
                                        <p:cTn id="161" dur="1" fill="hold">
                                          <p:stCondLst>
                                            <p:cond delay="0"/>
                                          </p:stCondLst>
                                        </p:cTn>
                                        <p:tgtEl>
                                          <p:spTgt spid="242"/>
                                        </p:tgtEl>
                                        <p:attrNameLst>
                                          <p:attrName>style.visibility</p:attrName>
                                        </p:attrNameLst>
                                      </p:cBhvr>
                                      <p:to>
                                        <p:strVal val="visible"/>
                                      </p:to>
                                    </p:set>
                                    <p:animEffect transition="in" filter="fade">
                                      <p:cBhvr>
                                        <p:cTn id="162" dur="500"/>
                                        <p:tgtEl>
                                          <p:spTgt spid="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5" grpId="0" animBg="1"/>
      <p:bldP spid="87" grpId="0" animBg="1"/>
      <p:bldP spid="31" grpId="0" animBg="1"/>
      <p:bldP spid="32" grpId="0" animBg="1"/>
      <p:bldP spid="56" grpId="0" animBg="1"/>
      <p:bldP spid="71" grpId="0" animBg="1"/>
      <p:bldP spid="3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001">
            <a:extLst>
              <a:ext uri="{FF2B5EF4-FFF2-40B4-BE49-F238E27FC236}">
                <a16:creationId xmlns:a16="http://schemas.microsoft.com/office/drawing/2014/main" id="{A46AAE4A-F028-42FE-99B0-272BC84036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4732" y="1091101"/>
            <a:ext cx="8522458" cy="4793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991206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67684" y="5960018"/>
            <a:ext cx="10758655" cy="606470"/>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2013 Microsoft Corporation. All rights reserved. Microsoft, Windows and other product names are or may be registered trademarks and/or trademarks in the U.S. and/or other countries.</a:t>
            </a:r>
          </a:p>
          <a:p>
            <a:pPr defTabSz="913924" eaLnBrk="0" hangingPunct="0"/>
            <a:r>
              <a:rPr lang="en-US" sz="686"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450203" y="3083702"/>
            <a:ext cx="3223861" cy="690597"/>
          </a:xfrm>
          <a:prstGeom prst="rect">
            <a:avLst/>
          </a:prstGeom>
        </p:spPr>
      </p:pic>
    </p:spTree>
    <p:extLst>
      <p:ext uri="{BB962C8B-B14F-4D97-AF65-F5344CB8AC3E}">
        <p14:creationId xmlns:p14="http://schemas.microsoft.com/office/powerpoint/2010/main" val="1637407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Freeform 54"/>
          <p:cNvSpPr>
            <a:spLocks noChangeAspect="1"/>
          </p:cNvSpPr>
          <p:nvPr/>
        </p:nvSpPr>
        <p:spPr bwMode="auto">
          <a:xfrm flipH="1">
            <a:off x="5581304" y="2539608"/>
            <a:ext cx="5165868" cy="3311549"/>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 name="connsiteX0" fmla="*/ 1594 w 10000"/>
              <a:gd name="connsiteY0" fmla="*/ 4391 h 10000"/>
              <a:gd name="connsiteX1" fmla="*/ 1594 w 10000"/>
              <a:gd name="connsiteY1" fmla="*/ 4188 h 10000"/>
              <a:gd name="connsiteX2" fmla="*/ 4355 w 10000"/>
              <a:gd name="connsiteY2" fmla="*/ 0 h 10000"/>
              <a:gd name="connsiteX3" fmla="*/ 6651 w 10000"/>
              <a:gd name="connsiteY3" fmla="*/ 1870 h 10000"/>
              <a:gd name="connsiteX4" fmla="*/ 7410 w 10000"/>
              <a:gd name="connsiteY4" fmla="*/ 1565 h 10000"/>
              <a:gd name="connsiteX5" fmla="*/ 8302 w 10000"/>
              <a:gd name="connsiteY5" fmla="*/ 1971 h 10000"/>
              <a:gd name="connsiteX6" fmla="*/ 9013 w 10000"/>
              <a:gd name="connsiteY6" fmla="*/ 3942 h 10000"/>
              <a:gd name="connsiteX7" fmla="*/ 10000 w 10000"/>
              <a:gd name="connsiteY7" fmla="*/ 6696 h 10000"/>
              <a:gd name="connsiteX8" fmla="*/ 8074 w 10000"/>
              <a:gd name="connsiteY8" fmla="*/ 10000 h 10000"/>
              <a:gd name="connsiteX9" fmla="*/ 7837 w 10000"/>
              <a:gd name="connsiteY9" fmla="*/ 10000 h 10000"/>
              <a:gd name="connsiteX10" fmla="*/ 7609 w 10000"/>
              <a:gd name="connsiteY10" fmla="*/ 10000 h 10000"/>
              <a:gd name="connsiteX11" fmla="*/ 3102 w 10000"/>
              <a:gd name="connsiteY11" fmla="*/ 10000 h 10000"/>
              <a:gd name="connsiteX12" fmla="*/ 3017 w 10000"/>
              <a:gd name="connsiteY12" fmla="*/ 10000 h 10000"/>
              <a:gd name="connsiteX13" fmla="*/ 2571 w 10000"/>
              <a:gd name="connsiteY13" fmla="*/ 10000 h 10000"/>
              <a:gd name="connsiteX14" fmla="*/ 1860 w 10000"/>
              <a:gd name="connsiteY14" fmla="*/ 10000 h 10000"/>
              <a:gd name="connsiteX15" fmla="*/ 0 w 10000"/>
              <a:gd name="connsiteY15" fmla="*/ 7174 h 10000"/>
              <a:gd name="connsiteX16" fmla="*/ 1594 w 10000"/>
              <a:gd name="connsiteY16" fmla="*/ 4391 h 10000"/>
              <a:gd name="connsiteX0" fmla="*/ 1594 w 10000"/>
              <a:gd name="connsiteY0" fmla="*/ 4391 h 10000"/>
              <a:gd name="connsiteX1" fmla="*/ 1594 w 10000"/>
              <a:gd name="connsiteY1" fmla="*/ 4188 h 10000"/>
              <a:gd name="connsiteX2" fmla="*/ 4355 w 10000"/>
              <a:gd name="connsiteY2" fmla="*/ 0 h 10000"/>
              <a:gd name="connsiteX3" fmla="*/ 6651 w 10000"/>
              <a:gd name="connsiteY3" fmla="*/ 1870 h 10000"/>
              <a:gd name="connsiteX4" fmla="*/ 7410 w 10000"/>
              <a:gd name="connsiteY4" fmla="*/ 1565 h 10000"/>
              <a:gd name="connsiteX5" fmla="*/ 8302 w 10000"/>
              <a:gd name="connsiteY5" fmla="*/ 1971 h 10000"/>
              <a:gd name="connsiteX6" fmla="*/ 9013 w 10000"/>
              <a:gd name="connsiteY6" fmla="*/ 3942 h 10000"/>
              <a:gd name="connsiteX7" fmla="*/ 10000 w 10000"/>
              <a:gd name="connsiteY7" fmla="*/ 6696 h 10000"/>
              <a:gd name="connsiteX8" fmla="*/ 8074 w 10000"/>
              <a:gd name="connsiteY8" fmla="*/ 10000 h 10000"/>
              <a:gd name="connsiteX9" fmla="*/ 7837 w 10000"/>
              <a:gd name="connsiteY9" fmla="*/ 10000 h 10000"/>
              <a:gd name="connsiteX10" fmla="*/ 7609 w 10000"/>
              <a:gd name="connsiteY10" fmla="*/ 10000 h 10000"/>
              <a:gd name="connsiteX11" fmla="*/ 3102 w 10000"/>
              <a:gd name="connsiteY11" fmla="*/ 10000 h 10000"/>
              <a:gd name="connsiteX12" fmla="*/ 2571 w 10000"/>
              <a:gd name="connsiteY12" fmla="*/ 10000 h 10000"/>
              <a:gd name="connsiteX13" fmla="*/ 1860 w 10000"/>
              <a:gd name="connsiteY13" fmla="*/ 10000 h 10000"/>
              <a:gd name="connsiteX14" fmla="*/ 0 w 10000"/>
              <a:gd name="connsiteY14" fmla="*/ 7174 h 10000"/>
              <a:gd name="connsiteX15" fmla="*/ 1594 w 10000"/>
              <a:gd name="connsiteY15" fmla="*/ 4391 h 10000"/>
              <a:gd name="connsiteX0" fmla="*/ 1594 w 10000"/>
              <a:gd name="connsiteY0" fmla="*/ 4391 h 10000"/>
              <a:gd name="connsiteX1" fmla="*/ 1594 w 10000"/>
              <a:gd name="connsiteY1" fmla="*/ 4188 h 10000"/>
              <a:gd name="connsiteX2" fmla="*/ 4355 w 10000"/>
              <a:gd name="connsiteY2" fmla="*/ 0 h 10000"/>
              <a:gd name="connsiteX3" fmla="*/ 6651 w 10000"/>
              <a:gd name="connsiteY3" fmla="*/ 1870 h 10000"/>
              <a:gd name="connsiteX4" fmla="*/ 7410 w 10000"/>
              <a:gd name="connsiteY4" fmla="*/ 1565 h 10000"/>
              <a:gd name="connsiteX5" fmla="*/ 8302 w 10000"/>
              <a:gd name="connsiteY5" fmla="*/ 1971 h 10000"/>
              <a:gd name="connsiteX6" fmla="*/ 9013 w 10000"/>
              <a:gd name="connsiteY6" fmla="*/ 3942 h 10000"/>
              <a:gd name="connsiteX7" fmla="*/ 10000 w 10000"/>
              <a:gd name="connsiteY7" fmla="*/ 6696 h 10000"/>
              <a:gd name="connsiteX8" fmla="*/ 8074 w 10000"/>
              <a:gd name="connsiteY8" fmla="*/ 10000 h 10000"/>
              <a:gd name="connsiteX9" fmla="*/ 7837 w 10000"/>
              <a:gd name="connsiteY9" fmla="*/ 10000 h 10000"/>
              <a:gd name="connsiteX10" fmla="*/ 7609 w 10000"/>
              <a:gd name="connsiteY10" fmla="*/ 10000 h 10000"/>
              <a:gd name="connsiteX11" fmla="*/ 2571 w 10000"/>
              <a:gd name="connsiteY11" fmla="*/ 10000 h 10000"/>
              <a:gd name="connsiteX12" fmla="*/ 1860 w 10000"/>
              <a:gd name="connsiteY12" fmla="*/ 10000 h 10000"/>
              <a:gd name="connsiteX13" fmla="*/ 0 w 10000"/>
              <a:gd name="connsiteY13" fmla="*/ 7174 h 10000"/>
              <a:gd name="connsiteX14" fmla="*/ 1594 w 10000"/>
              <a:gd name="connsiteY14" fmla="*/ 4391 h 10000"/>
              <a:gd name="connsiteX0" fmla="*/ 1594 w 10000"/>
              <a:gd name="connsiteY0" fmla="*/ 4391 h 10000"/>
              <a:gd name="connsiteX1" fmla="*/ 1594 w 10000"/>
              <a:gd name="connsiteY1" fmla="*/ 4188 h 10000"/>
              <a:gd name="connsiteX2" fmla="*/ 4355 w 10000"/>
              <a:gd name="connsiteY2" fmla="*/ 0 h 10000"/>
              <a:gd name="connsiteX3" fmla="*/ 6651 w 10000"/>
              <a:gd name="connsiteY3" fmla="*/ 1870 h 10000"/>
              <a:gd name="connsiteX4" fmla="*/ 7410 w 10000"/>
              <a:gd name="connsiteY4" fmla="*/ 1565 h 10000"/>
              <a:gd name="connsiteX5" fmla="*/ 8302 w 10000"/>
              <a:gd name="connsiteY5" fmla="*/ 1971 h 10000"/>
              <a:gd name="connsiteX6" fmla="*/ 9013 w 10000"/>
              <a:gd name="connsiteY6" fmla="*/ 3942 h 10000"/>
              <a:gd name="connsiteX7" fmla="*/ 10000 w 10000"/>
              <a:gd name="connsiteY7" fmla="*/ 6696 h 10000"/>
              <a:gd name="connsiteX8" fmla="*/ 8074 w 10000"/>
              <a:gd name="connsiteY8" fmla="*/ 10000 h 10000"/>
              <a:gd name="connsiteX9" fmla="*/ 7837 w 10000"/>
              <a:gd name="connsiteY9" fmla="*/ 10000 h 10000"/>
              <a:gd name="connsiteX10" fmla="*/ 7609 w 10000"/>
              <a:gd name="connsiteY10" fmla="*/ 10000 h 10000"/>
              <a:gd name="connsiteX11" fmla="*/ 1860 w 10000"/>
              <a:gd name="connsiteY11" fmla="*/ 10000 h 10000"/>
              <a:gd name="connsiteX12" fmla="*/ 0 w 10000"/>
              <a:gd name="connsiteY12" fmla="*/ 7174 h 10000"/>
              <a:gd name="connsiteX13" fmla="*/ 1594 w 10000"/>
              <a:gd name="connsiteY13" fmla="*/ 4391 h 10000"/>
              <a:gd name="connsiteX0" fmla="*/ 1594 w 10000"/>
              <a:gd name="connsiteY0" fmla="*/ 4391 h 10000"/>
              <a:gd name="connsiteX1" fmla="*/ 1594 w 10000"/>
              <a:gd name="connsiteY1" fmla="*/ 4188 h 10000"/>
              <a:gd name="connsiteX2" fmla="*/ 4355 w 10000"/>
              <a:gd name="connsiteY2" fmla="*/ 0 h 10000"/>
              <a:gd name="connsiteX3" fmla="*/ 6651 w 10000"/>
              <a:gd name="connsiteY3" fmla="*/ 1870 h 10000"/>
              <a:gd name="connsiteX4" fmla="*/ 7410 w 10000"/>
              <a:gd name="connsiteY4" fmla="*/ 1565 h 10000"/>
              <a:gd name="connsiteX5" fmla="*/ 8302 w 10000"/>
              <a:gd name="connsiteY5" fmla="*/ 1971 h 10000"/>
              <a:gd name="connsiteX6" fmla="*/ 9013 w 10000"/>
              <a:gd name="connsiteY6" fmla="*/ 3942 h 10000"/>
              <a:gd name="connsiteX7" fmla="*/ 10000 w 10000"/>
              <a:gd name="connsiteY7" fmla="*/ 6696 h 10000"/>
              <a:gd name="connsiteX8" fmla="*/ 8074 w 10000"/>
              <a:gd name="connsiteY8" fmla="*/ 10000 h 10000"/>
              <a:gd name="connsiteX9" fmla="*/ 7609 w 10000"/>
              <a:gd name="connsiteY9" fmla="*/ 10000 h 10000"/>
              <a:gd name="connsiteX10" fmla="*/ 1860 w 10000"/>
              <a:gd name="connsiteY10" fmla="*/ 10000 h 10000"/>
              <a:gd name="connsiteX11" fmla="*/ 0 w 10000"/>
              <a:gd name="connsiteY11" fmla="*/ 7174 h 10000"/>
              <a:gd name="connsiteX12" fmla="*/ 1594 w 10000"/>
              <a:gd name="connsiteY12" fmla="*/ 4391 h 10000"/>
              <a:gd name="connsiteX0" fmla="*/ 1594 w 10000"/>
              <a:gd name="connsiteY0" fmla="*/ 4391 h 10000"/>
              <a:gd name="connsiteX1" fmla="*/ 1594 w 10000"/>
              <a:gd name="connsiteY1" fmla="*/ 4188 h 10000"/>
              <a:gd name="connsiteX2" fmla="*/ 4355 w 10000"/>
              <a:gd name="connsiteY2" fmla="*/ 0 h 10000"/>
              <a:gd name="connsiteX3" fmla="*/ 6651 w 10000"/>
              <a:gd name="connsiteY3" fmla="*/ 1870 h 10000"/>
              <a:gd name="connsiteX4" fmla="*/ 7410 w 10000"/>
              <a:gd name="connsiteY4" fmla="*/ 1565 h 10000"/>
              <a:gd name="connsiteX5" fmla="*/ 8302 w 10000"/>
              <a:gd name="connsiteY5" fmla="*/ 1971 h 10000"/>
              <a:gd name="connsiteX6" fmla="*/ 9013 w 10000"/>
              <a:gd name="connsiteY6" fmla="*/ 3942 h 10000"/>
              <a:gd name="connsiteX7" fmla="*/ 10000 w 10000"/>
              <a:gd name="connsiteY7" fmla="*/ 6696 h 10000"/>
              <a:gd name="connsiteX8" fmla="*/ 8074 w 10000"/>
              <a:gd name="connsiteY8" fmla="*/ 10000 h 10000"/>
              <a:gd name="connsiteX9" fmla="*/ 1860 w 10000"/>
              <a:gd name="connsiteY9" fmla="*/ 10000 h 10000"/>
              <a:gd name="connsiteX10" fmla="*/ 0 w 10000"/>
              <a:gd name="connsiteY10" fmla="*/ 7174 h 10000"/>
              <a:gd name="connsiteX11" fmla="*/ 1594 w 10000"/>
              <a:gd name="connsiteY11" fmla="*/ 439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000">
                <a:moveTo>
                  <a:pt x="1594" y="4391"/>
                </a:moveTo>
                <a:lnTo>
                  <a:pt x="1594" y="4188"/>
                </a:lnTo>
                <a:cubicBezTo>
                  <a:pt x="1594" y="1870"/>
                  <a:pt x="2827" y="0"/>
                  <a:pt x="4355" y="0"/>
                </a:cubicBezTo>
                <a:cubicBezTo>
                  <a:pt x="5313" y="0"/>
                  <a:pt x="6157" y="754"/>
                  <a:pt x="6651" y="1870"/>
                </a:cubicBezTo>
                <a:cubicBezTo>
                  <a:pt x="6879" y="1681"/>
                  <a:pt x="7135" y="1565"/>
                  <a:pt x="7410" y="1565"/>
                </a:cubicBezTo>
                <a:cubicBezTo>
                  <a:pt x="7742" y="1565"/>
                  <a:pt x="8046" y="1710"/>
                  <a:pt x="8302" y="1971"/>
                </a:cubicBezTo>
                <a:cubicBezTo>
                  <a:pt x="8719" y="2391"/>
                  <a:pt x="8994" y="3116"/>
                  <a:pt x="9013" y="3942"/>
                </a:cubicBezTo>
                <a:cubicBezTo>
                  <a:pt x="9602" y="4522"/>
                  <a:pt x="10000" y="5551"/>
                  <a:pt x="10000" y="6696"/>
                </a:cubicBezTo>
                <a:cubicBezTo>
                  <a:pt x="10000" y="8406"/>
                  <a:pt x="9156" y="9797"/>
                  <a:pt x="8074" y="10000"/>
                </a:cubicBezTo>
                <a:lnTo>
                  <a:pt x="1860" y="10000"/>
                </a:lnTo>
                <a:cubicBezTo>
                  <a:pt x="825" y="9971"/>
                  <a:pt x="0" y="8710"/>
                  <a:pt x="0" y="7174"/>
                </a:cubicBezTo>
                <a:cubicBezTo>
                  <a:pt x="0" y="5754"/>
                  <a:pt x="693" y="4580"/>
                  <a:pt x="1594" y="439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 name="Title 4"/>
          <p:cNvSpPr>
            <a:spLocks noGrp="1"/>
          </p:cNvSpPr>
          <p:nvPr>
            <p:ph type="title"/>
          </p:nvPr>
        </p:nvSpPr>
        <p:spPr/>
        <p:txBody>
          <a:bodyPr>
            <a:normAutofit/>
          </a:bodyPr>
          <a:lstStyle/>
          <a:p>
            <a:pPr lvl="0"/>
            <a:r>
              <a:rPr lang="en-US" sz="2800" cap="all" spc="500" dirty="0">
                <a:ln w="3175">
                  <a:noFill/>
                </a:ln>
                <a:solidFill>
                  <a:srgbClr val="0078D7"/>
                </a:solidFill>
                <a:latin typeface="Segoe UI Semilight" charset="0"/>
                <a:ea typeface="+mn-ea"/>
                <a:cs typeface="Segoe UI Semilight" charset="0"/>
              </a:rPr>
              <a:t>Your database on autopilot</a:t>
            </a:r>
            <a:br>
              <a:rPr lang="en-US" dirty="0"/>
            </a:br>
            <a:r>
              <a:rPr lang="en-US" sz="2000" cap="all" dirty="0">
                <a:solidFill>
                  <a:srgbClr val="0078D7"/>
                </a:solidFill>
              </a:rPr>
              <a:t>Built-in admin and data protection</a:t>
            </a:r>
            <a:endParaRPr lang="en-US" sz="2700" cap="all" dirty="0">
              <a:solidFill>
                <a:srgbClr val="0078D7"/>
              </a:solidFill>
            </a:endParaRPr>
          </a:p>
        </p:txBody>
      </p:sp>
      <p:sp>
        <p:nvSpPr>
          <p:cNvPr id="6" name="Text Placeholder 5"/>
          <p:cNvSpPr>
            <a:spLocks noGrp="1"/>
          </p:cNvSpPr>
          <p:nvPr>
            <p:ph type="body" sz="quarter" idx="10"/>
          </p:nvPr>
        </p:nvSpPr>
        <p:spPr>
          <a:xfrm>
            <a:off x="274638" y="2357133"/>
            <a:ext cx="4383830" cy="3434786"/>
          </a:xfrm>
        </p:spPr>
        <p:txBody>
          <a:bodyPr/>
          <a:lstStyle/>
          <a:p>
            <a:pPr lvl="0"/>
            <a:r>
              <a:rPr lang="en-US" sz="1800" dirty="0"/>
              <a:t>Fully managed activities like maintenance, security, updates, DR and back-ups</a:t>
            </a:r>
          </a:p>
          <a:p>
            <a:pPr lvl="0"/>
            <a:r>
              <a:rPr lang="en-US" sz="1800" dirty="0"/>
              <a:t>No application downtime</a:t>
            </a:r>
          </a:p>
          <a:p>
            <a:pPr lvl="0"/>
            <a:r>
              <a:rPr lang="en-US" sz="1800" dirty="0"/>
              <a:t>Save money, time and worry</a:t>
            </a:r>
          </a:p>
        </p:txBody>
      </p:sp>
      <p:sp>
        <p:nvSpPr>
          <p:cNvPr id="61" name="Freeform 60"/>
          <p:cNvSpPr/>
          <p:nvPr/>
        </p:nvSpPr>
        <p:spPr bwMode="auto">
          <a:xfrm>
            <a:off x="7967388" y="2758766"/>
            <a:ext cx="713061" cy="914538"/>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5" name="Freeform 64"/>
          <p:cNvSpPr/>
          <p:nvPr/>
        </p:nvSpPr>
        <p:spPr bwMode="auto">
          <a:xfrm rot="20794211">
            <a:off x="7684002" y="4621068"/>
            <a:ext cx="799333" cy="799337"/>
          </a:xfrm>
          <a:custGeom>
            <a:avLst/>
            <a:gdLst>
              <a:gd name="connsiteX0" fmla="*/ 495300 w 990600"/>
              <a:gd name="connsiteY0" fmla="*/ 397328 h 990600"/>
              <a:gd name="connsiteX1" fmla="*/ 397328 w 990600"/>
              <a:gd name="connsiteY1" fmla="*/ 495300 h 990600"/>
              <a:gd name="connsiteX2" fmla="*/ 495300 w 990600"/>
              <a:gd name="connsiteY2" fmla="*/ 593272 h 990600"/>
              <a:gd name="connsiteX3" fmla="*/ 593272 w 990600"/>
              <a:gd name="connsiteY3" fmla="*/ 495300 h 990600"/>
              <a:gd name="connsiteX4" fmla="*/ 495300 w 990600"/>
              <a:gd name="connsiteY4" fmla="*/ 397328 h 990600"/>
              <a:gd name="connsiteX5" fmla="*/ 495300 w 990600"/>
              <a:gd name="connsiteY5" fmla="*/ 286687 h 990600"/>
              <a:gd name="connsiteX6" fmla="*/ 703913 w 990600"/>
              <a:gd name="connsiteY6" fmla="*/ 495300 h 990600"/>
              <a:gd name="connsiteX7" fmla="*/ 495300 w 990600"/>
              <a:gd name="connsiteY7" fmla="*/ 703913 h 990600"/>
              <a:gd name="connsiteX8" fmla="*/ 286687 w 990600"/>
              <a:gd name="connsiteY8" fmla="*/ 495300 h 990600"/>
              <a:gd name="connsiteX9" fmla="*/ 495300 w 990600"/>
              <a:gd name="connsiteY9" fmla="*/ 286687 h 990600"/>
              <a:gd name="connsiteX10" fmla="*/ 491466 w 990600"/>
              <a:gd name="connsiteY10" fmla="*/ 204590 h 990600"/>
              <a:gd name="connsiteX11" fmla="*/ 199701 w 990600"/>
              <a:gd name="connsiteY11" fmla="*/ 496355 h 990600"/>
              <a:gd name="connsiteX12" fmla="*/ 491466 w 990600"/>
              <a:gd name="connsiteY12" fmla="*/ 788120 h 990600"/>
              <a:gd name="connsiteX13" fmla="*/ 783231 w 990600"/>
              <a:gd name="connsiteY13" fmla="*/ 496355 h 990600"/>
              <a:gd name="connsiteX14" fmla="*/ 491466 w 990600"/>
              <a:gd name="connsiteY14" fmla="*/ 204590 h 990600"/>
              <a:gd name="connsiteX15" fmla="*/ 495300 w 990600"/>
              <a:gd name="connsiteY15" fmla="*/ 0 h 990600"/>
              <a:gd name="connsiteX16" fmla="*/ 569646 w 990600"/>
              <a:gd name="connsiteY16" fmla="*/ 7495 h 990600"/>
              <a:gd name="connsiteX17" fmla="*/ 579473 w 990600"/>
              <a:gd name="connsiteY17" fmla="*/ 56169 h 990600"/>
              <a:gd name="connsiteX18" fmla="*/ 704851 w 990600"/>
              <a:gd name="connsiteY18" fmla="*/ 139276 h 990600"/>
              <a:gd name="connsiteX19" fmla="*/ 757816 w 990600"/>
              <a:gd name="connsiteY19" fmla="*/ 128583 h 990600"/>
              <a:gd name="connsiteX20" fmla="*/ 795090 w 990600"/>
              <a:gd name="connsiteY20" fmla="*/ 103452 h 990600"/>
              <a:gd name="connsiteX21" fmla="*/ 845530 w 990600"/>
              <a:gd name="connsiteY21" fmla="*/ 145070 h 990600"/>
              <a:gd name="connsiteX22" fmla="*/ 884828 w 990600"/>
              <a:gd name="connsiteY22" fmla="*/ 192699 h 990600"/>
              <a:gd name="connsiteX23" fmla="*/ 884770 w 990600"/>
              <a:gd name="connsiteY23" fmla="*/ 192738 h 990600"/>
              <a:gd name="connsiteX24" fmla="*/ 844915 w 990600"/>
              <a:gd name="connsiteY24" fmla="*/ 288955 h 990600"/>
              <a:gd name="connsiteX25" fmla="*/ 980987 w 990600"/>
              <a:gd name="connsiteY25" fmla="*/ 425027 h 990600"/>
              <a:gd name="connsiteX26" fmla="*/ 983466 w 990600"/>
              <a:gd name="connsiteY26" fmla="*/ 424527 h 990600"/>
              <a:gd name="connsiteX27" fmla="*/ 990600 w 990600"/>
              <a:gd name="connsiteY27" fmla="*/ 495300 h 990600"/>
              <a:gd name="connsiteX28" fmla="*/ 982776 w 990600"/>
              <a:gd name="connsiteY28" fmla="*/ 572916 h 990600"/>
              <a:gd name="connsiteX29" fmla="*/ 934431 w 990600"/>
              <a:gd name="connsiteY29" fmla="*/ 582676 h 990600"/>
              <a:gd name="connsiteX30" fmla="*/ 851324 w 990600"/>
              <a:gd name="connsiteY30" fmla="*/ 708055 h 990600"/>
              <a:gd name="connsiteX31" fmla="*/ 862018 w 990600"/>
              <a:gd name="connsiteY31" fmla="*/ 761020 h 990600"/>
              <a:gd name="connsiteX32" fmla="*/ 885959 w 990600"/>
              <a:gd name="connsiteY32" fmla="*/ 796530 h 990600"/>
              <a:gd name="connsiteX33" fmla="*/ 845530 w 990600"/>
              <a:gd name="connsiteY33" fmla="*/ 845530 h 990600"/>
              <a:gd name="connsiteX34" fmla="*/ 799364 w 990600"/>
              <a:gd name="connsiteY34" fmla="*/ 883621 h 990600"/>
              <a:gd name="connsiteX35" fmla="*/ 757816 w 990600"/>
              <a:gd name="connsiteY35" fmla="*/ 855608 h 990600"/>
              <a:gd name="connsiteX36" fmla="*/ 704851 w 990600"/>
              <a:gd name="connsiteY36" fmla="*/ 844915 h 990600"/>
              <a:gd name="connsiteX37" fmla="*/ 568779 w 990600"/>
              <a:gd name="connsiteY37" fmla="*/ 980987 h 990600"/>
              <a:gd name="connsiteX38" fmla="*/ 569216 w 990600"/>
              <a:gd name="connsiteY38" fmla="*/ 983149 h 990600"/>
              <a:gd name="connsiteX39" fmla="*/ 495300 w 990600"/>
              <a:gd name="connsiteY39" fmla="*/ 990600 h 990600"/>
              <a:gd name="connsiteX40" fmla="*/ 420957 w 990600"/>
              <a:gd name="connsiteY40" fmla="*/ 983106 h 990600"/>
              <a:gd name="connsiteX41" fmla="*/ 411130 w 990600"/>
              <a:gd name="connsiteY41" fmla="*/ 934431 h 990600"/>
              <a:gd name="connsiteX42" fmla="*/ 285751 w 990600"/>
              <a:gd name="connsiteY42" fmla="*/ 851324 h 990600"/>
              <a:gd name="connsiteX43" fmla="*/ 232786 w 990600"/>
              <a:gd name="connsiteY43" fmla="*/ 862017 h 990600"/>
              <a:gd name="connsiteX44" fmla="*/ 195512 w 990600"/>
              <a:gd name="connsiteY44" fmla="*/ 887148 h 990600"/>
              <a:gd name="connsiteX45" fmla="*/ 145070 w 990600"/>
              <a:gd name="connsiteY45" fmla="*/ 845530 h 990600"/>
              <a:gd name="connsiteX46" fmla="*/ 108168 w 990600"/>
              <a:gd name="connsiteY46" fmla="*/ 800805 h 990600"/>
              <a:gd name="connsiteX47" fmla="*/ 134992 w 990600"/>
              <a:gd name="connsiteY47" fmla="*/ 761020 h 990600"/>
              <a:gd name="connsiteX48" fmla="*/ 145685 w 990600"/>
              <a:gd name="connsiteY48" fmla="*/ 708055 h 990600"/>
              <a:gd name="connsiteX49" fmla="*/ 9613 w 990600"/>
              <a:gd name="connsiteY49" fmla="*/ 571983 h 990600"/>
              <a:gd name="connsiteX50" fmla="*/ 7768 w 990600"/>
              <a:gd name="connsiteY50" fmla="*/ 572356 h 990600"/>
              <a:gd name="connsiteX51" fmla="*/ 0 w 990600"/>
              <a:gd name="connsiteY51" fmla="*/ 495300 h 990600"/>
              <a:gd name="connsiteX52" fmla="*/ 7165 w 990600"/>
              <a:gd name="connsiteY52" fmla="*/ 424228 h 990600"/>
              <a:gd name="connsiteX53" fmla="*/ 56169 w 990600"/>
              <a:gd name="connsiteY53" fmla="*/ 414334 h 990600"/>
              <a:gd name="connsiteX54" fmla="*/ 139276 w 990600"/>
              <a:gd name="connsiteY54" fmla="*/ 288955 h 990600"/>
              <a:gd name="connsiteX55" fmla="*/ 128583 w 990600"/>
              <a:gd name="connsiteY55" fmla="*/ 235990 h 990600"/>
              <a:gd name="connsiteX56" fmla="*/ 102263 w 990600"/>
              <a:gd name="connsiteY56" fmla="*/ 196953 h 990600"/>
              <a:gd name="connsiteX57" fmla="*/ 145070 w 990600"/>
              <a:gd name="connsiteY57" fmla="*/ 145070 h 990600"/>
              <a:gd name="connsiteX58" fmla="*/ 191237 w 990600"/>
              <a:gd name="connsiteY58" fmla="*/ 106979 h 990600"/>
              <a:gd name="connsiteX59" fmla="*/ 232786 w 990600"/>
              <a:gd name="connsiteY59" fmla="*/ 134992 h 990600"/>
              <a:gd name="connsiteX60" fmla="*/ 285751 w 990600"/>
              <a:gd name="connsiteY60" fmla="*/ 145685 h 990600"/>
              <a:gd name="connsiteX61" fmla="*/ 421823 w 990600"/>
              <a:gd name="connsiteY61" fmla="*/ 9613 h 990600"/>
              <a:gd name="connsiteX62" fmla="*/ 421387 w 990600"/>
              <a:gd name="connsiteY62" fmla="*/ 7451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990600" h="990600">
                <a:moveTo>
                  <a:pt x="495300" y="397328"/>
                </a:moveTo>
                <a:cubicBezTo>
                  <a:pt x="441192" y="397328"/>
                  <a:pt x="397328" y="441192"/>
                  <a:pt x="397328" y="495300"/>
                </a:cubicBezTo>
                <a:cubicBezTo>
                  <a:pt x="397328" y="549408"/>
                  <a:pt x="441192" y="593272"/>
                  <a:pt x="495300" y="593272"/>
                </a:cubicBezTo>
                <a:cubicBezTo>
                  <a:pt x="549408" y="593272"/>
                  <a:pt x="593272" y="549408"/>
                  <a:pt x="593272" y="495300"/>
                </a:cubicBezTo>
                <a:cubicBezTo>
                  <a:pt x="593272" y="441192"/>
                  <a:pt x="549408" y="397328"/>
                  <a:pt x="495300" y="397328"/>
                </a:cubicBezTo>
                <a:close/>
                <a:moveTo>
                  <a:pt x="495300" y="286687"/>
                </a:moveTo>
                <a:cubicBezTo>
                  <a:pt x="610514" y="286687"/>
                  <a:pt x="703913" y="380086"/>
                  <a:pt x="703913" y="495300"/>
                </a:cubicBezTo>
                <a:cubicBezTo>
                  <a:pt x="703913" y="610514"/>
                  <a:pt x="610514" y="703913"/>
                  <a:pt x="495300" y="703913"/>
                </a:cubicBezTo>
                <a:cubicBezTo>
                  <a:pt x="380086" y="703913"/>
                  <a:pt x="286687" y="610514"/>
                  <a:pt x="286687" y="495300"/>
                </a:cubicBezTo>
                <a:cubicBezTo>
                  <a:pt x="286687" y="380086"/>
                  <a:pt x="380086" y="286687"/>
                  <a:pt x="495300" y="286687"/>
                </a:cubicBezTo>
                <a:close/>
                <a:moveTo>
                  <a:pt x="491466" y="204590"/>
                </a:moveTo>
                <a:cubicBezTo>
                  <a:pt x="330329" y="204590"/>
                  <a:pt x="199701" y="335218"/>
                  <a:pt x="199701" y="496355"/>
                </a:cubicBezTo>
                <a:cubicBezTo>
                  <a:pt x="199701" y="657492"/>
                  <a:pt x="330329" y="788120"/>
                  <a:pt x="491466" y="788120"/>
                </a:cubicBezTo>
                <a:cubicBezTo>
                  <a:pt x="652603" y="788120"/>
                  <a:pt x="783231" y="657492"/>
                  <a:pt x="783231" y="496355"/>
                </a:cubicBezTo>
                <a:cubicBezTo>
                  <a:pt x="783231" y="335218"/>
                  <a:pt x="652603" y="204590"/>
                  <a:pt x="491466" y="204590"/>
                </a:cubicBezTo>
                <a:close/>
                <a:moveTo>
                  <a:pt x="495300" y="0"/>
                </a:moveTo>
                <a:lnTo>
                  <a:pt x="569646" y="7495"/>
                </a:lnTo>
                <a:lnTo>
                  <a:pt x="579473" y="56169"/>
                </a:lnTo>
                <a:cubicBezTo>
                  <a:pt x="600130" y="105007"/>
                  <a:pt x="648489" y="139276"/>
                  <a:pt x="704851" y="139276"/>
                </a:cubicBezTo>
                <a:cubicBezTo>
                  <a:pt x="723639" y="139276"/>
                  <a:pt x="741537" y="135468"/>
                  <a:pt x="757816" y="128583"/>
                </a:cubicBezTo>
                <a:lnTo>
                  <a:pt x="795090" y="103452"/>
                </a:lnTo>
                <a:lnTo>
                  <a:pt x="845530" y="145070"/>
                </a:lnTo>
                <a:lnTo>
                  <a:pt x="884828" y="192699"/>
                </a:lnTo>
                <a:lnTo>
                  <a:pt x="884770" y="192738"/>
                </a:lnTo>
                <a:cubicBezTo>
                  <a:pt x="860146" y="217362"/>
                  <a:pt x="844915" y="251380"/>
                  <a:pt x="844915" y="288955"/>
                </a:cubicBezTo>
                <a:cubicBezTo>
                  <a:pt x="844915" y="364105"/>
                  <a:pt x="905837" y="425027"/>
                  <a:pt x="980987" y="425027"/>
                </a:cubicBezTo>
                <a:lnTo>
                  <a:pt x="983466" y="424527"/>
                </a:lnTo>
                <a:lnTo>
                  <a:pt x="990600" y="495300"/>
                </a:lnTo>
                <a:lnTo>
                  <a:pt x="982776" y="572916"/>
                </a:lnTo>
                <a:lnTo>
                  <a:pt x="934431" y="582676"/>
                </a:lnTo>
                <a:cubicBezTo>
                  <a:pt x="885593" y="603333"/>
                  <a:pt x="851324" y="651693"/>
                  <a:pt x="851324" y="708055"/>
                </a:cubicBezTo>
                <a:cubicBezTo>
                  <a:pt x="851324" y="726843"/>
                  <a:pt x="855132" y="744741"/>
                  <a:pt x="862018" y="761020"/>
                </a:cubicBezTo>
                <a:lnTo>
                  <a:pt x="885959" y="796530"/>
                </a:lnTo>
                <a:lnTo>
                  <a:pt x="845530" y="845530"/>
                </a:lnTo>
                <a:lnTo>
                  <a:pt x="799364" y="883621"/>
                </a:lnTo>
                <a:lnTo>
                  <a:pt x="757816" y="855608"/>
                </a:lnTo>
                <a:cubicBezTo>
                  <a:pt x="741537" y="848723"/>
                  <a:pt x="723639" y="844915"/>
                  <a:pt x="704851" y="844915"/>
                </a:cubicBezTo>
                <a:cubicBezTo>
                  <a:pt x="629701" y="844915"/>
                  <a:pt x="568779" y="905837"/>
                  <a:pt x="568779" y="980987"/>
                </a:cubicBezTo>
                <a:lnTo>
                  <a:pt x="569216" y="983149"/>
                </a:lnTo>
                <a:lnTo>
                  <a:pt x="495300" y="990600"/>
                </a:lnTo>
                <a:lnTo>
                  <a:pt x="420957" y="983106"/>
                </a:lnTo>
                <a:lnTo>
                  <a:pt x="411130" y="934431"/>
                </a:lnTo>
                <a:cubicBezTo>
                  <a:pt x="390473" y="885593"/>
                  <a:pt x="342114" y="851324"/>
                  <a:pt x="285751" y="851324"/>
                </a:cubicBezTo>
                <a:cubicBezTo>
                  <a:pt x="266964" y="851324"/>
                  <a:pt x="249066" y="855132"/>
                  <a:pt x="232786" y="862017"/>
                </a:cubicBezTo>
                <a:lnTo>
                  <a:pt x="195512" y="887148"/>
                </a:lnTo>
                <a:lnTo>
                  <a:pt x="145070" y="845530"/>
                </a:lnTo>
                <a:lnTo>
                  <a:pt x="108168" y="800805"/>
                </a:lnTo>
                <a:lnTo>
                  <a:pt x="134992" y="761020"/>
                </a:lnTo>
                <a:cubicBezTo>
                  <a:pt x="141878" y="744741"/>
                  <a:pt x="145685" y="726843"/>
                  <a:pt x="145685" y="708055"/>
                </a:cubicBezTo>
                <a:cubicBezTo>
                  <a:pt x="145685" y="632905"/>
                  <a:pt x="84763" y="571983"/>
                  <a:pt x="9613" y="571983"/>
                </a:cubicBezTo>
                <a:lnTo>
                  <a:pt x="7768" y="572356"/>
                </a:lnTo>
                <a:lnTo>
                  <a:pt x="0" y="495300"/>
                </a:lnTo>
                <a:lnTo>
                  <a:pt x="7165" y="424228"/>
                </a:lnTo>
                <a:lnTo>
                  <a:pt x="56169" y="414334"/>
                </a:lnTo>
                <a:cubicBezTo>
                  <a:pt x="105008" y="393677"/>
                  <a:pt x="139276" y="345318"/>
                  <a:pt x="139276" y="288955"/>
                </a:cubicBezTo>
                <a:cubicBezTo>
                  <a:pt x="139276" y="270168"/>
                  <a:pt x="135469" y="252269"/>
                  <a:pt x="128583" y="235990"/>
                </a:cubicBezTo>
                <a:lnTo>
                  <a:pt x="102263" y="196953"/>
                </a:lnTo>
                <a:lnTo>
                  <a:pt x="145070" y="145070"/>
                </a:lnTo>
                <a:lnTo>
                  <a:pt x="191237" y="106979"/>
                </a:lnTo>
                <a:lnTo>
                  <a:pt x="232786" y="134992"/>
                </a:lnTo>
                <a:cubicBezTo>
                  <a:pt x="249066" y="141877"/>
                  <a:pt x="266964" y="145685"/>
                  <a:pt x="285751" y="145685"/>
                </a:cubicBezTo>
                <a:cubicBezTo>
                  <a:pt x="360901" y="145685"/>
                  <a:pt x="421823" y="84763"/>
                  <a:pt x="421823" y="9613"/>
                </a:cubicBezTo>
                <a:lnTo>
                  <a:pt x="421387" y="7451"/>
                </a:lnTo>
                <a:close/>
              </a:path>
            </a:pathLst>
          </a:custGeom>
          <a:solidFill>
            <a:srgbClr val="00B0F0">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Freeform 65"/>
          <p:cNvSpPr/>
          <p:nvPr/>
        </p:nvSpPr>
        <p:spPr bwMode="auto">
          <a:xfrm rot="19350922">
            <a:off x="8157619" y="4172693"/>
            <a:ext cx="508902" cy="508902"/>
          </a:xfrm>
          <a:custGeom>
            <a:avLst/>
            <a:gdLst>
              <a:gd name="connsiteX0" fmla="*/ 495300 w 990600"/>
              <a:gd name="connsiteY0" fmla="*/ 397328 h 990600"/>
              <a:gd name="connsiteX1" fmla="*/ 397328 w 990600"/>
              <a:gd name="connsiteY1" fmla="*/ 495300 h 990600"/>
              <a:gd name="connsiteX2" fmla="*/ 495300 w 990600"/>
              <a:gd name="connsiteY2" fmla="*/ 593272 h 990600"/>
              <a:gd name="connsiteX3" fmla="*/ 593272 w 990600"/>
              <a:gd name="connsiteY3" fmla="*/ 495300 h 990600"/>
              <a:gd name="connsiteX4" fmla="*/ 495300 w 990600"/>
              <a:gd name="connsiteY4" fmla="*/ 397328 h 990600"/>
              <a:gd name="connsiteX5" fmla="*/ 495300 w 990600"/>
              <a:gd name="connsiteY5" fmla="*/ 286687 h 990600"/>
              <a:gd name="connsiteX6" fmla="*/ 703913 w 990600"/>
              <a:gd name="connsiteY6" fmla="*/ 495300 h 990600"/>
              <a:gd name="connsiteX7" fmla="*/ 495300 w 990600"/>
              <a:gd name="connsiteY7" fmla="*/ 703913 h 990600"/>
              <a:gd name="connsiteX8" fmla="*/ 286687 w 990600"/>
              <a:gd name="connsiteY8" fmla="*/ 495300 h 990600"/>
              <a:gd name="connsiteX9" fmla="*/ 495300 w 990600"/>
              <a:gd name="connsiteY9" fmla="*/ 286687 h 990600"/>
              <a:gd name="connsiteX10" fmla="*/ 491466 w 990600"/>
              <a:gd name="connsiteY10" fmla="*/ 204590 h 990600"/>
              <a:gd name="connsiteX11" fmla="*/ 199701 w 990600"/>
              <a:gd name="connsiteY11" fmla="*/ 496355 h 990600"/>
              <a:gd name="connsiteX12" fmla="*/ 491466 w 990600"/>
              <a:gd name="connsiteY12" fmla="*/ 788120 h 990600"/>
              <a:gd name="connsiteX13" fmla="*/ 783231 w 990600"/>
              <a:gd name="connsiteY13" fmla="*/ 496355 h 990600"/>
              <a:gd name="connsiteX14" fmla="*/ 491466 w 990600"/>
              <a:gd name="connsiteY14" fmla="*/ 204590 h 990600"/>
              <a:gd name="connsiteX15" fmla="*/ 495300 w 990600"/>
              <a:gd name="connsiteY15" fmla="*/ 0 h 990600"/>
              <a:gd name="connsiteX16" fmla="*/ 569646 w 990600"/>
              <a:gd name="connsiteY16" fmla="*/ 7495 h 990600"/>
              <a:gd name="connsiteX17" fmla="*/ 579473 w 990600"/>
              <a:gd name="connsiteY17" fmla="*/ 56169 h 990600"/>
              <a:gd name="connsiteX18" fmla="*/ 704851 w 990600"/>
              <a:gd name="connsiteY18" fmla="*/ 139276 h 990600"/>
              <a:gd name="connsiteX19" fmla="*/ 757816 w 990600"/>
              <a:gd name="connsiteY19" fmla="*/ 128583 h 990600"/>
              <a:gd name="connsiteX20" fmla="*/ 795090 w 990600"/>
              <a:gd name="connsiteY20" fmla="*/ 103452 h 990600"/>
              <a:gd name="connsiteX21" fmla="*/ 845530 w 990600"/>
              <a:gd name="connsiteY21" fmla="*/ 145070 h 990600"/>
              <a:gd name="connsiteX22" fmla="*/ 884828 w 990600"/>
              <a:gd name="connsiteY22" fmla="*/ 192699 h 990600"/>
              <a:gd name="connsiteX23" fmla="*/ 884770 w 990600"/>
              <a:gd name="connsiteY23" fmla="*/ 192738 h 990600"/>
              <a:gd name="connsiteX24" fmla="*/ 844915 w 990600"/>
              <a:gd name="connsiteY24" fmla="*/ 288955 h 990600"/>
              <a:gd name="connsiteX25" fmla="*/ 980987 w 990600"/>
              <a:gd name="connsiteY25" fmla="*/ 425027 h 990600"/>
              <a:gd name="connsiteX26" fmla="*/ 983466 w 990600"/>
              <a:gd name="connsiteY26" fmla="*/ 424527 h 990600"/>
              <a:gd name="connsiteX27" fmla="*/ 990600 w 990600"/>
              <a:gd name="connsiteY27" fmla="*/ 495300 h 990600"/>
              <a:gd name="connsiteX28" fmla="*/ 982776 w 990600"/>
              <a:gd name="connsiteY28" fmla="*/ 572916 h 990600"/>
              <a:gd name="connsiteX29" fmla="*/ 934431 w 990600"/>
              <a:gd name="connsiteY29" fmla="*/ 582676 h 990600"/>
              <a:gd name="connsiteX30" fmla="*/ 851324 w 990600"/>
              <a:gd name="connsiteY30" fmla="*/ 708055 h 990600"/>
              <a:gd name="connsiteX31" fmla="*/ 862018 w 990600"/>
              <a:gd name="connsiteY31" fmla="*/ 761020 h 990600"/>
              <a:gd name="connsiteX32" fmla="*/ 885959 w 990600"/>
              <a:gd name="connsiteY32" fmla="*/ 796530 h 990600"/>
              <a:gd name="connsiteX33" fmla="*/ 845530 w 990600"/>
              <a:gd name="connsiteY33" fmla="*/ 845530 h 990600"/>
              <a:gd name="connsiteX34" fmla="*/ 799364 w 990600"/>
              <a:gd name="connsiteY34" fmla="*/ 883621 h 990600"/>
              <a:gd name="connsiteX35" fmla="*/ 757816 w 990600"/>
              <a:gd name="connsiteY35" fmla="*/ 855608 h 990600"/>
              <a:gd name="connsiteX36" fmla="*/ 704851 w 990600"/>
              <a:gd name="connsiteY36" fmla="*/ 844915 h 990600"/>
              <a:gd name="connsiteX37" fmla="*/ 568779 w 990600"/>
              <a:gd name="connsiteY37" fmla="*/ 980987 h 990600"/>
              <a:gd name="connsiteX38" fmla="*/ 569216 w 990600"/>
              <a:gd name="connsiteY38" fmla="*/ 983149 h 990600"/>
              <a:gd name="connsiteX39" fmla="*/ 495300 w 990600"/>
              <a:gd name="connsiteY39" fmla="*/ 990600 h 990600"/>
              <a:gd name="connsiteX40" fmla="*/ 420957 w 990600"/>
              <a:gd name="connsiteY40" fmla="*/ 983106 h 990600"/>
              <a:gd name="connsiteX41" fmla="*/ 411130 w 990600"/>
              <a:gd name="connsiteY41" fmla="*/ 934431 h 990600"/>
              <a:gd name="connsiteX42" fmla="*/ 285751 w 990600"/>
              <a:gd name="connsiteY42" fmla="*/ 851324 h 990600"/>
              <a:gd name="connsiteX43" fmla="*/ 232786 w 990600"/>
              <a:gd name="connsiteY43" fmla="*/ 862017 h 990600"/>
              <a:gd name="connsiteX44" fmla="*/ 195512 w 990600"/>
              <a:gd name="connsiteY44" fmla="*/ 887148 h 990600"/>
              <a:gd name="connsiteX45" fmla="*/ 145070 w 990600"/>
              <a:gd name="connsiteY45" fmla="*/ 845530 h 990600"/>
              <a:gd name="connsiteX46" fmla="*/ 108168 w 990600"/>
              <a:gd name="connsiteY46" fmla="*/ 800805 h 990600"/>
              <a:gd name="connsiteX47" fmla="*/ 134992 w 990600"/>
              <a:gd name="connsiteY47" fmla="*/ 761020 h 990600"/>
              <a:gd name="connsiteX48" fmla="*/ 145685 w 990600"/>
              <a:gd name="connsiteY48" fmla="*/ 708055 h 990600"/>
              <a:gd name="connsiteX49" fmla="*/ 9613 w 990600"/>
              <a:gd name="connsiteY49" fmla="*/ 571983 h 990600"/>
              <a:gd name="connsiteX50" fmla="*/ 7768 w 990600"/>
              <a:gd name="connsiteY50" fmla="*/ 572356 h 990600"/>
              <a:gd name="connsiteX51" fmla="*/ 0 w 990600"/>
              <a:gd name="connsiteY51" fmla="*/ 495300 h 990600"/>
              <a:gd name="connsiteX52" fmla="*/ 7165 w 990600"/>
              <a:gd name="connsiteY52" fmla="*/ 424228 h 990600"/>
              <a:gd name="connsiteX53" fmla="*/ 56169 w 990600"/>
              <a:gd name="connsiteY53" fmla="*/ 414334 h 990600"/>
              <a:gd name="connsiteX54" fmla="*/ 139276 w 990600"/>
              <a:gd name="connsiteY54" fmla="*/ 288955 h 990600"/>
              <a:gd name="connsiteX55" fmla="*/ 128583 w 990600"/>
              <a:gd name="connsiteY55" fmla="*/ 235990 h 990600"/>
              <a:gd name="connsiteX56" fmla="*/ 102263 w 990600"/>
              <a:gd name="connsiteY56" fmla="*/ 196953 h 990600"/>
              <a:gd name="connsiteX57" fmla="*/ 145070 w 990600"/>
              <a:gd name="connsiteY57" fmla="*/ 145070 h 990600"/>
              <a:gd name="connsiteX58" fmla="*/ 191237 w 990600"/>
              <a:gd name="connsiteY58" fmla="*/ 106979 h 990600"/>
              <a:gd name="connsiteX59" fmla="*/ 232786 w 990600"/>
              <a:gd name="connsiteY59" fmla="*/ 134992 h 990600"/>
              <a:gd name="connsiteX60" fmla="*/ 285751 w 990600"/>
              <a:gd name="connsiteY60" fmla="*/ 145685 h 990600"/>
              <a:gd name="connsiteX61" fmla="*/ 421823 w 990600"/>
              <a:gd name="connsiteY61" fmla="*/ 9613 h 990600"/>
              <a:gd name="connsiteX62" fmla="*/ 421387 w 990600"/>
              <a:gd name="connsiteY62" fmla="*/ 7451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990600" h="990600">
                <a:moveTo>
                  <a:pt x="495300" y="397328"/>
                </a:moveTo>
                <a:cubicBezTo>
                  <a:pt x="441192" y="397328"/>
                  <a:pt x="397328" y="441192"/>
                  <a:pt x="397328" y="495300"/>
                </a:cubicBezTo>
                <a:cubicBezTo>
                  <a:pt x="397328" y="549408"/>
                  <a:pt x="441192" y="593272"/>
                  <a:pt x="495300" y="593272"/>
                </a:cubicBezTo>
                <a:cubicBezTo>
                  <a:pt x="549408" y="593272"/>
                  <a:pt x="593272" y="549408"/>
                  <a:pt x="593272" y="495300"/>
                </a:cubicBezTo>
                <a:cubicBezTo>
                  <a:pt x="593272" y="441192"/>
                  <a:pt x="549408" y="397328"/>
                  <a:pt x="495300" y="397328"/>
                </a:cubicBezTo>
                <a:close/>
                <a:moveTo>
                  <a:pt x="495300" y="286687"/>
                </a:moveTo>
                <a:cubicBezTo>
                  <a:pt x="610514" y="286687"/>
                  <a:pt x="703913" y="380086"/>
                  <a:pt x="703913" y="495300"/>
                </a:cubicBezTo>
                <a:cubicBezTo>
                  <a:pt x="703913" y="610514"/>
                  <a:pt x="610514" y="703913"/>
                  <a:pt x="495300" y="703913"/>
                </a:cubicBezTo>
                <a:cubicBezTo>
                  <a:pt x="380086" y="703913"/>
                  <a:pt x="286687" y="610514"/>
                  <a:pt x="286687" y="495300"/>
                </a:cubicBezTo>
                <a:cubicBezTo>
                  <a:pt x="286687" y="380086"/>
                  <a:pt x="380086" y="286687"/>
                  <a:pt x="495300" y="286687"/>
                </a:cubicBezTo>
                <a:close/>
                <a:moveTo>
                  <a:pt x="491466" y="204590"/>
                </a:moveTo>
                <a:cubicBezTo>
                  <a:pt x="330329" y="204590"/>
                  <a:pt x="199701" y="335218"/>
                  <a:pt x="199701" y="496355"/>
                </a:cubicBezTo>
                <a:cubicBezTo>
                  <a:pt x="199701" y="657492"/>
                  <a:pt x="330329" y="788120"/>
                  <a:pt x="491466" y="788120"/>
                </a:cubicBezTo>
                <a:cubicBezTo>
                  <a:pt x="652603" y="788120"/>
                  <a:pt x="783231" y="657492"/>
                  <a:pt x="783231" y="496355"/>
                </a:cubicBezTo>
                <a:cubicBezTo>
                  <a:pt x="783231" y="335218"/>
                  <a:pt x="652603" y="204590"/>
                  <a:pt x="491466" y="204590"/>
                </a:cubicBezTo>
                <a:close/>
                <a:moveTo>
                  <a:pt x="495300" y="0"/>
                </a:moveTo>
                <a:lnTo>
                  <a:pt x="569646" y="7495"/>
                </a:lnTo>
                <a:lnTo>
                  <a:pt x="579473" y="56169"/>
                </a:lnTo>
                <a:cubicBezTo>
                  <a:pt x="600130" y="105007"/>
                  <a:pt x="648489" y="139276"/>
                  <a:pt x="704851" y="139276"/>
                </a:cubicBezTo>
                <a:cubicBezTo>
                  <a:pt x="723639" y="139276"/>
                  <a:pt x="741537" y="135468"/>
                  <a:pt x="757816" y="128583"/>
                </a:cubicBezTo>
                <a:lnTo>
                  <a:pt x="795090" y="103452"/>
                </a:lnTo>
                <a:lnTo>
                  <a:pt x="845530" y="145070"/>
                </a:lnTo>
                <a:lnTo>
                  <a:pt x="884828" y="192699"/>
                </a:lnTo>
                <a:lnTo>
                  <a:pt x="884770" y="192738"/>
                </a:lnTo>
                <a:cubicBezTo>
                  <a:pt x="860146" y="217362"/>
                  <a:pt x="844915" y="251380"/>
                  <a:pt x="844915" y="288955"/>
                </a:cubicBezTo>
                <a:cubicBezTo>
                  <a:pt x="844915" y="364105"/>
                  <a:pt x="905837" y="425027"/>
                  <a:pt x="980987" y="425027"/>
                </a:cubicBezTo>
                <a:lnTo>
                  <a:pt x="983466" y="424527"/>
                </a:lnTo>
                <a:lnTo>
                  <a:pt x="990600" y="495300"/>
                </a:lnTo>
                <a:lnTo>
                  <a:pt x="982776" y="572916"/>
                </a:lnTo>
                <a:lnTo>
                  <a:pt x="934431" y="582676"/>
                </a:lnTo>
                <a:cubicBezTo>
                  <a:pt x="885593" y="603333"/>
                  <a:pt x="851324" y="651693"/>
                  <a:pt x="851324" y="708055"/>
                </a:cubicBezTo>
                <a:cubicBezTo>
                  <a:pt x="851324" y="726843"/>
                  <a:pt x="855132" y="744741"/>
                  <a:pt x="862018" y="761020"/>
                </a:cubicBezTo>
                <a:lnTo>
                  <a:pt x="885959" y="796530"/>
                </a:lnTo>
                <a:lnTo>
                  <a:pt x="845530" y="845530"/>
                </a:lnTo>
                <a:lnTo>
                  <a:pt x="799364" y="883621"/>
                </a:lnTo>
                <a:lnTo>
                  <a:pt x="757816" y="855608"/>
                </a:lnTo>
                <a:cubicBezTo>
                  <a:pt x="741537" y="848723"/>
                  <a:pt x="723639" y="844915"/>
                  <a:pt x="704851" y="844915"/>
                </a:cubicBezTo>
                <a:cubicBezTo>
                  <a:pt x="629701" y="844915"/>
                  <a:pt x="568779" y="905837"/>
                  <a:pt x="568779" y="980987"/>
                </a:cubicBezTo>
                <a:lnTo>
                  <a:pt x="569216" y="983149"/>
                </a:lnTo>
                <a:lnTo>
                  <a:pt x="495300" y="990600"/>
                </a:lnTo>
                <a:lnTo>
                  <a:pt x="420957" y="983106"/>
                </a:lnTo>
                <a:lnTo>
                  <a:pt x="411130" y="934431"/>
                </a:lnTo>
                <a:cubicBezTo>
                  <a:pt x="390473" y="885593"/>
                  <a:pt x="342114" y="851324"/>
                  <a:pt x="285751" y="851324"/>
                </a:cubicBezTo>
                <a:cubicBezTo>
                  <a:pt x="266964" y="851324"/>
                  <a:pt x="249066" y="855132"/>
                  <a:pt x="232786" y="862017"/>
                </a:cubicBezTo>
                <a:lnTo>
                  <a:pt x="195512" y="887148"/>
                </a:lnTo>
                <a:lnTo>
                  <a:pt x="145070" y="845530"/>
                </a:lnTo>
                <a:lnTo>
                  <a:pt x="108168" y="800805"/>
                </a:lnTo>
                <a:lnTo>
                  <a:pt x="134992" y="761020"/>
                </a:lnTo>
                <a:cubicBezTo>
                  <a:pt x="141878" y="744741"/>
                  <a:pt x="145685" y="726843"/>
                  <a:pt x="145685" y="708055"/>
                </a:cubicBezTo>
                <a:cubicBezTo>
                  <a:pt x="145685" y="632905"/>
                  <a:pt x="84763" y="571983"/>
                  <a:pt x="9613" y="571983"/>
                </a:cubicBezTo>
                <a:lnTo>
                  <a:pt x="7768" y="572356"/>
                </a:lnTo>
                <a:lnTo>
                  <a:pt x="0" y="495300"/>
                </a:lnTo>
                <a:lnTo>
                  <a:pt x="7165" y="424228"/>
                </a:lnTo>
                <a:lnTo>
                  <a:pt x="56169" y="414334"/>
                </a:lnTo>
                <a:cubicBezTo>
                  <a:pt x="105008" y="393677"/>
                  <a:pt x="139276" y="345318"/>
                  <a:pt x="139276" y="288955"/>
                </a:cubicBezTo>
                <a:cubicBezTo>
                  <a:pt x="139276" y="270168"/>
                  <a:pt x="135469" y="252269"/>
                  <a:pt x="128583" y="235990"/>
                </a:cubicBezTo>
                <a:lnTo>
                  <a:pt x="102263" y="196953"/>
                </a:lnTo>
                <a:lnTo>
                  <a:pt x="145070" y="145070"/>
                </a:lnTo>
                <a:lnTo>
                  <a:pt x="191237" y="106979"/>
                </a:lnTo>
                <a:lnTo>
                  <a:pt x="232786" y="134992"/>
                </a:lnTo>
                <a:cubicBezTo>
                  <a:pt x="249066" y="141877"/>
                  <a:pt x="266964" y="145685"/>
                  <a:pt x="285751" y="145685"/>
                </a:cubicBezTo>
                <a:cubicBezTo>
                  <a:pt x="360901" y="145685"/>
                  <a:pt x="421823" y="84763"/>
                  <a:pt x="421823" y="9613"/>
                </a:cubicBezTo>
                <a:lnTo>
                  <a:pt x="421387" y="7451"/>
                </a:lnTo>
                <a:close/>
              </a:path>
            </a:pathLst>
          </a:custGeom>
          <a:solidFill>
            <a:srgbClr val="00B0F0">
              <a:alpha val="2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reeform 66"/>
          <p:cNvSpPr/>
          <p:nvPr/>
        </p:nvSpPr>
        <p:spPr bwMode="auto">
          <a:xfrm rot="21392933">
            <a:off x="8641308" y="4287368"/>
            <a:ext cx="540725" cy="540723"/>
          </a:xfrm>
          <a:custGeom>
            <a:avLst/>
            <a:gdLst>
              <a:gd name="connsiteX0" fmla="*/ 495300 w 990600"/>
              <a:gd name="connsiteY0" fmla="*/ 397328 h 990600"/>
              <a:gd name="connsiteX1" fmla="*/ 397328 w 990600"/>
              <a:gd name="connsiteY1" fmla="*/ 495300 h 990600"/>
              <a:gd name="connsiteX2" fmla="*/ 495300 w 990600"/>
              <a:gd name="connsiteY2" fmla="*/ 593272 h 990600"/>
              <a:gd name="connsiteX3" fmla="*/ 593272 w 990600"/>
              <a:gd name="connsiteY3" fmla="*/ 495300 h 990600"/>
              <a:gd name="connsiteX4" fmla="*/ 495300 w 990600"/>
              <a:gd name="connsiteY4" fmla="*/ 397328 h 990600"/>
              <a:gd name="connsiteX5" fmla="*/ 495300 w 990600"/>
              <a:gd name="connsiteY5" fmla="*/ 286687 h 990600"/>
              <a:gd name="connsiteX6" fmla="*/ 703913 w 990600"/>
              <a:gd name="connsiteY6" fmla="*/ 495300 h 990600"/>
              <a:gd name="connsiteX7" fmla="*/ 495300 w 990600"/>
              <a:gd name="connsiteY7" fmla="*/ 703913 h 990600"/>
              <a:gd name="connsiteX8" fmla="*/ 286687 w 990600"/>
              <a:gd name="connsiteY8" fmla="*/ 495300 h 990600"/>
              <a:gd name="connsiteX9" fmla="*/ 495300 w 990600"/>
              <a:gd name="connsiteY9" fmla="*/ 286687 h 990600"/>
              <a:gd name="connsiteX10" fmla="*/ 491466 w 990600"/>
              <a:gd name="connsiteY10" fmla="*/ 204590 h 990600"/>
              <a:gd name="connsiteX11" fmla="*/ 199701 w 990600"/>
              <a:gd name="connsiteY11" fmla="*/ 496355 h 990600"/>
              <a:gd name="connsiteX12" fmla="*/ 491466 w 990600"/>
              <a:gd name="connsiteY12" fmla="*/ 788120 h 990600"/>
              <a:gd name="connsiteX13" fmla="*/ 783231 w 990600"/>
              <a:gd name="connsiteY13" fmla="*/ 496355 h 990600"/>
              <a:gd name="connsiteX14" fmla="*/ 491466 w 990600"/>
              <a:gd name="connsiteY14" fmla="*/ 204590 h 990600"/>
              <a:gd name="connsiteX15" fmla="*/ 495300 w 990600"/>
              <a:gd name="connsiteY15" fmla="*/ 0 h 990600"/>
              <a:gd name="connsiteX16" fmla="*/ 569646 w 990600"/>
              <a:gd name="connsiteY16" fmla="*/ 7495 h 990600"/>
              <a:gd name="connsiteX17" fmla="*/ 579473 w 990600"/>
              <a:gd name="connsiteY17" fmla="*/ 56169 h 990600"/>
              <a:gd name="connsiteX18" fmla="*/ 704851 w 990600"/>
              <a:gd name="connsiteY18" fmla="*/ 139276 h 990600"/>
              <a:gd name="connsiteX19" fmla="*/ 757816 w 990600"/>
              <a:gd name="connsiteY19" fmla="*/ 128583 h 990600"/>
              <a:gd name="connsiteX20" fmla="*/ 795090 w 990600"/>
              <a:gd name="connsiteY20" fmla="*/ 103452 h 990600"/>
              <a:gd name="connsiteX21" fmla="*/ 845530 w 990600"/>
              <a:gd name="connsiteY21" fmla="*/ 145070 h 990600"/>
              <a:gd name="connsiteX22" fmla="*/ 884828 w 990600"/>
              <a:gd name="connsiteY22" fmla="*/ 192699 h 990600"/>
              <a:gd name="connsiteX23" fmla="*/ 884770 w 990600"/>
              <a:gd name="connsiteY23" fmla="*/ 192738 h 990600"/>
              <a:gd name="connsiteX24" fmla="*/ 844915 w 990600"/>
              <a:gd name="connsiteY24" fmla="*/ 288955 h 990600"/>
              <a:gd name="connsiteX25" fmla="*/ 980987 w 990600"/>
              <a:gd name="connsiteY25" fmla="*/ 425027 h 990600"/>
              <a:gd name="connsiteX26" fmla="*/ 983466 w 990600"/>
              <a:gd name="connsiteY26" fmla="*/ 424527 h 990600"/>
              <a:gd name="connsiteX27" fmla="*/ 990600 w 990600"/>
              <a:gd name="connsiteY27" fmla="*/ 495300 h 990600"/>
              <a:gd name="connsiteX28" fmla="*/ 982776 w 990600"/>
              <a:gd name="connsiteY28" fmla="*/ 572916 h 990600"/>
              <a:gd name="connsiteX29" fmla="*/ 934431 w 990600"/>
              <a:gd name="connsiteY29" fmla="*/ 582676 h 990600"/>
              <a:gd name="connsiteX30" fmla="*/ 851324 w 990600"/>
              <a:gd name="connsiteY30" fmla="*/ 708055 h 990600"/>
              <a:gd name="connsiteX31" fmla="*/ 862018 w 990600"/>
              <a:gd name="connsiteY31" fmla="*/ 761020 h 990600"/>
              <a:gd name="connsiteX32" fmla="*/ 885959 w 990600"/>
              <a:gd name="connsiteY32" fmla="*/ 796530 h 990600"/>
              <a:gd name="connsiteX33" fmla="*/ 845530 w 990600"/>
              <a:gd name="connsiteY33" fmla="*/ 845530 h 990600"/>
              <a:gd name="connsiteX34" fmla="*/ 799364 w 990600"/>
              <a:gd name="connsiteY34" fmla="*/ 883621 h 990600"/>
              <a:gd name="connsiteX35" fmla="*/ 757816 w 990600"/>
              <a:gd name="connsiteY35" fmla="*/ 855608 h 990600"/>
              <a:gd name="connsiteX36" fmla="*/ 704851 w 990600"/>
              <a:gd name="connsiteY36" fmla="*/ 844915 h 990600"/>
              <a:gd name="connsiteX37" fmla="*/ 568779 w 990600"/>
              <a:gd name="connsiteY37" fmla="*/ 980987 h 990600"/>
              <a:gd name="connsiteX38" fmla="*/ 569216 w 990600"/>
              <a:gd name="connsiteY38" fmla="*/ 983149 h 990600"/>
              <a:gd name="connsiteX39" fmla="*/ 495300 w 990600"/>
              <a:gd name="connsiteY39" fmla="*/ 990600 h 990600"/>
              <a:gd name="connsiteX40" fmla="*/ 420957 w 990600"/>
              <a:gd name="connsiteY40" fmla="*/ 983106 h 990600"/>
              <a:gd name="connsiteX41" fmla="*/ 411130 w 990600"/>
              <a:gd name="connsiteY41" fmla="*/ 934431 h 990600"/>
              <a:gd name="connsiteX42" fmla="*/ 285751 w 990600"/>
              <a:gd name="connsiteY42" fmla="*/ 851324 h 990600"/>
              <a:gd name="connsiteX43" fmla="*/ 232786 w 990600"/>
              <a:gd name="connsiteY43" fmla="*/ 862017 h 990600"/>
              <a:gd name="connsiteX44" fmla="*/ 195512 w 990600"/>
              <a:gd name="connsiteY44" fmla="*/ 887148 h 990600"/>
              <a:gd name="connsiteX45" fmla="*/ 145070 w 990600"/>
              <a:gd name="connsiteY45" fmla="*/ 845530 h 990600"/>
              <a:gd name="connsiteX46" fmla="*/ 108168 w 990600"/>
              <a:gd name="connsiteY46" fmla="*/ 800805 h 990600"/>
              <a:gd name="connsiteX47" fmla="*/ 134992 w 990600"/>
              <a:gd name="connsiteY47" fmla="*/ 761020 h 990600"/>
              <a:gd name="connsiteX48" fmla="*/ 145685 w 990600"/>
              <a:gd name="connsiteY48" fmla="*/ 708055 h 990600"/>
              <a:gd name="connsiteX49" fmla="*/ 9613 w 990600"/>
              <a:gd name="connsiteY49" fmla="*/ 571983 h 990600"/>
              <a:gd name="connsiteX50" fmla="*/ 7768 w 990600"/>
              <a:gd name="connsiteY50" fmla="*/ 572356 h 990600"/>
              <a:gd name="connsiteX51" fmla="*/ 0 w 990600"/>
              <a:gd name="connsiteY51" fmla="*/ 495300 h 990600"/>
              <a:gd name="connsiteX52" fmla="*/ 7165 w 990600"/>
              <a:gd name="connsiteY52" fmla="*/ 424228 h 990600"/>
              <a:gd name="connsiteX53" fmla="*/ 56169 w 990600"/>
              <a:gd name="connsiteY53" fmla="*/ 414334 h 990600"/>
              <a:gd name="connsiteX54" fmla="*/ 139276 w 990600"/>
              <a:gd name="connsiteY54" fmla="*/ 288955 h 990600"/>
              <a:gd name="connsiteX55" fmla="*/ 128583 w 990600"/>
              <a:gd name="connsiteY55" fmla="*/ 235990 h 990600"/>
              <a:gd name="connsiteX56" fmla="*/ 102263 w 990600"/>
              <a:gd name="connsiteY56" fmla="*/ 196953 h 990600"/>
              <a:gd name="connsiteX57" fmla="*/ 145070 w 990600"/>
              <a:gd name="connsiteY57" fmla="*/ 145070 h 990600"/>
              <a:gd name="connsiteX58" fmla="*/ 191237 w 990600"/>
              <a:gd name="connsiteY58" fmla="*/ 106979 h 990600"/>
              <a:gd name="connsiteX59" fmla="*/ 232786 w 990600"/>
              <a:gd name="connsiteY59" fmla="*/ 134992 h 990600"/>
              <a:gd name="connsiteX60" fmla="*/ 285751 w 990600"/>
              <a:gd name="connsiteY60" fmla="*/ 145685 h 990600"/>
              <a:gd name="connsiteX61" fmla="*/ 421823 w 990600"/>
              <a:gd name="connsiteY61" fmla="*/ 9613 h 990600"/>
              <a:gd name="connsiteX62" fmla="*/ 421387 w 990600"/>
              <a:gd name="connsiteY62" fmla="*/ 7451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990600" h="990600">
                <a:moveTo>
                  <a:pt x="495300" y="397328"/>
                </a:moveTo>
                <a:cubicBezTo>
                  <a:pt x="441192" y="397328"/>
                  <a:pt x="397328" y="441192"/>
                  <a:pt x="397328" y="495300"/>
                </a:cubicBezTo>
                <a:cubicBezTo>
                  <a:pt x="397328" y="549408"/>
                  <a:pt x="441192" y="593272"/>
                  <a:pt x="495300" y="593272"/>
                </a:cubicBezTo>
                <a:cubicBezTo>
                  <a:pt x="549408" y="593272"/>
                  <a:pt x="593272" y="549408"/>
                  <a:pt x="593272" y="495300"/>
                </a:cubicBezTo>
                <a:cubicBezTo>
                  <a:pt x="593272" y="441192"/>
                  <a:pt x="549408" y="397328"/>
                  <a:pt x="495300" y="397328"/>
                </a:cubicBezTo>
                <a:close/>
                <a:moveTo>
                  <a:pt x="495300" y="286687"/>
                </a:moveTo>
                <a:cubicBezTo>
                  <a:pt x="610514" y="286687"/>
                  <a:pt x="703913" y="380086"/>
                  <a:pt x="703913" y="495300"/>
                </a:cubicBezTo>
                <a:cubicBezTo>
                  <a:pt x="703913" y="610514"/>
                  <a:pt x="610514" y="703913"/>
                  <a:pt x="495300" y="703913"/>
                </a:cubicBezTo>
                <a:cubicBezTo>
                  <a:pt x="380086" y="703913"/>
                  <a:pt x="286687" y="610514"/>
                  <a:pt x="286687" y="495300"/>
                </a:cubicBezTo>
                <a:cubicBezTo>
                  <a:pt x="286687" y="380086"/>
                  <a:pt x="380086" y="286687"/>
                  <a:pt x="495300" y="286687"/>
                </a:cubicBezTo>
                <a:close/>
                <a:moveTo>
                  <a:pt x="491466" y="204590"/>
                </a:moveTo>
                <a:cubicBezTo>
                  <a:pt x="330329" y="204590"/>
                  <a:pt x="199701" y="335218"/>
                  <a:pt x="199701" y="496355"/>
                </a:cubicBezTo>
                <a:cubicBezTo>
                  <a:pt x="199701" y="657492"/>
                  <a:pt x="330329" y="788120"/>
                  <a:pt x="491466" y="788120"/>
                </a:cubicBezTo>
                <a:cubicBezTo>
                  <a:pt x="652603" y="788120"/>
                  <a:pt x="783231" y="657492"/>
                  <a:pt x="783231" y="496355"/>
                </a:cubicBezTo>
                <a:cubicBezTo>
                  <a:pt x="783231" y="335218"/>
                  <a:pt x="652603" y="204590"/>
                  <a:pt x="491466" y="204590"/>
                </a:cubicBezTo>
                <a:close/>
                <a:moveTo>
                  <a:pt x="495300" y="0"/>
                </a:moveTo>
                <a:lnTo>
                  <a:pt x="569646" y="7495"/>
                </a:lnTo>
                <a:lnTo>
                  <a:pt x="579473" y="56169"/>
                </a:lnTo>
                <a:cubicBezTo>
                  <a:pt x="600130" y="105007"/>
                  <a:pt x="648489" y="139276"/>
                  <a:pt x="704851" y="139276"/>
                </a:cubicBezTo>
                <a:cubicBezTo>
                  <a:pt x="723639" y="139276"/>
                  <a:pt x="741537" y="135468"/>
                  <a:pt x="757816" y="128583"/>
                </a:cubicBezTo>
                <a:lnTo>
                  <a:pt x="795090" y="103452"/>
                </a:lnTo>
                <a:lnTo>
                  <a:pt x="845530" y="145070"/>
                </a:lnTo>
                <a:lnTo>
                  <a:pt x="884828" y="192699"/>
                </a:lnTo>
                <a:lnTo>
                  <a:pt x="884770" y="192738"/>
                </a:lnTo>
                <a:cubicBezTo>
                  <a:pt x="860146" y="217362"/>
                  <a:pt x="844915" y="251380"/>
                  <a:pt x="844915" y="288955"/>
                </a:cubicBezTo>
                <a:cubicBezTo>
                  <a:pt x="844915" y="364105"/>
                  <a:pt x="905837" y="425027"/>
                  <a:pt x="980987" y="425027"/>
                </a:cubicBezTo>
                <a:lnTo>
                  <a:pt x="983466" y="424527"/>
                </a:lnTo>
                <a:lnTo>
                  <a:pt x="990600" y="495300"/>
                </a:lnTo>
                <a:lnTo>
                  <a:pt x="982776" y="572916"/>
                </a:lnTo>
                <a:lnTo>
                  <a:pt x="934431" y="582676"/>
                </a:lnTo>
                <a:cubicBezTo>
                  <a:pt x="885593" y="603333"/>
                  <a:pt x="851324" y="651693"/>
                  <a:pt x="851324" y="708055"/>
                </a:cubicBezTo>
                <a:cubicBezTo>
                  <a:pt x="851324" y="726843"/>
                  <a:pt x="855132" y="744741"/>
                  <a:pt x="862018" y="761020"/>
                </a:cubicBezTo>
                <a:lnTo>
                  <a:pt x="885959" y="796530"/>
                </a:lnTo>
                <a:lnTo>
                  <a:pt x="845530" y="845530"/>
                </a:lnTo>
                <a:lnTo>
                  <a:pt x="799364" y="883621"/>
                </a:lnTo>
                <a:lnTo>
                  <a:pt x="757816" y="855608"/>
                </a:lnTo>
                <a:cubicBezTo>
                  <a:pt x="741537" y="848723"/>
                  <a:pt x="723639" y="844915"/>
                  <a:pt x="704851" y="844915"/>
                </a:cubicBezTo>
                <a:cubicBezTo>
                  <a:pt x="629701" y="844915"/>
                  <a:pt x="568779" y="905837"/>
                  <a:pt x="568779" y="980987"/>
                </a:cubicBezTo>
                <a:lnTo>
                  <a:pt x="569216" y="983149"/>
                </a:lnTo>
                <a:lnTo>
                  <a:pt x="495300" y="990600"/>
                </a:lnTo>
                <a:lnTo>
                  <a:pt x="420957" y="983106"/>
                </a:lnTo>
                <a:lnTo>
                  <a:pt x="411130" y="934431"/>
                </a:lnTo>
                <a:cubicBezTo>
                  <a:pt x="390473" y="885593"/>
                  <a:pt x="342114" y="851324"/>
                  <a:pt x="285751" y="851324"/>
                </a:cubicBezTo>
                <a:cubicBezTo>
                  <a:pt x="266964" y="851324"/>
                  <a:pt x="249066" y="855132"/>
                  <a:pt x="232786" y="862017"/>
                </a:cubicBezTo>
                <a:lnTo>
                  <a:pt x="195512" y="887148"/>
                </a:lnTo>
                <a:lnTo>
                  <a:pt x="145070" y="845530"/>
                </a:lnTo>
                <a:lnTo>
                  <a:pt x="108168" y="800805"/>
                </a:lnTo>
                <a:lnTo>
                  <a:pt x="134992" y="761020"/>
                </a:lnTo>
                <a:cubicBezTo>
                  <a:pt x="141878" y="744741"/>
                  <a:pt x="145685" y="726843"/>
                  <a:pt x="145685" y="708055"/>
                </a:cubicBezTo>
                <a:cubicBezTo>
                  <a:pt x="145685" y="632905"/>
                  <a:pt x="84763" y="571983"/>
                  <a:pt x="9613" y="571983"/>
                </a:cubicBezTo>
                <a:lnTo>
                  <a:pt x="7768" y="572356"/>
                </a:lnTo>
                <a:lnTo>
                  <a:pt x="0" y="495300"/>
                </a:lnTo>
                <a:lnTo>
                  <a:pt x="7165" y="424228"/>
                </a:lnTo>
                <a:lnTo>
                  <a:pt x="56169" y="414334"/>
                </a:lnTo>
                <a:cubicBezTo>
                  <a:pt x="105008" y="393677"/>
                  <a:pt x="139276" y="345318"/>
                  <a:pt x="139276" y="288955"/>
                </a:cubicBezTo>
                <a:cubicBezTo>
                  <a:pt x="139276" y="270168"/>
                  <a:pt x="135469" y="252269"/>
                  <a:pt x="128583" y="235990"/>
                </a:cubicBezTo>
                <a:lnTo>
                  <a:pt x="102263" y="196953"/>
                </a:lnTo>
                <a:lnTo>
                  <a:pt x="145070" y="145070"/>
                </a:lnTo>
                <a:lnTo>
                  <a:pt x="191237" y="106979"/>
                </a:lnTo>
                <a:lnTo>
                  <a:pt x="232786" y="134992"/>
                </a:lnTo>
                <a:cubicBezTo>
                  <a:pt x="249066" y="141877"/>
                  <a:pt x="266964" y="145685"/>
                  <a:pt x="285751" y="145685"/>
                </a:cubicBezTo>
                <a:cubicBezTo>
                  <a:pt x="360901" y="145685"/>
                  <a:pt x="421823" y="84763"/>
                  <a:pt x="421823" y="9613"/>
                </a:cubicBezTo>
                <a:lnTo>
                  <a:pt x="421387" y="7451"/>
                </a:lnTo>
                <a:close/>
              </a:path>
            </a:pathLst>
          </a:custGeom>
          <a:solidFill>
            <a:srgbClr val="00B0F0">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67"/>
          <p:cNvSpPr/>
          <p:nvPr/>
        </p:nvSpPr>
        <p:spPr bwMode="auto">
          <a:xfrm rot="19894211">
            <a:off x="8917836" y="4781009"/>
            <a:ext cx="425120" cy="425120"/>
          </a:xfrm>
          <a:custGeom>
            <a:avLst/>
            <a:gdLst>
              <a:gd name="connsiteX0" fmla="*/ 495300 w 990600"/>
              <a:gd name="connsiteY0" fmla="*/ 397328 h 990600"/>
              <a:gd name="connsiteX1" fmla="*/ 397328 w 990600"/>
              <a:gd name="connsiteY1" fmla="*/ 495300 h 990600"/>
              <a:gd name="connsiteX2" fmla="*/ 495300 w 990600"/>
              <a:gd name="connsiteY2" fmla="*/ 593272 h 990600"/>
              <a:gd name="connsiteX3" fmla="*/ 593272 w 990600"/>
              <a:gd name="connsiteY3" fmla="*/ 495300 h 990600"/>
              <a:gd name="connsiteX4" fmla="*/ 495300 w 990600"/>
              <a:gd name="connsiteY4" fmla="*/ 397328 h 990600"/>
              <a:gd name="connsiteX5" fmla="*/ 495300 w 990600"/>
              <a:gd name="connsiteY5" fmla="*/ 286687 h 990600"/>
              <a:gd name="connsiteX6" fmla="*/ 703913 w 990600"/>
              <a:gd name="connsiteY6" fmla="*/ 495300 h 990600"/>
              <a:gd name="connsiteX7" fmla="*/ 495300 w 990600"/>
              <a:gd name="connsiteY7" fmla="*/ 703913 h 990600"/>
              <a:gd name="connsiteX8" fmla="*/ 286687 w 990600"/>
              <a:gd name="connsiteY8" fmla="*/ 495300 h 990600"/>
              <a:gd name="connsiteX9" fmla="*/ 495300 w 990600"/>
              <a:gd name="connsiteY9" fmla="*/ 286687 h 990600"/>
              <a:gd name="connsiteX10" fmla="*/ 491466 w 990600"/>
              <a:gd name="connsiteY10" fmla="*/ 204590 h 990600"/>
              <a:gd name="connsiteX11" fmla="*/ 199701 w 990600"/>
              <a:gd name="connsiteY11" fmla="*/ 496355 h 990600"/>
              <a:gd name="connsiteX12" fmla="*/ 491466 w 990600"/>
              <a:gd name="connsiteY12" fmla="*/ 788120 h 990600"/>
              <a:gd name="connsiteX13" fmla="*/ 783231 w 990600"/>
              <a:gd name="connsiteY13" fmla="*/ 496355 h 990600"/>
              <a:gd name="connsiteX14" fmla="*/ 491466 w 990600"/>
              <a:gd name="connsiteY14" fmla="*/ 204590 h 990600"/>
              <a:gd name="connsiteX15" fmla="*/ 495300 w 990600"/>
              <a:gd name="connsiteY15" fmla="*/ 0 h 990600"/>
              <a:gd name="connsiteX16" fmla="*/ 569646 w 990600"/>
              <a:gd name="connsiteY16" fmla="*/ 7495 h 990600"/>
              <a:gd name="connsiteX17" fmla="*/ 579473 w 990600"/>
              <a:gd name="connsiteY17" fmla="*/ 56169 h 990600"/>
              <a:gd name="connsiteX18" fmla="*/ 704851 w 990600"/>
              <a:gd name="connsiteY18" fmla="*/ 139276 h 990600"/>
              <a:gd name="connsiteX19" fmla="*/ 757816 w 990600"/>
              <a:gd name="connsiteY19" fmla="*/ 128583 h 990600"/>
              <a:gd name="connsiteX20" fmla="*/ 795090 w 990600"/>
              <a:gd name="connsiteY20" fmla="*/ 103452 h 990600"/>
              <a:gd name="connsiteX21" fmla="*/ 845530 w 990600"/>
              <a:gd name="connsiteY21" fmla="*/ 145070 h 990600"/>
              <a:gd name="connsiteX22" fmla="*/ 884828 w 990600"/>
              <a:gd name="connsiteY22" fmla="*/ 192699 h 990600"/>
              <a:gd name="connsiteX23" fmla="*/ 884770 w 990600"/>
              <a:gd name="connsiteY23" fmla="*/ 192738 h 990600"/>
              <a:gd name="connsiteX24" fmla="*/ 844915 w 990600"/>
              <a:gd name="connsiteY24" fmla="*/ 288955 h 990600"/>
              <a:gd name="connsiteX25" fmla="*/ 980987 w 990600"/>
              <a:gd name="connsiteY25" fmla="*/ 425027 h 990600"/>
              <a:gd name="connsiteX26" fmla="*/ 983466 w 990600"/>
              <a:gd name="connsiteY26" fmla="*/ 424527 h 990600"/>
              <a:gd name="connsiteX27" fmla="*/ 990600 w 990600"/>
              <a:gd name="connsiteY27" fmla="*/ 495300 h 990600"/>
              <a:gd name="connsiteX28" fmla="*/ 982776 w 990600"/>
              <a:gd name="connsiteY28" fmla="*/ 572916 h 990600"/>
              <a:gd name="connsiteX29" fmla="*/ 934431 w 990600"/>
              <a:gd name="connsiteY29" fmla="*/ 582676 h 990600"/>
              <a:gd name="connsiteX30" fmla="*/ 851324 w 990600"/>
              <a:gd name="connsiteY30" fmla="*/ 708055 h 990600"/>
              <a:gd name="connsiteX31" fmla="*/ 862018 w 990600"/>
              <a:gd name="connsiteY31" fmla="*/ 761020 h 990600"/>
              <a:gd name="connsiteX32" fmla="*/ 885959 w 990600"/>
              <a:gd name="connsiteY32" fmla="*/ 796530 h 990600"/>
              <a:gd name="connsiteX33" fmla="*/ 845530 w 990600"/>
              <a:gd name="connsiteY33" fmla="*/ 845530 h 990600"/>
              <a:gd name="connsiteX34" fmla="*/ 799364 w 990600"/>
              <a:gd name="connsiteY34" fmla="*/ 883621 h 990600"/>
              <a:gd name="connsiteX35" fmla="*/ 757816 w 990600"/>
              <a:gd name="connsiteY35" fmla="*/ 855608 h 990600"/>
              <a:gd name="connsiteX36" fmla="*/ 704851 w 990600"/>
              <a:gd name="connsiteY36" fmla="*/ 844915 h 990600"/>
              <a:gd name="connsiteX37" fmla="*/ 568779 w 990600"/>
              <a:gd name="connsiteY37" fmla="*/ 980987 h 990600"/>
              <a:gd name="connsiteX38" fmla="*/ 569216 w 990600"/>
              <a:gd name="connsiteY38" fmla="*/ 983149 h 990600"/>
              <a:gd name="connsiteX39" fmla="*/ 495300 w 990600"/>
              <a:gd name="connsiteY39" fmla="*/ 990600 h 990600"/>
              <a:gd name="connsiteX40" fmla="*/ 420957 w 990600"/>
              <a:gd name="connsiteY40" fmla="*/ 983106 h 990600"/>
              <a:gd name="connsiteX41" fmla="*/ 411130 w 990600"/>
              <a:gd name="connsiteY41" fmla="*/ 934431 h 990600"/>
              <a:gd name="connsiteX42" fmla="*/ 285751 w 990600"/>
              <a:gd name="connsiteY42" fmla="*/ 851324 h 990600"/>
              <a:gd name="connsiteX43" fmla="*/ 232786 w 990600"/>
              <a:gd name="connsiteY43" fmla="*/ 862017 h 990600"/>
              <a:gd name="connsiteX44" fmla="*/ 195512 w 990600"/>
              <a:gd name="connsiteY44" fmla="*/ 887148 h 990600"/>
              <a:gd name="connsiteX45" fmla="*/ 145070 w 990600"/>
              <a:gd name="connsiteY45" fmla="*/ 845530 h 990600"/>
              <a:gd name="connsiteX46" fmla="*/ 108168 w 990600"/>
              <a:gd name="connsiteY46" fmla="*/ 800805 h 990600"/>
              <a:gd name="connsiteX47" fmla="*/ 134992 w 990600"/>
              <a:gd name="connsiteY47" fmla="*/ 761020 h 990600"/>
              <a:gd name="connsiteX48" fmla="*/ 145685 w 990600"/>
              <a:gd name="connsiteY48" fmla="*/ 708055 h 990600"/>
              <a:gd name="connsiteX49" fmla="*/ 9613 w 990600"/>
              <a:gd name="connsiteY49" fmla="*/ 571983 h 990600"/>
              <a:gd name="connsiteX50" fmla="*/ 7768 w 990600"/>
              <a:gd name="connsiteY50" fmla="*/ 572356 h 990600"/>
              <a:gd name="connsiteX51" fmla="*/ 0 w 990600"/>
              <a:gd name="connsiteY51" fmla="*/ 495300 h 990600"/>
              <a:gd name="connsiteX52" fmla="*/ 7165 w 990600"/>
              <a:gd name="connsiteY52" fmla="*/ 424228 h 990600"/>
              <a:gd name="connsiteX53" fmla="*/ 56169 w 990600"/>
              <a:gd name="connsiteY53" fmla="*/ 414334 h 990600"/>
              <a:gd name="connsiteX54" fmla="*/ 139276 w 990600"/>
              <a:gd name="connsiteY54" fmla="*/ 288955 h 990600"/>
              <a:gd name="connsiteX55" fmla="*/ 128583 w 990600"/>
              <a:gd name="connsiteY55" fmla="*/ 235990 h 990600"/>
              <a:gd name="connsiteX56" fmla="*/ 102263 w 990600"/>
              <a:gd name="connsiteY56" fmla="*/ 196953 h 990600"/>
              <a:gd name="connsiteX57" fmla="*/ 145070 w 990600"/>
              <a:gd name="connsiteY57" fmla="*/ 145070 h 990600"/>
              <a:gd name="connsiteX58" fmla="*/ 191237 w 990600"/>
              <a:gd name="connsiteY58" fmla="*/ 106979 h 990600"/>
              <a:gd name="connsiteX59" fmla="*/ 232786 w 990600"/>
              <a:gd name="connsiteY59" fmla="*/ 134992 h 990600"/>
              <a:gd name="connsiteX60" fmla="*/ 285751 w 990600"/>
              <a:gd name="connsiteY60" fmla="*/ 145685 h 990600"/>
              <a:gd name="connsiteX61" fmla="*/ 421823 w 990600"/>
              <a:gd name="connsiteY61" fmla="*/ 9613 h 990600"/>
              <a:gd name="connsiteX62" fmla="*/ 421387 w 990600"/>
              <a:gd name="connsiteY62" fmla="*/ 7451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990600" h="990600">
                <a:moveTo>
                  <a:pt x="495300" y="397328"/>
                </a:moveTo>
                <a:cubicBezTo>
                  <a:pt x="441192" y="397328"/>
                  <a:pt x="397328" y="441192"/>
                  <a:pt x="397328" y="495300"/>
                </a:cubicBezTo>
                <a:cubicBezTo>
                  <a:pt x="397328" y="549408"/>
                  <a:pt x="441192" y="593272"/>
                  <a:pt x="495300" y="593272"/>
                </a:cubicBezTo>
                <a:cubicBezTo>
                  <a:pt x="549408" y="593272"/>
                  <a:pt x="593272" y="549408"/>
                  <a:pt x="593272" y="495300"/>
                </a:cubicBezTo>
                <a:cubicBezTo>
                  <a:pt x="593272" y="441192"/>
                  <a:pt x="549408" y="397328"/>
                  <a:pt x="495300" y="397328"/>
                </a:cubicBezTo>
                <a:close/>
                <a:moveTo>
                  <a:pt x="495300" y="286687"/>
                </a:moveTo>
                <a:cubicBezTo>
                  <a:pt x="610514" y="286687"/>
                  <a:pt x="703913" y="380086"/>
                  <a:pt x="703913" y="495300"/>
                </a:cubicBezTo>
                <a:cubicBezTo>
                  <a:pt x="703913" y="610514"/>
                  <a:pt x="610514" y="703913"/>
                  <a:pt x="495300" y="703913"/>
                </a:cubicBezTo>
                <a:cubicBezTo>
                  <a:pt x="380086" y="703913"/>
                  <a:pt x="286687" y="610514"/>
                  <a:pt x="286687" y="495300"/>
                </a:cubicBezTo>
                <a:cubicBezTo>
                  <a:pt x="286687" y="380086"/>
                  <a:pt x="380086" y="286687"/>
                  <a:pt x="495300" y="286687"/>
                </a:cubicBezTo>
                <a:close/>
                <a:moveTo>
                  <a:pt x="491466" y="204590"/>
                </a:moveTo>
                <a:cubicBezTo>
                  <a:pt x="330329" y="204590"/>
                  <a:pt x="199701" y="335218"/>
                  <a:pt x="199701" y="496355"/>
                </a:cubicBezTo>
                <a:cubicBezTo>
                  <a:pt x="199701" y="657492"/>
                  <a:pt x="330329" y="788120"/>
                  <a:pt x="491466" y="788120"/>
                </a:cubicBezTo>
                <a:cubicBezTo>
                  <a:pt x="652603" y="788120"/>
                  <a:pt x="783231" y="657492"/>
                  <a:pt x="783231" y="496355"/>
                </a:cubicBezTo>
                <a:cubicBezTo>
                  <a:pt x="783231" y="335218"/>
                  <a:pt x="652603" y="204590"/>
                  <a:pt x="491466" y="204590"/>
                </a:cubicBezTo>
                <a:close/>
                <a:moveTo>
                  <a:pt x="495300" y="0"/>
                </a:moveTo>
                <a:lnTo>
                  <a:pt x="569646" y="7495"/>
                </a:lnTo>
                <a:lnTo>
                  <a:pt x="579473" y="56169"/>
                </a:lnTo>
                <a:cubicBezTo>
                  <a:pt x="600130" y="105007"/>
                  <a:pt x="648489" y="139276"/>
                  <a:pt x="704851" y="139276"/>
                </a:cubicBezTo>
                <a:cubicBezTo>
                  <a:pt x="723639" y="139276"/>
                  <a:pt x="741537" y="135468"/>
                  <a:pt x="757816" y="128583"/>
                </a:cubicBezTo>
                <a:lnTo>
                  <a:pt x="795090" y="103452"/>
                </a:lnTo>
                <a:lnTo>
                  <a:pt x="845530" y="145070"/>
                </a:lnTo>
                <a:lnTo>
                  <a:pt x="884828" y="192699"/>
                </a:lnTo>
                <a:lnTo>
                  <a:pt x="884770" y="192738"/>
                </a:lnTo>
                <a:cubicBezTo>
                  <a:pt x="860146" y="217362"/>
                  <a:pt x="844915" y="251380"/>
                  <a:pt x="844915" y="288955"/>
                </a:cubicBezTo>
                <a:cubicBezTo>
                  <a:pt x="844915" y="364105"/>
                  <a:pt x="905837" y="425027"/>
                  <a:pt x="980987" y="425027"/>
                </a:cubicBezTo>
                <a:lnTo>
                  <a:pt x="983466" y="424527"/>
                </a:lnTo>
                <a:lnTo>
                  <a:pt x="990600" y="495300"/>
                </a:lnTo>
                <a:lnTo>
                  <a:pt x="982776" y="572916"/>
                </a:lnTo>
                <a:lnTo>
                  <a:pt x="934431" y="582676"/>
                </a:lnTo>
                <a:cubicBezTo>
                  <a:pt x="885593" y="603333"/>
                  <a:pt x="851324" y="651693"/>
                  <a:pt x="851324" y="708055"/>
                </a:cubicBezTo>
                <a:cubicBezTo>
                  <a:pt x="851324" y="726843"/>
                  <a:pt x="855132" y="744741"/>
                  <a:pt x="862018" y="761020"/>
                </a:cubicBezTo>
                <a:lnTo>
                  <a:pt x="885959" y="796530"/>
                </a:lnTo>
                <a:lnTo>
                  <a:pt x="845530" y="845530"/>
                </a:lnTo>
                <a:lnTo>
                  <a:pt x="799364" y="883621"/>
                </a:lnTo>
                <a:lnTo>
                  <a:pt x="757816" y="855608"/>
                </a:lnTo>
                <a:cubicBezTo>
                  <a:pt x="741537" y="848723"/>
                  <a:pt x="723639" y="844915"/>
                  <a:pt x="704851" y="844915"/>
                </a:cubicBezTo>
                <a:cubicBezTo>
                  <a:pt x="629701" y="844915"/>
                  <a:pt x="568779" y="905837"/>
                  <a:pt x="568779" y="980987"/>
                </a:cubicBezTo>
                <a:lnTo>
                  <a:pt x="569216" y="983149"/>
                </a:lnTo>
                <a:lnTo>
                  <a:pt x="495300" y="990600"/>
                </a:lnTo>
                <a:lnTo>
                  <a:pt x="420957" y="983106"/>
                </a:lnTo>
                <a:lnTo>
                  <a:pt x="411130" y="934431"/>
                </a:lnTo>
                <a:cubicBezTo>
                  <a:pt x="390473" y="885593"/>
                  <a:pt x="342114" y="851324"/>
                  <a:pt x="285751" y="851324"/>
                </a:cubicBezTo>
                <a:cubicBezTo>
                  <a:pt x="266964" y="851324"/>
                  <a:pt x="249066" y="855132"/>
                  <a:pt x="232786" y="862017"/>
                </a:cubicBezTo>
                <a:lnTo>
                  <a:pt x="195512" y="887148"/>
                </a:lnTo>
                <a:lnTo>
                  <a:pt x="145070" y="845530"/>
                </a:lnTo>
                <a:lnTo>
                  <a:pt x="108168" y="800805"/>
                </a:lnTo>
                <a:lnTo>
                  <a:pt x="134992" y="761020"/>
                </a:lnTo>
                <a:cubicBezTo>
                  <a:pt x="141878" y="744741"/>
                  <a:pt x="145685" y="726843"/>
                  <a:pt x="145685" y="708055"/>
                </a:cubicBezTo>
                <a:cubicBezTo>
                  <a:pt x="145685" y="632905"/>
                  <a:pt x="84763" y="571983"/>
                  <a:pt x="9613" y="571983"/>
                </a:cubicBezTo>
                <a:lnTo>
                  <a:pt x="7768" y="572356"/>
                </a:lnTo>
                <a:lnTo>
                  <a:pt x="0" y="495300"/>
                </a:lnTo>
                <a:lnTo>
                  <a:pt x="7165" y="424228"/>
                </a:lnTo>
                <a:lnTo>
                  <a:pt x="56169" y="414334"/>
                </a:lnTo>
                <a:cubicBezTo>
                  <a:pt x="105008" y="393677"/>
                  <a:pt x="139276" y="345318"/>
                  <a:pt x="139276" y="288955"/>
                </a:cubicBezTo>
                <a:cubicBezTo>
                  <a:pt x="139276" y="270168"/>
                  <a:pt x="135469" y="252269"/>
                  <a:pt x="128583" y="235990"/>
                </a:cubicBezTo>
                <a:lnTo>
                  <a:pt x="102263" y="196953"/>
                </a:lnTo>
                <a:lnTo>
                  <a:pt x="145070" y="145070"/>
                </a:lnTo>
                <a:lnTo>
                  <a:pt x="191237" y="106979"/>
                </a:lnTo>
                <a:lnTo>
                  <a:pt x="232786" y="134992"/>
                </a:lnTo>
                <a:cubicBezTo>
                  <a:pt x="249066" y="141877"/>
                  <a:pt x="266964" y="145685"/>
                  <a:pt x="285751" y="145685"/>
                </a:cubicBezTo>
                <a:cubicBezTo>
                  <a:pt x="360901" y="145685"/>
                  <a:pt x="421823" y="84763"/>
                  <a:pt x="421823" y="9613"/>
                </a:cubicBezTo>
                <a:lnTo>
                  <a:pt x="421387" y="7451"/>
                </a:lnTo>
                <a:close/>
              </a:path>
            </a:pathLst>
          </a:custGeom>
          <a:solidFill>
            <a:srgbClr val="00B0F0">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Freeform 68"/>
          <p:cNvSpPr/>
          <p:nvPr/>
        </p:nvSpPr>
        <p:spPr bwMode="auto">
          <a:xfrm rot="19894211">
            <a:off x="7233213" y="4660076"/>
            <a:ext cx="481427" cy="481425"/>
          </a:xfrm>
          <a:custGeom>
            <a:avLst/>
            <a:gdLst>
              <a:gd name="connsiteX0" fmla="*/ 495300 w 990600"/>
              <a:gd name="connsiteY0" fmla="*/ 397328 h 990600"/>
              <a:gd name="connsiteX1" fmla="*/ 397328 w 990600"/>
              <a:gd name="connsiteY1" fmla="*/ 495300 h 990600"/>
              <a:gd name="connsiteX2" fmla="*/ 495300 w 990600"/>
              <a:gd name="connsiteY2" fmla="*/ 593272 h 990600"/>
              <a:gd name="connsiteX3" fmla="*/ 593272 w 990600"/>
              <a:gd name="connsiteY3" fmla="*/ 495300 h 990600"/>
              <a:gd name="connsiteX4" fmla="*/ 495300 w 990600"/>
              <a:gd name="connsiteY4" fmla="*/ 397328 h 990600"/>
              <a:gd name="connsiteX5" fmla="*/ 495300 w 990600"/>
              <a:gd name="connsiteY5" fmla="*/ 286687 h 990600"/>
              <a:gd name="connsiteX6" fmla="*/ 703913 w 990600"/>
              <a:gd name="connsiteY6" fmla="*/ 495300 h 990600"/>
              <a:gd name="connsiteX7" fmla="*/ 495300 w 990600"/>
              <a:gd name="connsiteY7" fmla="*/ 703913 h 990600"/>
              <a:gd name="connsiteX8" fmla="*/ 286687 w 990600"/>
              <a:gd name="connsiteY8" fmla="*/ 495300 h 990600"/>
              <a:gd name="connsiteX9" fmla="*/ 495300 w 990600"/>
              <a:gd name="connsiteY9" fmla="*/ 286687 h 990600"/>
              <a:gd name="connsiteX10" fmla="*/ 491466 w 990600"/>
              <a:gd name="connsiteY10" fmla="*/ 204590 h 990600"/>
              <a:gd name="connsiteX11" fmla="*/ 199701 w 990600"/>
              <a:gd name="connsiteY11" fmla="*/ 496355 h 990600"/>
              <a:gd name="connsiteX12" fmla="*/ 491466 w 990600"/>
              <a:gd name="connsiteY12" fmla="*/ 788120 h 990600"/>
              <a:gd name="connsiteX13" fmla="*/ 783231 w 990600"/>
              <a:gd name="connsiteY13" fmla="*/ 496355 h 990600"/>
              <a:gd name="connsiteX14" fmla="*/ 491466 w 990600"/>
              <a:gd name="connsiteY14" fmla="*/ 204590 h 990600"/>
              <a:gd name="connsiteX15" fmla="*/ 495300 w 990600"/>
              <a:gd name="connsiteY15" fmla="*/ 0 h 990600"/>
              <a:gd name="connsiteX16" fmla="*/ 569646 w 990600"/>
              <a:gd name="connsiteY16" fmla="*/ 7495 h 990600"/>
              <a:gd name="connsiteX17" fmla="*/ 579473 w 990600"/>
              <a:gd name="connsiteY17" fmla="*/ 56169 h 990600"/>
              <a:gd name="connsiteX18" fmla="*/ 704851 w 990600"/>
              <a:gd name="connsiteY18" fmla="*/ 139276 h 990600"/>
              <a:gd name="connsiteX19" fmla="*/ 757816 w 990600"/>
              <a:gd name="connsiteY19" fmla="*/ 128583 h 990600"/>
              <a:gd name="connsiteX20" fmla="*/ 795090 w 990600"/>
              <a:gd name="connsiteY20" fmla="*/ 103452 h 990600"/>
              <a:gd name="connsiteX21" fmla="*/ 845530 w 990600"/>
              <a:gd name="connsiteY21" fmla="*/ 145070 h 990600"/>
              <a:gd name="connsiteX22" fmla="*/ 884828 w 990600"/>
              <a:gd name="connsiteY22" fmla="*/ 192699 h 990600"/>
              <a:gd name="connsiteX23" fmla="*/ 884770 w 990600"/>
              <a:gd name="connsiteY23" fmla="*/ 192738 h 990600"/>
              <a:gd name="connsiteX24" fmla="*/ 844915 w 990600"/>
              <a:gd name="connsiteY24" fmla="*/ 288955 h 990600"/>
              <a:gd name="connsiteX25" fmla="*/ 980987 w 990600"/>
              <a:gd name="connsiteY25" fmla="*/ 425027 h 990600"/>
              <a:gd name="connsiteX26" fmla="*/ 983466 w 990600"/>
              <a:gd name="connsiteY26" fmla="*/ 424527 h 990600"/>
              <a:gd name="connsiteX27" fmla="*/ 990600 w 990600"/>
              <a:gd name="connsiteY27" fmla="*/ 495300 h 990600"/>
              <a:gd name="connsiteX28" fmla="*/ 982776 w 990600"/>
              <a:gd name="connsiteY28" fmla="*/ 572916 h 990600"/>
              <a:gd name="connsiteX29" fmla="*/ 934431 w 990600"/>
              <a:gd name="connsiteY29" fmla="*/ 582676 h 990600"/>
              <a:gd name="connsiteX30" fmla="*/ 851324 w 990600"/>
              <a:gd name="connsiteY30" fmla="*/ 708055 h 990600"/>
              <a:gd name="connsiteX31" fmla="*/ 862018 w 990600"/>
              <a:gd name="connsiteY31" fmla="*/ 761020 h 990600"/>
              <a:gd name="connsiteX32" fmla="*/ 885959 w 990600"/>
              <a:gd name="connsiteY32" fmla="*/ 796530 h 990600"/>
              <a:gd name="connsiteX33" fmla="*/ 845530 w 990600"/>
              <a:gd name="connsiteY33" fmla="*/ 845530 h 990600"/>
              <a:gd name="connsiteX34" fmla="*/ 799364 w 990600"/>
              <a:gd name="connsiteY34" fmla="*/ 883621 h 990600"/>
              <a:gd name="connsiteX35" fmla="*/ 757816 w 990600"/>
              <a:gd name="connsiteY35" fmla="*/ 855608 h 990600"/>
              <a:gd name="connsiteX36" fmla="*/ 704851 w 990600"/>
              <a:gd name="connsiteY36" fmla="*/ 844915 h 990600"/>
              <a:gd name="connsiteX37" fmla="*/ 568779 w 990600"/>
              <a:gd name="connsiteY37" fmla="*/ 980987 h 990600"/>
              <a:gd name="connsiteX38" fmla="*/ 569216 w 990600"/>
              <a:gd name="connsiteY38" fmla="*/ 983149 h 990600"/>
              <a:gd name="connsiteX39" fmla="*/ 495300 w 990600"/>
              <a:gd name="connsiteY39" fmla="*/ 990600 h 990600"/>
              <a:gd name="connsiteX40" fmla="*/ 420957 w 990600"/>
              <a:gd name="connsiteY40" fmla="*/ 983106 h 990600"/>
              <a:gd name="connsiteX41" fmla="*/ 411130 w 990600"/>
              <a:gd name="connsiteY41" fmla="*/ 934431 h 990600"/>
              <a:gd name="connsiteX42" fmla="*/ 285751 w 990600"/>
              <a:gd name="connsiteY42" fmla="*/ 851324 h 990600"/>
              <a:gd name="connsiteX43" fmla="*/ 232786 w 990600"/>
              <a:gd name="connsiteY43" fmla="*/ 862017 h 990600"/>
              <a:gd name="connsiteX44" fmla="*/ 195512 w 990600"/>
              <a:gd name="connsiteY44" fmla="*/ 887148 h 990600"/>
              <a:gd name="connsiteX45" fmla="*/ 145070 w 990600"/>
              <a:gd name="connsiteY45" fmla="*/ 845530 h 990600"/>
              <a:gd name="connsiteX46" fmla="*/ 108168 w 990600"/>
              <a:gd name="connsiteY46" fmla="*/ 800805 h 990600"/>
              <a:gd name="connsiteX47" fmla="*/ 134992 w 990600"/>
              <a:gd name="connsiteY47" fmla="*/ 761020 h 990600"/>
              <a:gd name="connsiteX48" fmla="*/ 145685 w 990600"/>
              <a:gd name="connsiteY48" fmla="*/ 708055 h 990600"/>
              <a:gd name="connsiteX49" fmla="*/ 9613 w 990600"/>
              <a:gd name="connsiteY49" fmla="*/ 571983 h 990600"/>
              <a:gd name="connsiteX50" fmla="*/ 7768 w 990600"/>
              <a:gd name="connsiteY50" fmla="*/ 572356 h 990600"/>
              <a:gd name="connsiteX51" fmla="*/ 0 w 990600"/>
              <a:gd name="connsiteY51" fmla="*/ 495300 h 990600"/>
              <a:gd name="connsiteX52" fmla="*/ 7165 w 990600"/>
              <a:gd name="connsiteY52" fmla="*/ 424228 h 990600"/>
              <a:gd name="connsiteX53" fmla="*/ 56169 w 990600"/>
              <a:gd name="connsiteY53" fmla="*/ 414334 h 990600"/>
              <a:gd name="connsiteX54" fmla="*/ 139276 w 990600"/>
              <a:gd name="connsiteY54" fmla="*/ 288955 h 990600"/>
              <a:gd name="connsiteX55" fmla="*/ 128583 w 990600"/>
              <a:gd name="connsiteY55" fmla="*/ 235990 h 990600"/>
              <a:gd name="connsiteX56" fmla="*/ 102263 w 990600"/>
              <a:gd name="connsiteY56" fmla="*/ 196953 h 990600"/>
              <a:gd name="connsiteX57" fmla="*/ 145070 w 990600"/>
              <a:gd name="connsiteY57" fmla="*/ 145070 h 990600"/>
              <a:gd name="connsiteX58" fmla="*/ 191237 w 990600"/>
              <a:gd name="connsiteY58" fmla="*/ 106979 h 990600"/>
              <a:gd name="connsiteX59" fmla="*/ 232786 w 990600"/>
              <a:gd name="connsiteY59" fmla="*/ 134992 h 990600"/>
              <a:gd name="connsiteX60" fmla="*/ 285751 w 990600"/>
              <a:gd name="connsiteY60" fmla="*/ 145685 h 990600"/>
              <a:gd name="connsiteX61" fmla="*/ 421823 w 990600"/>
              <a:gd name="connsiteY61" fmla="*/ 9613 h 990600"/>
              <a:gd name="connsiteX62" fmla="*/ 421387 w 990600"/>
              <a:gd name="connsiteY62" fmla="*/ 7451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990600" h="990600">
                <a:moveTo>
                  <a:pt x="495300" y="397328"/>
                </a:moveTo>
                <a:cubicBezTo>
                  <a:pt x="441192" y="397328"/>
                  <a:pt x="397328" y="441192"/>
                  <a:pt x="397328" y="495300"/>
                </a:cubicBezTo>
                <a:cubicBezTo>
                  <a:pt x="397328" y="549408"/>
                  <a:pt x="441192" y="593272"/>
                  <a:pt x="495300" y="593272"/>
                </a:cubicBezTo>
                <a:cubicBezTo>
                  <a:pt x="549408" y="593272"/>
                  <a:pt x="593272" y="549408"/>
                  <a:pt x="593272" y="495300"/>
                </a:cubicBezTo>
                <a:cubicBezTo>
                  <a:pt x="593272" y="441192"/>
                  <a:pt x="549408" y="397328"/>
                  <a:pt x="495300" y="397328"/>
                </a:cubicBezTo>
                <a:close/>
                <a:moveTo>
                  <a:pt x="495300" y="286687"/>
                </a:moveTo>
                <a:cubicBezTo>
                  <a:pt x="610514" y="286687"/>
                  <a:pt x="703913" y="380086"/>
                  <a:pt x="703913" y="495300"/>
                </a:cubicBezTo>
                <a:cubicBezTo>
                  <a:pt x="703913" y="610514"/>
                  <a:pt x="610514" y="703913"/>
                  <a:pt x="495300" y="703913"/>
                </a:cubicBezTo>
                <a:cubicBezTo>
                  <a:pt x="380086" y="703913"/>
                  <a:pt x="286687" y="610514"/>
                  <a:pt x="286687" y="495300"/>
                </a:cubicBezTo>
                <a:cubicBezTo>
                  <a:pt x="286687" y="380086"/>
                  <a:pt x="380086" y="286687"/>
                  <a:pt x="495300" y="286687"/>
                </a:cubicBezTo>
                <a:close/>
                <a:moveTo>
                  <a:pt x="491466" y="204590"/>
                </a:moveTo>
                <a:cubicBezTo>
                  <a:pt x="330329" y="204590"/>
                  <a:pt x="199701" y="335218"/>
                  <a:pt x="199701" y="496355"/>
                </a:cubicBezTo>
                <a:cubicBezTo>
                  <a:pt x="199701" y="657492"/>
                  <a:pt x="330329" y="788120"/>
                  <a:pt x="491466" y="788120"/>
                </a:cubicBezTo>
                <a:cubicBezTo>
                  <a:pt x="652603" y="788120"/>
                  <a:pt x="783231" y="657492"/>
                  <a:pt x="783231" y="496355"/>
                </a:cubicBezTo>
                <a:cubicBezTo>
                  <a:pt x="783231" y="335218"/>
                  <a:pt x="652603" y="204590"/>
                  <a:pt x="491466" y="204590"/>
                </a:cubicBezTo>
                <a:close/>
                <a:moveTo>
                  <a:pt x="495300" y="0"/>
                </a:moveTo>
                <a:lnTo>
                  <a:pt x="569646" y="7495"/>
                </a:lnTo>
                <a:lnTo>
                  <a:pt x="579473" y="56169"/>
                </a:lnTo>
                <a:cubicBezTo>
                  <a:pt x="600130" y="105007"/>
                  <a:pt x="648489" y="139276"/>
                  <a:pt x="704851" y="139276"/>
                </a:cubicBezTo>
                <a:cubicBezTo>
                  <a:pt x="723639" y="139276"/>
                  <a:pt x="741537" y="135468"/>
                  <a:pt x="757816" y="128583"/>
                </a:cubicBezTo>
                <a:lnTo>
                  <a:pt x="795090" y="103452"/>
                </a:lnTo>
                <a:lnTo>
                  <a:pt x="845530" y="145070"/>
                </a:lnTo>
                <a:lnTo>
                  <a:pt x="884828" y="192699"/>
                </a:lnTo>
                <a:lnTo>
                  <a:pt x="884770" y="192738"/>
                </a:lnTo>
                <a:cubicBezTo>
                  <a:pt x="860146" y="217362"/>
                  <a:pt x="844915" y="251380"/>
                  <a:pt x="844915" y="288955"/>
                </a:cubicBezTo>
                <a:cubicBezTo>
                  <a:pt x="844915" y="364105"/>
                  <a:pt x="905837" y="425027"/>
                  <a:pt x="980987" y="425027"/>
                </a:cubicBezTo>
                <a:lnTo>
                  <a:pt x="983466" y="424527"/>
                </a:lnTo>
                <a:lnTo>
                  <a:pt x="990600" y="495300"/>
                </a:lnTo>
                <a:lnTo>
                  <a:pt x="982776" y="572916"/>
                </a:lnTo>
                <a:lnTo>
                  <a:pt x="934431" y="582676"/>
                </a:lnTo>
                <a:cubicBezTo>
                  <a:pt x="885593" y="603333"/>
                  <a:pt x="851324" y="651693"/>
                  <a:pt x="851324" y="708055"/>
                </a:cubicBezTo>
                <a:cubicBezTo>
                  <a:pt x="851324" y="726843"/>
                  <a:pt x="855132" y="744741"/>
                  <a:pt x="862018" y="761020"/>
                </a:cubicBezTo>
                <a:lnTo>
                  <a:pt x="885959" y="796530"/>
                </a:lnTo>
                <a:lnTo>
                  <a:pt x="845530" y="845530"/>
                </a:lnTo>
                <a:lnTo>
                  <a:pt x="799364" y="883621"/>
                </a:lnTo>
                <a:lnTo>
                  <a:pt x="757816" y="855608"/>
                </a:lnTo>
                <a:cubicBezTo>
                  <a:pt x="741537" y="848723"/>
                  <a:pt x="723639" y="844915"/>
                  <a:pt x="704851" y="844915"/>
                </a:cubicBezTo>
                <a:cubicBezTo>
                  <a:pt x="629701" y="844915"/>
                  <a:pt x="568779" y="905837"/>
                  <a:pt x="568779" y="980987"/>
                </a:cubicBezTo>
                <a:lnTo>
                  <a:pt x="569216" y="983149"/>
                </a:lnTo>
                <a:lnTo>
                  <a:pt x="495300" y="990600"/>
                </a:lnTo>
                <a:lnTo>
                  <a:pt x="420957" y="983106"/>
                </a:lnTo>
                <a:lnTo>
                  <a:pt x="411130" y="934431"/>
                </a:lnTo>
                <a:cubicBezTo>
                  <a:pt x="390473" y="885593"/>
                  <a:pt x="342114" y="851324"/>
                  <a:pt x="285751" y="851324"/>
                </a:cubicBezTo>
                <a:cubicBezTo>
                  <a:pt x="266964" y="851324"/>
                  <a:pt x="249066" y="855132"/>
                  <a:pt x="232786" y="862017"/>
                </a:cubicBezTo>
                <a:lnTo>
                  <a:pt x="195512" y="887148"/>
                </a:lnTo>
                <a:lnTo>
                  <a:pt x="145070" y="845530"/>
                </a:lnTo>
                <a:lnTo>
                  <a:pt x="108168" y="800805"/>
                </a:lnTo>
                <a:lnTo>
                  <a:pt x="134992" y="761020"/>
                </a:lnTo>
                <a:cubicBezTo>
                  <a:pt x="141878" y="744741"/>
                  <a:pt x="145685" y="726843"/>
                  <a:pt x="145685" y="708055"/>
                </a:cubicBezTo>
                <a:cubicBezTo>
                  <a:pt x="145685" y="632905"/>
                  <a:pt x="84763" y="571983"/>
                  <a:pt x="9613" y="571983"/>
                </a:cubicBezTo>
                <a:lnTo>
                  <a:pt x="7768" y="572356"/>
                </a:lnTo>
                <a:lnTo>
                  <a:pt x="0" y="495300"/>
                </a:lnTo>
                <a:lnTo>
                  <a:pt x="7165" y="424228"/>
                </a:lnTo>
                <a:lnTo>
                  <a:pt x="56169" y="414334"/>
                </a:lnTo>
                <a:cubicBezTo>
                  <a:pt x="105008" y="393677"/>
                  <a:pt x="139276" y="345318"/>
                  <a:pt x="139276" y="288955"/>
                </a:cubicBezTo>
                <a:cubicBezTo>
                  <a:pt x="139276" y="270168"/>
                  <a:pt x="135469" y="252269"/>
                  <a:pt x="128583" y="235990"/>
                </a:cubicBezTo>
                <a:lnTo>
                  <a:pt x="102263" y="196953"/>
                </a:lnTo>
                <a:lnTo>
                  <a:pt x="145070" y="145070"/>
                </a:lnTo>
                <a:lnTo>
                  <a:pt x="191237" y="106979"/>
                </a:lnTo>
                <a:lnTo>
                  <a:pt x="232786" y="134992"/>
                </a:lnTo>
                <a:cubicBezTo>
                  <a:pt x="249066" y="141877"/>
                  <a:pt x="266964" y="145685"/>
                  <a:pt x="285751" y="145685"/>
                </a:cubicBezTo>
                <a:cubicBezTo>
                  <a:pt x="360901" y="145685"/>
                  <a:pt x="421823" y="84763"/>
                  <a:pt x="421823" y="9613"/>
                </a:cubicBezTo>
                <a:lnTo>
                  <a:pt x="421387" y="7451"/>
                </a:lnTo>
                <a:close/>
              </a:path>
            </a:pathLst>
          </a:custGeom>
          <a:solidFill>
            <a:srgbClr val="00B0F0">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TextBox 57"/>
          <p:cNvSpPr txBox="1"/>
          <p:nvPr/>
        </p:nvSpPr>
        <p:spPr>
          <a:xfrm>
            <a:off x="7361026" y="3673303"/>
            <a:ext cx="1794081" cy="378565"/>
          </a:xfrm>
          <a:prstGeom prst="rect">
            <a:avLst/>
          </a:prstGeom>
          <a:noFill/>
        </p:spPr>
        <p:txBody>
          <a:bodyPr wrap="none" lIns="91440" tIns="91440" rIns="91440" bIns="91440" rtlCol="0">
            <a:spAutoFit/>
          </a:bodyPr>
          <a:lstStyle/>
          <a:p>
            <a:pPr marL="0" marR="0" lvl="0" indent="0" algn="ctr" defTabSz="913154" rtl="0" eaLnBrk="1" fontAlgn="base" latinLnBrk="0" hangingPunct="1">
              <a:lnSpc>
                <a:spcPct val="90000"/>
              </a:lnSpc>
              <a:spcBef>
                <a:spcPct val="0"/>
              </a:spcBef>
              <a:spcAft>
                <a:spcPts val="588"/>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mn-ea"/>
                <a:cs typeface="+mn-cs"/>
              </a:rPr>
              <a:t>Azure SQL Database</a:t>
            </a:r>
            <a:endParaRPr kumimoji="0" lang="en-US" sz="1000" b="0" i="0" u="none" strike="noStrike" kern="0" cap="none" spc="0" normalizeH="0" baseline="0" noProof="0" dirty="0">
              <a:ln>
                <a:noFill/>
              </a:ln>
              <a:solidFill>
                <a:srgbClr val="FFFFFF"/>
              </a:solidFill>
              <a:effectLst/>
              <a:uLnTx/>
              <a:uFillTx/>
              <a:latin typeface="Segoe UI"/>
              <a:ea typeface="+mn-ea"/>
              <a:cs typeface="+mn-cs"/>
            </a:endParaRPr>
          </a:p>
        </p:txBody>
      </p:sp>
      <p:sp>
        <p:nvSpPr>
          <p:cNvPr id="25" name="Freeform 18"/>
          <p:cNvSpPr>
            <a:spLocks noEditPoints="1"/>
          </p:cNvSpPr>
          <p:nvPr/>
        </p:nvSpPr>
        <p:spPr bwMode="black">
          <a:xfrm rot="17995606">
            <a:off x="340876" y="6284571"/>
            <a:ext cx="450812" cy="353994"/>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chemeClr val="bg1"/>
          </a:solidFill>
          <a:ln>
            <a:noFill/>
          </a:ln>
          <a:extLst/>
        </p:spPr>
        <p:txBody>
          <a:bodyPr vert="horz" wrap="square" lIns="89069" tIns="44534" rIns="89069" bIns="44534" numCol="1" anchor="t" anchorCtr="0" compatLnSpc="1">
            <a:prstTxWarp prst="textNoShape">
              <a:avLst/>
            </a:prstTxWarp>
          </a:bodyPr>
          <a:lstStyle/>
          <a:p>
            <a:pPr marL="0" marR="0" lvl="0" indent="0" algn="l" defTabSz="890580" rtl="0" eaLnBrk="1" fontAlgn="auto" latinLnBrk="0" hangingPunct="1">
              <a:lnSpc>
                <a:spcPct val="100000"/>
              </a:lnSpc>
              <a:spcBef>
                <a:spcPts val="0"/>
              </a:spcBef>
              <a:spcAft>
                <a:spcPts val="0"/>
              </a:spcAft>
              <a:buClrTx/>
              <a:buSzTx/>
              <a:buFontTx/>
              <a:buNone/>
              <a:tabLst/>
              <a:defRPr/>
            </a:pPr>
            <a:endParaRPr kumimoji="0" lang="en-US" sz="1559"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endParaRPr>
          </a:p>
        </p:txBody>
      </p:sp>
      <p:sp>
        <p:nvSpPr>
          <p:cNvPr id="27" name="Rectangle 26"/>
          <p:cNvSpPr>
            <a:spLocks noChangeAspect="1"/>
          </p:cNvSpPr>
          <p:nvPr/>
        </p:nvSpPr>
        <p:spPr bwMode="auto">
          <a:xfrm>
            <a:off x="739925" y="6313833"/>
            <a:ext cx="2452307" cy="500958"/>
          </a:xfrm>
          <a:prstGeom prst="rect">
            <a:avLst/>
          </a:prstGeom>
          <a:noFill/>
          <a:ln w="10795" cap="flat" cmpd="sng" algn="ctr">
            <a:noFill/>
            <a:prstDash val="solid"/>
            <a:headEnd type="none" w="med" len="med"/>
            <a:tailEnd type="none" w="med" len="med"/>
          </a:ln>
          <a:effectLst/>
        </p:spPr>
        <p:txBody>
          <a:bodyPr vert="horz" wrap="square" lIns="137160" tIns="9144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Segoe UI Semibold" charset="0"/>
                <a:ea typeface="Segoe UI Semibold" charset="0"/>
                <a:cs typeface="Segoe UI Semibold" charset="0"/>
              </a:rPr>
              <a:t>Learns &amp; adapts</a:t>
            </a:r>
          </a:p>
        </p:txBody>
      </p:sp>
      <p:sp>
        <p:nvSpPr>
          <p:cNvPr id="28" name="Pentagon 27"/>
          <p:cNvSpPr/>
          <p:nvPr/>
        </p:nvSpPr>
        <p:spPr bwMode="auto">
          <a:xfrm>
            <a:off x="0" y="6245274"/>
            <a:ext cx="192024" cy="481395"/>
          </a:xfrm>
          <a:prstGeom prst="homePlate">
            <a:avLst>
              <a:gd name="adj" fmla="val 23545"/>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TextBox 15"/>
          <p:cNvSpPr txBox="1">
            <a:spLocks noChangeAspect="1"/>
          </p:cNvSpPr>
          <p:nvPr/>
        </p:nvSpPr>
        <p:spPr>
          <a:xfrm>
            <a:off x="7037888" y="4051868"/>
            <a:ext cx="2531915" cy="1752457"/>
          </a:xfrm>
          <a:prstGeom prst="rect">
            <a:avLst/>
          </a:prstGeom>
          <a:noFill/>
        </p:spPr>
        <p:txBody>
          <a:bodyPr wrap="square" numCol="1" rtlCol="0">
            <a:noAutofit/>
          </a:bodyPr>
          <a:lstStyle/>
          <a:p>
            <a:pPr marL="0" marR="0" lvl="0" indent="0" algn="ctr" defTabSz="932742" rtl="0" eaLnBrk="1" fontAlgn="auto" latinLnBrk="0" hangingPunct="1">
              <a:lnSpc>
                <a:spcPct val="100000"/>
              </a:lnSpc>
              <a:spcBef>
                <a:spcPts val="0"/>
              </a:spcBef>
              <a:spcAft>
                <a:spcPts val="80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Calibri" panose="020F0502020204030204" pitchFamily="34" charset="0"/>
                <a:cs typeface="Times New Roman" panose="02020603050405020304" pitchFamily="18" charset="0"/>
              </a:rPr>
              <a:t>Infrastructure maintenance</a:t>
            </a:r>
          </a:p>
          <a:p>
            <a:pPr marL="0" marR="0" lvl="0" indent="0" algn="ctr" defTabSz="932742" rtl="0" eaLnBrk="1" fontAlgn="auto" latinLnBrk="0" hangingPunct="1">
              <a:lnSpc>
                <a:spcPct val="100000"/>
              </a:lnSpc>
              <a:spcBef>
                <a:spcPts val="0"/>
              </a:spcBef>
              <a:spcAft>
                <a:spcPts val="80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Calibri" panose="020F0502020204030204" pitchFamily="34" charset="0"/>
                <a:cs typeface="Times New Roman" panose="02020603050405020304" pitchFamily="18" charset="0"/>
              </a:rPr>
              <a:t>Security and</a:t>
            </a:r>
            <a:br>
              <a:rPr kumimoji="0" lang="en-US" sz="1200" b="0" i="0" u="none" strike="noStrike" kern="0" cap="none" spc="0" normalizeH="0" baseline="0" noProof="0" dirty="0">
                <a:ln>
                  <a:noFill/>
                </a:ln>
                <a:solidFill>
                  <a:srgbClr val="FFFFFF"/>
                </a:solidFill>
                <a:effectLst/>
                <a:uLnTx/>
                <a:uFillTx/>
                <a:latin typeface="Segoe UI"/>
                <a:ea typeface="Calibri" panose="020F0502020204030204" pitchFamily="34" charset="0"/>
                <a:cs typeface="Times New Roman" panose="02020603050405020304" pitchFamily="18" charset="0"/>
              </a:rPr>
            </a:br>
            <a:r>
              <a:rPr kumimoji="0" lang="en-US" sz="1200" b="0" i="0" u="none" strike="noStrike" kern="0" cap="none" spc="0" normalizeH="0" baseline="0" noProof="0" dirty="0">
                <a:ln>
                  <a:noFill/>
                </a:ln>
                <a:solidFill>
                  <a:srgbClr val="FFFFFF"/>
                </a:solidFill>
                <a:effectLst/>
                <a:uLnTx/>
                <a:uFillTx/>
                <a:latin typeface="Segoe UI"/>
                <a:ea typeface="Calibri" panose="020F0502020204030204" pitchFamily="34" charset="0"/>
                <a:cs typeface="Times New Roman" panose="02020603050405020304" pitchFamily="18" charset="0"/>
              </a:rPr>
              <a:t>software patches</a:t>
            </a:r>
          </a:p>
          <a:p>
            <a:pPr marL="0" marR="0" lvl="0" indent="0" algn="ctr" defTabSz="932742" rtl="0" eaLnBrk="1" fontAlgn="auto" latinLnBrk="0" hangingPunct="1">
              <a:lnSpc>
                <a:spcPct val="100000"/>
              </a:lnSpc>
              <a:spcBef>
                <a:spcPts val="0"/>
              </a:spcBef>
              <a:spcAft>
                <a:spcPts val="80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Calibri" panose="020F0502020204030204" pitchFamily="34" charset="0"/>
                <a:cs typeface="Times New Roman" panose="02020603050405020304" pitchFamily="18" charset="0"/>
              </a:rPr>
              <a:t>Feature updates</a:t>
            </a:r>
          </a:p>
          <a:p>
            <a:pPr marL="0" marR="0" lvl="0" indent="0" algn="ctr" defTabSz="932742" rtl="0" eaLnBrk="1" fontAlgn="auto" latinLnBrk="0" hangingPunct="1">
              <a:lnSpc>
                <a:spcPct val="100000"/>
              </a:lnSpc>
              <a:spcBef>
                <a:spcPts val="0"/>
              </a:spcBef>
              <a:spcAft>
                <a:spcPts val="80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Calibri" panose="020F0502020204030204" pitchFamily="34" charset="0"/>
                <a:cs typeface="Times New Roman" panose="02020603050405020304" pitchFamily="18" charset="0"/>
              </a:rPr>
              <a:t>Disaster recovery failover </a:t>
            </a:r>
          </a:p>
          <a:p>
            <a:pPr marL="0" marR="0" lvl="0" indent="0" algn="ctr" defTabSz="932742" rtl="0" eaLnBrk="1" fontAlgn="auto" latinLnBrk="0" hangingPunct="1">
              <a:lnSpc>
                <a:spcPct val="100000"/>
              </a:lnSpc>
              <a:spcBef>
                <a:spcPts val="0"/>
              </a:spcBef>
              <a:spcAft>
                <a:spcPts val="80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Calibri" panose="020F0502020204030204" pitchFamily="34" charset="0"/>
                <a:cs typeface="Times New Roman" panose="02020603050405020304" pitchFamily="18" charset="0"/>
              </a:rPr>
              <a:t>Automatic back-ups </a:t>
            </a:r>
            <a:endParaRPr kumimoji="0" lang="en-US" sz="12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17523038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Freeform 54"/>
          <p:cNvSpPr>
            <a:spLocks noChangeAspect="1"/>
          </p:cNvSpPr>
          <p:nvPr/>
        </p:nvSpPr>
        <p:spPr bwMode="auto">
          <a:xfrm>
            <a:off x="6573712" y="3324379"/>
            <a:ext cx="3282758" cy="210439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24" name="Freeform 23"/>
          <p:cNvSpPr>
            <a:spLocks noChangeAspect="1"/>
          </p:cNvSpPr>
          <p:nvPr/>
        </p:nvSpPr>
        <p:spPr bwMode="auto">
          <a:xfrm>
            <a:off x="9810794" y="3309210"/>
            <a:ext cx="1957702" cy="125497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44" name="Freeform 43"/>
          <p:cNvSpPr>
            <a:spLocks noChangeAspect="1"/>
          </p:cNvSpPr>
          <p:nvPr/>
        </p:nvSpPr>
        <p:spPr bwMode="auto">
          <a:xfrm>
            <a:off x="5222089" y="2904540"/>
            <a:ext cx="1651632" cy="1058770"/>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2" name="Title 1"/>
          <p:cNvSpPr>
            <a:spLocks noGrp="1"/>
          </p:cNvSpPr>
          <p:nvPr>
            <p:ph type="title"/>
          </p:nvPr>
        </p:nvSpPr>
        <p:spPr/>
        <p:txBody>
          <a:bodyPr>
            <a:normAutofit/>
          </a:bodyPr>
          <a:lstStyle/>
          <a:p>
            <a:r>
              <a:rPr lang="en-US" sz="2800" cap="all" spc="500" dirty="0">
                <a:ln w="3175">
                  <a:noFill/>
                </a:ln>
                <a:solidFill>
                  <a:srgbClr val="0078D7"/>
                </a:solidFill>
                <a:latin typeface="Segoe UI Semilight" charset="0"/>
                <a:ea typeface="+mn-ea"/>
                <a:cs typeface="Segoe UI Semilight" charset="0"/>
              </a:rPr>
              <a:t>Threat and anomaly detection</a:t>
            </a:r>
            <a:br>
              <a:rPr lang="en-US" dirty="0"/>
            </a:br>
            <a:r>
              <a:rPr lang="en-US" sz="2000" cap="all" dirty="0">
                <a:solidFill>
                  <a:srgbClr val="0078D7"/>
                </a:solidFill>
              </a:rPr>
              <a:t>Advanced security and compliance</a:t>
            </a:r>
          </a:p>
        </p:txBody>
      </p:sp>
      <p:sp>
        <p:nvSpPr>
          <p:cNvPr id="4" name="Content Placeholder 2"/>
          <p:cNvSpPr>
            <a:spLocks noGrp="1"/>
          </p:cNvSpPr>
          <p:nvPr>
            <p:ph type="body" sz="quarter" idx="10"/>
          </p:nvPr>
        </p:nvSpPr>
        <p:spPr>
          <a:xfrm>
            <a:off x="274638" y="2357133"/>
            <a:ext cx="4512762" cy="3434786"/>
          </a:xfrm>
        </p:spPr>
        <p:txBody>
          <a:bodyPr/>
          <a:lstStyle/>
          <a:p>
            <a:r>
              <a:rPr lang="en-US" sz="1800" dirty="0"/>
              <a:t>Intelligent threat detection</a:t>
            </a:r>
          </a:p>
          <a:p>
            <a:r>
              <a:rPr lang="en-US" sz="1800" dirty="0"/>
              <a:t>Built-in behavioral analysis</a:t>
            </a:r>
          </a:p>
          <a:p>
            <a:r>
              <a:rPr lang="en-US" sz="1800" dirty="0"/>
              <a:t>Real-time alerts</a:t>
            </a:r>
          </a:p>
          <a:p>
            <a:r>
              <a:rPr lang="en-US" sz="1800" dirty="0"/>
              <a:t>Explorable audit log</a:t>
            </a:r>
          </a:p>
          <a:p>
            <a:r>
              <a:rPr lang="en-US" sz="1800" dirty="0"/>
              <a:t>Unusual patterns are detected and fixed</a:t>
            </a:r>
          </a:p>
          <a:p>
            <a:r>
              <a:rPr lang="en-US" sz="1800" dirty="0"/>
              <a:t>Discover, track and remediate vulnerabilities</a:t>
            </a:r>
          </a:p>
        </p:txBody>
      </p:sp>
      <p:sp>
        <p:nvSpPr>
          <p:cNvPr id="39" name="TextBox 38"/>
          <p:cNvSpPr txBox="1"/>
          <p:nvPr/>
        </p:nvSpPr>
        <p:spPr>
          <a:xfrm>
            <a:off x="5242273" y="3596542"/>
            <a:ext cx="1611554" cy="350865"/>
          </a:xfrm>
          <a:prstGeom prst="rect">
            <a:avLst/>
          </a:prstGeom>
          <a:noFill/>
        </p:spPr>
        <p:txBody>
          <a:bodyPr wrap="square" lIns="91440" tIns="91440" rIns="91440" bIns="9144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SQL Threat Detection</a:t>
            </a:r>
          </a:p>
        </p:txBody>
      </p:sp>
      <p:sp>
        <p:nvSpPr>
          <p:cNvPr id="40" name="TextBox 39"/>
          <p:cNvSpPr txBox="1"/>
          <p:nvPr/>
        </p:nvSpPr>
        <p:spPr>
          <a:xfrm>
            <a:off x="7018696" y="4898125"/>
            <a:ext cx="1284706" cy="517065"/>
          </a:xfrm>
          <a:prstGeom prst="rect">
            <a:avLst/>
          </a:prstGeom>
          <a:noFill/>
        </p:spPr>
        <p:txBody>
          <a:bodyPr wrap="square" lIns="91440" tIns="91440" rIns="91440" bIns="9144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Azure </a:t>
            </a:r>
            <a:r>
              <a:rPr kumimoji="0" lang="en-US" sz="1200" b="0" i="0" u="none" strike="noStrike" kern="1200" cap="none" spc="0" normalizeH="0" baseline="0" noProof="0">
                <a:ln>
                  <a:noFill/>
                </a:ln>
                <a:solidFill>
                  <a:srgbClr val="FFFFFF"/>
                </a:solidFill>
                <a:effectLst/>
                <a:uLnTx/>
                <a:uFillTx/>
                <a:latin typeface="Segoe UI"/>
                <a:ea typeface="+mn-ea"/>
                <a:cs typeface="+mn-cs"/>
              </a:rPr>
              <a:t>SQL </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Database</a:t>
            </a: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5" name="Freeform 34"/>
          <p:cNvSpPr/>
          <p:nvPr/>
        </p:nvSpPr>
        <p:spPr bwMode="auto">
          <a:xfrm>
            <a:off x="8702471" y="4212545"/>
            <a:ext cx="699126" cy="699126"/>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41" name="TextBox 40"/>
          <p:cNvSpPr txBox="1"/>
          <p:nvPr/>
        </p:nvSpPr>
        <p:spPr>
          <a:xfrm>
            <a:off x="8543615" y="4898125"/>
            <a:ext cx="1008260" cy="350865"/>
          </a:xfrm>
          <a:prstGeom prst="rect">
            <a:avLst/>
          </a:prstGeom>
          <a:noFill/>
        </p:spPr>
        <p:txBody>
          <a:bodyPr wrap="square" lIns="91440" tIns="91440" rIns="91440" bIns="9144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Web app</a:t>
            </a:r>
          </a:p>
        </p:txBody>
      </p:sp>
      <p:cxnSp>
        <p:nvCxnSpPr>
          <p:cNvPr id="46" name="Straight Connector 45"/>
          <p:cNvCxnSpPr/>
          <p:nvPr/>
        </p:nvCxnSpPr>
        <p:spPr>
          <a:xfrm>
            <a:off x="8036147" y="4564184"/>
            <a:ext cx="494004" cy="0"/>
          </a:xfrm>
          <a:prstGeom prst="line">
            <a:avLst/>
          </a:prstGeom>
          <a:ln w="19050">
            <a:solidFill>
              <a:schemeClr val="bg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6374660" y="6193083"/>
            <a:ext cx="1806191" cy="46166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D83B01"/>
                </a:solidFill>
                <a:effectLst/>
                <a:uLnTx/>
                <a:uFillTx/>
                <a:latin typeface="Segoe UI"/>
                <a:ea typeface="+mn-ea"/>
                <a:cs typeface="+mn-cs"/>
              </a:rPr>
              <a:t>External attacker / malicious insider </a:t>
            </a:r>
          </a:p>
        </p:txBody>
      </p:sp>
      <p:sp>
        <p:nvSpPr>
          <p:cNvPr id="67" name="TextBox 66"/>
          <p:cNvSpPr txBox="1"/>
          <p:nvPr/>
        </p:nvSpPr>
        <p:spPr>
          <a:xfrm>
            <a:off x="8268061" y="6193083"/>
            <a:ext cx="1963172" cy="46166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a:ea typeface="+mn-ea"/>
                <a:cs typeface="+mn-cs"/>
              </a:rPr>
              <a:t>End user experiencing errors &amp; issues</a:t>
            </a:r>
          </a:p>
        </p:txBody>
      </p:sp>
      <p:grpSp>
        <p:nvGrpSpPr>
          <p:cNvPr id="8" name="Group 7"/>
          <p:cNvGrpSpPr/>
          <p:nvPr/>
        </p:nvGrpSpPr>
        <p:grpSpPr>
          <a:xfrm>
            <a:off x="5822333" y="3150405"/>
            <a:ext cx="409720" cy="461226"/>
            <a:chOff x="1078282" y="2611596"/>
            <a:chExt cx="363788" cy="409518"/>
          </a:xfrm>
        </p:grpSpPr>
        <p:sp>
          <p:nvSpPr>
            <p:cNvPr id="7" name="Rectangle 6"/>
            <p:cNvSpPr/>
            <p:nvPr/>
          </p:nvSpPr>
          <p:spPr bwMode="auto">
            <a:xfrm>
              <a:off x="1168400" y="2699657"/>
              <a:ext cx="177800" cy="24674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Freeform 35"/>
            <p:cNvSpPr>
              <a:spLocks noChangeAspect="1"/>
            </p:cNvSpPr>
            <p:nvPr/>
          </p:nvSpPr>
          <p:spPr bwMode="auto">
            <a:xfrm>
              <a:off x="1078282" y="2611596"/>
              <a:ext cx="363788" cy="409518"/>
            </a:xfrm>
            <a:custGeom>
              <a:avLst/>
              <a:gdLst/>
              <a:ahLst/>
              <a:cxnLst/>
              <a:rect l="l" t="t" r="r" b="b"/>
              <a:pathLst>
                <a:path w="1407693" h="1585061">
                  <a:moveTo>
                    <a:pt x="727084" y="1101630"/>
                  </a:moveTo>
                  <a:lnTo>
                    <a:pt x="727305" y="1101630"/>
                  </a:lnTo>
                  <a:lnTo>
                    <a:pt x="727157" y="1101892"/>
                  </a:lnTo>
                  <a:close/>
                  <a:moveTo>
                    <a:pt x="671601" y="1101630"/>
                  </a:moveTo>
                  <a:lnTo>
                    <a:pt x="671822" y="1101630"/>
                  </a:lnTo>
                  <a:lnTo>
                    <a:pt x="671749" y="1101892"/>
                  </a:lnTo>
                  <a:close/>
                  <a:moveTo>
                    <a:pt x="707320" y="531266"/>
                  </a:moveTo>
                  <a:cubicBezTo>
                    <a:pt x="761703" y="531060"/>
                    <a:pt x="807433" y="592034"/>
                    <a:pt x="809287" y="623345"/>
                  </a:cubicBezTo>
                  <a:cubicBezTo>
                    <a:pt x="811106" y="654060"/>
                    <a:pt x="809356" y="690723"/>
                    <a:pt x="809313" y="724582"/>
                  </a:cubicBezTo>
                  <a:lnTo>
                    <a:pt x="596682" y="724582"/>
                  </a:lnTo>
                  <a:cubicBezTo>
                    <a:pt x="596639" y="691338"/>
                    <a:pt x="595085" y="670420"/>
                    <a:pt x="596701" y="623345"/>
                  </a:cubicBezTo>
                  <a:cubicBezTo>
                    <a:pt x="598349" y="575348"/>
                    <a:pt x="652938" y="531471"/>
                    <a:pt x="707320" y="531266"/>
                  </a:cubicBezTo>
                  <a:close/>
                  <a:moveTo>
                    <a:pt x="704848" y="461434"/>
                  </a:moveTo>
                  <a:cubicBezTo>
                    <a:pt x="617919" y="461846"/>
                    <a:pt x="529547" y="530648"/>
                    <a:pt x="529960" y="622727"/>
                  </a:cubicBezTo>
                  <a:lnTo>
                    <a:pt x="529960" y="725226"/>
                  </a:lnTo>
                  <a:cubicBezTo>
                    <a:pt x="496208" y="728119"/>
                    <a:pt x="469840" y="756526"/>
                    <a:pt x="469840" y="791091"/>
                  </a:cubicBezTo>
                  <a:lnTo>
                    <a:pt x="469840" y="1057120"/>
                  </a:lnTo>
                  <a:cubicBezTo>
                    <a:pt x="469840" y="1093852"/>
                    <a:pt x="499617" y="1123629"/>
                    <a:pt x="536349" y="1123629"/>
                  </a:cubicBezTo>
                  <a:lnTo>
                    <a:pt x="871343" y="1123629"/>
                  </a:lnTo>
                  <a:cubicBezTo>
                    <a:pt x="908075" y="1123629"/>
                    <a:pt x="937852" y="1093852"/>
                    <a:pt x="937852" y="1057120"/>
                  </a:cubicBezTo>
                  <a:lnTo>
                    <a:pt x="937852" y="791091"/>
                  </a:lnTo>
                  <a:cubicBezTo>
                    <a:pt x="937852" y="755520"/>
                    <a:pt x="909928" y="726472"/>
                    <a:pt x="874792" y="724930"/>
                  </a:cubicBezTo>
                  <a:cubicBezTo>
                    <a:pt x="874789" y="692087"/>
                    <a:pt x="874589" y="709210"/>
                    <a:pt x="874793" y="623345"/>
                  </a:cubicBezTo>
                  <a:cubicBezTo>
                    <a:pt x="874999" y="536621"/>
                    <a:pt x="791778" y="461022"/>
                    <a:pt x="704848" y="461434"/>
                  </a:cubicBezTo>
                  <a:close/>
                  <a:moveTo>
                    <a:pt x="695394" y="0"/>
                  </a:moveTo>
                  <a:cubicBezTo>
                    <a:pt x="895720" y="148883"/>
                    <a:pt x="1163791" y="186000"/>
                    <a:pt x="1407693" y="200525"/>
                  </a:cubicBezTo>
                  <a:cubicBezTo>
                    <a:pt x="1390747" y="285861"/>
                    <a:pt x="1461517" y="1376262"/>
                    <a:pt x="694708" y="1585061"/>
                  </a:cubicBezTo>
                  <a:cubicBezTo>
                    <a:pt x="23523" y="1327239"/>
                    <a:pt x="4842" y="669975"/>
                    <a:pt x="0" y="196090"/>
                  </a:cubicBezTo>
                  <a:cubicBezTo>
                    <a:pt x="235429" y="194275"/>
                    <a:pt x="456333" y="161593"/>
                    <a:pt x="695394" y="0"/>
                  </a:cubicBezTo>
                  <a:close/>
                </a:path>
              </a:pathLst>
            </a:cu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1" normalizeH="0" baseline="0" noProof="0" dirty="0" err="1">
                <a:ln>
                  <a:noFill/>
                </a:ln>
                <a:solidFill>
                  <a:srgbClr val="FFFFFF"/>
                </a:solidFill>
                <a:effectLst/>
                <a:uLnTx/>
                <a:uFillTx/>
                <a:latin typeface="Segoe UI Semilight"/>
                <a:ea typeface="Segoe UI" pitchFamily="34" charset="0"/>
                <a:cs typeface="Segoe UI" pitchFamily="34" charset="0"/>
              </a:endParaRPr>
            </a:p>
          </p:txBody>
        </p:sp>
      </p:grpSp>
      <p:sp>
        <p:nvSpPr>
          <p:cNvPr id="34" name="Freeform 33"/>
          <p:cNvSpPr/>
          <p:nvPr/>
        </p:nvSpPr>
        <p:spPr bwMode="auto">
          <a:xfrm>
            <a:off x="7391766" y="4205811"/>
            <a:ext cx="538566" cy="690740"/>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 name="TextBox 36"/>
          <p:cNvSpPr txBox="1"/>
          <p:nvPr/>
        </p:nvSpPr>
        <p:spPr>
          <a:xfrm>
            <a:off x="8438067" y="2433826"/>
            <a:ext cx="995884" cy="590931"/>
          </a:xfrm>
          <a:prstGeom prst="rect">
            <a:avLst/>
          </a:prstGeom>
          <a:noFill/>
        </p:spPr>
        <p:txBody>
          <a:bodyPr wrap="square" lIns="91440" tIns="45720" rIns="91440" bIns="45720" rtlCol="0">
            <a:spAutoFit/>
          </a:bodyPr>
          <a:lstStyle/>
          <a:p>
            <a:pPr marL="0" marR="0" lvl="0" indent="0" algn="l" defTabSz="913154" rtl="0" eaLnBrk="1" fontAlgn="base" latinLnBrk="0" hangingPunct="1">
              <a:lnSpc>
                <a:spcPct val="90000"/>
              </a:lnSpc>
              <a:spcBef>
                <a:spcPct val="0"/>
              </a:spcBef>
              <a:spcAft>
                <a:spcPts val="588"/>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a:ea typeface="+mn-ea"/>
                <a:cs typeface="+mn-cs"/>
              </a:rPr>
              <a:t>Real-time threat alerts to admins</a:t>
            </a:r>
            <a:endParaRPr kumimoji="0" lang="en-US" sz="900" b="0" i="0" u="none" strike="noStrike" kern="0" cap="none" spc="0" normalizeH="0" baseline="0" noProof="0" dirty="0">
              <a:ln>
                <a:noFill/>
              </a:ln>
              <a:solidFill>
                <a:srgbClr val="0078D7"/>
              </a:solidFill>
              <a:effectLst/>
              <a:uLnTx/>
              <a:uFillTx/>
              <a:latin typeface="Segoe UI"/>
              <a:ea typeface="+mn-ea"/>
              <a:cs typeface="+mn-cs"/>
            </a:endParaRPr>
          </a:p>
        </p:txBody>
      </p:sp>
      <p:sp>
        <p:nvSpPr>
          <p:cNvPr id="38" name="Freeform 37"/>
          <p:cNvSpPr/>
          <p:nvPr/>
        </p:nvSpPr>
        <p:spPr>
          <a:xfrm>
            <a:off x="7855008" y="2395700"/>
            <a:ext cx="579302" cy="592110"/>
          </a:xfrm>
          <a:custGeom>
            <a:avLst/>
            <a:gdLst>
              <a:gd name="connsiteX0" fmla="*/ 144221 w 472986"/>
              <a:gd name="connsiteY0" fmla="*/ 268455 h 483444"/>
              <a:gd name="connsiteX1" fmla="*/ 161694 w 472986"/>
              <a:gd name="connsiteY1" fmla="*/ 269401 h 483444"/>
              <a:gd name="connsiteX2" fmla="*/ 174754 w 472986"/>
              <a:gd name="connsiteY2" fmla="*/ 283795 h 483444"/>
              <a:gd name="connsiteX3" fmla="*/ 198023 w 472986"/>
              <a:gd name="connsiteY3" fmla="*/ 339751 h 483444"/>
              <a:gd name="connsiteX4" fmla="*/ 199021 w 472986"/>
              <a:gd name="connsiteY4" fmla="*/ 359161 h 483444"/>
              <a:gd name="connsiteX5" fmla="*/ 191717 w 472986"/>
              <a:gd name="connsiteY5" fmla="*/ 367346 h 483444"/>
              <a:gd name="connsiteX6" fmla="*/ 159325 w 472986"/>
              <a:gd name="connsiteY6" fmla="*/ 289450 h 483444"/>
              <a:gd name="connsiteX7" fmla="*/ 150069 w 472986"/>
              <a:gd name="connsiteY7" fmla="*/ 284801 h 483444"/>
              <a:gd name="connsiteX8" fmla="*/ 20397 w 472986"/>
              <a:gd name="connsiteY8" fmla="*/ 338725 h 483444"/>
              <a:gd name="connsiteX9" fmla="*/ 17167 w 472986"/>
              <a:gd name="connsiteY9" fmla="*/ 348566 h 483444"/>
              <a:gd name="connsiteX10" fmla="*/ 49560 w 472986"/>
              <a:gd name="connsiteY10" fmla="*/ 426462 h 483444"/>
              <a:gd name="connsiteX11" fmla="*/ 38607 w 472986"/>
              <a:gd name="connsiteY11" fmla="*/ 425869 h 483444"/>
              <a:gd name="connsiteX12" fmla="*/ 25547 w 472986"/>
              <a:gd name="connsiteY12" fmla="*/ 411475 h 483444"/>
              <a:gd name="connsiteX13" fmla="*/ 2278 w 472986"/>
              <a:gd name="connsiteY13" fmla="*/ 355519 h 483444"/>
              <a:gd name="connsiteX14" fmla="*/ 12931 w 472986"/>
              <a:gd name="connsiteY14" fmla="*/ 323052 h 483444"/>
              <a:gd name="connsiteX15" fmla="*/ 351362 w 472986"/>
              <a:gd name="connsiteY15" fmla="*/ 210067 h 483444"/>
              <a:gd name="connsiteX16" fmla="*/ 386407 w 472986"/>
              <a:gd name="connsiteY16" fmla="*/ 214412 h 483444"/>
              <a:gd name="connsiteX17" fmla="*/ 472986 w 472986"/>
              <a:gd name="connsiteY17" fmla="*/ 464850 h 483444"/>
              <a:gd name="connsiteX18" fmla="*/ 319585 w 472986"/>
              <a:gd name="connsiteY18" fmla="*/ 471823 h 483444"/>
              <a:gd name="connsiteX19" fmla="*/ 368395 w 472986"/>
              <a:gd name="connsiteY19" fmla="*/ 355610 h 483444"/>
              <a:gd name="connsiteX20" fmla="*/ 342828 w 472986"/>
              <a:gd name="connsiteY20" fmla="*/ 348637 h 483444"/>
              <a:gd name="connsiteX21" fmla="*/ 284721 w 472986"/>
              <a:gd name="connsiteY21" fmla="*/ 478796 h 483444"/>
              <a:gd name="connsiteX22" fmla="*/ 84835 w 472986"/>
              <a:gd name="connsiteY22" fmla="*/ 483444 h 483444"/>
              <a:gd name="connsiteX23" fmla="*/ 89484 w 472986"/>
              <a:gd name="connsiteY23" fmla="*/ 406744 h 483444"/>
              <a:gd name="connsiteX24" fmla="*/ 212670 w 472986"/>
              <a:gd name="connsiteY24" fmla="*/ 395122 h 483444"/>
              <a:gd name="connsiteX25" fmla="*/ 254506 w 472986"/>
              <a:gd name="connsiteY25" fmla="*/ 264964 h 483444"/>
              <a:gd name="connsiteX26" fmla="*/ 351362 w 472986"/>
              <a:gd name="connsiteY26" fmla="*/ 210067 h 483444"/>
              <a:gd name="connsiteX27" fmla="*/ 287045 w 472986"/>
              <a:gd name="connsiteY27" fmla="*/ 0 h 483444"/>
              <a:gd name="connsiteX28" fmla="*/ 386988 w 472986"/>
              <a:gd name="connsiteY28" fmla="*/ 99943 h 483444"/>
              <a:gd name="connsiteX29" fmla="*/ 287045 w 472986"/>
              <a:gd name="connsiteY29" fmla="*/ 199886 h 483444"/>
              <a:gd name="connsiteX30" fmla="*/ 187102 w 472986"/>
              <a:gd name="connsiteY30" fmla="*/ 99943 h 483444"/>
              <a:gd name="connsiteX31" fmla="*/ 287045 w 472986"/>
              <a:gd name="connsiteY31" fmla="*/ 0 h 4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72986" h="483444">
                <a:moveTo>
                  <a:pt x="144221" y="268455"/>
                </a:moveTo>
                <a:cubicBezTo>
                  <a:pt x="149908" y="266090"/>
                  <a:pt x="156169" y="266625"/>
                  <a:pt x="161694" y="269401"/>
                </a:cubicBezTo>
                <a:cubicBezTo>
                  <a:pt x="167219" y="272177"/>
                  <a:pt x="172009" y="277194"/>
                  <a:pt x="174754" y="283795"/>
                </a:cubicBezTo>
                <a:lnTo>
                  <a:pt x="198023" y="339751"/>
                </a:lnTo>
                <a:cubicBezTo>
                  <a:pt x="200768" y="346351"/>
                  <a:pt x="200949" y="353286"/>
                  <a:pt x="199021" y="359161"/>
                </a:cubicBezTo>
                <a:lnTo>
                  <a:pt x="191717" y="367346"/>
                </a:lnTo>
                <a:lnTo>
                  <a:pt x="159325" y="289450"/>
                </a:lnTo>
                <a:cubicBezTo>
                  <a:pt x="157661" y="285449"/>
                  <a:pt x="153516" y="283367"/>
                  <a:pt x="150069" y="284801"/>
                </a:cubicBezTo>
                <a:lnTo>
                  <a:pt x="20397" y="338725"/>
                </a:lnTo>
                <a:cubicBezTo>
                  <a:pt x="16949" y="340158"/>
                  <a:pt x="15503" y="344565"/>
                  <a:pt x="17167" y="348566"/>
                </a:cubicBezTo>
                <a:lnTo>
                  <a:pt x="49560" y="426462"/>
                </a:lnTo>
                <a:lnTo>
                  <a:pt x="38607" y="425869"/>
                </a:lnTo>
                <a:cubicBezTo>
                  <a:pt x="33082" y="423092"/>
                  <a:pt x="28292" y="418076"/>
                  <a:pt x="25547" y="411475"/>
                </a:cubicBezTo>
                <a:lnTo>
                  <a:pt x="2278" y="355519"/>
                </a:lnTo>
                <a:cubicBezTo>
                  <a:pt x="-3212" y="342318"/>
                  <a:pt x="1558" y="327782"/>
                  <a:pt x="12931" y="323052"/>
                </a:cubicBezTo>
                <a:close/>
                <a:moveTo>
                  <a:pt x="351362" y="210067"/>
                </a:moveTo>
                <a:cubicBezTo>
                  <a:pt x="363286" y="210133"/>
                  <a:pt x="375125" y="211749"/>
                  <a:pt x="386407" y="214412"/>
                </a:cubicBezTo>
                <a:cubicBezTo>
                  <a:pt x="443739" y="245982"/>
                  <a:pt x="465239" y="262736"/>
                  <a:pt x="472986" y="464850"/>
                </a:cubicBezTo>
                <a:cubicBezTo>
                  <a:pt x="416623" y="468918"/>
                  <a:pt x="370719" y="469499"/>
                  <a:pt x="319585" y="471823"/>
                </a:cubicBezTo>
                <a:cubicBezTo>
                  <a:pt x="327139" y="445287"/>
                  <a:pt x="350382" y="394348"/>
                  <a:pt x="368395" y="355610"/>
                </a:cubicBezTo>
                <a:lnTo>
                  <a:pt x="342828" y="348637"/>
                </a:lnTo>
                <a:lnTo>
                  <a:pt x="284721" y="478796"/>
                </a:lnTo>
                <a:lnTo>
                  <a:pt x="84835" y="483444"/>
                </a:lnTo>
                <a:cubicBezTo>
                  <a:pt x="68372" y="474728"/>
                  <a:pt x="49004" y="431149"/>
                  <a:pt x="89484" y="406744"/>
                </a:cubicBezTo>
                <a:lnTo>
                  <a:pt x="212670" y="395122"/>
                </a:lnTo>
                <a:lnTo>
                  <a:pt x="254506" y="264964"/>
                </a:lnTo>
                <a:cubicBezTo>
                  <a:pt x="279056" y="223636"/>
                  <a:pt x="315590" y="209872"/>
                  <a:pt x="351362" y="210067"/>
                </a:cubicBezTo>
                <a:close/>
                <a:moveTo>
                  <a:pt x="287045" y="0"/>
                </a:moveTo>
                <a:cubicBezTo>
                  <a:pt x="342242" y="0"/>
                  <a:pt x="386988" y="44746"/>
                  <a:pt x="386988" y="99943"/>
                </a:cubicBezTo>
                <a:cubicBezTo>
                  <a:pt x="386988" y="155140"/>
                  <a:pt x="342242" y="199886"/>
                  <a:pt x="287045" y="199886"/>
                </a:cubicBezTo>
                <a:cubicBezTo>
                  <a:pt x="231848" y="199886"/>
                  <a:pt x="187102" y="155140"/>
                  <a:pt x="187102" y="99943"/>
                </a:cubicBezTo>
                <a:cubicBezTo>
                  <a:pt x="187102" y="44746"/>
                  <a:pt x="231848" y="0"/>
                  <a:pt x="287045"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prstClr val="white"/>
              </a:solidFill>
              <a:effectLst/>
              <a:uLnTx/>
              <a:uFillTx/>
              <a:latin typeface="Segoe UI"/>
              <a:ea typeface="+mn-ea"/>
              <a:cs typeface="+mn-cs"/>
            </a:endParaRPr>
          </a:p>
        </p:txBody>
      </p:sp>
      <p:sp>
        <p:nvSpPr>
          <p:cNvPr id="48" name="TextBox 47"/>
          <p:cNvSpPr txBox="1"/>
          <p:nvPr/>
        </p:nvSpPr>
        <p:spPr>
          <a:xfrm>
            <a:off x="10228056" y="4802563"/>
            <a:ext cx="1373394" cy="424732"/>
          </a:xfrm>
          <a:prstGeom prst="rect">
            <a:avLst/>
          </a:prstGeom>
          <a:noFill/>
        </p:spPr>
        <p:txBody>
          <a:bodyPr wrap="square" lIns="91440" tIns="45720" rIns="91440" bIns="45720" rtlCol="0">
            <a:spAutoFit/>
          </a:bodyPr>
          <a:lstStyle/>
          <a:p>
            <a:pPr marL="0" marR="0" lvl="0" indent="0" algn="ctr" defTabSz="913154" rtl="0" eaLnBrk="1" fontAlgn="base" latinLnBrk="0" hangingPunct="1">
              <a:lnSpc>
                <a:spcPct val="90000"/>
              </a:lnSpc>
              <a:spcBef>
                <a:spcPct val="0"/>
              </a:spcBef>
              <a:spcAft>
                <a:spcPts val="588"/>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a:ea typeface="+mn-ea"/>
                <a:cs typeface="+mn-cs"/>
              </a:rPr>
              <a:t>Real-time alerts </a:t>
            </a:r>
            <a:r>
              <a:rPr kumimoji="0" lang="en-US" sz="1200" b="0" i="0" u="none" strike="noStrike" kern="0" cap="none" spc="0" normalizeH="0" baseline="0" noProof="0" dirty="0">
                <a:ln>
                  <a:noFill/>
                </a:ln>
                <a:solidFill>
                  <a:srgbClr val="0078D7"/>
                </a:solidFill>
                <a:effectLst/>
                <a:uLnTx/>
                <a:uFillTx/>
                <a:latin typeface="Segoe UI"/>
                <a:ea typeface="+mn-ea"/>
                <a:cs typeface="+mn-cs"/>
              </a:rPr>
              <a:t>to developers</a:t>
            </a:r>
            <a:endParaRPr kumimoji="0" lang="en-US" sz="900" b="0" i="0" u="none" strike="noStrike" kern="0" cap="none" spc="0" normalizeH="0" baseline="0" noProof="0" dirty="0">
              <a:ln>
                <a:noFill/>
              </a:ln>
              <a:solidFill>
                <a:srgbClr val="0078D7"/>
              </a:solidFill>
              <a:effectLst/>
              <a:uLnTx/>
              <a:uFillTx/>
              <a:latin typeface="Segoe UI"/>
              <a:ea typeface="+mn-ea"/>
              <a:cs typeface="+mn-cs"/>
            </a:endParaRPr>
          </a:p>
        </p:txBody>
      </p:sp>
      <p:sp>
        <p:nvSpPr>
          <p:cNvPr id="51" name="Freeform 5"/>
          <p:cNvSpPr>
            <a:spLocks noEditPoints="1"/>
          </p:cNvSpPr>
          <p:nvPr/>
        </p:nvSpPr>
        <p:spPr bwMode="auto">
          <a:xfrm>
            <a:off x="7700355" y="2609133"/>
            <a:ext cx="257082" cy="212826"/>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 name="Freeform 204"/>
          <p:cNvSpPr/>
          <p:nvPr/>
        </p:nvSpPr>
        <p:spPr>
          <a:xfrm>
            <a:off x="8936009" y="5504354"/>
            <a:ext cx="653356" cy="632156"/>
          </a:xfrm>
          <a:custGeom>
            <a:avLst/>
            <a:gdLst>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0597 w 651383"/>
              <a:gd name="connsiteY5" fmla="*/ 391711 h 638603"/>
              <a:gd name="connsiteX6" fmla="*/ 350787 w 651383"/>
              <a:gd name="connsiteY6" fmla="*/ 391711 h 638603"/>
              <a:gd name="connsiteX7" fmla="*/ 357778 w 651383"/>
              <a:gd name="connsiteY7" fmla="*/ 398729 h 638603"/>
              <a:gd name="connsiteX8" fmla="*/ 347561 w 651383"/>
              <a:gd name="connsiteY8" fmla="*/ 442457 h 638603"/>
              <a:gd name="connsiteX9" fmla="*/ 303466 w 651383"/>
              <a:gd name="connsiteY9" fmla="*/ 442457 h 638603"/>
              <a:gd name="connsiteX10" fmla="*/ 293607 w 651383"/>
              <a:gd name="connsiteY10" fmla="*/ 398729 h 638603"/>
              <a:gd name="connsiteX11" fmla="*/ 300597 w 651383"/>
              <a:gd name="connsiteY11" fmla="*/ 391711 h 638603"/>
              <a:gd name="connsiteX12" fmla="*/ 215361 w 651383"/>
              <a:gd name="connsiteY12" fmla="*/ 349060 h 638603"/>
              <a:gd name="connsiteX13" fmla="*/ 293127 w 651383"/>
              <a:gd name="connsiteY13" fmla="*/ 562776 h 638603"/>
              <a:gd name="connsiteX14" fmla="*/ 325692 w 651383"/>
              <a:gd name="connsiteY14" fmla="*/ 615120 h 638603"/>
              <a:gd name="connsiteX15" fmla="*/ 358256 w 651383"/>
              <a:gd name="connsiteY15" fmla="*/ 562776 h 638603"/>
              <a:gd name="connsiteX16" fmla="*/ 436022 w 651383"/>
              <a:gd name="connsiteY16" fmla="*/ 349061 h 638603"/>
              <a:gd name="connsiteX17" fmla="*/ 437188 w 651383"/>
              <a:gd name="connsiteY17" fmla="*/ 349503 h 638603"/>
              <a:gd name="connsiteX18" fmla="*/ 437311 w 651383"/>
              <a:gd name="connsiteY18" fmla="*/ 349060 h 638603"/>
              <a:gd name="connsiteX19" fmla="*/ 650296 w 651383"/>
              <a:gd name="connsiteY19" fmla="*/ 594470 h 638603"/>
              <a:gd name="connsiteX20" fmla="*/ 437383 w 651383"/>
              <a:gd name="connsiteY20" fmla="*/ 636409 h 638603"/>
              <a:gd name="connsiteX21" fmla="*/ 332140 w 651383"/>
              <a:gd name="connsiteY21" fmla="*/ 638434 h 638603"/>
              <a:gd name="connsiteX22" fmla="*/ 328033 w 651383"/>
              <a:gd name="connsiteY22" fmla="*/ 638603 h 638603"/>
              <a:gd name="connsiteX23" fmla="*/ 325692 w 651383"/>
              <a:gd name="connsiteY23" fmla="*/ 638558 h 638603"/>
              <a:gd name="connsiteX24" fmla="*/ 323351 w 651383"/>
              <a:gd name="connsiteY24" fmla="*/ 638603 h 638603"/>
              <a:gd name="connsiteX25" fmla="*/ 319243 w 651383"/>
              <a:gd name="connsiteY25" fmla="*/ 638434 h 638603"/>
              <a:gd name="connsiteX26" fmla="*/ 214001 w 651383"/>
              <a:gd name="connsiteY26" fmla="*/ 636409 h 638603"/>
              <a:gd name="connsiteX27" fmla="*/ 1088 w 651383"/>
              <a:gd name="connsiteY27" fmla="*/ 594470 h 638603"/>
              <a:gd name="connsiteX28" fmla="*/ 214072 w 651383"/>
              <a:gd name="connsiteY28" fmla="*/ 349061 h 638603"/>
              <a:gd name="connsiteX29" fmla="*/ 214196 w 651383"/>
              <a:gd name="connsiteY29" fmla="*/ 349502 h 638603"/>
              <a:gd name="connsiteX30" fmla="*/ 325693 w 651383"/>
              <a:gd name="connsiteY30" fmla="*/ 0 h 638603"/>
              <a:gd name="connsiteX31" fmla="*/ 492060 w 651383"/>
              <a:gd name="connsiteY31" fmla="*/ 167016 h 638603"/>
              <a:gd name="connsiteX32" fmla="*/ 325693 w 651383"/>
              <a:gd name="connsiteY32" fmla="*/ 334032 h 638603"/>
              <a:gd name="connsiteX33" fmla="*/ 159326 w 651383"/>
              <a:gd name="connsiteY33" fmla="*/ 167016 h 638603"/>
              <a:gd name="connsiteX34" fmla="*/ 325693 w 651383"/>
              <a:gd name="connsiteY34" fmla="*/ 0 h 638603"/>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4720 w 651383"/>
              <a:gd name="connsiteY5" fmla="*/ 452535 h 638603"/>
              <a:gd name="connsiteX6" fmla="*/ 300597 w 651383"/>
              <a:gd name="connsiteY6" fmla="*/ 391711 h 638603"/>
              <a:gd name="connsiteX7" fmla="*/ 350787 w 651383"/>
              <a:gd name="connsiteY7" fmla="*/ 391711 h 638603"/>
              <a:gd name="connsiteX8" fmla="*/ 357778 w 651383"/>
              <a:gd name="connsiteY8" fmla="*/ 398729 h 638603"/>
              <a:gd name="connsiteX9" fmla="*/ 347561 w 651383"/>
              <a:gd name="connsiteY9" fmla="*/ 442457 h 638603"/>
              <a:gd name="connsiteX10" fmla="*/ 303466 w 651383"/>
              <a:gd name="connsiteY10" fmla="*/ 442457 h 638603"/>
              <a:gd name="connsiteX11" fmla="*/ 293607 w 651383"/>
              <a:gd name="connsiteY11" fmla="*/ 398729 h 638603"/>
              <a:gd name="connsiteX12" fmla="*/ 300597 w 651383"/>
              <a:gd name="connsiteY12" fmla="*/ 391711 h 638603"/>
              <a:gd name="connsiteX13" fmla="*/ 215361 w 651383"/>
              <a:gd name="connsiteY13" fmla="*/ 349060 h 638603"/>
              <a:gd name="connsiteX14" fmla="*/ 293127 w 651383"/>
              <a:gd name="connsiteY14" fmla="*/ 562776 h 638603"/>
              <a:gd name="connsiteX15" fmla="*/ 325692 w 651383"/>
              <a:gd name="connsiteY15" fmla="*/ 615120 h 638603"/>
              <a:gd name="connsiteX16" fmla="*/ 358256 w 651383"/>
              <a:gd name="connsiteY16" fmla="*/ 562776 h 638603"/>
              <a:gd name="connsiteX17" fmla="*/ 436022 w 651383"/>
              <a:gd name="connsiteY17" fmla="*/ 349061 h 638603"/>
              <a:gd name="connsiteX18" fmla="*/ 437188 w 651383"/>
              <a:gd name="connsiteY18" fmla="*/ 349503 h 638603"/>
              <a:gd name="connsiteX19" fmla="*/ 437311 w 651383"/>
              <a:gd name="connsiteY19" fmla="*/ 349060 h 638603"/>
              <a:gd name="connsiteX20" fmla="*/ 650296 w 651383"/>
              <a:gd name="connsiteY20" fmla="*/ 594470 h 638603"/>
              <a:gd name="connsiteX21" fmla="*/ 437383 w 651383"/>
              <a:gd name="connsiteY21" fmla="*/ 636409 h 638603"/>
              <a:gd name="connsiteX22" fmla="*/ 332140 w 651383"/>
              <a:gd name="connsiteY22" fmla="*/ 638434 h 638603"/>
              <a:gd name="connsiteX23" fmla="*/ 328033 w 651383"/>
              <a:gd name="connsiteY23" fmla="*/ 638603 h 638603"/>
              <a:gd name="connsiteX24" fmla="*/ 325692 w 651383"/>
              <a:gd name="connsiteY24" fmla="*/ 638558 h 638603"/>
              <a:gd name="connsiteX25" fmla="*/ 323351 w 651383"/>
              <a:gd name="connsiteY25" fmla="*/ 638603 h 638603"/>
              <a:gd name="connsiteX26" fmla="*/ 319243 w 651383"/>
              <a:gd name="connsiteY26" fmla="*/ 638434 h 638603"/>
              <a:gd name="connsiteX27" fmla="*/ 1088 w 651383"/>
              <a:gd name="connsiteY27" fmla="*/ 594470 h 638603"/>
              <a:gd name="connsiteX28" fmla="*/ 214072 w 651383"/>
              <a:gd name="connsiteY28" fmla="*/ 349061 h 638603"/>
              <a:gd name="connsiteX29" fmla="*/ 214196 w 651383"/>
              <a:gd name="connsiteY29" fmla="*/ 349502 h 638603"/>
              <a:gd name="connsiteX30" fmla="*/ 215361 w 651383"/>
              <a:gd name="connsiteY30" fmla="*/ 349060 h 638603"/>
              <a:gd name="connsiteX31" fmla="*/ 325693 w 651383"/>
              <a:gd name="connsiteY31" fmla="*/ 0 h 638603"/>
              <a:gd name="connsiteX32" fmla="*/ 492060 w 651383"/>
              <a:gd name="connsiteY32" fmla="*/ 167016 h 638603"/>
              <a:gd name="connsiteX33" fmla="*/ 325693 w 651383"/>
              <a:gd name="connsiteY33" fmla="*/ 334032 h 638603"/>
              <a:gd name="connsiteX34" fmla="*/ 159326 w 651383"/>
              <a:gd name="connsiteY34" fmla="*/ 167016 h 638603"/>
              <a:gd name="connsiteX35" fmla="*/ 325693 w 651383"/>
              <a:gd name="connsiteY35" fmla="*/ 0 h 638603"/>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4720 w 651383"/>
              <a:gd name="connsiteY5" fmla="*/ 452535 h 638603"/>
              <a:gd name="connsiteX6" fmla="*/ 300597 w 651383"/>
              <a:gd name="connsiteY6" fmla="*/ 391711 h 638603"/>
              <a:gd name="connsiteX7" fmla="*/ 350787 w 651383"/>
              <a:gd name="connsiteY7" fmla="*/ 391711 h 638603"/>
              <a:gd name="connsiteX8" fmla="*/ 357778 w 651383"/>
              <a:gd name="connsiteY8" fmla="*/ 398729 h 638603"/>
              <a:gd name="connsiteX9" fmla="*/ 347561 w 651383"/>
              <a:gd name="connsiteY9" fmla="*/ 442457 h 638603"/>
              <a:gd name="connsiteX10" fmla="*/ 303466 w 651383"/>
              <a:gd name="connsiteY10" fmla="*/ 442457 h 638603"/>
              <a:gd name="connsiteX11" fmla="*/ 293607 w 651383"/>
              <a:gd name="connsiteY11" fmla="*/ 398729 h 638603"/>
              <a:gd name="connsiteX12" fmla="*/ 300597 w 651383"/>
              <a:gd name="connsiteY12" fmla="*/ 391711 h 638603"/>
              <a:gd name="connsiteX13" fmla="*/ 215361 w 651383"/>
              <a:gd name="connsiteY13" fmla="*/ 349060 h 638603"/>
              <a:gd name="connsiteX14" fmla="*/ 293127 w 651383"/>
              <a:gd name="connsiteY14" fmla="*/ 562776 h 638603"/>
              <a:gd name="connsiteX15" fmla="*/ 325692 w 651383"/>
              <a:gd name="connsiteY15" fmla="*/ 615120 h 638603"/>
              <a:gd name="connsiteX16" fmla="*/ 358256 w 651383"/>
              <a:gd name="connsiteY16" fmla="*/ 562776 h 638603"/>
              <a:gd name="connsiteX17" fmla="*/ 436022 w 651383"/>
              <a:gd name="connsiteY17" fmla="*/ 349061 h 638603"/>
              <a:gd name="connsiteX18" fmla="*/ 437188 w 651383"/>
              <a:gd name="connsiteY18" fmla="*/ 349503 h 638603"/>
              <a:gd name="connsiteX19" fmla="*/ 437311 w 651383"/>
              <a:gd name="connsiteY19" fmla="*/ 349060 h 638603"/>
              <a:gd name="connsiteX20" fmla="*/ 650296 w 651383"/>
              <a:gd name="connsiteY20" fmla="*/ 594470 h 638603"/>
              <a:gd name="connsiteX21" fmla="*/ 332140 w 651383"/>
              <a:gd name="connsiteY21" fmla="*/ 638434 h 638603"/>
              <a:gd name="connsiteX22" fmla="*/ 328033 w 651383"/>
              <a:gd name="connsiteY22" fmla="*/ 638603 h 638603"/>
              <a:gd name="connsiteX23" fmla="*/ 325692 w 651383"/>
              <a:gd name="connsiteY23" fmla="*/ 638558 h 638603"/>
              <a:gd name="connsiteX24" fmla="*/ 323351 w 651383"/>
              <a:gd name="connsiteY24" fmla="*/ 638603 h 638603"/>
              <a:gd name="connsiteX25" fmla="*/ 319243 w 651383"/>
              <a:gd name="connsiteY25" fmla="*/ 638434 h 638603"/>
              <a:gd name="connsiteX26" fmla="*/ 1088 w 651383"/>
              <a:gd name="connsiteY26" fmla="*/ 594470 h 638603"/>
              <a:gd name="connsiteX27" fmla="*/ 214072 w 651383"/>
              <a:gd name="connsiteY27" fmla="*/ 349061 h 638603"/>
              <a:gd name="connsiteX28" fmla="*/ 214196 w 651383"/>
              <a:gd name="connsiteY28" fmla="*/ 349502 h 638603"/>
              <a:gd name="connsiteX29" fmla="*/ 215361 w 651383"/>
              <a:gd name="connsiteY29" fmla="*/ 349060 h 638603"/>
              <a:gd name="connsiteX30" fmla="*/ 325693 w 651383"/>
              <a:gd name="connsiteY30" fmla="*/ 0 h 638603"/>
              <a:gd name="connsiteX31" fmla="*/ 492060 w 651383"/>
              <a:gd name="connsiteY31" fmla="*/ 167016 h 638603"/>
              <a:gd name="connsiteX32" fmla="*/ 325693 w 651383"/>
              <a:gd name="connsiteY32" fmla="*/ 334032 h 638603"/>
              <a:gd name="connsiteX33" fmla="*/ 159326 w 651383"/>
              <a:gd name="connsiteY33" fmla="*/ 167016 h 638603"/>
              <a:gd name="connsiteX34" fmla="*/ 325693 w 651383"/>
              <a:gd name="connsiteY34" fmla="*/ 0 h 638603"/>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4720 w 651383"/>
              <a:gd name="connsiteY5" fmla="*/ 452535 h 638603"/>
              <a:gd name="connsiteX6" fmla="*/ 300597 w 651383"/>
              <a:gd name="connsiteY6" fmla="*/ 391711 h 638603"/>
              <a:gd name="connsiteX7" fmla="*/ 350787 w 651383"/>
              <a:gd name="connsiteY7" fmla="*/ 391711 h 638603"/>
              <a:gd name="connsiteX8" fmla="*/ 357778 w 651383"/>
              <a:gd name="connsiteY8" fmla="*/ 398729 h 638603"/>
              <a:gd name="connsiteX9" fmla="*/ 347561 w 651383"/>
              <a:gd name="connsiteY9" fmla="*/ 442457 h 638603"/>
              <a:gd name="connsiteX10" fmla="*/ 303466 w 651383"/>
              <a:gd name="connsiteY10" fmla="*/ 442457 h 638603"/>
              <a:gd name="connsiteX11" fmla="*/ 293607 w 651383"/>
              <a:gd name="connsiteY11" fmla="*/ 398729 h 638603"/>
              <a:gd name="connsiteX12" fmla="*/ 300597 w 651383"/>
              <a:gd name="connsiteY12" fmla="*/ 391711 h 638603"/>
              <a:gd name="connsiteX13" fmla="*/ 215361 w 651383"/>
              <a:gd name="connsiteY13" fmla="*/ 349060 h 638603"/>
              <a:gd name="connsiteX14" fmla="*/ 293127 w 651383"/>
              <a:gd name="connsiteY14" fmla="*/ 562776 h 638603"/>
              <a:gd name="connsiteX15" fmla="*/ 325692 w 651383"/>
              <a:gd name="connsiteY15" fmla="*/ 615120 h 638603"/>
              <a:gd name="connsiteX16" fmla="*/ 358256 w 651383"/>
              <a:gd name="connsiteY16" fmla="*/ 562776 h 638603"/>
              <a:gd name="connsiteX17" fmla="*/ 436022 w 651383"/>
              <a:gd name="connsiteY17" fmla="*/ 349061 h 638603"/>
              <a:gd name="connsiteX18" fmla="*/ 437188 w 651383"/>
              <a:gd name="connsiteY18" fmla="*/ 349503 h 638603"/>
              <a:gd name="connsiteX19" fmla="*/ 437311 w 651383"/>
              <a:gd name="connsiteY19" fmla="*/ 349060 h 638603"/>
              <a:gd name="connsiteX20" fmla="*/ 650296 w 651383"/>
              <a:gd name="connsiteY20" fmla="*/ 594470 h 638603"/>
              <a:gd name="connsiteX21" fmla="*/ 328033 w 651383"/>
              <a:gd name="connsiteY21" fmla="*/ 638603 h 638603"/>
              <a:gd name="connsiteX22" fmla="*/ 325692 w 651383"/>
              <a:gd name="connsiteY22" fmla="*/ 638558 h 638603"/>
              <a:gd name="connsiteX23" fmla="*/ 323351 w 651383"/>
              <a:gd name="connsiteY23" fmla="*/ 638603 h 638603"/>
              <a:gd name="connsiteX24" fmla="*/ 319243 w 651383"/>
              <a:gd name="connsiteY24" fmla="*/ 638434 h 638603"/>
              <a:gd name="connsiteX25" fmla="*/ 1088 w 651383"/>
              <a:gd name="connsiteY25" fmla="*/ 594470 h 638603"/>
              <a:gd name="connsiteX26" fmla="*/ 214072 w 651383"/>
              <a:gd name="connsiteY26" fmla="*/ 349061 h 638603"/>
              <a:gd name="connsiteX27" fmla="*/ 214196 w 651383"/>
              <a:gd name="connsiteY27" fmla="*/ 349502 h 638603"/>
              <a:gd name="connsiteX28" fmla="*/ 215361 w 651383"/>
              <a:gd name="connsiteY28" fmla="*/ 349060 h 638603"/>
              <a:gd name="connsiteX29" fmla="*/ 325693 w 651383"/>
              <a:gd name="connsiteY29" fmla="*/ 0 h 638603"/>
              <a:gd name="connsiteX30" fmla="*/ 492060 w 651383"/>
              <a:gd name="connsiteY30" fmla="*/ 167016 h 638603"/>
              <a:gd name="connsiteX31" fmla="*/ 325693 w 651383"/>
              <a:gd name="connsiteY31" fmla="*/ 334032 h 638603"/>
              <a:gd name="connsiteX32" fmla="*/ 159326 w 651383"/>
              <a:gd name="connsiteY32" fmla="*/ 167016 h 638603"/>
              <a:gd name="connsiteX33" fmla="*/ 325693 w 651383"/>
              <a:gd name="connsiteY33" fmla="*/ 0 h 638603"/>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4720 w 651383"/>
              <a:gd name="connsiteY5" fmla="*/ 452535 h 638603"/>
              <a:gd name="connsiteX6" fmla="*/ 300597 w 651383"/>
              <a:gd name="connsiteY6" fmla="*/ 391711 h 638603"/>
              <a:gd name="connsiteX7" fmla="*/ 350787 w 651383"/>
              <a:gd name="connsiteY7" fmla="*/ 391711 h 638603"/>
              <a:gd name="connsiteX8" fmla="*/ 357778 w 651383"/>
              <a:gd name="connsiteY8" fmla="*/ 398729 h 638603"/>
              <a:gd name="connsiteX9" fmla="*/ 347561 w 651383"/>
              <a:gd name="connsiteY9" fmla="*/ 442457 h 638603"/>
              <a:gd name="connsiteX10" fmla="*/ 303466 w 651383"/>
              <a:gd name="connsiteY10" fmla="*/ 442457 h 638603"/>
              <a:gd name="connsiteX11" fmla="*/ 293607 w 651383"/>
              <a:gd name="connsiteY11" fmla="*/ 398729 h 638603"/>
              <a:gd name="connsiteX12" fmla="*/ 300597 w 651383"/>
              <a:gd name="connsiteY12" fmla="*/ 391711 h 638603"/>
              <a:gd name="connsiteX13" fmla="*/ 215361 w 651383"/>
              <a:gd name="connsiteY13" fmla="*/ 349060 h 638603"/>
              <a:gd name="connsiteX14" fmla="*/ 293127 w 651383"/>
              <a:gd name="connsiteY14" fmla="*/ 562776 h 638603"/>
              <a:gd name="connsiteX15" fmla="*/ 325692 w 651383"/>
              <a:gd name="connsiteY15" fmla="*/ 615120 h 638603"/>
              <a:gd name="connsiteX16" fmla="*/ 358256 w 651383"/>
              <a:gd name="connsiteY16" fmla="*/ 562776 h 638603"/>
              <a:gd name="connsiteX17" fmla="*/ 436022 w 651383"/>
              <a:gd name="connsiteY17" fmla="*/ 349061 h 638603"/>
              <a:gd name="connsiteX18" fmla="*/ 437188 w 651383"/>
              <a:gd name="connsiteY18" fmla="*/ 349503 h 638603"/>
              <a:gd name="connsiteX19" fmla="*/ 437311 w 651383"/>
              <a:gd name="connsiteY19" fmla="*/ 349060 h 638603"/>
              <a:gd name="connsiteX20" fmla="*/ 650296 w 651383"/>
              <a:gd name="connsiteY20" fmla="*/ 594470 h 638603"/>
              <a:gd name="connsiteX21" fmla="*/ 325692 w 651383"/>
              <a:gd name="connsiteY21" fmla="*/ 638558 h 638603"/>
              <a:gd name="connsiteX22" fmla="*/ 323351 w 651383"/>
              <a:gd name="connsiteY22" fmla="*/ 638603 h 638603"/>
              <a:gd name="connsiteX23" fmla="*/ 319243 w 651383"/>
              <a:gd name="connsiteY23" fmla="*/ 638434 h 638603"/>
              <a:gd name="connsiteX24" fmla="*/ 1088 w 651383"/>
              <a:gd name="connsiteY24" fmla="*/ 594470 h 638603"/>
              <a:gd name="connsiteX25" fmla="*/ 214072 w 651383"/>
              <a:gd name="connsiteY25" fmla="*/ 349061 h 638603"/>
              <a:gd name="connsiteX26" fmla="*/ 214196 w 651383"/>
              <a:gd name="connsiteY26" fmla="*/ 349502 h 638603"/>
              <a:gd name="connsiteX27" fmla="*/ 215361 w 651383"/>
              <a:gd name="connsiteY27" fmla="*/ 349060 h 638603"/>
              <a:gd name="connsiteX28" fmla="*/ 325693 w 651383"/>
              <a:gd name="connsiteY28" fmla="*/ 0 h 638603"/>
              <a:gd name="connsiteX29" fmla="*/ 492060 w 651383"/>
              <a:gd name="connsiteY29" fmla="*/ 167016 h 638603"/>
              <a:gd name="connsiteX30" fmla="*/ 325693 w 651383"/>
              <a:gd name="connsiteY30" fmla="*/ 334032 h 638603"/>
              <a:gd name="connsiteX31" fmla="*/ 159326 w 651383"/>
              <a:gd name="connsiteY31" fmla="*/ 167016 h 638603"/>
              <a:gd name="connsiteX32" fmla="*/ 325693 w 651383"/>
              <a:gd name="connsiteY32" fmla="*/ 0 h 638603"/>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4720 w 651383"/>
              <a:gd name="connsiteY5" fmla="*/ 452535 h 638603"/>
              <a:gd name="connsiteX6" fmla="*/ 300597 w 651383"/>
              <a:gd name="connsiteY6" fmla="*/ 391711 h 638603"/>
              <a:gd name="connsiteX7" fmla="*/ 350787 w 651383"/>
              <a:gd name="connsiteY7" fmla="*/ 391711 h 638603"/>
              <a:gd name="connsiteX8" fmla="*/ 357778 w 651383"/>
              <a:gd name="connsiteY8" fmla="*/ 398729 h 638603"/>
              <a:gd name="connsiteX9" fmla="*/ 347561 w 651383"/>
              <a:gd name="connsiteY9" fmla="*/ 442457 h 638603"/>
              <a:gd name="connsiteX10" fmla="*/ 303466 w 651383"/>
              <a:gd name="connsiteY10" fmla="*/ 442457 h 638603"/>
              <a:gd name="connsiteX11" fmla="*/ 293607 w 651383"/>
              <a:gd name="connsiteY11" fmla="*/ 398729 h 638603"/>
              <a:gd name="connsiteX12" fmla="*/ 300597 w 651383"/>
              <a:gd name="connsiteY12" fmla="*/ 391711 h 638603"/>
              <a:gd name="connsiteX13" fmla="*/ 215361 w 651383"/>
              <a:gd name="connsiteY13" fmla="*/ 349060 h 638603"/>
              <a:gd name="connsiteX14" fmla="*/ 293127 w 651383"/>
              <a:gd name="connsiteY14" fmla="*/ 562776 h 638603"/>
              <a:gd name="connsiteX15" fmla="*/ 325692 w 651383"/>
              <a:gd name="connsiteY15" fmla="*/ 615120 h 638603"/>
              <a:gd name="connsiteX16" fmla="*/ 358256 w 651383"/>
              <a:gd name="connsiteY16" fmla="*/ 562776 h 638603"/>
              <a:gd name="connsiteX17" fmla="*/ 436022 w 651383"/>
              <a:gd name="connsiteY17" fmla="*/ 349061 h 638603"/>
              <a:gd name="connsiteX18" fmla="*/ 437188 w 651383"/>
              <a:gd name="connsiteY18" fmla="*/ 349503 h 638603"/>
              <a:gd name="connsiteX19" fmla="*/ 437311 w 651383"/>
              <a:gd name="connsiteY19" fmla="*/ 349060 h 638603"/>
              <a:gd name="connsiteX20" fmla="*/ 650296 w 651383"/>
              <a:gd name="connsiteY20" fmla="*/ 594470 h 638603"/>
              <a:gd name="connsiteX21" fmla="*/ 325692 w 651383"/>
              <a:gd name="connsiteY21" fmla="*/ 638558 h 638603"/>
              <a:gd name="connsiteX22" fmla="*/ 323351 w 651383"/>
              <a:gd name="connsiteY22" fmla="*/ 638603 h 638603"/>
              <a:gd name="connsiteX23" fmla="*/ 1088 w 651383"/>
              <a:gd name="connsiteY23" fmla="*/ 594470 h 638603"/>
              <a:gd name="connsiteX24" fmla="*/ 214072 w 651383"/>
              <a:gd name="connsiteY24" fmla="*/ 349061 h 638603"/>
              <a:gd name="connsiteX25" fmla="*/ 214196 w 651383"/>
              <a:gd name="connsiteY25" fmla="*/ 349502 h 638603"/>
              <a:gd name="connsiteX26" fmla="*/ 215361 w 651383"/>
              <a:gd name="connsiteY26" fmla="*/ 349060 h 638603"/>
              <a:gd name="connsiteX27" fmla="*/ 325693 w 651383"/>
              <a:gd name="connsiteY27" fmla="*/ 0 h 638603"/>
              <a:gd name="connsiteX28" fmla="*/ 492060 w 651383"/>
              <a:gd name="connsiteY28" fmla="*/ 167016 h 638603"/>
              <a:gd name="connsiteX29" fmla="*/ 325693 w 651383"/>
              <a:gd name="connsiteY29" fmla="*/ 334032 h 638603"/>
              <a:gd name="connsiteX30" fmla="*/ 159326 w 651383"/>
              <a:gd name="connsiteY30" fmla="*/ 167016 h 638603"/>
              <a:gd name="connsiteX31" fmla="*/ 325693 w 651383"/>
              <a:gd name="connsiteY31" fmla="*/ 0 h 638603"/>
              <a:gd name="connsiteX0" fmla="*/ 304720 w 651383"/>
              <a:gd name="connsiteY0" fmla="*/ 452535 h 638558"/>
              <a:gd name="connsiteX1" fmla="*/ 346664 w 651383"/>
              <a:gd name="connsiteY1" fmla="*/ 452535 h 638558"/>
              <a:gd name="connsiteX2" fmla="*/ 357778 w 651383"/>
              <a:gd name="connsiteY2" fmla="*/ 501481 h 638558"/>
              <a:gd name="connsiteX3" fmla="*/ 325692 w 651383"/>
              <a:gd name="connsiteY3" fmla="*/ 560565 h 638558"/>
              <a:gd name="connsiteX4" fmla="*/ 293606 w 651383"/>
              <a:gd name="connsiteY4" fmla="*/ 501481 h 638558"/>
              <a:gd name="connsiteX5" fmla="*/ 304720 w 651383"/>
              <a:gd name="connsiteY5" fmla="*/ 452535 h 638558"/>
              <a:gd name="connsiteX6" fmla="*/ 300597 w 651383"/>
              <a:gd name="connsiteY6" fmla="*/ 391711 h 638558"/>
              <a:gd name="connsiteX7" fmla="*/ 350787 w 651383"/>
              <a:gd name="connsiteY7" fmla="*/ 391711 h 638558"/>
              <a:gd name="connsiteX8" fmla="*/ 357778 w 651383"/>
              <a:gd name="connsiteY8" fmla="*/ 398729 h 638558"/>
              <a:gd name="connsiteX9" fmla="*/ 347561 w 651383"/>
              <a:gd name="connsiteY9" fmla="*/ 442457 h 638558"/>
              <a:gd name="connsiteX10" fmla="*/ 303466 w 651383"/>
              <a:gd name="connsiteY10" fmla="*/ 442457 h 638558"/>
              <a:gd name="connsiteX11" fmla="*/ 293607 w 651383"/>
              <a:gd name="connsiteY11" fmla="*/ 398729 h 638558"/>
              <a:gd name="connsiteX12" fmla="*/ 300597 w 651383"/>
              <a:gd name="connsiteY12" fmla="*/ 391711 h 638558"/>
              <a:gd name="connsiteX13" fmla="*/ 215361 w 651383"/>
              <a:gd name="connsiteY13" fmla="*/ 349060 h 638558"/>
              <a:gd name="connsiteX14" fmla="*/ 293127 w 651383"/>
              <a:gd name="connsiteY14" fmla="*/ 562776 h 638558"/>
              <a:gd name="connsiteX15" fmla="*/ 325692 w 651383"/>
              <a:gd name="connsiteY15" fmla="*/ 615120 h 638558"/>
              <a:gd name="connsiteX16" fmla="*/ 358256 w 651383"/>
              <a:gd name="connsiteY16" fmla="*/ 562776 h 638558"/>
              <a:gd name="connsiteX17" fmla="*/ 436022 w 651383"/>
              <a:gd name="connsiteY17" fmla="*/ 349061 h 638558"/>
              <a:gd name="connsiteX18" fmla="*/ 437188 w 651383"/>
              <a:gd name="connsiteY18" fmla="*/ 349503 h 638558"/>
              <a:gd name="connsiteX19" fmla="*/ 437311 w 651383"/>
              <a:gd name="connsiteY19" fmla="*/ 349060 h 638558"/>
              <a:gd name="connsiteX20" fmla="*/ 650296 w 651383"/>
              <a:gd name="connsiteY20" fmla="*/ 594470 h 638558"/>
              <a:gd name="connsiteX21" fmla="*/ 325692 w 651383"/>
              <a:gd name="connsiteY21" fmla="*/ 638558 h 638558"/>
              <a:gd name="connsiteX22" fmla="*/ 1088 w 651383"/>
              <a:gd name="connsiteY22" fmla="*/ 594470 h 638558"/>
              <a:gd name="connsiteX23" fmla="*/ 214072 w 651383"/>
              <a:gd name="connsiteY23" fmla="*/ 349061 h 638558"/>
              <a:gd name="connsiteX24" fmla="*/ 214196 w 651383"/>
              <a:gd name="connsiteY24" fmla="*/ 349502 h 638558"/>
              <a:gd name="connsiteX25" fmla="*/ 215361 w 651383"/>
              <a:gd name="connsiteY25" fmla="*/ 349060 h 638558"/>
              <a:gd name="connsiteX26" fmla="*/ 325693 w 651383"/>
              <a:gd name="connsiteY26" fmla="*/ 0 h 638558"/>
              <a:gd name="connsiteX27" fmla="*/ 492060 w 651383"/>
              <a:gd name="connsiteY27" fmla="*/ 167016 h 638558"/>
              <a:gd name="connsiteX28" fmla="*/ 325693 w 651383"/>
              <a:gd name="connsiteY28" fmla="*/ 334032 h 638558"/>
              <a:gd name="connsiteX29" fmla="*/ 159326 w 651383"/>
              <a:gd name="connsiteY29" fmla="*/ 167016 h 638558"/>
              <a:gd name="connsiteX30" fmla="*/ 325693 w 651383"/>
              <a:gd name="connsiteY30" fmla="*/ 0 h 638558"/>
              <a:gd name="connsiteX0" fmla="*/ 304720 w 651383"/>
              <a:gd name="connsiteY0" fmla="*/ 452535 h 641576"/>
              <a:gd name="connsiteX1" fmla="*/ 346664 w 651383"/>
              <a:gd name="connsiteY1" fmla="*/ 452535 h 641576"/>
              <a:gd name="connsiteX2" fmla="*/ 357778 w 651383"/>
              <a:gd name="connsiteY2" fmla="*/ 501481 h 641576"/>
              <a:gd name="connsiteX3" fmla="*/ 325692 w 651383"/>
              <a:gd name="connsiteY3" fmla="*/ 560565 h 641576"/>
              <a:gd name="connsiteX4" fmla="*/ 293606 w 651383"/>
              <a:gd name="connsiteY4" fmla="*/ 501481 h 641576"/>
              <a:gd name="connsiteX5" fmla="*/ 304720 w 651383"/>
              <a:gd name="connsiteY5" fmla="*/ 452535 h 641576"/>
              <a:gd name="connsiteX6" fmla="*/ 300597 w 651383"/>
              <a:gd name="connsiteY6" fmla="*/ 391711 h 641576"/>
              <a:gd name="connsiteX7" fmla="*/ 350787 w 651383"/>
              <a:gd name="connsiteY7" fmla="*/ 391711 h 641576"/>
              <a:gd name="connsiteX8" fmla="*/ 357778 w 651383"/>
              <a:gd name="connsiteY8" fmla="*/ 398729 h 641576"/>
              <a:gd name="connsiteX9" fmla="*/ 347561 w 651383"/>
              <a:gd name="connsiteY9" fmla="*/ 442457 h 641576"/>
              <a:gd name="connsiteX10" fmla="*/ 303466 w 651383"/>
              <a:gd name="connsiteY10" fmla="*/ 442457 h 641576"/>
              <a:gd name="connsiteX11" fmla="*/ 293607 w 651383"/>
              <a:gd name="connsiteY11" fmla="*/ 398729 h 641576"/>
              <a:gd name="connsiteX12" fmla="*/ 300597 w 651383"/>
              <a:gd name="connsiteY12" fmla="*/ 391711 h 641576"/>
              <a:gd name="connsiteX13" fmla="*/ 215361 w 651383"/>
              <a:gd name="connsiteY13" fmla="*/ 349060 h 641576"/>
              <a:gd name="connsiteX14" fmla="*/ 293127 w 651383"/>
              <a:gd name="connsiteY14" fmla="*/ 562776 h 641576"/>
              <a:gd name="connsiteX15" fmla="*/ 325692 w 651383"/>
              <a:gd name="connsiteY15" fmla="*/ 615120 h 641576"/>
              <a:gd name="connsiteX16" fmla="*/ 358256 w 651383"/>
              <a:gd name="connsiteY16" fmla="*/ 562776 h 641576"/>
              <a:gd name="connsiteX17" fmla="*/ 436022 w 651383"/>
              <a:gd name="connsiteY17" fmla="*/ 349061 h 641576"/>
              <a:gd name="connsiteX18" fmla="*/ 437188 w 651383"/>
              <a:gd name="connsiteY18" fmla="*/ 349503 h 641576"/>
              <a:gd name="connsiteX19" fmla="*/ 437311 w 651383"/>
              <a:gd name="connsiteY19" fmla="*/ 349060 h 641576"/>
              <a:gd name="connsiteX20" fmla="*/ 650296 w 651383"/>
              <a:gd name="connsiteY20" fmla="*/ 594470 h 641576"/>
              <a:gd name="connsiteX21" fmla="*/ 325692 w 651383"/>
              <a:gd name="connsiteY21" fmla="*/ 638558 h 641576"/>
              <a:gd name="connsiteX22" fmla="*/ 1088 w 651383"/>
              <a:gd name="connsiteY22" fmla="*/ 594470 h 641576"/>
              <a:gd name="connsiteX23" fmla="*/ 214072 w 651383"/>
              <a:gd name="connsiteY23" fmla="*/ 349061 h 641576"/>
              <a:gd name="connsiteX24" fmla="*/ 214196 w 651383"/>
              <a:gd name="connsiteY24" fmla="*/ 349502 h 641576"/>
              <a:gd name="connsiteX25" fmla="*/ 215361 w 651383"/>
              <a:gd name="connsiteY25" fmla="*/ 349060 h 641576"/>
              <a:gd name="connsiteX26" fmla="*/ 325693 w 651383"/>
              <a:gd name="connsiteY26" fmla="*/ 0 h 641576"/>
              <a:gd name="connsiteX27" fmla="*/ 492060 w 651383"/>
              <a:gd name="connsiteY27" fmla="*/ 167016 h 641576"/>
              <a:gd name="connsiteX28" fmla="*/ 325693 w 651383"/>
              <a:gd name="connsiteY28" fmla="*/ 334032 h 641576"/>
              <a:gd name="connsiteX29" fmla="*/ 159326 w 651383"/>
              <a:gd name="connsiteY29" fmla="*/ 167016 h 641576"/>
              <a:gd name="connsiteX30" fmla="*/ 325693 w 651383"/>
              <a:gd name="connsiteY30" fmla="*/ 0 h 641576"/>
              <a:gd name="connsiteX0" fmla="*/ 304720 w 651383"/>
              <a:gd name="connsiteY0" fmla="*/ 452535 h 644698"/>
              <a:gd name="connsiteX1" fmla="*/ 346664 w 651383"/>
              <a:gd name="connsiteY1" fmla="*/ 452535 h 644698"/>
              <a:gd name="connsiteX2" fmla="*/ 357778 w 651383"/>
              <a:gd name="connsiteY2" fmla="*/ 501481 h 644698"/>
              <a:gd name="connsiteX3" fmla="*/ 325692 w 651383"/>
              <a:gd name="connsiteY3" fmla="*/ 560565 h 644698"/>
              <a:gd name="connsiteX4" fmla="*/ 293606 w 651383"/>
              <a:gd name="connsiteY4" fmla="*/ 501481 h 644698"/>
              <a:gd name="connsiteX5" fmla="*/ 304720 w 651383"/>
              <a:gd name="connsiteY5" fmla="*/ 452535 h 644698"/>
              <a:gd name="connsiteX6" fmla="*/ 300597 w 651383"/>
              <a:gd name="connsiteY6" fmla="*/ 391711 h 644698"/>
              <a:gd name="connsiteX7" fmla="*/ 350787 w 651383"/>
              <a:gd name="connsiteY7" fmla="*/ 391711 h 644698"/>
              <a:gd name="connsiteX8" fmla="*/ 357778 w 651383"/>
              <a:gd name="connsiteY8" fmla="*/ 398729 h 644698"/>
              <a:gd name="connsiteX9" fmla="*/ 347561 w 651383"/>
              <a:gd name="connsiteY9" fmla="*/ 442457 h 644698"/>
              <a:gd name="connsiteX10" fmla="*/ 303466 w 651383"/>
              <a:gd name="connsiteY10" fmla="*/ 442457 h 644698"/>
              <a:gd name="connsiteX11" fmla="*/ 293607 w 651383"/>
              <a:gd name="connsiteY11" fmla="*/ 398729 h 644698"/>
              <a:gd name="connsiteX12" fmla="*/ 300597 w 651383"/>
              <a:gd name="connsiteY12" fmla="*/ 391711 h 644698"/>
              <a:gd name="connsiteX13" fmla="*/ 215361 w 651383"/>
              <a:gd name="connsiteY13" fmla="*/ 349060 h 644698"/>
              <a:gd name="connsiteX14" fmla="*/ 293127 w 651383"/>
              <a:gd name="connsiteY14" fmla="*/ 562776 h 644698"/>
              <a:gd name="connsiteX15" fmla="*/ 325692 w 651383"/>
              <a:gd name="connsiteY15" fmla="*/ 615120 h 644698"/>
              <a:gd name="connsiteX16" fmla="*/ 358256 w 651383"/>
              <a:gd name="connsiteY16" fmla="*/ 562776 h 644698"/>
              <a:gd name="connsiteX17" fmla="*/ 436022 w 651383"/>
              <a:gd name="connsiteY17" fmla="*/ 349061 h 644698"/>
              <a:gd name="connsiteX18" fmla="*/ 437188 w 651383"/>
              <a:gd name="connsiteY18" fmla="*/ 349503 h 644698"/>
              <a:gd name="connsiteX19" fmla="*/ 437311 w 651383"/>
              <a:gd name="connsiteY19" fmla="*/ 349060 h 644698"/>
              <a:gd name="connsiteX20" fmla="*/ 650296 w 651383"/>
              <a:gd name="connsiteY20" fmla="*/ 594470 h 644698"/>
              <a:gd name="connsiteX21" fmla="*/ 325692 w 651383"/>
              <a:gd name="connsiteY21" fmla="*/ 638558 h 644698"/>
              <a:gd name="connsiteX22" fmla="*/ 1088 w 651383"/>
              <a:gd name="connsiteY22" fmla="*/ 594470 h 644698"/>
              <a:gd name="connsiteX23" fmla="*/ 214072 w 651383"/>
              <a:gd name="connsiteY23" fmla="*/ 349061 h 644698"/>
              <a:gd name="connsiteX24" fmla="*/ 214196 w 651383"/>
              <a:gd name="connsiteY24" fmla="*/ 349502 h 644698"/>
              <a:gd name="connsiteX25" fmla="*/ 215361 w 651383"/>
              <a:gd name="connsiteY25" fmla="*/ 349060 h 644698"/>
              <a:gd name="connsiteX26" fmla="*/ 325693 w 651383"/>
              <a:gd name="connsiteY26" fmla="*/ 0 h 644698"/>
              <a:gd name="connsiteX27" fmla="*/ 492060 w 651383"/>
              <a:gd name="connsiteY27" fmla="*/ 167016 h 644698"/>
              <a:gd name="connsiteX28" fmla="*/ 325693 w 651383"/>
              <a:gd name="connsiteY28" fmla="*/ 334032 h 644698"/>
              <a:gd name="connsiteX29" fmla="*/ 159326 w 651383"/>
              <a:gd name="connsiteY29" fmla="*/ 167016 h 644698"/>
              <a:gd name="connsiteX30" fmla="*/ 325693 w 651383"/>
              <a:gd name="connsiteY30" fmla="*/ 0 h 644698"/>
              <a:gd name="connsiteX0" fmla="*/ 304720 w 651383"/>
              <a:gd name="connsiteY0" fmla="*/ 452535 h 639468"/>
              <a:gd name="connsiteX1" fmla="*/ 346664 w 651383"/>
              <a:gd name="connsiteY1" fmla="*/ 452535 h 639468"/>
              <a:gd name="connsiteX2" fmla="*/ 357778 w 651383"/>
              <a:gd name="connsiteY2" fmla="*/ 501481 h 639468"/>
              <a:gd name="connsiteX3" fmla="*/ 325692 w 651383"/>
              <a:gd name="connsiteY3" fmla="*/ 560565 h 639468"/>
              <a:gd name="connsiteX4" fmla="*/ 293606 w 651383"/>
              <a:gd name="connsiteY4" fmla="*/ 501481 h 639468"/>
              <a:gd name="connsiteX5" fmla="*/ 304720 w 651383"/>
              <a:gd name="connsiteY5" fmla="*/ 452535 h 639468"/>
              <a:gd name="connsiteX6" fmla="*/ 300597 w 651383"/>
              <a:gd name="connsiteY6" fmla="*/ 391711 h 639468"/>
              <a:gd name="connsiteX7" fmla="*/ 350787 w 651383"/>
              <a:gd name="connsiteY7" fmla="*/ 391711 h 639468"/>
              <a:gd name="connsiteX8" fmla="*/ 357778 w 651383"/>
              <a:gd name="connsiteY8" fmla="*/ 398729 h 639468"/>
              <a:gd name="connsiteX9" fmla="*/ 347561 w 651383"/>
              <a:gd name="connsiteY9" fmla="*/ 442457 h 639468"/>
              <a:gd name="connsiteX10" fmla="*/ 303466 w 651383"/>
              <a:gd name="connsiteY10" fmla="*/ 442457 h 639468"/>
              <a:gd name="connsiteX11" fmla="*/ 293607 w 651383"/>
              <a:gd name="connsiteY11" fmla="*/ 398729 h 639468"/>
              <a:gd name="connsiteX12" fmla="*/ 300597 w 651383"/>
              <a:gd name="connsiteY12" fmla="*/ 391711 h 639468"/>
              <a:gd name="connsiteX13" fmla="*/ 215361 w 651383"/>
              <a:gd name="connsiteY13" fmla="*/ 349060 h 639468"/>
              <a:gd name="connsiteX14" fmla="*/ 293127 w 651383"/>
              <a:gd name="connsiteY14" fmla="*/ 562776 h 639468"/>
              <a:gd name="connsiteX15" fmla="*/ 325692 w 651383"/>
              <a:gd name="connsiteY15" fmla="*/ 615120 h 639468"/>
              <a:gd name="connsiteX16" fmla="*/ 358256 w 651383"/>
              <a:gd name="connsiteY16" fmla="*/ 562776 h 639468"/>
              <a:gd name="connsiteX17" fmla="*/ 436022 w 651383"/>
              <a:gd name="connsiteY17" fmla="*/ 349061 h 639468"/>
              <a:gd name="connsiteX18" fmla="*/ 437188 w 651383"/>
              <a:gd name="connsiteY18" fmla="*/ 349503 h 639468"/>
              <a:gd name="connsiteX19" fmla="*/ 437311 w 651383"/>
              <a:gd name="connsiteY19" fmla="*/ 349060 h 639468"/>
              <a:gd name="connsiteX20" fmla="*/ 650296 w 651383"/>
              <a:gd name="connsiteY20" fmla="*/ 594470 h 639468"/>
              <a:gd name="connsiteX21" fmla="*/ 325692 w 651383"/>
              <a:gd name="connsiteY21" fmla="*/ 638558 h 639468"/>
              <a:gd name="connsiteX22" fmla="*/ 1088 w 651383"/>
              <a:gd name="connsiteY22" fmla="*/ 594470 h 639468"/>
              <a:gd name="connsiteX23" fmla="*/ 214072 w 651383"/>
              <a:gd name="connsiteY23" fmla="*/ 349061 h 639468"/>
              <a:gd name="connsiteX24" fmla="*/ 214196 w 651383"/>
              <a:gd name="connsiteY24" fmla="*/ 349502 h 639468"/>
              <a:gd name="connsiteX25" fmla="*/ 215361 w 651383"/>
              <a:gd name="connsiteY25" fmla="*/ 349060 h 639468"/>
              <a:gd name="connsiteX26" fmla="*/ 325693 w 651383"/>
              <a:gd name="connsiteY26" fmla="*/ 0 h 639468"/>
              <a:gd name="connsiteX27" fmla="*/ 492060 w 651383"/>
              <a:gd name="connsiteY27" fmla="*/ 167016 h 639468"/>
              <a:gd name="connsiteX28" fmla="*/ 325693 w 651383"/>
              <a:gd name="connsiteY28" fmla="*/ 334032 h 639468"/>
              <a:gd name="connsiteX29" fmla="*/ 159326 w 651383"/>
              <a:gd name="connsiteY29" fmla="*/ 167016 h 639468"/>
              <a:gd name="connsiteX30" fmla="*/ 325693 w 651383"/>
              <a:gd name="connsiteY30" fmla="*/ 0 h 639468"/>
              <a:gd name="connsiteX0" fmla="*/ 304720 w 651383"/>
              <a:gd name="connsiteY0" fmla="*/ 452535 h 639264"/>
              <a:gd name="connsiteX1" fmla="*/ 346664 w 651383"/>
              <a:gd name="connsiteY1" fmla="*/ 452535 h 639264"/>
              <a:gd name="connsiteX2" fmla="*/ 357778 w 651383"/>
              <a:gd name="connsiteY2" fmla="*/ 501481 h 639264"/>
              <a:gd name="connsiteX3" fmla="*/ 325692 w 651383"/>
              <a:gd name="connsiteY3" fmla="*/ 560565 h 639264"/>
              <a:gd name="connsiteX4" fmla="*/ 293606 w 651383"/>
              <a:gd name="connsiteY4" fmla="*/ 501481 h 639264"/>
              <a:gd name="connsiteX5" fmla="*/ 304720 w 651383"/>
              <a:gd name="connsiteY5" fmla="*/ 452535 h 639264"/>
              <a:gd name="connsiteX6" fmla="*/ 300597 w 651383"/>
              <a:gd name="connsiteY6" fmla="*/ 391711 h 639264"/>
              <a:gd name="connsiteX7" fmla="*/ 350787 w 651383"/>
              <a:gd name="connsiteY7" fmla="*/ 391711 h 639264"/>
              <a:gd name="connsiteX8" fmla="*/ 357778 w 651383"/>
              <a:gd name="connsiteY8" fmla="*/ 398729 h 639264"/>
              <a:gd name="connsiteX9" fmla="*/ 347561 w 651383"/>
              <a:gd name="connsiteY9" fmla="*/ 442457 h 639264"/>
              <a:gd name="connsiteX10" fmla="*/ 303466 w 651383"/>
              <a:gd name="connsiteY10" fmla="*/ 442457 h 639264"/>
              <a:gd name="connsiteX11" fmla="*/ 293607 w 651383"/>
              <a:gd name="connsiteY11" fmla="*/ 398729 h 639264"/>
              <a:gd name="connsiteX12" fmla="*/ 300597 w 651383"/>
              <a:gd name="connsiteY12" fmla="*/ 391711 h 639264"/>
              <a:gd name="connsiteX13" fmla="*/ 215361 w 651383"/>
              <a:gd name="connsiteY13" fmla="*/ 349060 h 639264"/>
              <a:gd name="connsiteX14" fmla="*/ 293127 w 651383"/>
              <a:gd name="connsiteY14" fmla="*/ 562776 h 639264"/>
              <a:gd name="connsiteX15" fmla="*/ 325692 w 651383"/>
              <a:gd name="connsiteY15" fmla="*/ 615120 h 639264"/>
              <a:gd name="connsiteX16" fmla="*/ 358256 w 651383"/>
              <a:gd name="connsiteY16" fmla="*/ 562776 h 639264"/>
              <a:gd name="connsiteX17" fmla="*/ 436022 w 651383"/>
              <a:gd name="connsiteY17" fmla="*/ 349061 h 639264"/>
              <a:gd name="connsiteX18" fmla="*/ 437188 w 651383"/>
              <a:gd name="connsiteY18" fmla="*/ 349503 h 639264"/>
              <a:gd name="connsiteX19" fmla="*/ 437311 w 651383"/>
              <a:gd name="connsiteY19" fmla="*/ 349060 h 639264"/>
              <a:gd name="connsiteX20" fmla="*/ 650296 w 651383"/>
              <a:gd name="connsiteY20" fmla="*/ 594470 h 639264"/>
              <a:gd name="connsiteX21" fmla="*/ 326614 w 651383"/>
              <a:gd name="connsiteY21" fmla="*/ 638328 h 639264"/>
              <a:gd name="connsiteX22" fmla="*/ 1088 w 651383"/>
              <a:gd name="connsiteY22" fmla="*/ 594470 h 639264"/>
              <a:gd name="connsiteX23" fmla="*/ 214072 w 651383"/>
              <a:gd name="connsiteY23" fmla="*/ 349061 h 639264"/>
              <a:gd name="connsiteX24" fmla="*/ 214196 w 651383"/>
              <a:gd name="connsiteY24" fmla="*/ 349502 h 639264"/>
              <a:gd name="connsiteX25" fmla="*/ 215361 w 651383"/>
              <a:gd name="connsiteY25" fmla="*/ 349060 h 639264"/>
              <a:gd name="connsiteX26" fmla="*/ 325693 w 651383"/>
              <a:gd name="connsiteY26" fmla="*/ 0 h 639264"/>
              <a:gd name="connsiteX27" fmla="*/ 492060 w 651383"/>
              <a:gd name="connsiteY27" fmla="*/ 167016 h 639264"/>
              <a:gd name="connsiteX28" fmla="*/ 325693 w 651383"/>
              <a:gd name="connsiteY28" fmla="*/ 334032 h 639264"/>
              <a:gd name="connsiteX29" fmla="*/ 159326 w 651383"/>
              <a:gd name="connsiteY29" fmla="*/ 167016 h 639264"/>
              <a:gd name="connsiteX30" fmla="*/ 325693 w 651383"/>
              <a:gd name="connsiteY30" fmla="*/ 0 h 639264"/>
              <a:gd name="connsiteX0" fmla="*/ 304720 w 651383"/>
              <a:gd name="connsiteY0" fmla="*/ 452535 h 639630"/>
              <a:gd name="connsiteX1" fmla="*/ 346664 w 651383"/>
              <a:gd name="connsiteY1" fmla="*/ 452535 h 639630"/>
              <a:gd name="connsiteX2" fmla="*/ 357778 w 651383"/>
              <a:gd name="connsiteY2" fmla="*/ 501481 h 639630"/>
              <a:gd name="connsiteX3" fmla="*/ 325692 w 651383"/>
              <a:gd name="connsiteY3" fmla="*/ 560565 h 639630"/>
              <a:gd name="connsiteX4" fmla="*/ 293606 w 651383"/>
              <a:gd name="connsiteY4" fmla="*/ 501481 h 639630"/>
              <a:gd name="connsiteX5" fmla="*/ 304720 w 651383"/>
              <a:gd name="connsiteY5" fmla="*/ 452535 h 639630"/>
              <a:gd name="connsiteX6" fmla="*/ 300597 w 651383"/>
              <a:gd name="connsiteY6" fmla="*/ 391711 h 639630"/>
              <a:gd name="connsiteX7" fmla="*/ 350787 w 651383"/>
              <a:gd name="connsiteY7" fmla="*/ 391711 h 639630"/>
              <a:gd name="connsiteX8" fmla="*/ 357778 w 651383"/>
              <a:gd name="connsiteY8" fmla="*/ 398729 h 639630"/>
              <a:gd name="connsiteX9" fmla="*/ 347561 w 651383"/>
              <a:gd name="connsiteY9" fmla="*/ 442457 h 639630"/>
              <a:gd name="connsiteX10" fmla="*/ 303466 w 651383"/>
              <a:gd name="connsiteY10" fmla="*/ 442457 h 639630"/>
              <a:gd name="connsiteX11" fmla="*/ 293607 w 651383"/>
              <a:gd name="connsiteY11" fmla="*/ 398729 h 639630"/>
              <a:gd name="connsiteX12" fmla="*/ 300597 w 651383"/>
              <a:gd name="connsiteY12" fmla="*/ 391711 h 639630"/>
              <a:gd name="connsiteX13" fmla="*/ 215361 w 651383"/>
              <a:gd name="connsiteY13" fmla="*/ 349060 h 639630"/>
              <a:gd name="connsiteX14" fmla="*/ 293127 w 651383"/>
              <a:gd name="connsiteY14" fmla="*/ 562776 h 639630"/>
              <a:gd name="connsiteX15" fmla="*/ 325692 w 651383"/>
              <a:gd name="connsiteY15" fmla="*/ 615120 h 639630"/>
              <a:gd name="connsiteX16" fmla="*/ 358256 w 651383"/>
              <a:gd name="connsiteY16" fmla="*/ 562776 h 639630"/>
              <a:gd name="connsiteX17" fmla="*/ 436022 w 651383"/>
              <a:gd name="connsiteY17" fmla="*/ 349061 h 639630"/>
              <a:gd name="connsiteX18" fmla="*/ 437188 w 651383"/>
              <a:gd name="connsiteY18" fmla="*/ 349503 h 639630"/>
              <a:gd name="connsiteX19" fmla="*/ 437311 w 651383"/>
              <a:gd name="connsiteY19" fmla="*/ 349060 h 639630"/>
              <a:gd name="connsiteX20" fmla="*/ 650296 w 651383"/>
              <a:gd name="connsiteY20" fmla="*/ 594470 h 639630"/>
              <a:gd name="connsiteX21" fmla="*/ 326614 w 651383"/>
              <a:gd name="connsiteY21" fmla="*/ 638328 h 639630"/>
              <a:gd name="connsiteX22" fmla="*/ 1088 w 651383"/>
              <a:gd name="connsiteY22" fmla="*/ 594470 h 639630"/>
              <a:gd name="connsiteX23" fmla="*/ 214072 w 651383"/>
              <a:gd name="connsiteY23" fmla="*/ 349061 h 639630"/>
              <a:gd name="connsiteX24" fmla="*/ 214196 w 651383"/>
              <a:gd name="connsiteY24" fmla="*/ 349502 h 639630"/>
              <a:gd name="connsiteX25" fmla="*/ 215361 w 651383"/>
              <a:gd name="connsiteY25" fmla="*/ 349060 h 639630"/>
              <a:gd name="connsiteX26" fmla="*/ 325693 w 651383"/>
              <a:gd name="connsiteY26" fmla="*/ 0 h 639630"/>
              <a:gd name="connsiteX27" fmla="*/ 492060 w 651383"/>
              <a:gd name="connsiteY27" fmla="*/ 167016 h 639630"/>
              <a:gd name="connsiteX28" fmla="*/ 325693 w 651383"/>
              <a:gd name="connsiteY28" fmla="*/ 334032 h 639630"/>
              <a:gd name="connsiteX29" fmla="*/ 159326 w 651383"/>
              <a:gd name="connsiteY29" fmla="*/ 167016 h 639630"/>
              <a:gd name="connsiteX30" fmla="*/ 325693 w 651383"/>
              <a:gd name="connsiteY30" fmla="*/ 0 h 639630"/>
              <a:gd name="connsiteX0" fmla="*/ 308997 w 655660"/>
              <a:gd name="connsiteY0" fmla="*/ 452535 h 639630"/>
              <a:gd name="connsiteX1" fmla="*/ 350941 w 655660"/>
              <a:gd name="connsiteY1" fmla="*/ 452535 h 639630"/>
              <a:gd name="connsiteX2" fmla="*/ 362055 w 655660"/>
              <a:gd name="connsiteY2" fmla="*/ 501481 h 639630"/>
              <a:gd name="connsiteX3" fmla="*/ 329969 w 655660"/>
              <a:gd name="connsiteY3" fmla="*/ 560565 h 639630"/>
              <a:gd name="connsiteX4" fmla="*/ 297883 w 655660"/>
              <a:gd name="connsiteY4" fmla="*/ 501481 h 639630"/>
              <a:gd name="connsiteX5" fmla="*/ 308997 w 655660"/>
              <a:gd name="connsiteY5" fmla="*/ 452535 h 639630"/>
              <a:gd name="connsiteX6" fmla="*/ 304874 w 655660"/>
              <a:gd name="connsiteY6" fmla="*/ 391711 h 639630"/>
              <a:gd name="connsiteX7" fmla="*/ 355064 w 655660"/>
              <a:gd name="connsiteY7" fmla="*/ 391711 h 639630"/>
              <a:gd name="connsiteX8" fmla="*/ 362055 w 655660"/>
              <a:gd name="connsiteY8" fmla="*/ 398729 h 639630"/>
              <a:gd name="connsiteX9" fmla="*/ 351838 w 655660"/>
              <a:gd name="connsiteY9" fmla="*/ 442457 h 639630"/>
              <a:gd name="connsiteX10" fmla="*/ 307743 w 655660"/>
              <a:gd name="connsiteY10" fmla="*/ 442457 h 639630"/>
              <a:gd name="connsiteX11" fmla="*/ 297884 w 655660"/>
              <a:gd name="connsiteY11" fmla="*/ 398729 h 639630"/>
              <a:gd name="connsiteX12" fmla="*/ 304874 w 655660"/>
              <a:gd name="connsiteY12" fmla="*/ 391711 h 639630"/>
              <a:gd name="connsiteX13" fmla="*/ 219638 w 655660"/>
              <a:gd name="connsiteY13" fmla="*/ 349060 h 639630"/>
              <a:gd name="connsiteX14" fmla="*/ 297404 w 655660"/>
              <a:gd name="connsiteY14" fmla="*/ 562776 h 639630"/>
              <a:gd name="connsiteX15" fmla="*/ 329969 w 655660"/>
              <a:gd name="connsiteY15" fmla="*/ 615120 h 639630"/>
              <a:gd name="connsiteX16" fmla="*/ 362533 w 655660"/>
              <a:gd name="connsiteY16" fmla="*/ 562776 h 639630"/>
              <a:gd name="connsiteX17" fmla="*/ 440299 w 655660"/>
              <a:gd name="connsiteY17" fmla="*/ 349061 h 639630"/>
              <a:gd name="connsiteX18" fmla="*/ 441465 w 655660"/>
              <a:gd name="connsiteY18" fmla="*/ 349503 h 639630"/>
              <a:gd name="connsiteX19" fmla="*/ 441588 w 655660"/>
              <a:gd name="connsiteY19" fmla="*/ 349060 h 639630"/>
              <a:gd name="connsiteX20" fmla="*/ 654573 w 655660"/>
              <a:gd name="connsiteY20" fmla="*/ 594470 h 639630"/>
              <a:gd name="connsiteX21" fmla="*/ 330891 w 655660"/>
              <a:gd name="connsiteY21" fmla="*/ 638328 h 639630"/>
              <a:gd name="connsiteX22" fmla="*/ 5365 w 655660"/>
              <a:gd name="connsiteY22" fmla="*/ 594470 h 639630"/>
              <a:gd name="connsiteX23" fmla="*/ 218349 w 655660"/>
              <a:gd name="connsiteY23" fmla="*/ 349061 h 639630"/>
              <a:gd name="connsiteX24" fmla="*/ 218473 w 655660"/>
              <a:gd name="connsiteY24" fmla="*/ 349502 h 639630"/>
              <a:gd name="connsiteX25" fmla="*/ 219638 w 655660"/>
              <a:gd name="connsiteY25" fmla="*/ 349060 h 639630"/>
              <a:gd name="connsiteX26" fmla="*/ 329970 w 655660"/>
              <a:gd name="connsiteY26" fmla="*/ 0 h 639630"/>
              <a:gd name="connsiteX27" fmla="*/ 496337 w 655660"/>
              <a:gd name="connsiteY27" fmla="*/ 167016 h 639630"/>
              <a:gd name="connsiteX28" fmla="*/ 329970 w 655660"/>
              <a:gd name="connsiteY28" fmla="*/ 334032 h 639630"/>
              <a:gd name="connsiteX29" fmla="*/ 163603 w 655660"/>
              <a:gd name="connsiteY29" fmla="*/ 167016 h 639630"/>
              <a:gd name="connsiteX30" fmla="*/ 329970 w 655660"/>
              <a:gd name="connsiteY30" fmla="*/ 0 h 639630"/>
              <a:gd name="connsiteX0" fmla="*/ 308997 w 659738"/>
              <a:gd name="connsiteY0" fmla="*/ 452535 h 639630"/>
              <a:gd name="connsiteX1" fmla="*/ 350941 w 659738"/>
              <a:gd name="connsiteY1" fmla="*/ 452535 h 639630"/>
              <a:gd name="connsiteX2" fmla="*/ 362055 w 659738"/>
              <a:gd name="connsiteY2" fmla="*/ 501481 h 639630"/>
              <a:gd name="connsiteX3" fmla="*/ 329969 w 659738"/>
              <a:gd name="connsiteY3" fmla="*/ 560565 h 639630"/>
              <a:gd name="connsiteX4" fmla="*/ 297883 w 659738"/>
              <a:gd name="connsiteY4" fmla="*/ 501481 h 639630"/>
              <a:gd name="connsiteX5" fmla="*/ 308997 w 659738"/>
              <a:gd name="connsiteY5" fmla="*/ 452535 h 639630"/>
              <a:gd name="connsiteX6" fmla="*/ 304874 w 659738"/>
              <a:gd name="connsiteY6" fmla="*/ 391711 h 639630"/>
              <a:gd name="connsiteX7" fmla="*/ 355064 w 659738"/>
              <a:gd name="connsiteY7" fmla="*/ 391711 h 639630"/>
              <a:gd name="connsiteX8" fmla="*/ 362055 w 659738"/>
              <a:gd name="connsiteY8" fmla="*/ 398729 h 639630"/>
              <a:gd name="connsiteX9" fmla="*/ 351838 w 659738"/>
              <a:gd name="connsiteY9" fmla="*/ 442457 h 639630"/>
              <a:gd name="connsiteX10" fmla="*/ 307743 w 659738"/>
              <a:gd name="connsiteY10" fmla="*/ 442457 h 639630"/>
              <a:gd name="connsiteX11" fmla="*/ 297884 w 659738"/>
              <a:gd name="connsiteY11" fmla="*/ 398729 h 639630"/>
              <a:gd name="connsiteX12" fmla="*/ 304874 w 659738"/>
              <a:gd name="connsiteY12" fmla="*/ 391711 h 639630"/>
              <a:gd name="connsiteX13" fmla="*/ 219638 w 659738"/>
              <a:gd name="connsiteY13" fmla="*/ 349060 h 639630"/>
              <a:gd name="connsiteX14" fmla="*/ 297404 w 659738"/>
              <a:gd name="connsiteY14" fmla="*/ 562776 h 639630"/>
              <a:gd name="connsiteX15" fmla="*/ 329969 w 659738"/>
              <a:gd name="connsiteY15" fmla="*/ 615120 h 639630"/>
              <a:gd name="connsiteX16" fmla="*/ 362533 w 659738"/>
              <a:gd name="connsiteY16" fmla="*/ 562776 h 639630"/>
              <a:gd name="connsiteX17" fmla="*/ 440299 w 659738"/>
              <a:gd name="connsiteY17" fmla="*/ 349061 h 639630"/>
              <a:gd name="connsiteX18" fmla="*/ 441465 w 659738"/>
              <a:gd name="connsiteY18" fmla="*/ 349503 h 639630"/>
              <a:gd name="connsiteX19" fmla="*/ 441588 w 659738"/>
              <a:gd name="connsiteY19" fmla="*/ 349060 h 639630"/>
              <a:gd name="connsiteX20" fmla="*/ 654573 w 659738"/>
              <a:gd name="connsiteY20" fmla="*/ 594470 h 639630"/>
              <a:gd name="connsiteX21" fmla="*/ 330891 w 659738"/>
              <a:gd name="connsiteY21" fmla="*/ 638328 h 639630"/>
              <a:gd name="connsiteX22" fmla="*/ 5365 w 659738"/>
              <a:gd name="connsiteY22" fmla="*/ 594470 h 639630"/>
              <a:gd name="connsiteX23" fmla="*/ 218349 w 659738"/>
              <a:gd name="connsiteY23" fmla="*/ 349061 h 639630"/>
              <a:gd name="connsiteX24" fmla="*/ 218473 w 659738"/>
              <a:gd name="connsiteY24" fmla="*/ 349502 h 639630"/>
              <a:gd name="connsiteX25" fmla="*/ 219638 w 659738"/>
              <a:gd name="connsiteY25" fmla="*/ 349060 h 639630"/>
              <a:gd name="connsiteX26" fmla="*/ 329970 w 659738"/>
              <a:gd name="connsiteY26" fmla="*/ 0 h 639630"/>
              <a:gd name="connsiteX27" fmla="*/ 496337 w 659738"/>
              <a:gd name="connsiteY27" fmla="*/ 167016 h 639630"/>
              <a:gd name="connsiteX28" fmla="*/ 329970 w 659738"/>
              <a:gd name="connsiteY28" fmla="*/ 334032 h 639630"/>
              <a:gd name="connsiteX29" fmla="*/ 163603 w 659738"/>
              <a:gd name="connsiteY29" fmla="*/ 167016 h 639630"/>
              <a:gd name="connsiteX30" fmla="*/ 329970 w 659738"/>
              <a:gd name="connsiteY30" fmla="*/ 0 h 639630"/>
              <a:gd name="connsiteX0" fmla="*/ 308997 w 659738"/>
              <a:gd name="connsiteY0" fmla="*/ 452535 h 639630"/>
              <a:gd name="connsiteX1" fmla="*/ 350941 w 659738"/>
              <a:gd name="connsiteY1" fmla="*/ 452535 h 639630"/>
              <a:gd name="connsiteX2" fmla="*/ 362055 w 659738"/>
              <a:gd name="connsiteY2" fmla="*/ 501481 h 639630"/>
              <a:gd name="connsiteX3" fmla="*/ 329969 w 659738"/>
              <a:gd name="connsiteY3" fmla="*/ 560565 h 639630"/>
              <a:gd name="connsiteX4" fmla="*/ 297883 w 659738"/>
              <a:gd name="connsiteY4" fmla="*/ 501481 h 639630"/>
              <a:gd name="connsiteX5" fmla="*/ 308997 w 659738"/>
              <a:gd name="connsiteY5" fmla="*/ 452535 h 639630"/>
              <a:gd name="connsiteX6" fmla="*/ 304874 w 659738"/>
              <a:gd name="connsiteY6" fmla="*/ 391711 h 639630"/>
              <a:gd name="connsiteX7" fmla="*/ 355064 w 659738"/>
              <a:gd name="connsiteY7" fmla="*/ 391711 h 639630"/>
              <a:gd name="connsiteX8" fmla="*/ 362055 w 659738"/>
              <a:gd name="connsiteY8" fmla="*/ 398729 h 639630"/>
              <a:gd name="connsiteX9" fmla="*/ 351838 w 659738"/>
              <a:gd name="connsiteY9" fmla="*/ 442457 h 639630"/>
              <a:gd name="connsiteX10" fmla="*/ 307743 w 659738"/>
              <a:gd name="connsiteY10" fmla="*/ 442457 h 639630"/>
              <a:gd name="connsiteX11" fmla="*/ 297884 w 659738"/>
              <a:gd name="connsiteY11" fmla="*/ 398729 h 639630"/>
              <a:gd name="connsiteX12" fmla="*/ 304874 w 659738"/>
              <a:gd name="connsiteY12" fmla="*/ 391711 h 639630"/>
              <a:gd name="connsiteX13" fmla="*/ 219638 w 659738"/>
              <a:gd name="connsiteY13" fmla="*/ 349060 h 639630"/>
              <a:gd name="connsiteX14" fmla="*/ 297404 w 659738"/>
              <a:gd name="connsiteY14" fmla="*/ 562776 h 639630"/>
              <a:gd name="connsiteX15" fmla="*/ 329969 w 659738"/>
              <a:gd name="connsiteY15" fmla="*/ 615120 h 639630"/>
              <a:gd name="connsiteX16" fmla="*/ 362533 w 659738"/>
              <a:gd name="connsiteY16" fmla="*/ 562776 h 639630"/>
              <a:gd name="connsiteX17" fmla="*/ 440299 w 659738"/>
              <a:gd name="connsiteY17" fmla="*/ 349061 h 639630"/>
              <a:gd name="connsiteX18" fmla="*/ 441465 w 659738"/>
              <a:gd name="connsiteY18" fmla="*/ 349503 h 639630"/>
              <a:gd name="connsiteX19" fmla="*/ 441588 w 659738"/>
              <a:gd name="connsiteY19" fmla="*/ 349060 h 639630"/>
              <a:gd name="connsiteX20" fmla="*/ 654573 w 659738"/>
              <a:gd name="connsiteY20" fmla="*/ 594470 h 639630"/>
              <a:gd name="connsiteX21" fmla="*/ 330891 w 659738"/>
              <a:gd name="connsiteY21" fmla="*/ 638328 h 639630"/>
              <a:gd name="connsiteX22" fmla="*/ 5365 w 659738"/>
              <a:gd name="connsiteY22" fmla="*/ 594470 h 639630"/>
              <a:gd name="connsiteX23" fmla="*/ 218349 w 659738"/>
              <a:gd name="connsiteY23" fmla="*/ 349061 h 639630"/>
              <a:gd name="connsiteX24" fmla="*/ 218473 w 659738"/>
              <a:gd name="connsiteY24" fmla="*/ 349502 h 639630"/>
              <a:gd name="connsiteX25" fmla="*/ 219638 w 659738"/>
              <a:gd name="connsiteY25" fmla="*/ 349060 h 639630"/>
              <a:gd name="connsiteX26" fmla="*/ 329970 w 659738"/>
              <a:gd name="connsiteY26" fmla="*/ 0 h 639630"/>
              <a:gd name="connsiteX27" fmla="*/ 496337 w 659738"/>
              <a:gd name="connsiteY27" fmla="*/ 167016 h 639630"/>
              <a:gd name="connsiteX28" fmla="*/ 329970 w 659738"/>
              <a:gd name="connsiteY28" fmla="*/ 334032 h 639630"/>
              <a:gd name="connsiteX29" fmla="*/ 163603 w 659738"/>
              <a:gd name="connsiteY29" fmla="*/ 167016 h 639630"/>
              <a:gd name="connsiteX30" fmla="*/ 329970 w 659738"/>
              <a:gd name="connsiteY30" fmla="*/ 0 h 639630"/>
              <a:gd name="connsiteX0" fmla="*/ 308997 w 659738"/>
              <a:gd name="connsiteY0" fmla="*/ 452535 h 638612"/>
              <a:gd name="connsiteX1" fmla="*/ 350941 w 659738"/>
              <a:gd name="connsiteY1" fmla="*/ 452535 h 638612"/>
              <a:gd name="connsiteX2" fmla="*/ 362055 w 659738"/>
              <a:gd name="connsiteY2" fmla="*/ 501481 h 638612"/>
              <a:gd name="connsiteX3" fmla="*/ 329969 w 659738"/>
              <a:gd name="connsiteY3" fmla="*/ 560565 h 638612"/>
              <a:gd name="connsiteX4" fmla="*/ 297883 w 659738"/>
              <a:gd name="connsiteY4" fmla="*/ 501481 h 638612"/>
              <a:gd name="connsiteX5" fmla="*/ 308997 w 659738"/>
              <a:gd name="connsiteY5" fmla="*/ 452535 h 638612"/>
              <a:gd name="connsiteX6" fmla="*/ 304874 w 659738"/>
              <a:gd name="connsiteY6" fmla="*/ 391711 h 638612"/>
              <a:gd name="connsiteX7" fmla="*/ 355064 w 659738"/>
              <a:gd name="connsiteY7" fmla="*/ 391711 h 638612"/>
              <a:gd name="connsiteX8" fmla="*/ 362055 w 659738"/>
              <a:gd name="connsiteY8" fmla="*/ 398729 h 638612"/>
              <a:gd name="connsiteX9" fmla="*/ 351838 w 659738"/>
              <a:gd name="connsiteY9" fmla="*/ 442457 h 638612"/>
              <a:gd name="connsiteX10" fmla="*/ 307743 w 659738"/>
              <a:gd name="connsiteY10" fmla="*/ 442457 h 638612"/>
              <a:gd name="connsiteX11" fmla="*/ 297884 w 659738"/>
              <a:gd name="connsiteY11" fmla="*/ 398729 h 638612"/>
              <a:gd name="connsiteX12" fmla="*/ 304874 w 659738"/>
              <a:gd name="connsiteY12" fmla="*/ 391711 h 638612"/>
              <a:gd name="connsiteX13" fmla="*/ 219638 w 659738"/>
              <a:gd name="connsiteY13" fmla="*/ 349060 h 638612"/>
              <a:gd name="connsiteX14" fmla="*/ 297404 w 659738"/>
              <a:gd name="connsiteY14" fmla="*/ 562776 h 638612"/>
              <a:gd name="connsiteX15" fmla="*/ 329969 w 659738"/>
              <a:gd name="connsiteY15" fmla="*/ 615120 h 638612"/>
              <a:gd name="connsiteX16" fmla="*/ 362533 w 659738"/>
              <a:gd name="connsiteY16" fmla="*/ 562776 h 638612"/>
              <a:gd name="connsiteX17" fmla="*/ 440299 w 659738"/>
              <a:gd name="connsiteY17" fmla="*/ 349061 h 638612"/>
              <a:gd name="connsiteX18" fmla="*/ 441465 w 659738"/>
              <a:gd name="connsiteY18" fmla="*/ 349503 h 638612"/>
              <a:gd name="connsiteX19" fmla="*/ 441588 w 659738"/>
              <a:gd name="connsiteY19" fmla="*/ 349060 h 638612"/>
              <a:gd name="connsiteX20" fmla="*/ 654573 w 659738"/>
              <a:gd name="connsiteY20" fmla="*/ 594470 h 638612"/>
              <a:gd name="connsiteX21" fmla="*/ 330891 w 659738"/>
              <a:gd name="connsiteY21" fmla="*/ 638328 h 638612"/>
              <a:gd name="connsiteX22" fmla="*/ 5365 w 659738"/>
              <a:gd name="connsiteY22" fmla="*/ 594470 h 638612"/>
              <a:gd name="connsiteX23" fmla="*/ 218349 w 659738"/>
              <a:gd name="connsiteY23" fmla="*/ 349061 h 638612"/>
              <a:gd name="connsiteX24" fmla="*/ 218473 w 659738"/>
              <a:gd name="connsiteY24" fmla="*/ 349502 h 638612"/>
              <a:gd name="connsiteX25" fmla="*/ 219638 w 659738"/>
              <a:gd name="connsiteY25" fmla="*/ 349060 h 638612"/>
              <a:gd name="connsiteX26" fmla="*/ 329970 w 659738"/>
              <a:gd name="connsiteY26" fmla="*/ 0 h 638612"/>
              <a:gd name="connsiteX27" fmla="*/ 496337 w 659738"/>
              <a:gd name="connsiteY27" fmla="*/ 167016 h 638612"/>
              <a:gd name="connsiteX28" fmla="*/ 329970 w 659738"/>
              <a:gd name="connsiteY28" fmla="*/ 334032 h 638612"/>
              <a:gd name="connsiteX29" fmla="*/ 163603 w 659738"/>
              <a:gd name="connsiteY29" fmla="*/ 167016 h 638612"/>
              <a:gd name="connsiteX30" fmla="*/ 329970 w 659738"/>
              <a:gd name="connsiteY30" fmla="*/ 0 h 638612"/>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9638 w 659738"/>
              <a:gd name="connsiteY13" fmla="*/ 349060 h 638333"/>
              <a:gd name="connsiteX14" fmla="*/ 297404 w 659738"/>
              <a:gd name="connsiteY14" fmla="*/ 562776 h 638333"/>
              <a:gd name="connsiteX15" fmla="*/ 329969 w 659738"/>
              <a:gd name="connsiteY15" fmla="*/ 615120 h 638333"/>
              <a:gd name="connsiteX16" fmla="*/ 362533 w 659738"/>
              <a:gd name="connsiteY16" fmla="*/ 562776 h 638333"/>
              <a:gd name="connsiteX17" fmla="*/ 440299 w 659738"/>
              <a:gd name="connsiteY17" fmla="*/ 349061 h 638333"/>
              <a:gd name="connsiteX18" fmla="*/ 441465 w 659738"/>
              <a:gd name="connsiteY18" fmla="*/ 349503 h 638333"/>
              <a:gd name="connsiteX19" fmla="*/ 441588 w 659738"/>
              <a:gd name="connsiteY19" fmla="*/ 349060 h 638333"/>
              <a:gd name="connsiteX20" fmla="*/ 654573 w 659738"/>
              <a:gd name="connsiteY20" fmla="*/ 594470 h 638333"/>
              <a:gd name="connsiteX21" fmla="*/ 330891 w 659738"/>
              <a:gd name="connsiteY21" fmla="*/ 638328 h 638333"/>
              <a:gd name="connsiteX22" fmla="*/ 5365 w 659738"/>
              <a:gd name="connsiteY22" fmla="*/ 594470 h 638333"/>
              <a:gd name="connsiteX23" fmla="*/ 218349 w 659738"/>
              <a:gd name="connsiteY23" fmla="*/ 349061 h 638333"/>
              <a:gd name="connsiteX24" fmla="*/ 218473 w 659738"/>
              <a:gd name="connsiteY24" fmla="*/ 349502 h 638333"/>
              <a:gd name="connsiteX25" fmla="*/ 219638 w 659738"/>
              <a:gd name="connsiteY25" fmla="*/ 349060 h 638333"/>
              <a:gd name="connsiteX26" fmla="*/ 329970 w 659738"/>
              <a:gd name="connsiteY26" fmla="*/ 0 h 638333"/>
              <a:gd name="connsiteX27" fmla="*/ 496337 w 659738"/>
              <a:gd name="connsiteY27" fmla="*/ 167016 h 638333"/>
              <a:gd name="connsiteX28" fmla="*/ 329970 w 659738"/>
              <a:gd name="connsiteY28" fmla="*/ 334032 h 638333"/>
              <a:gd name="connsiteX29" fmla="*/ 163603 w 659738"/>
              <a:gd name="connsiteY29" fmla="*/ 167016 h 638333"/>
              <a:gd name="connsiteX30" fmla="*/ 329970 w 659738"/>
              <a:gd name="connsiteY30"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9638 w 659738"/>
              <a:gd name="connsiteY13" fmla="*/ 349060 h 638333"/>
              <a:gd name="connsiteX14" fmla="*/ 297404 w 659738"/>
              <a:gd name="connsiteY14" fmla="*/ 562776 h 638333"/>
              <a:gd name="connsiteX15" fmla="*/ 329969 w 659738"/>
              <a:gd name="connsiteY15" fmla="*/ 615120 h 638333"/>
              <a:gd name="connsiteX16" fmla="*/ 440299 w 659738"/>
              <a:gd name="connsiteY16" fmla="*/ 349061 h 638333"/>
              <a:gd name="connsiteX17" fmla="*/ 441465 w 659738"/>
              <a:gd name="connsiteY17" fmla="*/ 349503 h 638333"/>
              <a:gd name="connsiteX18" fmla="*/ 441588 w 659738"/>
              <a:gd name="connsiteY18" fmla="*/ 349060 h 638333"/>
              <a:gd name="connsiteX19" fmla="*/ 654573 w 659738"/>
              <a:gd name="connsiteY19" fmla="*/ 594470 h 638333"/>
              <a:gd name="connsiteX20" fmla="*/ 330891 w 659738"/>
              <a:gd name="connsiteY20" fmla="*/ 638328 h 638333"/>
              <a:gd name="connsiteX21" fmla="*/ 5365 w 659738"/>
              <a:gd name="connsiteY21" fmla="*/ 594470 h 638333"/>
              <a:gd name="connsiteX22" fmla="*/ 218349 w 659738"/>
              <a:gd name="connsiteY22" fmla="*/ 349061 h 638333"/>
              <a:gd name="connsiteX23" fmla="*/ 218473 w 659738"/>
              <a:gd name="connsiteY23" fmla="*/ 349502 h 638333"/>
              <a:gd name="connsiteX24" fmla="*/ 219638 w 659738"/>
              <a:gd name="connsiteY24" fmla="*/ 349060 h 638333"/>
              <a:gd name="connsiteX25" fmla="*/ 329970 w 659738"/>
              <a:gd name="connsiteY25" fmla="*/ 0 h 638333"/>
              <a:gd name="connsiteX26" fmla="*/ 496337 w 659738"/>
              <a:gd name="connsiteY26" fmla="*/ 167016 h 638333"/>
              <a:gd name="connsiteX27" fmla="*/ 329970 w 659738"/>
              <a:gd name="connsiteY27" fmla="*/ 334032 h 638333"/>
              <a:gd name="connsiteX28" fmla="*/ 163603 w 659738"/>
              <a:gd name="connsiteY28" fmla="*/ 167016 h 638333"/>
              <a:gd name="connsiteX29" fmla="*/ 329970 w 659738"/>
              <a:gd name="connsiteY29"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9638 w 659738"/>
              <a:gd name="connsiteY13" fmla="*/ 349060 h 638333"/>
              <a:gd name="connsiteX14" fmla="*/ 329969 w 659738"/>
              <a:gd name="connsiteY14" fmla="*/ 615120 h 638333"/>
              <a:gd name="connsiteX15" fmla="*/ 440299 w 659738"/>
              <a:gd name="connsiteY15" fmla="*/ 349061 h 638333"/>
              <a:gd name="connsiteX16" fmla="*/ 441465 w 659738"/>
              <a:gd name="connsiteY16" fmla="*/ 349503 h 638333"/>
              <a:gd name="connsiteX17" fmla="*/ 441588 w 659738"/>
              <a:gd name="connsiteY17" fmla="*/ 349060 h 638333"/>
              <a:gd name="connsiteX18" fmla="*/ 654573 w 659738"/>
              <a:gd name="connsiteY18" fmla="*/ 594470 h 638333"/>
              <a:gd name="connsiteX19" fmla="*/ 330891 w 659738"/>
              <a:gd name="connsiteY19" fmla="*/ 638328 h 638333"/>
              <a:gd name="connsiteX20" fmla="*/ 5365 w 659738"/>
              <a:gd name="connsiteY20" fmla="*/ 594470 h 638333"/>
              <a:gd name="connsiteX21" fmla="*/ 218349 w 659738"/>
              <a:gd name="connsiteY21" fmla="*/ 349061 h 638333"/>
              <a:gd name="connsiteX22" fmla="*/ 218473 w 659738"/>
              <a:gd name="connsiteY22" fmla="*/ 349502 h 638333"/>
              <a:gd name="connsiteX23" fmla="*/ 219638 w 659738"/>
              <a:gd name="connsiteY23" fmla="*/ 349060 h 638333"/>
              <a:gd name="connsiteX24" fmla="*/ 329970 w 659738"/>
              <a:gd name="connsiteY24" fmla="*/ 0 h 638333"/>
              <a:gd name="connsiteX25" fmla="*/ 496337 w 659738"/>
              <a:gd name="connsiteY25" fmla="*/ 167016 h 638333"/>
              <a:gd name="connsiteX26" fmla="*/ 329970 w 659738"/>
              <a:gd name="connsiteY26" fmla="*/ 334032 h 638333"/>
              <a:gd name="connsiteX27" fmla="*/ 163603 w 659738"/>
              <a:gd name="connsiteY27" fmla="*/ 167016 h 638333"/>
              <a:gd name="connsiteX28" fmla="*/ 329970 w 659738"/>
              <a:gd name="connsiteY28"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9638 w 659738"/>
              <a:gd name="connsiteY13" fmla="*/ 349060 h 638333"/>
              <a:gd name="connsiteX14" fmla="*/ 329969 w 659738"/>
              <a:gd name="connsiteY14" fmla="*/ 615120 h 638333"/>
              <a:gd name="connsiteX15" fmla="*/ 440299 w 659738"/>
              <a:gd name="connsiteY15" fmla="*/ 349061 h 638333"/>
              <a:gd name="connsiteX16" fmla="*/ 441465 w 659738"/>
              <a:gd name="connsiteY16" fmla="*/ 349503 h 638333"/>
              <a:gd name="connsiteX17" fmla="*/ 441588 w 659738"/>
              <a:gd name="connsiteY17" fmla="*/ 349060 h 638333"/>
              <a:gd name="connsiteX18" fmla="*/ 654573 w 659738"/>
              <a:gd name="connsiteY18" fmla="*/ 594470 h 638333"/>
              <a:gd name="connsiteX19" fmla="*/ 330891 w 659738"/>
              <a:gd name="connsiteY19" fmla="*/ 638328 h 638333"/>
              <a:gd name="connsiteX20" fmla="*/ 5365 w 659738"/>
              <a:gd name="connsiteY20" fmla="*/ 594470 h 638333"/>
              <a:gd name="connsiteX21" fmla="*/ 218349 w 659738"/>
              <a:gd name="connsiteY21" fmla="*/ 349061 h 638333"/>
              <a:gd name="connsiteX22" fmla="*/ 218473 w 659738"/>
              <a:gd name="connsiteY22" fmla="*/ 349502 h 638333"/>
              <a:gd name="connsiteX23" fmla="*/ 219638 w 659738"/>
              <a:gd name="connsiteY23" fmla="*/ 349060 h 638333"/>
              <a:gd name="connsiteX24" fmla="*/ 329970 w 659738"/>
              <a:gd name="connsiteY24" fmla="*/ 0 h 638333"/>
              <a:gd name="connsiteX25" fmla="*/ 496337 w 659738"/>
              <a:gd name="connsiteY25" fmla="*/ 167016 h 638333"/>
              <a:gd name="connsiteX26" fmla="*/ 329970 w 659738"/>
              <a:gd name="connsiteY26" fmla="*/ 334032 h 638333"/>
              <a:gd name="connsiteX27" fmla="*/ 163603 w 659738"/>
              <a:gd name="connsiteY27" fmla="*/ 167016 h 638333"/>
              <a:gd name="connsiteX28" fmla="*/ 329970 w 659738"/>
              <a:gd name="connsiteY28"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9638 w 659738"/>
              <a:gd name="connsiteY13" fmla="*/ 349060 h 638333"/>
              <a:gd name="connsiteX14" fmla="*/ 329969 w 659738"/>
              <a:gd name="connsiteY14" fmla="*/ 615120 h 638333"/>
              <a:gd name="connsiteX15" fmla="*/ 440299 w 659738"/>
              <a:gd name="connsiteY15" fmla="*/ 349061 h 638333"/>
              <a:gd name="connsiteX16" fmla="*/ 441465 w 659738"/>
              <a:gd name="connsiteY16" fmla="*/ 349503 h 638333"/>
              <a:gd name="connsiteX17" fmla="*/ 441588 w 659738"/>
              <a:gd name="connsiteY17" fmla="*/ 349060 h 638333"/>
              <a:gd name="connsiteX18" fmla="*/ 654573 w 659738"/>
              <a:gd name="connsiteY18" fmla="*/ 594470 h 638333"/>
              <a:gd name="connsiteX19" fmla="*/ 330891 w 659738"/>
              <a:gd name="connsiteY19" fmla="*/ 638328 h 638333"/>
              <a:gd name="connsiteX20" fmla="*/ 5365 w 659738"/>
              <a:gd name="connsiteY20" fmla="*/ 594470 h 638333"/>
              <a:gd name="connsiteX21" fmla="*/ 218349 w 659738"/>
              <a:gd name="connsiteY21" fmla="*/ 349061 h 638333"/>
              <a:gd name="connsiteX22" fmla="*/ 218473 w 659738"/>
              <a:gd name="connsiteY22" fmla="*/ 349502 h 638333"/>
              <a:gd name="connsiteX23" fmla="*/ 219638 w 659738"/>
              <a:gd name="connsiteY23" fmla="*/ 349060 h 638333"/>
              <a:gd name="connsiteX24" fmla="*/ 329970 w 659738"/>
              <a:gd name="connsiteY24" fmla="*/ 0 h 638333"/>
              <a:gd name="connsiteX25" fmla="*/ 496337 w 659738"/>
              <a:gd name="connsiteY25" fmla="*/ 167016 h 638333"/>
              <a:gd name="connsiteX26" fmla="*/ 329970 w 659738"/>
              <a:gd name="connsiteY26" fmla="*/ 334032 h 638333"/>
              <a:gd name="connsiteX27" fmla="*/ 163603 w 659738"/>
              <a:gd name="connsiteY27" fmla="*/ 167016 h 638333"/>
              <a:gd name="connsiteX28" fmla="*/ 329970 w 659738"/>
              <a:gd name="connsiteY28"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473 w 659738"/>
              <a:gd name="connsiteY13" fmla="*/ 349502 h 638333"/>
              <a:gd name="connsiteX14" fmla="*/ 329969 w 659738"/>
              <a:gd name="connsiteY14" fmla="*/ 615120 h 638333"/>
              <a:gd name="connsiteX15" fmla="*/ 440299 w 659738"/>
              <a:gd name="connsiteY15" fmla="*/ 349061 h 638333"/>
              <a:gd name="connsiteX16" fmla="*/ 441465 w 659738"/>
              <a:gd name="connsiteY16" fmla="*/ 349503 h 638333"/>
              <a:gd name="connsiteX17" fmla="*/ 441588 w 659738"/>
              <a:gd name="connsiteY17" fmla="*/ 349060 h 638333"/>
              <a:gd name="connsiteX18" fmla="*/ 654573 w 659738"/>
              <a:gd name="connsiteY18" fmla="*/ 594470 h 638333"/>
              <a:gd name="connsiteX19" fmla="*/ 330891 w 659738"/>
              <a:gd name="connsiteY19" fmla="*/ 638328 h 638333"/>
              <a:gd name="connsiteX20" fmla="*/ 5365 w 659738"/>
              <a:gd name="connsiteY20" fmla="*/ 594470 h 638333"/>
              <a:gd name="connsiteX21" fmla="*/ 218349 w 659738"/>
              <a:gd name="connsiteY21" fmla="*/ 349061 h 638333"/>
              <a:gd name="connsiteX22" fmla="*/ 218473 w 659738"/>
              <a:gd name="connsiteY22" fmla="*/ 349502 h 638333"/>
              <a:gd name="connsiteX23" fmla="*/ 329970 w 659738"/>
              <a:gd name="connsiteY23" fmla="*/ 0 h 638333"/>
              <a:gd name="connsiteX24" fmla="*/ 496337 w 659738"/>
              <a:gd name="connsiteY24" fmla="*/ 167016 h 638333"/>
              <a:gd name="connsiteX25" fmla="*/ 329970 w 659738"/>
              <a:gd name="connsiteY25" fmla="*/ 334032 h 638333"/>
              <a:gd name="connsiteX26" fmla="*/ 163603 w 659738"/>
              <a:gd name="connsiteY26" fmla="*/ 167016 h 638333"/>
              <a:gd name="connsiteX27" fmla="*/ 329970 w 659738"/>
              <a:gd name="connsiteY27"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0299 w 659738"/>
              <a:gd name="connsiteY15" fmla="*/ 349061 h 638333"/>
              <a:gd name="connsiteX16" fmla="*/ 441465 w 659738"/>
              <a:gd name="connsiteY16" fmla="*/ 349503 h 638333"/>
              <a:gd name="connsiteX17" fmla="*/ 441588 w 659738"/>
              <a:gd name="connsiteY17" fmla="*/ 349060 h 638333"/>
              <a:gd name="connsiteX18" fmla="*/ 654573 w 659738"/>
              <a:gd name="connsiteY18" fmla="*/ 594470 h 638333"/>
              <a:gd name="connsiteX19" fmla="*/ 330891 w 659738"/>
              <a:gd name="connsiteY19" fmla="*/ 638328 h 638333"/>
              <a:gd name="connsiteX20" fmla="*/ 5365 w 659738"/>
              <a:gd name="connsiteY20" fmla="*/ 594470 h 638333"/>
              <a:gd name="connsiteX21" fmla="*/ 218349 w 659738"/>
              <a:gd name="connsiteY21" fmla="*/ 349061 h 638333"/>
              <a:gd name="connsiteX22" fmla="*/ 329970 w 659738"/>
              <a:gd name="connsiteY22" fmla="*/ 0 h 638333"/>
              <a:gd name="connsiteX23" fmla="*/ 496337 w 659738"/>
              <a:gd name="connsiteY23" fmla="*/ 167016 h 638333"/>
              <a:gd name="connsiteX24" fmla="*/ 329970 w 659738"/>
              <a:gd name="connsiteY24" fmla="*/ 334032 h 638333"/>
              <a:gd name="connsiteX25" fmla="*/ 163603 w 659738"/>
              <a:gd name="connsiteY25" fmla="*/ 167016 h 638333"/>
              <a:gd name="connsiteX26" fmla="*/ 329970 w 659738"/>
              <a:gd name="connsiteY26"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465 w 659738"/>
              <a:gd name="connsiteY15" fmla="*/ 349503 h 638333"/>
              <a:gd name="connsiteX16" fmla="*/ 441588 w 659738"/>
              <a:gd name="connsiteY16" fmla="*/ 349060 h 638333"/>
              <a:gd name="connsiteX17" fmla="*/ 654573 w 659738"/>
              <a:gd name="connsiteY17" fmla="*/ 594470 h 638333"/>
              <a:gd name="connsiteX18" fmla="*/ 330891 w 659738"/>
              <a:gd name="connsiteY18" fmla="*/ 638328 h 638333"/>
              <a:gd name="connsiteX19" fmla="*/ 5365 w 659738"/>
              <a:gd name="connsiteY19" fmla="*/ 594470 h 638333"/>
              <a:gd name="connsiteX20" fmla="*/ 218349 w 659738"/>
              <a:gd name="connsiteY20" fmla="*/ 349061 h 638333"/>
              <a:gd name="connsiteX21" fmla="*/ 329970 w 659738"/>
              <a:gd name="connsiteY21" fmla="*/ 0 h 638333"/>
              <a:gd name="connsiteX22" fmla="*/ 496337 w 659738"/>
              <a:gd name="connsiteY22" fmla="*/ 167016 h 638333"/>
              <a:gd name="connsiteX23" fmla="*/ 329970 w 659738"/>
              <a:gd name="connsiteY23" fmla="*/ 334032 h 638333"/>
              <a:gd name="connsiteX24" fmla="*/ 163603 w 659738"/>
              <a:gd name="connsiteY24" fmla="*/ 167016 h 638333"/>
              <a:gd name="connsiteX25" fmla="*/ 329970 w 659738"/>
              <a:gd name="connsiteY25"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25788 w 659738"/>
              <a:gd name="connsiteY15" fmla="*/ 360876 h 638333"/>
              <a:gd name="connsiteX16" fmla="*/ 441588 w 659738"/>
              <a:gd name="connsiteY16" fmla="*/ 349060 h 638333"/>
              <a:gd name="connsiteX17" fmla="*/ 654573 w 659738"/>
              <a:gd name="connsiteY17" fmla="*/ 594470 h 638333"/>
              <a:gd name="connsiteX18" fmla="*/ 330891 w 659738"/>
              <a:gd name="connsiteY18" fmla="*/ 638328 h 638333"/>
              <a:gd name="connsiteX19" fmla="*/ 5365 w 659738"/>
              <a:gd name="connsiteY19" fmla="*/ 594470 h 638333"/>
              <a:gd name="connsiteX20" fmla="*/ 218349 w 659738"/>
              <a:gd name="connsiteY20" fmla="*/ 349061 h 638333"/>
              <a:gd name="connsiteX21" fmla="*/ 329970 w 659738"/>
              <a:gd name="connsiteY21" fmla="*/ 0 h 638333"/>
              <a:gd name="connsiteX22" fmla="*/ 496337 w 659738"/>
              <a:gd name="connsiteY22" fmla="*/ 167016 h 638333"/>
              <a:gd name="connsiteX23" fmla="*/ 329970 w 659738"/>
              <a:gd name="connsiteY23" fmla="*/ 334032 h 638333"/>
              <a:gd name="connsiteX24" fmla="*/ 163603 w 659738"/>
              <a:gd name="connsiteY24" fmla="*/ 167016 h 638333"/>
              <a:gd name="connsiteX25" fmla="*/ 329970 w 659738"/>
              <a:gd name="connsiteY25"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59738" h="638333">
                <a:moveTo>
                  <a:pt x="308997" y="452535"/>
                </a:moveTo>
                <a:lnTo>
                  <a:pt x="350941" y="452535"/>
                </a:lnTo>
                <a:lnTo>
                  <a:pt x="362055" y="501481"/>
                </a:lnTo>
                <a:lnTo>
                  <a:pt x="329969" y="560565"/>
                </a:lnTo>
                <a:lnTo>
                  <a:pt x="297883" y="501481"/>
                </a:lnTo>
                <a:lnTo>
                  <a:pt x="308997" y="452535"/>
                </a:lnTo>
                <a:close/>
                <a:moveTo>
                  <a:pt x="304874" y="391711"/>
                </a:moveTo>
                <a:lnTo>
                  <a:pt x="355064" y="391711"/>
                </a:lnTo>
                <a:cubicBezTo>
                  <a:pt x="358925" y="391711"/>
                  <a:pt x="362055" y="394853"/>
                  <a:pt x="362055" y="398729"/>
                </a:cubicBezTo>
                <a:lnTo>
                  <a:pt x="351838" y="442457"/>
                </a:lnTo>
                <a:lnTo>
                  <a:pt x="307743" y="442457"/>
                </a:lnTo>
                <a:cubicBezTo>
                  <a:pt x="305383" y="433010"/>
                  <a:pt x="297884" y="407187"/>
                  <a:pt x="297884" y="398729"/>
                </a:cubicBezTo>
                <a:cubicBezTo>
                  <a:pt x="297884" y="394853"/>
                  <a:pt x="301014" y="391711"/>
                  <a:pt x="304874" y="391711"/>
                </a:cubicBezTo>
                <a:close/>
                <a:moveTo>
                  <a:pt x="218349" y="349061"/>
                </a:moveTo>
                <a:cubicBezTo>
                  <a:pt x="257081" y="529863"/>
                  <a:pt x="308960" y="576082"/>
                  <a:pt x="329969" y="615120"/>
                </a:cubicBezTo>
                <a:cubicBezTo>
                  <a:pt x="349655" y="575467"/>
                  <a:pt x="393941" y="542464"/>
                  <a:pt x="441588" y="349060"/>
                </a:cubicBezTo>
                <a:cubicBezTo>
                  <a:pt x="703339" y="414871"/>
                  <a:pt x="658201" y="579236"/>
                  <a:pt x="654573" y="594470"/>
                </a:cubicBezTo>
                <a:cubicBezTo>
                  <a:pt x="594704" y="617591"/>
                  <a:pt x="474595" y="638731"/>
                  <a:pt x="330891" y="638328"/>
                </a:cubicBezTo>
                <a:cubicBezTo>
                  <a:pt x="187187" y="637925"/>
                  <a:pt x="113335" y="617004"/>
                  <a:pt x="5365" y="594470"/>
                </a:cubicBezTo>
                <a:cubicBezTo>
                  <a:pt x="1275" y="572551"/>
                  <a:pt x="-43401" y="414872"/>
                  <a:pt x="218349" y="349061"/>
                </a:cubicBezTo>
                <a:close/>
                <a:moveTo>
                  <a:pt x="329970" y="0"/>
                </a:moveTo>
                <a:cubicBezTo>
                  <a:pt x="421852" y="0"/>
                  <a:pt x="496337" y="74776"/>
                  <a:pt x="496337" y="167016"/>
                </a:cubicBezTo>
                <a:cubicBezTo>
                  <a:pt x="496337" y="259256"/>
                  <a:pt x="421852" y="334032"/>
                  <a:pt x="329970" y="334032"/>
                </a:cubicBezTo>
                <a:cubicBezTo>
                  <a:pt x="238088" y="334032"/>
                  <a:pt x="163603" y="259256"/>
                  <a:pt x="163603" y="167016"/>
                </a:cubicBezTo>
                <a:cubicBezTo>
                  <a:pt x="163603" y="74776"/>
                  <a:pt x="238088" y="0"/>
                  <a:pt x="329970"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endParaRPr kumimoji="0" lang="en-IN" sz="1836" b="1" i="0" u="none" strike="noStrike" kern="1200" cap="none" spc="0" normalizeH="0" baseline="0" noProof="0">
              <a:ln>
                <a:noFill/>
              </a:ln>
              <a:solidFill>
                <a:prstClr val="white"/>
              </a:solidFill>
              <a:effectLst/>
              <a:uLnTx/>
              <a:uFillTx/>
              <a:latin typeface="Segoe UI"/>
              <a:ea typeface="+mn-ea"/>
              <a:cs typeface="+mn-cs"/>
            </a:endParaRPr>
          </a:p>
        </p:txBody>
      </p:sp>
      <p:sp>
        <p:nvSpPr>
          <p:cNvPr id="71" name="Freeform: Shape 70"/>
          <p:cNvSpPr/>
          <p:nvPr/>
        </p:nvSpPr>
        <p:spPr bwMode="auto">
          <a:xfrm>
            <a:off x="6984876" y="5537056"/>
            <a:ext cx="585758" cy="566752"/>
          </a:xfrm>
          <a:custGeom>
            <a:avLst/>
            <a:gdLst>
              <a:gd name="connsiteX0" fmla="*/ 246286 w 525844"/>
              <a:gd name="connsiteY0" fmla="*/ 360693 h 508783"/>
              <a:gd name="connsiteX1" fmla="*/ 279718 w 525844"/>
              <a:gd name="connsiteY1" fmla="*/ 360693 h 508783"/>
              <a:gd name="connsiteX2" fmla="*/ 288576 w 525844"/>
              <a:gd name="connsiteY2" fmla="*/ 399705 h 508783"/>
              <a:gd name="connsiteX3" fmla="*/ 263002 w 525844"/>
              <a:gd name="connsiteY3" fmla="*/ 446798 h 508783"/>
              <a:gd name="connsiteX4" fmla="*/ 237428 w 525844"/>
              <a:gd name="connsiteY4" fmla="*/ 399705 h 508783"/>
              <a:gd name="connsiteX5" fmla="*/ 243000 w 525844"/>
              <a:gd name="connsiteY5" fmla="*/ 312213 h 508783"/>
              <a:gd name="connsiteX6" fmla="*/ 283004 w 525844"/>
              <a:gd name="connsiteY6" fmla="*/ 312213 h 508783"/>
              <a:gd name="connsiteX7" fmla="*/ 288576 w 525844"/>
              <a:gd name="connsiteY7" fmla="*/ 317807 h 508783"/>
              <a:gd name="connsiteX8" fmla="*/ 280433 w 525844"/>
              <a:gd name="connsiteY8" fmla="*/ 352660 h 508783"/>
              <a:gd name="connsiteX9" fmla="*/ 245287 w 525844"/>
              <a:gd name="connsiteY9" fmla="*/ 352660 h 508783"/>
              <a:gd name="connsiteX10" fmla="*/ 237429 w 525844"/>
              <a:gd name="connsiteY10" fmla="*/ 317807 h 508783"/>
              <a:gd name="connsiteX11" fmla="*/ 243000 w 525844"/>
              <a:gd name="connsiteY11" fmla="*/ 312213 h 508783"/>
              <a:gd name="connsiteX12" fmla="*/ 351968 w 525844"/>
              <a:gd name="connsiteY12" fmla="*/ 278218 h 508783"/>
              <a:gd name="connsiteX13" fmla="*/ 521727 w 525844"/>
              <a:gd name="connsiteY13" fmla="*/ 473822 h 508783"/>
              <a:gd name="connsiteX14" fmla="*/ 263737 w 525844"/>
              <a:gd name="connsiteY14" fmla="*/ 508779 h 508783"/>
              <a:gd name="connsiteX15" fmla="*/ 4276 w 525844"/>
              <a:gd name="connsiteY15" fmla="*/ 473822 h 508783"/>
              <a:gd name="connsiteX16" fmla="*/ 174035 w 525844"/>
              <a:gd name="connsiteY16" fmla="*/ 278219 h 508783"/>
              <a:gd name="connsiteX17" fmla="*/ 263002 w 525844"/>
              <a:gd name="connsiteY17" fmla="*/ 490281 h 508783"/>
              <a:gd name="connsiteX18" fmla="*/ 351968 w 525844"/>
              <a:gd name="connsiteY18" fmla="*/ 278218 h 508783"/>
              <a:gd name="connsiteX19" fmla="*/ 297848 w 525844"/>
              <a:gd name="connsiteY19" fmla="*/ 107722 h 508783"/>
              <a:gd name="connsiteX20" fmla="*/ 349509 w 525844"/>
              <a:gd name="connsiteY20" fmla="*/ 107722 h 508783"/>
              <a:gd name="connsiteX21" fmla="*/ 349509 w 525844"/>
              <a:gd name="connsiteY21" fmla="*/ 149062 h 508783"/>
              <a:gd name="connsiteX22" fmla="*/ 297848 w 525844"/>
              <a:gd name="connsiteY22" fmla="*/ 149062 h 508783"/>
              <a:gd name="connsiteX23" fmla="*/ 174243 w 525844"/>
              <a:gd name="connsiteY23" fmla="*/ 107722 h 508783"/>
              <a:gd name="connsiteX24" fmla="*/ 225904 w 525844"/>
              <a:gd name="connsiteY24" fmla="*/ 107722 h 508783"/>
              <a:gd name="connsiteX25" fmla="*/ 225904 w 525844"/>
              <a:gd name="connsiteY25" fmla="*/ 149062 h 508783"/>
              <a:gd name="connsiteX26" fmla="*/ 174243 w 525844"/>
              <a:gd name="connsiteY26" fmla="*/ 149062 h 508783"/>
              <a:gd name="connsiteX27" fmla="*/ 176497 w 525844"/>
              <a:gd name="connsiteY27" fmla="*/ 88908 h 508783"/>
              <a:gd name="connsiteX28" fmla="*/ 162301 w 525844"/>
              <a:gd name="connsiteY28" fmla="*/ 94812 h 508783"/>
              <a:gd name="connsiteX29" fmla="*/ 157914 w 525844"/>
              <a:gd name="connsiteY29" fmla="*/ 105444 h 508783"/>
              <a:gd name="connsiteX30" fmla="*/ 157914 w 525844"/>
              <a:gd name="connsiteY30" fmla="*/ 146923 h 508783"/>
              <a:gd name="connsiteX31" fmla="*/ 162301 w 525844"/>
              <a:gd name="connsiteY31" fmla="*/ 157555 h 508783"/>
              <a:gd name="connsiteX32" fmla="*/ 176497 w 525844"/>
              <a:gd name="connsiteY32" fmla="*/ 163458 h 508783"/>
              <a:gd name="connsiteX33" fmla="*/ 223804 w 525844"/>
              <a:gd name="connsiteY33" fmla="*/ 163458 h 508783"/>
              <a:gd name="connsiteX34" fmla="*/ 243882 w 525844"/>
              <a:gd name="connsiteY34" fmla="*/ 143302 h 508783"/>
              <a:gd name="connsiteX35" fmla="*/ 243882 w 525844"/>
              <a:gd name="connsiteY35" fmla="*/ 121190 h 508783"/>
              <a:gd name="connsiteX36" fmla="*/ 247501 w 525844"/>
              <a:gd name="connsiteY36" fmla="*/ 117275 h 508783"/>
              <a:gd name="connsiteX37" fmla="*/ 276620 w 525844"/>
              <a:gd name="connsiteY37" fmla="*/ 117151 h 508783"/>
              <a:gd name="connsiteX38" fmla="*/ 280469 w 525844"/>
              <a:gd name="connsiteY38" fmla="*/ 120852 h 508783"/>
              <a:gd name="connsiteX39" fmla="*/ 280469 w 525844"/>
              <a:gd name="connsiteY39" fmla="*/ 143302 h 508783"/>
              <a:gd name="connsiteX40" fmla="*/ 300547 w 525844"/>
              <a:gd name="connsiteY40" fmla="*/ 163458 h 508783"/>
              <a:gd name="connsiteX41" fmla="*/ 347853 w 525844"/>
              <a:gd name="connsiteY41" fmla="*/ 163458 h 508783"/>
              <a:gd name="connsiteX42" fmla="*/ 367931 w 525844"/>
              <a:gd name="connsiteY42" fmla="*/ 143302 h 508783"/>
              <a:gd name="connsiteX43" fmla="*/ 367931 w 525844"/>
              <a:gd name="connsiteY43" fmla="*/ 109065 h 508783"/>
              <a:gd name="connsiteX44" fmla="*/ 347853 w 525844"/>
              <a:gd name="connsiteY44" fmla="*/ 88908 h 508783"/>
              <a:gd name="connsiteX45" fmla="*/ 263003 w 525844"/>
              <a:gd name="connsiteY45" fmla="*/ 0 h 508783"/>
              <a:gd name="connsiteX46" fmla="*/ 395606 w 525844"/>
              <a:gd name="connsiteY46" fmla="*/ 133120 h 508783"/>
              <a:gd name="connsiteX47" fmla="*/ 263003 w 525844"/>
              <a:gd name="connsiteY47" fmla="*/ 266240 h 508783"/>
              <a:gd name="connsiteX48" fmla="*/ 130399 w 525844"/>
              <a:gd name="connsiteY48" fmla="*/ 133120 h 508783"/>
              <a:gd name="connsiteX49" fmla="*/ 263003 w 525844"/>
              <a:gd name="connsiteY49" fmla="*/ 0 h 50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5844" h="508783">
                <a:moveTo>
                  <a:pt x="246286" y="360693"/>
                </a:moveTo>
                <a:lnTo>
                  <a:pt x="279718" y="360693"/>
                </a:lnTo>
                <a:lnTo>
                  <a:pt x="288576" y="399705"/>
                </a:lnTo>
                <a:lnTo>
                  <a:pt x="263002" y="446798"/>
                </a:lnTo>
                <a:lnTo>
                  <a:pt x="237428" y="399705"/>
                </a:lnTo>
                <a:close/>
                <a:moveTo>
                  <a:pt x="243000" y="312213"/>
                </a:moveTo>
                <a:lnTo>
                  <a:pt x="283004" y="312213"/>
                </a:lnTo>
                <a:cubicBezTo>
                  <a:pt x="286081" y="312213"/>
                  <a:pt x="288576" y="314718"/>
                  <a:pt x="288576" y="317807"/>
                </a:cubicBezTo>
                <a:lnTo>
                  <a:pt x="280433" y="352660"/>
                </a:lnTo>
                <a:lnTo>
                  <a:pt x="245287" y="352660"/>
                </a:lnTo>
                <a:cubicBezTo>
                  <a:pt x="243406" y="345131"/>
                  <a:pt x="237429" y="324548"/>
                  <a:pt x="237429" y="317807"/>
                </a:cubicBezTo>
                <a:cubicBezTo>
                  <a:pt x="237429" y="314718"/>
                  <a:pt x="239923" y="312213"/>
                  <a:pt x="243000" y="312213"/>
                </a:cubicBezTo>
                <a:close/>
                <a:moveTo>
                  <a:pt x="351968" y="278218"/>
                </a:moveTo>
                <a:cubicBezTo>
                  <a:pt x="560596" y="330673"/>
                  <a:pt x="524619" y="461680"/>
                  <a:pt x="521727" y="473822"/>
                </a:cubicBezTo>
                <a:cubicBezTo>
                  <a:pt x="474009" y="492251"/>
                  <a:pt x="378276" y="509100"/>
                  <a:pt x="263737" y="508779"/>
                </a:cubicBezTo>
                <a:cubicBezTo>
                  <a:pt x="149197" y="508458"/>
                  <a:pt x="90333" y="491783"/>
                  <a:pt x="4276" y="473822"/>
                </a:cubicBezTo>
                <a:cubicBezTo>
                  <a:pt x="1016" y="456352"/>
                  <a:pt x="-34593" y="330674"/>
                  <a:pt x="174035" y="278219"/>
                </a:cubicBezTo>
                <a:cubicBezTo>
                  <a:pt x="204907" y="422327"/>
                  <a:pt x="246257" y="459166"/>
                  <a:pt x="263002" y="490281"/>
                </a:cubicBezTo>
                <a:cubicBezTo>
                  <a:pt x="278693" y="458676"/>
                  <a:pt x="313991" y="432371"/>
                  <a:pt x="351968" y="278218"/>
                </a:cubicBezTo>
                <a:close/>
                <a:moveTo>
                  <a:pt x="297848" y="107722"/>
                </a:moveTo>
                <a:lnTo>
                  <a:pt x="349509" y="107722"/>
                </a:lnTo>
                <a:lnTo>
                  <a:pt x="349509" y="149062"/>
                </a:lnTo>
                <a:lnTo>
                  <a:pt x="297848" y="149062"/>
                </a:lnTo>
                <a:close/>
                <a:moveTo>
                  <a:pt x="174243" y="107722"/>
                </a:moveTo>
                <a:lnTo>
                  <a:pt x="225904" y="107722"/>
                </a:lnTo>
                <a:lnTo>
                  <a:pt x="225904" y="149062"/>
                </a:lnTo>
                <a:lnTo>
                  <a:pt x="174243" y="149062"/>
                </a:lnTo>
                <a:close/>
                <a:moveTo>
                  <a:pt x="176497" y="88908"/>
                </a:moveTo>
                <a:cubicBezTo>
                  <a:pt x="170953" y="88908"/>
                  <a:pt x="165934" y="91164"/>
                  <a:pt x="162301" y="94812"/>
                </a:cubicBezTo>
                <a:lnTo>
                  <a:pt x="157914" y="105444"/>
                </a:lnTo>
                <a:lnTo>
                  <a:pt x="157914" y="146923"/>
                </a:lnTo>
                <a:lnTo>
                  <a:pt x="162301" y="157555"/>
                </a:lnTo>
                <a:cubicBezTo>
                  <a:pt x="165934" y="161202"/>
                  <a:pt x="170953" y="163458"/>
                  <a:pt x="176497" y="163458"/>
                </a:cubicBezTo>
                <a:lnTo>
                  <a:pt x="223804" y="163458"/>
                </a:lnTo>
                <a:cubicBezTo>
                  <a:pt x="234892" y="163458"/>
                  <a:pt x="243882" y="154434"/>
                  <a:pt x="243882" y="143302"/>
                </a:cubicBezTo>
                <a:lnTo>
                  <a:pt x="243882" y="121190"/>
                </a:lnTo>
                <a:lnTo>
                  <a:pt x="247501" y="117275"/>
                </a:lnTo>
                <a:cubicBezTo>
                  <a:pt x="255769" y="110056"/>
                  <a:pt x="267274" y="109635"/>
                  <a:pt x="276620" y="117151"/>
                </a:cubicBezTo>
                <a:lnTo>
                  <a:pt x="280469" y="120852"/>
                </a:lnTo>
                <a:lnTo>
                  <a:pt x="280469" y="143302"/>
                </a:lnTo>
                <a:cubicBezTo>
                  <a:pt x="280469" y="154434"/>
                  <a:pt x="289458" y="163458"/>
                  <a:pt x="300547" y="163458"/>
                </a:cubicBezTo>
                <a:lnTo>
                  <a:pt x="347853" y="163458"/>
                </a:lnTo>
                <a:cubicBezTo>
                  <a:pt x="358942" y="163458"/>
                  <a:pt x="367931" y="154434"/>
                  <a:pt x="367931" y="143302"/>
                </a:cubicBezTo>
                <a:lnTo>
                  <a:pt x="367931" y="109065"/>
                </a:lnTo>
                <a:cubicBezTo>
                  <a:pt x="367931" y="97933"/>
                  <a:pt x="358942" y="88908"/>
                  <a:pt x="347853" y="88908"/>
                </a:cubicBezTo>
                <a:close/>
                <a:moveTo>
                  <a:pt x="263003" y="0"/>
                </a:moveTo>
                <a:cubicBezTo>
                  <a:pt x="336237" y="0"/>
                  <a:pt x="395606" y="59600"/>
                  <a:pt x="395606" y="133120"/>
                </a:cubicBezTo>
                <a:cubicBezTo>
                  <a:pt x="395606" y="206640"/>
                  <a:pt x="336237" y="266240"/>
                  <a:pt x="263003" y="266240"/>
                </a:cubicBezTo>
                <a:cubicBezTo>
                  <a:pt x="189768" y="266240"/>
                  <a:pt x="130399" y="206640"/>
                  <a:pt x="130399" y="133120"/>
                </a:cubicBezTo>
                <a:cubicBezTo>
                  <a:pt x="130399" y="59600"/>
                  <a:pt x="189768" y="0"/>
                  <a:pt x="263003" y="0"/>
                </a:cubicBezTo>
                <a:close/>
              </a:path>
            </a:pathLst>
          </a:cu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 name="Group 2"/>
          <p:cNvGrpSpPr/>
          <p:nvPr/>
        </p:nvGrpSpPr>
        <p:grpSpPr>
          <a:xfrm>
            <a:off x="10295770" y="3636158"/>
            <a:ext cx="1493706" cy="517065"/>
            <a:chOff x="6147445" y="2912246"/>
            <a:chExt cx="1493706" cy="517065"/>
          </a:xfrm>
        </p:grpSpPr>
        <p:sp>
          <p:nvSpPr>
            <p:cNvPr id="27" name="TextBox 26"/>
            <p:cNvSpPr txBox="1"/>
            <p:nvPr/>
          </p:nvSpPr>
          <p:spPr>
            <a:xfrm>
              <a:off x="6147445" y="2912246"/>
              <a:ext cx="1493706" cy="517065"/>
            </a:xfrm>
            <a:prstGeom prst="rect">
              <a:avLst/>
            </a:prstGeom>
            <a:noFill/>
          </p:spPr>
          <p:txBody>
            <a:bodyPr wrap="square" lIns="91440" tIns="91440" rIns="91440" bIns="9144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Machine </a:t>
              </a:r>
              <a:br>
                <a:rPr kumimoji="0" lang="en-US" sz="1200" b="0" i="0" u="none" strike="noStrike" kern="1200" cap="none" spc="0" normalizeH="0" baseline="0" noProof="0" dirty="0">
                  <a:ln>
                    <a:noFill/>
                  </a:ln>
                  <a:solidFill>
                    <a:srgbClr val="FFFFFF"/>
                  </a:solidFill>
                  <a:effectLst/>
                  <a:uLnTx/>
                  <a:uFillTx/>
                  <a:latin typeface="Segoe UI"/>
                  <a:ea typeface="+mn-ea"/>
                  <a:cs typeface="+mn-cs"/>
                </a:rPr>
              </a:br>
              <a:r>
                <a:rPr kumimoji="0" lang="en-US" sz="1200" b="0" i="0" u="none" strike="noStrike" kern="1200" cap="none" spc="0" normalizeH="0" baseline="0" noProof="0" dirty="0">
                  <a:ln>
                    <a:noFill/>
                  </a:ln>
                  <a:solidFill>
                    <a:srgbClr val="FFFFFF"/>
                  </a:solidFill>
                  <a:effectLst/>
                  <a:uLnTx/>
                  <a:uFillTx/>
                  <a:latin typeface="Segoe UI"/>
                  <a:ea typeface="+mn-ea"/>
                  <a:cs typeface="+mn-cs"/>
                </a:rPr>
                <a:t>Learning</a:t>
              </a:r>
            </a:p>
          </p:txBody>
        </p:sp>
        <p:sp>
          <p:nvSpPr>
            <p:cNvPr id="31" name="Freeform 30"/>
            <p:cNvSpPr/>
            <p:nvPr/>
          </p:nvSpPr>
          <p:spPr bwMode="auto">
            <a:xfrm>
              <a:off x="6202189" y="2955921"/>
              <a:ext cx="339991" cy="357842"/>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42" name="TextBox 41"/>
          <p:cNvSpPr txBox="1"/>
          <p:nvPr/>
        </p:nvSpPr>
        <p:spPr>
          <a:xfrm>
            <a:off x="10148303" y="4102565"/>
            <a:ext cx="1532901" cy="350865"/>
          </a:xfrm>
          <a:prstGeom prst="rect">
            <a:avLst/>
          </a:prstGeom>
          <a:noFill/>
        </p:spPr>
        <p:txBody>
          <a:bodyPr wrap="square" lIns="91440" tIns="91440" rIns="91440" bIns="9144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Anomaly detection</a:t>
            </a:r>
          </a:p>
        </p:txBody>
      </p:sp>
      <p:cxnSp>
        <p:nvCxnSpPr>
          <p:cNvPr id="10" name="Straight Arrow Connector 9">
            <a:extLst>
              <a:ext uri="{FF2B5EF4-FFF2-40B4-BE49-F238E27FC236}">
                <a16:creationId xmlns:a16="http://schemas.microsoft.com/office/drawing/2014/main" id="{7E6D67DC-26F6-4DDD-B436-8CEC403125CF}"/>
              </a:ext>
            </a:extLst>
          </p:cNvPr>
          <p:cNvCxnSpPr>
            <a:cxnSpLocks/>
          </p:cNvCxnSpPr>
          <p:nvPr/>
        </p:nvCxnSpPr>
        <p:spPr>
          <a:xfrm flipV="1">
            <a:off x="8247738" y="3063345"/>
            <a:ext cx="0" cy="245865"/>
          </a:xfrm>
          <a:prstGeom prst="straightConnector1">
            <a:avLst/>
          </a:prstGeom>
          <a:ln w="19050">
            <a:solidFill>
              <a:srgbClr val="0078D7"/>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4D5E4EE2-F8DC-4D98-99EB-BD01B0F9BAB4}"/>
              </a:ext>
            </a:extLst>
          </p:cNvPr>
          <p:cNvCxnSpPr/>
          <p:nvPr/>
        </p:nvCxnSpPr>
        <p:spPr>
          <a:xfrm flipV="1">
            <a:off x="7593589" y="5473094"/>
            <a:ext cx="508505" cy="383420"/>
          </a:xfrm>
          <a:prstGeom prst="bentConnector3">
            <a:avLst>
              <a:gd name="adj1" fmla="val 99950"/>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B1A16D7B-38E1-4C25-B456-AEC9F9FA210F}"/>
              </a:ext>
            </a:extLst>
          </p:cNvPr>
          <p:cNvCxnSpPr>
            <a:cxnSpLocks/>
          </p:cNvCxnSpPr>
          <p:nvPr/>
        </p:nvCxnSpPr>
        <p:spPr>
          <a:xfrm flipH="1" flipV="1">
            <a:off x="8343579" y="5473094"/>
            <a:ext cx="508505" cy="383420"/>
          </a:xfrm>
          <a:prstGeom prst="bentConnector3">
            <a:avLst>
              <a:gd name="adj1" fmla="val 99950"/>
            </a:avLst>
          </a:prstGeom>
          <a:ln w="19050">
            <a:solidFill>
              <a:srgbClr val="0078D7"/>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7" name="Freeform 18"/>
          <p:cNvSpPr>
            <a:spLocks noEditPoints="1"/>
          </p:cNvSpPr>
          <p:nvPr/>
        </p:nvSpPr>
        <p:spPr bwMode="black">
          <a:xfrm rot="17995606">
            <a:off x="340876" y="6284571"/>
            <a:ext cx="450812" cy="353994"/>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chemeClr val="bg1"/>
          </a:solidFill>
          <a:ln>
            <a:noFill/>
          </a:ln>
          <a:extLst/>
        </p:spPr>
        <p:txBody>
          <a:bodyPr vert="horz" wrap="square" lIns="89069" tIns="44534" rIns="89069" bIns="44534" numCol="1" anchor="t" anchorCtr="0" compatLnSpc="1">
            <a:prstTxWarp prst="textNoShape">
              <a:avLst/>
            </a:prstTxWarp>
          </a:bodyPr>
          <a:lstStyle/>
          <a:p>
            <a:pPr marL="0" marR="0" lvl="0" indent="0" algn="l" defTabSz="890580" rtl="0" eaLnBrk="1" fontAlgn="auto" latinLnBrk="0" hangingPunct="1">
              <a:lnSpc>
                <a:spcPct val="100000"/>
              </a:lnSpc>
              <a:spcBef>
                <a:spcPts val="0"/>
              </a:spcBef>
              <a:spcAft>
                <a:spcPts val="0"/>
              </a:spcAft>
              <a:buClrTx/>
              <a:buSzTx/>
              <a:buFontTx/>
              <a:buNone/>
              <a:tabLst/>
              <a:defRPr/>
            </a:pPr>
            <a:endParaRPr kumimoji="0" lang="en-US" sz="1559"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endParaRPr>
          </a:p>
        </p:txBody>
      </p:sp>
      <p:sp>
        <p:nvSpPr>
          <p:cNvPr id="50" name="Rectangle 49"/>
          <p:cNvSpPr>
            <a:spLocks noChangeAspect="1"/>
          </p:cNvSpPr>
          <p:nvPr/>
        </p:nvSpPr>
        <p:spPr bwMode="auto">
          <a:xfrm>
            <a:off x="739925" y="6313833"/>
            <a:ext cx="2452307" cy="500958"/>
          </a:xfrm>
          <a:prstGeom prst="rect">
            <a:avLst/>
          </a:prstGeom>
          <a:noFill/>
          <a:ln w="10795" cap="flat" cmpd="sng" algn="ctr">
            <a:noFill/>
            <a:prstDash val="solid"/>
            <a:headEnd type="none" w="med" len="med"/>
            <a:tailEnd type="none" w="med" len="med"/>
          </a:ln>
          <a:effectLst/>
        </p:spPr>
        <p:txBody>
          <a:bodyPr vert="horz" wrap="square" lIns="137160" tIns="9144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Segoe UI Semibold" charset="0"/>
                <a:ea typeface="Segoe UI Semibold" charset="0"/>
                <a:cs typeface="Segoe UI Semibold" charset="0"/>
              </a:rPr>
              <a:t>Learns &amp; adapts</a:t>
            </a:r>
          </a:p>
        </p:txBody>
      </p:sp>
      <p:sp>
        <p:nvSpPr>
          <p:cNvPr id="54" name="Pentagon 53"/>
          <p:cNvSpPr/>
          <p:nvPr/>
        </p:nvSpPr>
        <p:spPr bwMode="auto">
          <a:xfrm>
            <a:off x="0" y="6245274"/>
            <a:ext cx="192024" cy="481395"/>
          </a:xfrm>
          <a:prstGeom prst="homePlate">
            <a:avLst>
              <a:gd name="adj" fmla="val 23545"/>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Freeform 19"/>
          <p:cNvSpPr/>
          <p:nvPr/>
        </p:nvSpPr>
        <p:spPr>
          <a:xfrm>
            <a:off x="9062357" y="3837214"/>
            <a:ext cx="1233413" cy="310243"/>
          </a:xfrm>
          <a:custGeom>
            <a:avLst/>
            <a:gdLst>
              <a:gd name="connsiteX0" fmla="*/ 0 w 1069522"/>
              <a:gd name="connsiteY0" fmla="*/ 310243 h 310243"/>
              <a:gd name="connsiteX1" fmla="*/ 0 w 1069522"/>
              <a:gd name="connsiteY1" fmla="*/ 0 h 310243"/>
              <a:gd name="connsiteX2" fmla="*/ 1069522 w 1069522"/>
              <a:gd name="connsiteY2" fmla="*/ 0 h 310243"/>
            </a:gdLst>
            <a:ahLst/>
            <a:cxnLst>
              <a:cxn ang="0">
                <a:pos x="connsiteX0" y="connsiteY0"/>
              </a:cxn>
              <a:cxn ang="0">
                <a:pos x="connsiteX1" y="connsiteY1"/>
              </a:cxn>
              <a:cxn ang="0">
                <a:pos x="connsiteX2" y="connsiteY2"/>
              </a:cxn>
            </a:cxnLst>
            <a:rect l="l" t="t" r="r" b="b"/>
            <a:pathLst>
              <a:path w="1069522" h="310243">
                <a:moveTo>
                  <a:pt x="0" y="310243"/>
                </a:moveTo>
                <a:lnTo>
                  <a:pt x="0" y="0"/>
                </a:lnTo>
                <a:lnTo>
                  <a:pt x="1069522" y="0"/>
                </a:lnTo>
              </a:path>
            </a:pathLst>
          </a:custGeom>
          <a:noFill/>
          <a:ln w="19050">
            <a:solidFill>
              <a:schemeClr val="accent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55"/>
          <p:cNvSpPr/>
          <p:nvPr/>
        </p:nvSpPr>
        <p:spPr>
          <a:xfrm flipH="1">
            <a:off x="6882491" y="3608832"/>
            <a:ext cx="649860" cy="603713"/>
          </a:xfrm>
          <a:custGeom>
            <a:avLst/>
            <a:gdLst>
              <a:gd name="connsiteX0" fmla="*/ 0 w 1069522"/>
              <a:gd name="connsiteY0" fmla="*/ 310243 h 310243"/>
              <a:gd name="connsiteX1" fmla="*/ 0 w 1069522"/>
              <a:gd name="connsiteY1" fmla="*/ 0 h 310243"/>
              <a:gd name="connsiteX2" fmla="*/ 1069522 w 1069522"/>
              <a:gd name="connsiteY2" fmla="*/ 0 h 310243"/>
            </a:gdLst>
            <a:ahLst/>
            <a:cxnLst>
              <a:cxn ang="0">
                <a:pos x="connsiteX0" y="connsiteY0"/>
              </a:cxn>
              <a:cxn ang="0">
                <a:pos x="connsiteX1" y="connsiteY1"/>
              </a:cxn>
              <a:cxn ang="0">
                <a:pos x="connsiteX2" y="connsiteY2"/>
              </a:cxn>
            </a:cxnLst>
            <a:rect l="l" t="t" r="r" b="b"/>
            <a:pathLst>
              <a:path w="1069522" h="310243">
                <a:moveTo>
                  <a:pt x="0" y="310243"/>
                </a:moveTo>
                <a:lnTo>
                  <a:pt x="0" y="0"/>
                </a:lnTo>
                <a:lnTo>
                  <a:pt x="1069522" y="0"/>
                </a:lnTo>
              </a:path>
            </a:pathLst>
          </a:custGeom>
          <a:noFill/>
          <a:ln w="19050">
            <a:solidFill>
              <a:schemeClr val="accent2"/>
            </a:solidFill>
            <a:prstDash val="sysDash"/>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56"/>
          <p:cNvSpPr/>
          <p:nvPr/>
        </p:nvSpPr>
        <p:spPr>
          <a:xfrm>
            <a:off x="7761050" y="3608832"/>
            <a:ext cx="2404200" cy="603713"/>
          </a:xfrm>
          <a:custGeom>
            <a:avLst/>
            <a:gdLst>
              <a:gd name="connsiteX0" fmla="*/ 0 w 1069522"/>
              <a:gd name="connsiteY0" fmla="*/ 310243 h 310243"/>
              <a:gd name="connsiteX1" fmla="*/ 0 w 1069522"/>
              <a:gd name="connsiteY1" fmla="*/ 0 h 310243"/>
              <a:gd name="connsiteX2" fmla="*/ 1069522 w 1069522"/>
              <a:gd name="connsiteY2" fmla="*/ 0 h 310243"/>
            </a:gdLst>
            <a:ahLst/>
            <a:cxnLst>
              <a:cxn ang="0">
                <a:pos x="connsiteX0" y="connsiteY0"/>
              </a:cxn>
              <a:cxn ang="0">
                <a:pos x="connsiteX1" y="connsiteY1"/>
              </a:cxn>
              <a:cxn ang="0">
                <a:pos x="connsiteX2" y="connsiteY2"/>
              </a:cxn>
            </a:cxnLst>
            <a:rect l="l" t="t" r="r" b="b"/>
            <a:pathLst>
              <a:path w="1069522" h="310243">
                <a:moveTo>
                  <a:pt x="0" y="310243"/>
                </a:moveTo>
                <a:lnTo>
                  <a:pt x="0" y="0"/>
                </a:lnTo>
                <a:lnTo>
                  <a:pt x="1069522" y="0"/>
                </a:lnTo>
              </a:path>
            </a:pathLst>
          </a:custGeom>
          <a:noFill/>
          <a:ln w="19050">
            <a:solidFill>
              <a:schemeClr val="accent2"/>
            </a:solidFill>
            <a:prstDash val="sysDash"/>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57"/>
          <p:cNvSpPr/>
          <p:nvPr/>
        </p:nvSpPr>
        <p:spPr>
          <a:xfrm rot="10800000">
            <a:off x="9470569" y="4440926"/>
            <a:ext cx="1354909" cy="253351"/>
          </a:xfrm>
          <a:custGeom>
            <a:avLst/>
            <a:gdLst>
              <a:gd name="connsiteX0" fmla="*/ 0 w 1069522"/>
              <a:gd name="connsiteY0" fmla="*/ 310243 h 310243"/>
              <a:gd name="connsiteX1" fmla="*/ 0 w 1069522"/>
              <a:gd name="connsiteY1" fmla="*/ 0 h 310243"/>
              <a:gd name="connsiteX2" fmla="*/ 1069522 w 1069522"/>
              <a:gd name="connsiteY2" fmla="*/ 0 h 310243"/>
            </a:gdLst>
            <a:ahLst/>
            <a:cxnLst>
              <a:cxn ang="0">
                <a:pos x="connsiteX0" y="connsiteY0"/>
              </a:cxn>
              <a:cxn ang="0">
                <a:pos x="connsiteX1" y="connsiteY1"/>
              </a:cxn>
              <a:cxn ang="0">
                <a:pos x="connsiteX2" y="connsiteY2"/>
              </a:cxn>
            </a:cxnLst>
            <a:rect l="l" t="t" r="r" b="b"/>
            <a:pathLst>
              <a:path w="1069522" h="310243">
                <a:moveTo>
                  <a:pt x="0" y="310243"/>
                </a:moveTo>
                <a:lnTo>
                  <a:pt x="0" y="0"/>
                </a:lnTo>
                <a:lnTo>
                  <a:pt x="1069522" y="0"/>
                </a:lnTo>
              </a:path>
            </a:pathLst>
          </a:custGeom>
          <a:noFill/>
          <a:ln w="19050">
            <a:solidFill>
              <a:schemeClr val="accent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698220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cap="all" spc="500" dirty="0">
                <a:ln w="3175">
                  <a:noFill/>
                </a:ln>
                <a:solidFill>
                  <a:srgbClr val="0078D7"/>
                </a:solidFill>
                <a:latin typeface="Segoe UI Semilight" charset="0"/>
                <a:ea typeface="+mn-ea"/>
                <a:cs typeface="Segoe UI Semilight" charset="0"/>
              </a:rPr>
              <a:t>Self-tuning performance</a:t>
            </a:r>
            <a:br>
              <a:rPr lang="en-US" sz="2800" cap="all" spc="500" dirty="0">
                <a:ln w="3175">
                  <a:noFill/>
                </a:ln>
                <a:solidFill>
                  <a:srgbClr val="0078D7"/>
                </a:solidFill>
                <a:latin typeface="Segoe UI Semilight" charset="0"/>
                <a:ea typeface="+mn-ea"/>
                <a:cs typeface="Segoe UI Semilight" charset="0"/>
              </a:rPr>
            </a:br>
            <a:r>
              <a:rPr lang="en-US" sz="2000" cap="all" dirty="0">
                <a:solidFill>
                  <a:srgbClr val="0078D7"/>
                </a:solidFill>
              </a:rPr>
              <a:t>Database Advisor and adaptive query processing</a:t>
            </a:r>
          </a:p>
        </p:txBody>
      </p:sp>
      <p:sp>
        <p:nvSpPr>
          <p:cNvPr id="4" name="Content Placeholder 2"/>
          <p:cNvSpPr>
            <a:spLocks noGrp="1"/>
          </p:cNvSpPr>
          <p:nvPr>
            <p:ph type="body" sz="quarter" idx="10"/>
          </p:nvPr>
        </p:nvSpPr>
        <p:spPr/>
        <p:txBody>
          <a:bodyPr/>
          <a:lstStyle/>
          <a:p>
            <a:r>
              <a:rPr lang="en-US" sz="1800" dirty="0"/>
              <a:t>Manages indexes, tailored to the specific workload</a:t>
            </a:r>
          </a:p>
          <a:p>
            <a:r>
              <a:rPr lang="en-US" sz="1800" dirty="0"/>
              <a:t>Tests and validates actions, reverts if impact negative</a:t>
            </a:r>
          </a:p>
          <a:p>
            <a:r>
              <a:rPr lang="en-US" sz="1800" dirty="0"/>
              <a:t>Runs in full auto-mode, or in recommend/review mode</a:t>
            </a:r>
          </a:p>
          <a:p>
            <a:r>
              <a:rPr lang="en-US" sz="1800" dirty="0"/>
              <a:t>Continuously monitors query patterns and performance</a:t>
            </a:r>
          </a:p>
        </p:txBody>
      </p:sp>
      <p:sp>
        <p:nvSpPr>
          <p:cNvPr id="5" name="Freeform 4"/>
          <p:cNvSpPr>
            <a:spLocks noChangeAspect="1"/>
          </p:cNvSpPr>
          <p:nvPr/>
        </p:nvSpPr>
        <p:spPr bwMode="auto">
          <a:xfrm flipH="1">
            <a:off x="8671418" y="2358525"/>
            <a:ext cx="2523569" cy="1617719"/>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9" name="Freeform 128"/>
          <p:cNvSpPr>
            <a:spLocks noChangeAspect="1"/>
          </p:cNvSpPr>
          <p:nvPr/>
        </p:nvSpPr>
        <p:spPr bwMode="auto">
          <a:xfrm flipH="1">
            <a:off x="6091650" y="2433333"/>
            <a:ext cx="3586066" cy="198099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Segoe UI"/>
              <a:ea typeface="+mn-ea"/>
              <a:cs typeface="+mn-cs"/>
            </a:endParaRPr>
          </a:p>
        </p:txBody>
      </p:sp>
      <p:sp>
        <p:nvSpPr>
          <p:cNvPr id="15" name="TextBox 14"/>
          <p:cNvSpPr txBox="1"/>
          <p:nvPr/>
        </p:nvSpPr>
        <p:spPr>
          <a:xfrm>
            <a:off x="9647233" y="2761552"/>
            <a:ext cx="1054186" cy="523220"/>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Tuning algorithms</a:t>
            </a:r>
          </a:p>
        </p:txBody>
      </p:sp>
      <p:sp>
        <p:nvSpPr>
          <p:cNvPr id="8" name="TextBox 7"/>
          <p:cNvSpPr txBox="1">
            <a:spLocks noChangeAspect="1"/>
          </p:cNvSpPr>
          <p:nvPr/>
        </p:nvSpPr>
        <p:spPr>
          <a:xfrm>
            <a:off x="6402196" y="3936506"/>
            <a:ext cx="1295995" cy="276999"/>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SQL Database</a:t>
            </a:r>
          </a:p>
        </p:txBody>
      </p:sp>
      <p:grpSp>
        <p:nvGrpSpPr>
          <p:cNvPr id="23" name="Group 22"/>
          <p:cNvGrpSpPr/>
          <p:nvPr/>
        </p:nvGrpSpPr>
        <p:grpSpPr>
          <a:xfrm>
            <a:off x="7864755" y="3284772"/>
            <a:ext cx="1335852" cy="931932"/>
            <a:chOff x="2572116" y="2647406"/>
            <a:chExt cx="1335852" cy="931932"/>
          </a:xfrm>
        </p:grpSpPr>
        <p:sp>
          <p:nvSpPr>
            <p:cNvPr id="21" name="Freeform 20"/>
            <p:cNvSpPr>
              <a:spLocks noChangeAspect="1"/>
            </p:cNvSpPr>
            <p:nvPr/>
          </p:nvSpPr>
          <p:spPr bwMode="auto">
            <a:xfrm>
              <a:off x="2778913" y="2647406"/>
              <a:ext cx="922257" cy="58402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2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2" name="TextBox 21"/>
            <p:cNvSpPr txBox="1">
              <a:spLocks noChangeAspect="1"/>
            </p:cNvSpPr>
            <p:nvPr/>
          </p:nvSpPr>
          <p:spPr>
            <a:xfrm>
              <a:off x="2572116" y="3302339"/>
              <a:ext cx="1335852" cy="276999"/>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Database advisor</a:t>
              </a:r>
            </a:p>
          </p:txBody>
        </p:sp>
      </p:grpSp>
      <p:cxnSp>
        <p:nvCxnSpPr>
          <p:cNvPr id="31" name="Straight Connector 30"/>
          <p:cNvCxnSpPr/>
          <p:nvPr/>
        </p:nvCxnSpPr>
        <p:spPr>
          <a:xfrm>
            <a:off x="7280179" y="3675007"/>
            <a:ext cx="836023" cy="0"/>
          </a:xfrm>
          <a:prstGeom prst="line">
            <a:avLst/>
          </a:prstGeom>
          <a:ln w="19050">
            <a:solidFill>
              <a:schemeClr val="bg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25" name="Freeform 24"/>
          <p:cNvSpPr/>
          <p:nvPr/>
        </p:nvSpPr>
        <p:spPr bwMode="auto">
          <a:xfrm>
            <a:off x="6775486" y="3174157"/>
            <a:ext cx="538566" cy="690740"/>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 name="TextBox 17"/>
          <p:cNvSpPr txBox="1"/>
          <p:nvPr/>
        </p:nvSpPr>
        <p:spPr>
          <a:xfrm>
            <a:off x="6007052" y="5956758"/>
            <a:ext cx="1536867" cy="677290"/>
          </a:xfrm>
          <a:prstGeom prst="rect">
            <a:avLst/>
          </a:prstGeom>
          <a:noFill/>
        </p:spPr>
        <p:txBody>
          <a:bodyPr wrap="none" lIns="179183" tIns="143346" rIns="179183" bIns="143346" rtlCol="0">
            <a:spAutoFit/>
          </a:bodyPr>
          <a:lstStyle/>
          <a:p>
            <a:pPr marL="0" marR="0" lvl="0" indent="0" algn="ctr" defTabSz="913154" rtl="0" eaLnBrk="1" fontAlgn="base" latinLnBrk="0" hangingPunct="1">
              <a:lnSpc>
                <a:spcPct val="90000"/>
              </a:lnSpc>
              <a:spcBef>
                <a:spcPct val="0"/>
              </a:spcBef>
              <a:spcAft>
                <a:spcPts val="588"/>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a:ea typeface="+mn-ea"/>
                <a:cs typeface="+mn-cs"/>
              </a:rPr>
              <a:t>Developer</a:t>
            </a:r>
            <a:br>
              <a:rPr kumimoji="0" lang="en-US" sz="1400" b="0" i="0" u="none" strike="noStrike" kern="0" cap="none" spc="0" normalizeH="0" baseline="0" noProof="0" dirty="0">
                <a:ln>
                  <a:noFill/>
                </a:ln>
                <a:solidFill>
                  <a:srgbClr val="0078D7"/>
                </a:solidFill>
                <a:effectLst/>
                <a:uLnTx/>
                <a:uFillTx/>
                <a:latin typeface="Segoe UI"/>
                <a:ea typeface="+mn-ea"/>
                <a:cs typeface="+mn-cs"/>
              </a:rPr>
            </a:br>
            <a:r>
              <a:rPr kumimoji="0" lang="en-US" sz="1400" b="0" i="0" u="none" strike="noStrike" kern="0" cap="none" spc="0" normalizeH="0" baseline="0" noProof="0" dirty="0">
                <a:ln>
                  <a:noFill/>
                </a:ln>
                <a:solidFill>
                  <a:srgbClr val="0078D7"/>
                </a:solidFill>
                <a:effectLst/>
                <a:uLnTx/>
                <a:uFillTx/>
                <a:latin typeface="Segoe UI"/>
                <a:ea typeface="+mn-ea"/>
                <a:cs typeface="+mn-cs"/>
              </a:rPr>
              <a:t>no admin skills</a:t>
            </a:r>
            <a:endParaRPr kumimoji="0" lang="en-US" sz="1000" b="0" i="0" u="none" strike="noStrike" kern="0" cap="none" spc="0" normalizeH="0" baseline="0" noProof="0" dirty="0">
              <a:ln>
                <a:noFill/>
              </a:ln>
              <a:solidFill>
                <a:srgbClr val="0078D7"/>
              </a:solidFill>
              <a:effectLst/>
              <a:uLnTx/>
              <a:uFillTx/>
              <a:latin typeface="Segoe UI"/>
              <a:ea typeface="+mn-ea"/>
              <a:cs typeface="+mn-cs"/>
            </a:endParaRPr>
          </a:p>
        </p:txBody>
      </p:sp>
      <p:sp>
        <p:nvSpPr>
          <p:cNvPr id="24" name="Freeform 23"/>
          <p:cNvSpPr/>
          <p:nvPr/>
        </p:nvSpPr>
        <p:spPr>
          <a:xfrm flipH="1">
            <a:off x="6402721" y="5051390"/>
            <a:ext cx="916514" cy="936779"/>
          </a:xfrm>
          <a:custGeom>
            <a:avLst/>
            <a:gdLst>
              <a:gd name="connsiteX0" fmla="*/ 144221 w 472986"/>
              <a:gd name="connsiteY0" fmla="*/ 268455 h 483444"/>
              <a:gd name="connsiteX1" fmla="*/ 161694 w 472986"/>
              <a:gd name="connsiteY1" fmla="*/ 269401 h 483444"/>
              <a:gd name="connsiteX2" fmla="*/ 174754 w 472986"/>
              <a:gd name="connsiteY2" fmla="*/ 283795 h 483444"/>
              <a:gd name="connsiteX3" fmla="*/ 198023 w 472986"/>
              <a:gd name="connsiteY3" fmla="*/ 339751 h 483444"/>
              <a:gd name="connsiteX4" fmla="*/ 199021 w 472986"/>
              <a:gd name="connsiteY4" fmla="*/ 359161 h 483444"/>
              <a:gd name="connsiteX5" fmla="*/ 191717 w 472986"/>
              <a:gd name="connsiteY5" fmla="*/ 367346 h 483444"/>
              <a:gd name="connsiteX6" fmla="*/ 159325 w 472986"/>
              <a:gd name="connsiteY6" fmla="*/ 289450 h 483444"/>
              <a:gd name="connsiteX7" fmla="*/ 150069 w 472986"/>
              <a:gd name="connsiteY7" fmla="*/ 284801 h 483444"/>
              <a:gd name="connsiteX8" fmla="*/ 20397 w 472986"/>
              <a:gd name="connsiteY8" fmla="*/ 338725 h 483444"/>
              <a:gd name="connsiteX9" fmla="*/ 17167 w 472986"/>
              <a:gd name="connsiteY9" fmla="*/ 348566 h 483444"/>
              <a:gd name="connsiteX10" fmla="*/ 49560 w 472986"/>
              <a:gd name="connsiteY10" fmla="*/ 426462 h 483444"/>
              <a:gd name="connsiteX11" fmla="*/ 38607 w 472986"/>
              <a:gd name="connsiteY11" fmla="*/ 425869 h 483444"/>
              <a:gd name="connsiteX12" fmla="*/ 25547 w 472986"/>
              <a:gd name="connsiteY12" fmla="*/ 411475 h 483444"/>
              <a:gd name="connsiteX13" fmla="*/ 2278 w 472986"/>
              <a:gd name="connsiteY13" fmla="*/ 355519 h 483444"/>
              <a:gd name="connsiteX14" fmla="*/ 12931 w 472986"/>
              <a:gd name="connsiteY14" fmla="*/ 323052 h 483444"/>
              <a:gd name="connsiteX15" fmla="*/ 351362 w 472986"/>
              <a:gd name="connsiteY15" fmla="*/ 210067 h 483444"/>
              <a:gd name="connsiteX16" fmla="*/ 386407 w 472986"/>
              <a:gd name="connsiteY16" fmla="*/ 214412 h 483444"/>
              <a:gd name="connsiteX17" fmla="*/ 472986 w 472986"/>
              <a:gd name="connsiteY17" fmla="*/ 464850 h 483444"/>
              <a:gd name="connsiteX18" fmla="*/ 319585 w 472986"/>
              <a:gd name="connsiteY18" fmla="*/ 471823 h 483444"/>
              <a:gd name="connsiteX19" fmla="*/ 368395 w 472986"/>
              <a:gd name="connsiteY19" fmla="*/ 355610 h 483444"/>
              <a:gd name="connsiteX20" fmla="*/ 342828 w 472986"/>
              <a:gd name="connsiteY20" fmla="*/ 348637 h 483444"/>
              <a:gd name="connsiteX21" fmla="*/ 284721 w 472986"/>
              <a:gd name="connsiteY21" fmla="*/ 478796 h 483444"/>
              <a:gd name="connsiteX22" fmla="*/ 84835 w 472986"/>
              <a:gd name="connsiteY22" fmla="*/ 483444 h 483444"/>
              <a:gd name="connsiteX23" fmla="*/ 89484 w 472986"/>
              <a:gd name="connsiteY23" fmla="*/ 406744 h 483444"/>
              <a:gd name="connsiteX24" fmla="*/ 212670 w 472986"/>
              <a:gd name="connsiteY24" fmla="*/ 395122 h 483444"/>
              <a:gd name="connsiteX25" fmla="*/ 254506 w 472986"/>
              <a:gd name="connsiteY25" fmla="*/ 264964 h 483444"/>
              <a:gd name="connsiteX26" fmla="*/ 351362 w 472986"/>
              <a:gd name="connsiteY26" fmla="*/ 210067 h 483444"/>
              <a:gd name="connsiteX27" fmla="*/ 287045 w 472986"/>
              <a:gd name="connsiteY27" fmla="*/ 0 h 483444"/>
              <a:gd name="connsiteX28" fmla="*/ 386988 w 472986"/>
              <a:gd name="connsiteY28" fmla="*/ 99943 h 483444"/>
              <a:gd name="connsiteX29" fmla="*/ 287045 w 472986"/>
              <a:gd name="connsiteY29" fmla="*/ 199886 h 483444"/>
              <a:gd name="connsiteX30" fmla="*/ 187102 w 472986"/>
              <a:gd name="connsiteY30" fmla="*/ 99943 h 483444"/>
              <a:gd name="connsiteX31" fmla="*/ 287045 w 472986"/>
              <a:gd name="connsiteY31" fmla="*/ 0 h 4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72986" h="483444">
                <a:moveTo>
                  <a:pt x="144221" y="268455"/>
                </a:moveTo>
                <a:cubicBezTo>
                  <a:pt x="149908" y="266090"/>
                  <a:pt x="156169" y="266625"/>
                  <a:pt x="161694" y="269401"/>
                </a:cubicBezTo>
                <a:cubicBezTo>
                  <a:pt x="167219" y="272177"/>
                  <a:pt x="172009" y="277194"/>
                  <a:pt x="174754" y="283795"/>
                </a:cubicBezTo>
                <a:lnTo>
                  <a:pt x="198023" y="339751"/>
                </a:lnTo>
                <a:cubicBezTo>
                  <a:pt x="200768" y="346351"/>
                  <a:pt x="200949" y="353286"/>
                  <a:pt x="199021" y="359161"/>
                </a:cubicBezTo>
                <a:lnTo>
                  <a:pt x="191717" y="367346"/>
                </a:lnTo>
                <a:lnTo>
                  <a:pt x="159325" y="289450"/>
                </a:lnTo>
                <a:cubicBezTo>
                  <a:pt x="157661" y="285449"/>
                  <a:pt x="153516" y="283367"/>
                  <a:pt x="150069" y="284801"/>
                </a:cubicBezTo>
                <a:lnTo>
                  <a:pt x="20397" y="338725"/>
                </a:lnTo>
                <a:cubicBezTo>
                  <a:pt x="16949" y="340158"/>
                  <a:pt x="15503" y="344565"/>
                  <a:pt x="17167" y="348566"/>
                </a:cubicBezTo>
                <a:lnTo>
                  <a:pt x="49560" y="426462"/>
                </a:lnTo>
                <a:lnTo>
                  <a:pt x="38607" y="425869"/>
                </a:lnTo>
                <a:cubicBezTo>
                  <a:pt x="33082" y="423092"/>
                  <a:pt x="28292" y="418076"/>
                  <a:pt x="25547" y="411475"/>
                </a:cubicBezTo>
                <a:lnTo>
                  <a:pt x="2278" y="355519"/>
                </a:lnTo>
                <a:cubicBezTo>
                  <a:pt x="-3212" y="342318"/>
                  <a:pt x="1558" y="327782"/>
                  <a:pt x="12931" y="323052"/>
                </a:cubicBezTo>
                <a:close/>
                <a:moveTo>
                  <a:pt x="351362" y="210067"/>
                </a:moveTo>
                <a:cubicBezTo>
                  <a:pt x="363286" y="210133"/>
                  <a:pt x="375125" y="211749"/>
                  <a:pt x="386407" y="214412"/>
                </a:cubicBezTo>
                <a:cubicBezTo>
                  <a:pt x="443739" y="245982"/>
                  <a:pt x="465239" y="262736"/>
                  <a:pt x="472986" y="464850"/>
                </a:cubicBezTo>
                <a:cubicBezTo>
                  <a:pt x="416623" y="468918"/>
                  <a:pt x="370719" y="469499"/>
                  <a:pt x="319585" y="471823"/>
                </a:cubicBezTo>
                <a:cubicBezTo>
                  <a:pt x="327139" y="445287"/>
                  <a:pt x="350382" y="394348"/>
                  <a:pt x="368395" y="355610"/>
                </a:cubicBezTo>
                <a:lnTo>
                  <a:pt x="342828" y="348637"/>
                </a:lnTo>
                <a:lnTo>
                  <a:pt x="284721" y="478796"/>
                </a:lnTo>
                <a:lnTo>
                  <a:pt x="84835" y="483444"/>
                </a:lnTo>
                <a:cubicBezTo>
                  <a:pt x="68372" y="474728"/>
                  <a:pt x="49004" y="431149"/>
                  <a:pt x="89484" y="406744"/>
                </a:cubicBezTo>
                <a:lnTo>
                  <a:pt x="212670" y="395122"/>
                </a:lnTo>
                <a:lnTo>
                  <a:pt x="254506" y="264964"/>
                </a:lnTo>
                <a:cubicBezTo>
                  <a:pt x="279056" y="223636"/>
                  <a:pt x="315590" y="209872"/>
                  <a:pt x="351362" y="210067"/>
                </a:cubicBezTo>
                <a:close/>
                <a:moveTo>
                  <a:pt x="287045" y="0"/>
                </a:moveTo>
                <a:cubicBezTo>
                  <a:pt x="342242" y="0"/>
                  <a:pt x="386988" y="44746"/>
                  <a:pt x="386988" y="99943"/>
                </a:cubicBezTo>
                <a:cubicBezTo>
                  <a:pt x="386988" y="155140"/>
                  <a:pt x="342242" y="199886"/>
                  <a:pt x="287045" y="199886"/>
                </a:cubicBezTo>
                <a:cubicBezTo>
                  <a:pt x="231848" y="199886"/>
                  <a:pt x="187102" y="155140"/>
                  <a:pt x="187102" y="99943"/>
                </a:cubicBezTo>
                <a:cubicBezTo>
                  <a:pt x="187102" y="44746"/>
                  <a:pt x="231848" y="0"/>
                  <a:pt x="287045"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latin typeface="Segoe UI"/>
              <a:ea typeface="+mn-ea"/>
              <a:cs typeface="+mn-cs"/>
            </a:endParaRPr>
          </a:p>
        </p:txBody>
      </p:sp>
      <p:sp>
        <p:nvSpPr>
          <p:cNvPr id="26" name="TextBox 25"/>
          <p:cNvSpPr txBox="1"/>
          <p:nvPr/>
        </p:nvSpPr>
        <p:spPr>
          <a:xfrm>
            <a:off x="9451421" y="5956758"/>
            <a:ext cx="1639460" cy="677290"/>
          </a:xfrm>
          <a:prstGeom prst="rect">
            <a:avLst/>
          </a:prstGeom>
          <a:noFill/>
        </p:spPr>
        <p:txBody>
          <a:bodyPr wrap="none" lIns="179183" tIns="143346" rIns="179183" bIns="143346" rtlCol="0">
            <a:spAutoFit/>
          </a:bodyPr>
          <a:lstStyle/>
          <a:p>
            <a:pPr marL="0" marR="0" lvl="0" indent="0" algn="ctr" defTabSz="913154" rtl="0" eaLnBrk="1" fontAlgn="base" latinLnBrk="0" hangingPunct="1">
              <a:lnSpc>
                <a:spcPct val="90000"/>
              </a:lnSpc>
              <a:spcBef>
                <a:spcPct val="0"/>
              </a:spcBef>
              <a:spcAft>
                <a:spcPts val="588"/>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a:ea typeface="+mn-ea"/>
                <a:cs typeface="+mn-cs"/>
              </a:rPr>
              <a:t>DBA of</a:t>
            </a:r>
            <a:br>
              <a:rPr kumimoji="0" lang="en-US" sz="1400" b="0" i="0" u="none" strike="noStrike" kern="0" cap="none" spc="0" normalizeH="0" baseline="0" noProof="0" dirty="0">
                <a:ln>
                  <a:noFill/>
                </a:ln>
                <a:solidFill>
                  <a:srgbClr val="0078D7"/>
                </a:solidFill>
                <a:effectLst/>
                <a:uLnTx/>
                <a:uFillTx/>
                <a:latin typeface="Segoe UI"/>
                <a:ea typeface="+mn-ea"/>
                <a:cs typeface="+mn-cs"/>
              </a:rPr>
            </a:br>
            <a:r>
              <a:rPr kumimoji="0" lang="en-US" sz="1400" b="0" i="0" u="none" strike="noStrike" kern="0" cap="none" spc="0" normalizeH="0" baseline="0" noProof="0" dirty="0">
                <a:ln>
                  <a:noFill/>
                </a:ln>
                <a:solidFill>
                  <a:srgbClr val="0078D7"/>
                </a:solidFill>
                <a:effectLst/>
                <a:uLnTx/>
                <a:uFillTx/>
                <a:latin typeface="Segoe UI"/>
                <a:ea typeface="+mn-ea"/>
                <a:cs typeface="+mn-cs"/>
              </a:rPr>
              <a:t>many databases</a:t>
            </a:r>
          </a:p>
        </p:txBody>
      </p:sp>
      <p:sp>
        <p:nvSpPr>
          <p:cNvPr id="27" name="Freeform 26"/>
          <p:cNvSpPr/>
          <p:nvPr/>
        </p:nvSpPr>
        <p:spPr>
          <a:xfrm>
            <a:off x="9738019" y="5051390"/>
            <a:ext cx="916514" cy="936779"/>
          </a:xfrm>
          <a:custGeom>
            <a:avLst/>
            <a:gdLst>
              <a:gd name="connsiteX0" fmla="*/ 144221 w 472986"/>
              <a:gd name="connsiteY0" fmla="*/ 268455 h 483444"/>
              <a:gd name="connsiteX1" fmla="*/ 161694 w 472986"/>
              <a:gd name="connsiteY1" fmla="*/ 269401 h 483444"/>
              <a:gd name="connsiteX2" fmla="*/ 174754 w 472986"/>
              <a:gd name="connsiteY2" fmla="*/ 283795 h 483444"/>
              <a:gd name="connsiteX3" fmla="*/ 198023 w 472986"/>
              <a:gd name="connsiteY3" fmla="*/ 339751 h 483444"/>
              <a:gd name="connsiteX4" fmla="*/ 199021 w 472986"/>
              <a:gd name="connsiteY4" fmla="*/ 359161 h 483444"/>
              <a:gd name="connsiteX5" fmla="*/ 191717 w 472986"/>
              <a:gd name="connsiteY5" fmla="*/ 367346 h 483444"/>
              <a:gd name="connsiteX6" fmla="*/ 159325 w 472986"/>
              <a:gd name="connsiteY6" fmla="*/ 289450 h 483444"/>
              <a:gd name="connsiteX7" fmla="*/ 150069 w 472986"/>
              <a:gd name="connsiteY7" fmla="*/ 284801 h 483444"/>
              <a:gd name="connsiteX8" fmla="*/ 20397 w 472986"/>
              <a:gd name="connsiteY8" fmla="*/ 338725 h 483444"/>
              <a:gd name="connsiteX9" fmla="*/ 17167 w 472986"/>
              <a:gd name="connsiteY9" fmla="*/ 348566 h 483444"/>
              <a:gd name="connsiteX10" fmla="*/ 49560 w 472986"/>
              <a:gd name="connsiteY10" fmla="*/ 426462 h 483444"/>
              <a:gd name="connsiteX11" fmla="*/ 38607 w 472986"/>
              <a:gd name="connsiteY11" fmla="*/ 425869 h 483444"/>
              <a:gd name="connsiteX12" fmla="*/ 25547 w 472986"/>
              <a:gd name="connsiteY12" fmla="*/ 411475 h 483444"/>
              <a:gd name="connsiteX13" fmla="*/ 2278 w 472986"/>
              <a:gd name="connsiteY13" fmla="*/ 355519 h 483444"/>
              <a:gd name="connsiteX14" fmla="*/ 12931 w 472986"/>
              <a:gd name="connsiteY14" fmla="*/ 323052 h 483444"/>
              <a:gd name="connsiteX15" fmla="*/ 351362 w 472986"/>
              <a:gd name="connsiteY15" fmla="*/ 210067 h 483444"/>
              <a:gd name="connsiteX16" fmla="*/ 386407 w 472986"/>
              <a:gd name="connsiteY16" fmla="*/ 214412 h 483444"/>
              <a:gd name="connsiteX17" fmla="*/ 472986 w 472986"/>
              <a:gd name="connsiteY17" fmla="*/ 464850 h 483444"/>
              <a:gd name="connsiteX18" fmla="*/ 319585 w 472986"/>
              <a:gd name="connsiteY18" fmla="*/ 471823 h 483444"/>
              <a:gd name="connsiteX19" fmla="*/ 368395 w 472986"/>
              <a:gd name="connsiteY19" fmla="*/ 355610 h 483444"/>
              <a:gd name="connsiteX20" fmla="*/ 342828 w 472986"/>
              <a:gd name="connsiteY20" fmla="*/ 348637 h 483444"/>
              <a:gd name="connsiteX21" fmla="*/ 284721 w 472986"/>
              <a:gd name="connsiteY21" fmla="*/ 478796 h 483444"/>
              <a:gd name="connsiteX22" fmla="*/ 84835 w 472986"/>
              <a:gd name="connsiteY22" fmla="*/ 483444 h 483444"/>
              <a:gd name="connsiteX23" fmla="*/ 89484 w 472986"/>
              <a:gd name="connsiteY23" fmla="*/ 406744 h 483444"/>
              <a:gd name="connsiteX24" fmla="*/ 212670 w 472986"/>
              <a:gd name="connsiteY24" fmla="*/ 395122 h 483444"/>
              <a:gd name="connsiteX25" fmla="*/ 254506 w 472986"/>
              <a:gd name="connsiteY25" fmla="*/ 264964 h 483444"/>
              <a:gd name="connsiteX26" fmla="*/ 351362 w 472986"/>
              <a:gd name="connsiteY26" fmla="*/ 210067 h 483444"/>
              <a:gd name="connsiteX27" fmla="*/ 287045 w 472986"/>
              <a:gd name="connsiteY27" fmla="*/ 0 h 483444"/>
              <a:gd name="connsiteX28" fmla="*/ 386988 w 472986"/>
              <a:gd name="connsiteY28" fmla="*/ 99943 h 483444"/>
              <a:gd name="connsiteX29" fmla="*/ 287045 w 472986"/>
              <a:gd name="connsiteY29" fmla="*/ 199886 h 483444"/>
              <a:gd name="connsiteX30" fmla="*/ 187102 w 472986"/>
              <a:gd name="connsiteY30" fmla="*/ 99943 h 483444"/>
              <a:gd name="connsiteX31" fmla="*/ 287045 w 472986"/>
              <a:gd name="connsiteY31" fmla="*/ 0 h 4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72986" h="483444">
                <a:moveTo>
                  <a:pt x="144221" y="268455"/>
                </a:moveTo>
                <a:cubicBezTo>
                  <a:pt x="149908" y="266090"/>
                  <a:pt x="156169" y="266625"/>
                  <a:pt x="161694" y="269401"/>
                </a:cubicBezTo>
                <a:cubicBezTo>
                  <a:pt x="167219" y="272177"/>
                  <a:pt x="172009" y="277194"/>
                  <a:pt x="174754" y="283795"/>
                </a:cubicBezTo>
                <a:lnTo>
                  <a:pt x="198023" y="339751"/>
                </a:lnTo>
                <a:cubicBezTo>
                  <a:pt x="200768" y="346351"/>
                  <a:pt x="200949" y="353286"/>
                  <a:pt x="199021" y="359161"/>
                </a:cubicBezTo>
                <a:lnTo>
                  <a:pt x="191717" y="367346"/>
                </a:lnTo>
                <a:lnTo>
                  <a:pt x="159325" y="289450"/>
                </a:lnTo>
                <a:cubicBezTo>
                  <a:pt x="157661" y="285449"/>
                  <a:pt x="153516" y="283367"/>
                  <a:pt x="150069" y="284801"/>
                </a:cubicBezTo>
                <a:lnTo>
                  <a:pt x="20397" y="338725"/>
                </a:lnTo>
                <a:cubicBezTo>
                  <a:pt x="16949" y="340158"/>
                  <a:pt x="15503" y="344565"/>
                  <a:pt x="17167" y="348566"/>
                </a:cubicBezTo>
                <a:lnTo>
                  <a:pt x="49560" y="426462"/>
                </a:lnTo>
                <a:lnTo>
                  <a:pt x="38607" y="425869"/>
                </a:lnTo>
                <a:cubicBezTo>
                  <a:pt x="33082" y="423092"/>
                  <a:pt x="28292" y="418076"/>
                  <a:pt x="25547" y="411475"/>
                </a:cubicBezTo>
                <a:lnTo>
                  <a:pt x="2278" y="355519"/>
                </a:lnTo>
                <a:cubicBezTo>
                  <a:pt x="-3212" y="342318"/>
                  <a:pt x="1558" y="327782"/>
                  <a:pt x="12931" y="323052"/>
                </a:cubicBezTo>
                <a:close/>
                <a:moveTo>
                  <a:pt x="351362" y="210067"/>
                </a:moveTo>
                <a:cubicBezTo>
                  <a:pt x="363286" y="210133"/>
                  <a:pt x="375125" y="211749"/>
                  <a:pt x="386407" y="214412"/>
                </a:cubicBezTo>
                <a:cubicBezTo>
                  <a:pt x="443739" y="245982"/>
                  <a:pt x="465239" y="262736"/>
                  <a:pt x="472986" y="464850"/>
                </a:cubicBezTo>
                <a:cubicBezTo>
                  <a:pt x="416623" y="468918"/>
                  <a:pt x="370719" y="469499"/>
                  <a:pt x="319585" y="471823"/>
                </a:cubicBezTo>
                <a:cubicBezTo>
                  <a:pt x="327139" y="445287"/>
                  <a:pt x="350382" y="394348"/>
                  <a:pt x="368395" y="355610"/>
                </a:cubicBezTo>
                <a:lnTo>
                  <a:pt x="342828" y="348637"/>
                </a:lnTo>
                <a:lnTo>
                  <a:pt x="284721" y="478796"/>
                </a:lnTo>
                <a:lnTo>
                  <a:pt x="84835" y="483444"/>
                </a:lnTo>
                <a:cubicBezTo>
                  <a:pt x="68372" y="474728"/>
                  <a:pt x="49004" y="431149"/>
                  <a:pt x="89484" y="406744"/>
                </a:cubicBezTo>
                <a:lnTo>
                  <a:pt x="212670" y="395122"/>
                </a:lnTo>
                <a:lnTo>
                  <a:pt x="254506" y="264964"/>
                </a:lnTo>
                <a:cubicBezTo>
                  <a:pt x="279056" y="223636"/>
                  <a:pt x="315590" y="209872"/>
                  <a:pt x="351362" y="210067"/>
                </a:cubicBezTo>
                <a:close/>
                <a:moveTo>
                  <a:pt x="287045" y="0"/>
                </a:moveTo>
                <a:cubicBezTo>
                  <a:pt x="342242" y="0"/>
                  <a:pt x="386988" y="44746"/>
                  <a:pt x="386988" y="99943"/>
                </a:cubicBezTo>
                <a:cubicBezTo>
                  <a:pt x="386988" y="155140"/>
                  <a:pt x="342242" y="199886"/>
                  <a:pt x="287045" y="199886"/>
                </a:cubicBezTo>
                <a:cubicBezTo>
                  <a:pt x="231848" y="199886"/>
                  <a:pt x="187102" y="155140"/>
                  <a:pt x="187102" y="99943"/>
                </a:cubicBezTo>
                <a:cubicBezTo>
                  <a:pt x="187102" y="44746"/>
                  <a:pt x="231848" y="0"/>
                  <a:pt x="287045"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latin typeface="Segoe UI"/>
              <a:ea typeface="+mn-ea"/>
              <a:cs typeface="+mn-cs"/>
            </a:endParaRPr>
          </a:p>
        </p:txBody>
      </p:sp>
      <p:sp>
        <p:nvSpPr>
          <p:cNvPr id="3" name="Rectangle 2"/>
          <p:cNvSpPr/>
          <p:nvPr/>
        </p:nvSpPr>
        <p:spPr bwMode="auto">
          <a:xfrm>
            <a:off x="5141747" y="4420563"/>
            <a:ext cx="1075268" cy="905368"/>
          </a:xfrm>
          <a:prstGeom prst="rect">
            <a:avLst/>
          </a:prstGeom>
          <a:no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115888" marR="0" lvl="0" indent="-115888"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a:ea typeface="+mn-ea"/>
                <a:cs typeface="+mn-cs"/>
              </a:rPr>
              <a:t>“My app gets auto-tuned”</a:t>
            </a:r>
          </a:p>
        </p:txBody>
      </p:sp>
      <p:sp>
        <p:nvSpPr>
          <p:cNvPr id="30" name="Rectangle 29"/>
          <p:cNvSpPr/>
          <p:nvPr/>
        </p:nvSpPr>
        <p:spPr bwMode="auto">
          <a:xfrm>
            <a:off x="8772118" y="4651951"/>
            <a:ext cx="1075268" cy="905368"/>
          </a:xfrm>
          <a:prstGeom prst="rect">
            <a:avLst/>
          </a:prstGeom>
          <a:no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a:ea typeface="+mn-ea"/>
                <a:cs typeface="+mn-cs"/>
              </a:rPr>
              <a:t>“I can do more in less time”</a:t>
            </a:r>
          </a:p>
        </p:txBody>
      </p:sp>
      <p:cxnSp>
        <p:nvCxnSpPr>
          <p:cNvPr id="10" name="Connector: Elbow 9">
            <a:extLst>
              <a:ext uri="{FF2B5EF4-FFF2-40B4-BE49-F238E27FC236}">
                <a16:creationId xmlns:a16="http://schemas.microsoft.com/office/drawing/2014/main" id="{134F4A88-44B2-46CA-AF45-794CA5A36A36}"/>
              </a:ext>
            </a:extLst>
          </p:cNvPr>
          <p:cNvCxnSpPr>
            <a:cxnSpLocks/>
            <a:stCxn id="15" idx="2"/>
          </p:cNvCxnSpPr>
          <p:nvPr/>
        </p:nvCxnSpPr>
        <p:spPr>
          <a:xfrm rot="5400000">
            <a:off x="9411062" y="2966910"/>
            <a:ext cx="445402" cy="1081126"/>
          </a:xfrm>
          <a:prstGeom prst="bentConnector2">
            <a:avLst/>
          </a:prstGeom>
          <a:ln w="1905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F525687B-DF2C-4768-9338-6BFB7D9A20E6}"/>
              </a:ext>
            </a:extLst>
          </p:cNvPr>
          <p:cNvCxnSpPr>
            <a:cxnSpLocks/>
            <a:endCxn id="15" idx="1"/>
          </p:cNvCxnSpPr>
          <p:nvPr/>
        </p:nvCxnSpPr>
        <p:spPr>
          <a:xfrm flipV="1">
            <a:off x="8599714" y="3023162"/>
            <a:ext cx="1047519" cy="191752"/>
          </a:xfrm>
          <a:prstGeom prst="bentConnector3">
            <a:avLst>
              <a:gd name="adj1" fmla="val 119"/>
            </a:avLst>
          </a:prstGeom>
          <a:ln w="1905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Freeform 18"/>
          <p:cNvSpPr>
            <a:spLocks noEditPoints="1"/>
          </p:cNvSpPr>
          <p:nvPr/>
        </p:nvSpPr>
        <p:spPr bwMode="black">
          <a:xfrm rot="17995606">
            <a:off x="340876" y="6284571"/>
            <a:ext cx="450812" cy="353994"/>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chemeClr val="bg1"/>
          </a:solidFill>
          <a:ln>
            <a:noFill/>
          </a:ln>
          <a:extLst/>
        </p:spPr>
        <p:txBody>
          <a:bodyPr vert="horz" wrap="square" lIns="89069" tIns="44534" rIns="89069" bIns="44534" numCol="1" anchor="t" anchorCtr="0" compatLnSpc="1">
            <a:prstTxWarp prst="textNoShape">
              <a:avLst/>
            </a:prstTxWarp>
          </a:bodyPr>
          <a:lstStyle/>
          <a:p>
            <a:pPr marL="0" marR="0" lvl="0" indent="0" algn="l" defTabSz="890580" rtl="0" eaLnBrk="1" fontAlgn="auto" latinLnBrk="0" hangingPunct="1">
              <a:lnSpc>
                <a:spcPct val="100000"/>
              </a:lnSpc>
              <a:spcBef>
                <a:spcPts val="0"/>
              </a:spcBef>
              <a:spcAft>
                <a:spcPts val="0"/>
              </a:spcAft>
              <a:buClrTx/>
              <a:buSzTx/>
              <a:buFontTx/>
              <a:buNone/>
              <a:tabLst/>
              <a:defRPr/>
            </a:pPr>
            <a:endParaRPr kumimoji="0" lang="en-US" sz="1559"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endParaRPr>
          </a:p>
        </p:txBody>
      </p:sp>
      <p:sp>
        <p:nvSpPr>
          <p:cNvPr id="37" name="Rectangle 36"/>
          <p:cNvSpPr>
            <a:spLocks noChangeAspect="1"/>
          </p:cNvSpPr>
          <p:nvPr/>
        </p:nvSpPr>
        <p:spPr bwMode="auto">
          <a:xfrm>
            <a:off x="739925" y="6313833"/>
            <a:ext cx="2452307" cy="500958"/>
          </a:xfrm>
          <a:prstGeom prst="rect">
            <a:avLst/>
          </a:prstGeom>
          <a:noFill/>
          <a:ln w="10795" cap="flat" cmpd="sng" algn="ctr">
            <a:noFill/>
            <a:prstDash val="solid"/>
            <a:headEnd type="none" w="med" len="med"/>
            <a:tailEnd type="none" w="med" len="med"/>
          </a:ln>
          <a:effectLst/>
        </p:spPr>
        <p:txBody>
          <a:bodyPr vert="horz" wrap="square" lIns="137160" tIns="9144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Segoe UI Semibold" charset="0"/>
                <a:ea typeface="Segoe UI Semibold" charset="0"/>
                <a:cs typeface="Segoe UI Semibold" charset="0"/>
              </a:rPr>
              <a:t>Learns &amp; adapts</a:t>
            </a:r>
          </a:p>
        </p:txBody>
      </p:sp>
      <p:sp>
        <p:nvSpPr>
          <p:cNvPr id="38" name="Pentagon 37"/>
          <p:cNvSpPr/>
          <p:nvPr/>
        </p:nvSpPr>
        <p:spPr bwMode="auto">
          <a:xfrm>
            <a:off x="0" y="6245274"/>
            <a:ext cx="192024" cy="481395"/>
          </a:xfrm>
          <a:prstGeom prst="homePlate">
            <a:avLst>
              <a:gd name="adj" fmla="val 23545"/>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Freeform 5"/>
          <p:cNvSpPr/>
          <p:nvPr/>
        </p:nvSpPr>
        <p:spPr>
          <a:xfrm>
            <a:off x="5270617" y="4730399"/>
            <a:ext cx="989428" cy="595532"/>
          </a:xfrm>
          <a:custGeom>
            <a:avLst/>
            <a:gdLst>
              <a:gd name="connsiteX0" fmla="*/ 0 w 989428"/>
              <a:gd name="connsiteY0" fmla="*/ 407963 h 595532"/>
              <a:gd name="connsiteX1" fmla="*/ 595533 w 989428"/>
              <a:gd name="connsiteY1" fmla="*/ 407963 h 595532"/>
              <a:gd name="connsiteX2" fmla="*/ 783102 w 989428"/>
              <a:gd name="connsiteY2" fmla="*/ 595532 h 595532"/>
              <a:gd name="connsiteX3" fmla="*/ 783102 w 989428"/>
              <a:gd name="connsiteY3" fmla="*/ 407963 h 595532"/>
              <a:gd name="connsiteX4" fmla="*/ 989428 w 989428"/>
              <a:gd name="connsiteY4" fmla="*/ 407963 h 595532"/>
              <a:gd name="connsiteX5" fmla="*/ 989428 w 989428"/>
              <a:gd name="connsiteY5" fmla="*/ 0 h 595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9428" h="595532">
                <a:moveTo>
                  <a:pt x="0" y="407963"/>
                </a:moveTo>
                <a:lnTo>
                  <a:pt x="595533" y="407963"/>
                </a:lnTo>
                <a:lnTo>
                  <a:pt x="783102" y="595532"/>
                </a:lnTo>
                <a:lnTo>
                  <a:pt x="783102" y="407963"/>
                </a:lnTo>
                <a:lnTo>
                  <a:pt x="989428" y="407963"/>
                </a:lnTo>
                <a:lnTo>
                  <a:pt x="989428" y="0"/>
                </a:lnTo>
              </a:path>
            </a:pathLst>
          </a:cu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38"/>
          <p:cNvSpPr/>
          <p:nvPr/>
        </p:nvSpPr>
        <p:spPr>
          <a:xfrm>
            <a:off x="8824970" y="4960718"/>
            <a:ext cx="1117019" cy="595532"/>
          </a:xfrm>
          <a:custGeom>
            <a:avLst/>
            <a:gdLst>
              <a:gd name="connsiteX0" fmla="*/ 0 w 989428"/>
              <a:gd name="connsiteY0" fmla="*/ 407963 h 595532"/>
              <a:gd name="connsiteX1" fmla="*/ 595533 w 989428"/>
              <a:gd name="connsiteY1" fmla="*/ 407963 h 595532"/>
              <a:gd name="connsiteX2" fmla="*/ 783102 w 989428"/>
              <a:gd name="connsiteY2" fmla="*/ 595532 h 595532"/>
              <a:gd name="connsiteX3" fmla="*/ 783102 w 989428"/>
              <a:gd name="connsiteY3" fmla="*/ 407963 h 595532"/>
              <a:gd name="connsiteX4" fmla="*/ 989428 w 989428"/>
              <a:gd name="connsiteY4" fmla="*/ 407963 h 595532"/>
              <a:gd name="connsiteX5" fmla="*/ 989428 w 989428"/>
              <a:gd name="connsiteY5" fmla="*/ 0 h 595532"/>
              <a:gd name="connsiteX0" fmla="*/ 0 w 1117019"/>
              <a:gd name="connsiteY0" fmla="*/ 407963 h 595532"/>
              <a:gd name="connsiteX1" fmla="*/ 723124 w 1117019"/>
              <a:gd name="connsiteY1" fmla="*/ 407963 h 595532"/>
              <a:gd name="connsiteX2" fmla="*/ 910693 w 1117019"/>
              <a:gd name="connsiteY2" fmla="*/ 595532 h 595532"/>
              <a:gd name="connsiteX3" fmla="*/ 910693 w 1117019"/>
              <a:gd name="connsiteY3" fmla="*/ 407963 h 595532"/>
              <a:gd name="connsiteX4" fmla="*/ 1117019 w 1117019"/>
              <a:gd name="connsiteY4" fmla="*/ 407963 h 595532"/>
              <a:gd name="connsiteX5" fmla="*/ 1117019 w 1117019"/>
              <a:gd name="connsiteY5" fmla="*/ 0 h 595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7019" h="595532">
                <a:moveTo>
                  <a:pt x="0" y="407963"/>
                </a:moveTo>
                <a:lnTo>
                  <a:pt x="723124" y="407963"/>
                </a:lnTo>
                <a:lnTo>
                  <a:pt x="910693" y="595532"/>
                </a:lnTo>
                <a:lnTo>
                  <a:pt x="910693" y="407963"/>
                </a:lnTo>
                <a:lnTo>
                  <a:pt x="1117019" y="407963"/>
                </a:lnTo>
                <a:lnTo>
                  <a:pt x="1117019" y="0"/>
                </a:lnTo>
              </a:path>
            </a:pathLst>
          </a:cu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113704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355826"/>
            <a:ext cx="11642721" cy="1316945"/>
          </a:xfrm>
        </p:spPr>
        <p:txBody>
          <a:bodyPr>
            <a:normAutofit/>
          </a:bodyPr>
          <a:lstStyle/>
          <a:p>
            <a:r>
              <a:rPr lang="en-US" sz="2800" cap="all" spc="500" dirty="0">
                <a:ln w="3175">
                  <a:noFill/>
                </a:ln>
                <a:solidFill>
                  <a:srgbClr val="0078D7"/>
                </a:solidFill>
                <a:latin typeface="Segoe UI Semilight" charset="0"/>
                <a:ea typeface="+mn-ea"/>
                <a:cs typeface="Segoe UI Semilight" charset="0"/>
              </a:rPr>
              <a:t>On-the-fly scale</a:t>
            </a:r>
            <a:br>
              <a:rPr lang="en-US" dirty="0"/>
            </a:br>
            <a:r>
              <a:rPr lang="en-US" sz="2000" cap="all" dirty="0">
                <a:solidFill>
                  <a:srgbClr val="0078D7"/>
                </a:solidFill>
              </a:rPr>
              <a:t>Scale up or down with minimal app downtime</a:t>
            </a:r>
          </a:p>
        </p:txBody>
      </p:sp>
      <p:sp>
        <p:nvSpPr>
          <p:cNvPr id="297" name="Text Placeholder 3"/>
          <p:cNvSpPr>
            <a:spLocks noGrp="1"/>
          </p:cNvSpPr>
          <p:nvPr>
            <p:ph type="body" sz="quarter" idx="10"/>
          </p:nvPr>
        </p:nvSpPr>
        <p:spPr>
          <a:xfrm>
            <a:off x="274637" y="2357133"/>
            <a:ext cx="4170363" cy="3434786"/>
          </a:xfrm>
        </p:spPr>
        <p:txBody>
          <a:bodyPr/>
          <a:lstStyle/>
          <a:p>
            <a:r>
              <a:rPr lang="en-US" sz="1800" dirty="0"/>
              <a:t>Scale up with one click or a </a:t>
            </a:r>
            <a:br>
              <a:rPr lang="en-US" sz="1800" dirty="0"/>
            </a:br>
            <a:r>
              <a:rPr lang="en-US" sz="1800" dirty="0"/>
              <a:t>single API call </a:t>
            </a:r>
          </a:p>
          <a:p>
            <a:r>
              <a:rPr lang="en-US" sz="1800" dirty="0"/>
              <a:t>Accommodate growth and peak workloads</a:t>
            </a:r>
          </a:p>
          <a:p>
            <a:r>
              <a:rPr lang="en-US" sz="1800" dirty="0"/>
              <a:t>Remove the guess work and pay for what you need, when you need it</a:t>
            </a:r>
          </a:p>
          <a:p>
            <a:r>
              <a:rPr lang="en-US" sz="1800" dirty="0"/>
              <a:t>New Standard tiers for CPU-intensive workloads</a:t>
            </a:r>
            <a:r>
              <a:rPr lang="en-US" sz="1800" baseline="30000" dirty="0"/>
              <a:t>*</a:t>
            </a:r>
          </a:p>
        </p:txBody>
      </p:sp>
      <p:graphicFrame>
        <p:nvGraphicFramePr>
          <p:cNvPr id="12" name="Table 11"/>
          <p:cNvGraphicFramePr>
            <a:graphicFrameLocks noGrp="1"/>
          </p:cNvGraphicFramePr>
          <p:nvPr>
            <p:extLst/>
          </p:nvPr>
        </p:nvGraphicFramePr>
        <p:xfrm>
          <a:off x="6553439" y="4909531"/>
          <a:ext cx="4978210" cy="365760"/>
        </p:xfrm>
        <a:graphic>
          <a:graphicData uri="http://schemas.openxmlformats.org/drawingml/2006/table">
            <a:tbl>
              <a:tblPr>
                <a:tableStyleId>{5C22544A-7EE6-4342-B048-85BDC9FD1C3A}</a:tableStyleId>
              </a:tblPr>
              <a:tblGrid>
                <a:gridCol w="995642">
                  <a:extLst>
                    <a:ext uri="{9D8B030D-6E8A-4147-A177-3AD203B41FA5}">
                      <a16:colId xmlns:a16="http://schemas.microsoft.com/office/drawing/2014/main" val="2036244271"/>
                    </a:ext>
                  </a:extLst>
                </a:gridCol>
                <a:gridCol w="995642">
                  <a:extLst>
                    <a:ext uri="{9D8B030D-6E8A-4147-A177-3AD203B41FA5}">
                      <a16:colId xmlns:a16="http://schemas.microsoft.com/office/drawing/2014/main" val="20003"/>
                    </a:ext>
                  </a:extLst>
                </a:gridCol>
                <a:gridCol w="995642">
                  <a:extLst>
                    <a:ext uri="{9D8B030D-6E8A-4147-A177-3AD203B41FA5}">
                      <a16:colId xmlns:a16="http://schemas.microsoft.com/office/drawing/2014/main" val="20004"/>
                    </a:ext>
                  </a:extLst>
                </a:gridCol>
                <a:gridCol w="995642">
                  <a:extLst>
                    <a:ext uri="{9D8B030D-6E8A-4147-A177-3AD203B41FA5}">
                      <a16:colId xmlns:a16="http://schemas.microsoft.com/office/drawing/2014/main" val="2806863412"/>
                    </a:ext>
                  </a:extLst>
                </a:gridCol>
                <a:gridCol w="995642">
                  <a:extLst>
                    <a:ext uri="{9D8B030D-6E8A-4147-A177-3AD203B41FA5}">
                      <a16:colId xmlns:a16="http://schemas.microsoft.com/office/drawing/2014/main" val="1475134852"/>
                    </a:ext>
                  </a:extLst>
                </a:gridCol>
              </a:tblGrid>
              <a:tr h="355295">
                <a:tc>
                  <a:txBody>
                    <a:bodyPr/>
                    <a:lstStyle/>
                    <a:p>
                      <a:pPr algn="ctr"/>
                      <a:r>
                        <a:rPr lang="en-US" b="1" dirty="0">
                          <a:solidFill>
                            <a:srgbClr val="FFFFFF"/>
                          </a:solidFill>
                          <a:latin typeface="+mn-lt"/>
                        </a:rPr>
                        <a:t>10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0078D7"/>
                    </a:solidFill>
                  </a:tcPr>
                </a:tc>
                <a:tc>
                  <a:txBody>
                    <a:bodyPr/>
                    <a:lstStyle/>
                    <a:p>
                      <a:pPr algn="ctr"/>
                      <a:r>
                        <a:rPr lang="en-US" b="1" dirty="0">
                          <a:solidFill>
                            <a:srgbClr val="FFFFFF"/>
                          </a:solidFill>
                          <a:latin typeface="+mn-lt"/>
                        </a:rPr>
                        <a:t>50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0078D7"/>
                    </a:solidFill>
                  </a:tcPr>
                </a:tc>
                <a:tc>
                  <a:txBody>
                    <a:bodyPr/>
                    <a:lstStyle/>
                    <a:p>
                      <a:pPr algn="ctr"/>
                      <a:r>
                        <a:rPr lang="en-US" b="1" dirty="0">
                          <a:solidFill>
                            <a:srgbClr val="FFFFFF"/>
                          </a:solidFill>
                          <a:latin typeface="+mn-lt"/>
                        </a:rPr>
                        <a:t>200</a:t>
                      </a:r>
                      <a:r>
                        <a:rPr lang="en-US" sz="1800" b="1" kern="1200" baseline="30000" dirty="0">
                          <a:solidFill>
                            <a:srgbClr val="FFFFFF"/>
                          </a:solidFill>
                          <a:latin typeface="+mn-lt"/>
                          <a:ea typeface="+mn-ea"/>
                          <a:cs typeface="+mn-cs"/>
                        </a:rPr>
                        <a:t>*</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0078D7"/>
                    </a:solidFill>
                  </a:tcPr>
                </a:tc>
                <a:tc>
                  <a:txBody>
                    <a:bodyPr/>
                    <a:lstStyle/>
                    <a:p>
                      <a:pPr algn="ctr"/>
                      <a:r>
                        <a:rPr lang="en-US" sz="1800" b="1" kern="1200" dirty="0">
                          <a:solidFill>
                            <a:srgbClr val="FFFFFF"/>
                          </a:solidFill>
                          <a:latin typeface="+mn-lt"/>
                          <a:ea typeface="+mn-ea"/>
                          <a:cs typeface="+mn-cs"/>
                        </a:rPr>
                        <a:t>800</a:t>
                      </a:r>
                      <a:r>
                        <a:rPr lang="en-US" sz="1800" b="1" kern="1200" baseline="30000" dirty="0">
                          <a:solidFill>
                            <a:srgbClr val="FFFFFF"/>
                          </a:solidFill>
                          <a:latin typeface="+mn-lt"/>
                          <a:ea typeface="+mn-ea"/>
                          <a:cs typeface="+mn-cs"/>
                        </a:rPr>
                        <a:t>*</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0078D7"/>
                    </a:solidFill>
                  </a:tcPr>
                </a:tc>
                <a:tc>
                  <a:txBody>
                    <a:bodyPr/>
                    <a:lstStyle/>
                    <a:p>
                      <a:pPr algn="ctr"/>
                      <a:r>
                        <a:rPr lang="en-US" sz="1800" b="1" kern="1200" dirty="0">
                          <a:solidFill>
                            <a:srgbClr val="FFFFFF"/>
                          </a:solidFill>
                          <a:latin typeface="+mn-lt"/>
                          <a:ea typeface="+mn-ea"/>
                          <a:cs typeface="+mn-cs"/>
                        </a:rPr>
                        <a:t>3,000</a:t>
                      </a:r>
                      <a:r>
                        <a:rPr lang="en-US" sz="1800" b="1" kern="1200" baseline="30000" dirty="0">
                          <a:solidFill>
                            <a:srgbClr val="FFFFFF"/>
                          </a:solidFill>
                          <a:latin typeface="+mn-lt"/>
                          <a:ea typeface="+mn-ea"/>
                          <a:cs typeface="+mn-cs"/>
                        </a:rPr>
                        <a:t>*</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594647120"/>
                  </a:ext>
                </a:extLst>
              </a:tr>
            </a:tbl>
          </a:graphicData>
        </a:graphic>
      </p:graphicFrame>
      <p:sp>
        <p:nvSpPr>
          <p:cNvPr id="22" name="Rectangle 21"/>
          <p:cNvSpPr/>
          <p:nvPr/>
        </p:nvSpPr>
        <p:spPr>
          <a:xfrm>
            <a:off x="8620766" y="5835596"/>
            <a:ext cx="3008498" cy="258532"/>
          </a:xfrm>
          <a:prstGeom prst="rect">
            <a:avLst/>
          </a:prstGeom>
        </p:spPr>
        <p:txBody>
          <a:bodyPr wrap="square">
            <a:sp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lumMod val="50000"/>
                  </a:srgbClr>
                </a:solidFill>
                <a:effectLst/>
                <a:uLnTx/>
                <a:uFillTx/>
                <a:latin typeface="Segoe UI"/>
                <a:ea typeface="Segoe UI" panose="020B0502040204020203" pitchFamily="34" charset="0"/>
                <a:cs typeface="Segoe UI" panose="020B0502040204020203" pitchFamily="34" charset="0"/>
              </a:rPr>
              <a:t>Database transaction units (DTUs)</a:t>
            </a:r>
          </a:p>
        </p:txBody>
      </p:sp>
      <p:sp>
        <p:nvSpPr>
          <p:cNvPr id="80" name="Freeform 182">
            <a:extLst>
              <a:ext uri="{FF2B5EF4-FFF2-40B4-BE49-F238E27FC236}">
                <a16:creationId xmlns:a16="http://schemas.microsoft.com/office/drawing/2014/main" id="{F51A0B3F-5B21-4E68-8ADC-113DEFCE9181}"/>
              </a:ext>
            </a:extLst>
          </p:cNvPr>
          <p:cNvSpPr/>
          <p:nvPr/>
        </p:nvSpPr>
        <p:spPr bwMode="auto">
          <a:xfrm>
            <a:off x="6917760" y="3913891"/>
            <a:ext cx="275438" cy="35326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Freeform 182">
            <a:extLst>
              <a:ext uri="{FF2B5EF4-FFF2-40B4-BE49-F238E27FC236}">
                <a16:creationId xmlns:a16="http://schemas.microsoft.com/office/drawing/2014/main" id="{B14B3404-6E8A-474A-AE73-C38CFEAF727E}"/>
              </a:ext>
            </a:extLst>
          </p:cNvPr>
          <p:cNvSpPr/>
          <p:nvPr/>
        </p:nvSpPr>
        <p:spPr bwMode="auto">
          <a:xfrm>
            <a:off x="7809951" y="3728396"/>
            <a:ext cx="426942" cy="54757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Freeform 182">
            <a:extLst>
              <a:ext uri="{FF2B5EF4-FFF2-40B4-BE49-F238E27FC236}">
                <a16:creationId xmlns:a16="http://schemas.microsoft.com/office/drawing/2014/main" id="{B654B66E-A556-44CA-9211-C9881AD41033}"/>
              </a:ext>
            </a:extLst>
          </p:cNvPr>
          <p:cNvSpPr/>
          <p:nvPr/>
        </p:nvSpPr>
        <p:spPr bwMode="auto">
          <a:xfrm>
            <a:off x="8748381" y="3591778"/>
            <a:ext cx="540560" cy="69329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ectangle 27"/>
          <p:cNvSpPr>
            <a:spLocks noChangeAspect="1"/>
          </p:cNvSpPr>
          <p:nvPr/>
        </p:nvSpPr>
        <p:spPr bwMode="auto">
          <a:xfrm>
            <a:off x="883234" y="6311589"/>
            <a:ext cx="2452307" cy="500958"/>
          </a:xfrm>
          <a:prstGeom prst="rect">
            <a:avLst/>
          </a:prstGeom>
          <a:noFill/>
          <a:ln w="10795" cap="flat" cmpd="sng" algn="ctr">
            <a:noFill/>
            <a:prstDash val="solid"/>
            <a:headEnd type="none" w="med" len="med"/>
            <a:tailEnd type="none" w="med" len="med"/>
          </a:ln>
          <a:effectLst/>
        </p:spPr>
        <p:txBody>
          <a:bodyPr vert="horz" wrap="square" lIns="137160" tIns="9144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Segoe UI Semibold" charset="0"/>
                <a:ea typeface="Segoe UI Semibold" charset="0"/>
                <a:cs typeface="Segoe UI Semibold" charset="0"/>
              </a:rPr>
              <a:t>Scales on the fly</a:t>
            </a:r>
          </a:p>
        </p:txBody>
      </p:sp>
      <p:sp>
        <p:nvSpPr>
          <p:cNvPr id="65" name="Freeform 64"/>
          <p:cNvSpPr/>
          <p:nvPr/>
        </p:nvSpPr>
        <p:spPr>
          <a:xfrm>
            <a:off x="385884" y="6311589"/>
            <a:ext cx="567776" cy="359574"/>
          </a:xfrm>
          <a:custGeom>
            <a:avLst/>
            <a:gdLst>
              <a:gd name="connsiteX0" fmla="*/ 4419506 w 8133512"/>
              <a:gd name="connsiteY0" fmla="*/ 2801 h 5150985"/>
              <a:gd name="connsiteX1" fmla="*/ 4872800 w 8133512"/>
              <a:gd name="connsiteY1" fmla="*/ 26646 h 5150985"/>
              <a:gd name="connsiteX2" fmla="*/ 6973208 w 8133512"/>
              <a:gd name="connsiteY2" fmla="*/ 2694193 h 5150985"/>
              <a:gd name="connsiteX3" fmla="*/ 8133504 w 8133512"/>
              <a:gd name="connsiteY3" fmla="*/ 3917476 h 5150985"/>
              <a:gd name="connsiteX4" fmla="*/ 6923596 w 8133512"/>
              <a:gd name="connsiteY4" fmla="*/ 5150972 h 5150985"/>
              <a:gd name="connsiteX5" fmla="*/ 1764063 w 8133512"/>
              <a:gd name="connsiteY5" fmla="*/ 5150972 h 5150985"/>
              <a:gd name="connsiteX6" fmla="*/ 387 w 8133512"/>
              <a:gd name="connsiteY6" fmla="*/ 3352912 h 5150985"/>
              <a:gd name="connsiteX7" fmla="*/ 2262680 w 8133512"/>
              <a:gd name="connsiteY7" fmla="*/ 1636697 h 5150985"/>
              <a:gd name="connsiteX8" fmla="*/ 4419506 w 8133512"/>
              <a:gd name="connsiteY8" fmla="*/ 2801 h 5150985"/>
              <a:gd name="connsiteX9" fmla="*/ 5179892 w 8133512"/>
              <a:gd name="connsiteY9" fmla="*/ 1699213 h 5150985"/>
              <a:gd name="connsiteX10" fmla="*/ 4212779 w 8133512"/>
              <a:gd name="connsiteY10" fmla="*/ 1997072 h 5150985"/>
              <a:gd name="connsiteX11" fmla="*/ 4531286 w 8133512"/>
              <a:gd name="connsiteY11" fmla="*/ 2138683 h 5150985"/>
              <a:gd name="connsiteX12" fmla="*/ 1712867 w 8133512"/>
              <a:gd name="connsiteY12" fmla="*/ 3603125 h 5150985"/>
              <a:gd name="connsiteX13" fmla="*/ 5169689 w 8133512"/>
              <a:gd name="connsiteY13" fmla="*/ 2422519 h 5150985"/>
              <a:gd name="connsiteX14" fmla="*/ 5488196 w 8133512"/>
              <a:gd name="connsiteY14" fmla="*/ 2564130 h 5150985"/>
              <a:gd name="connsiteX15" fmla="*/ 5179892 w 8133512"/>
              <a:gd name="connsiteY15" fmla="*/ 1699213 h 5150985"/>
              <a:gd name="connsiteX16" fmla="*/ 1366939 w 8133512"/>
              <a:gd name="connsiteY16" fmla="*/ 3921497 h 5150985"/>
              <a:gd name="connsiteX17" fmla="*/ 1366939 w 8133512"/>
              <a:gd name="connsiteY17" fmla="*/ 4348309 h 5150985"/>
              <a:gd name="connsiteX18" fmla="*/ 1470489 w 8133512"/>
              <a:gd name="connsiteY18" fmla="*/ 4348309 h 5150985"/>
              <a:gd name="connsiteX19" fmla="*/ 1470489 w 8133512"/>
              <a:gd name="connsiteY19" fmla="*/ 3921497 h 5150985"/>
              <a:gd name="connsiteX20" fmla="*/ 1366939 w 8133512"/>
              <a:gd name="connsiteY20" fmla="*/ 3921497 h 5150985"/>
              <a:gd name="connsiteX21" fmla="*/ 2700997 w 8133512"/>
              <a:gd name="connsiteY21" fmla="*/ 3921497 h 5150985"/>
              <a:gd name="connsiteX22" fmla="*/ 2700997 w 8133512"/>
              <a:gd name="connsiteY22" fmla="*/ 4348309 h 5150985"/>
              <a:gd name="connsiteX23" fmla="*/ 2804547 w 8133512"/>
              <a:gd name="connsiteY23" fmla="*/ 4348309 h 5150985"/>
              <a:gd name="connsiteX24" fmla="*/ 2804547 w 8133512"/>
              <a:gd name="connsiteY24" fmla="*/ 3921497 h 5150985"/>
              <a:gd name="connsiteX25" fmla="*/ 2700997 w 8133512"/>
              <a:gd name="connsiteY25" fmla="*/ 3921497 h 5150985"/>
              <a:gd name="connsiteX26" fmla="*/ 4035055 w 8133512"/>
              <a:gd name="connsiteY26" fmla="*/ 3921497 h 5150985"/>
              <a:gd name="connsiteX27" fmla="*/ 4035055 w 8133512"/>
              <a:gd name="connsiteY27" fmla="*/ 4348309 h 5150985"/>
              <a:gd name="connsiteX28" fmla="*/ 4138605 w 8133512"/>
              <a:gd name="connsiteY28" fmla="*/ 4348309 h 5150985"/>
              <a:gd name="connsiteX29" fmla="*/ 4138605 w 8133512"/>
              <a:gd name="connsiteY29" fmla="*/ 3921497 h 5150985"/>
              <a:gd name="connsiteX30" fmla="*/ 4035055 w 8133512"/>
              <a:gd name="connsiteY30" fmla="*/ 3921497 h 5150985"/>
              <a:gd name="connsiteX31" fmla="*/ 5369113 w 8133512"/>
              <a:gd name="connsiteY31" fmla="*/ 3921497 h 5150985"/>
              <a:gd name="connsiteX32" fmla="*/ 5369113 w 8133512"/>
              <a:gd name="connsiteY32" fmla="*/ 4348309 h 5150985"/>
              <a:gd name="connsiteX33" fmla="*/ 5472663 w 8133512"/>
              <a:gd name="connsiteY33" fmla="*/ 4348309 h 5150985"/>
              <a:gd name="connsiteX34" fmla="*/ 5472663 w 8133512"/>
              <a:gd name="connsiteY34" fmla="*/ 3921497 h 5150985"/>
              <a:gd name="connsiteX35" fmla="*/ 5369113 w 8133512"/>
              <a:gd name="connsiteY35" fmla="*/ 3921497 h 5150985"/>
              <a:gd name="connsiteX36" fmla="*/ 6703169 w 8133512"/>
              <a:gd name="connsiteY36" fmla="*/ 3921497 h 5150985"/>
              <a:gd name="connsiteX37" fmla="*/ 6703169 w 8133512"/>
              <a:gd name="connsiteY37" fmla="*/ 4348309 h 5150985"/>
              <a:gd name="connsiteX38" fmla="*/ 6806719 w 8133512"/>
              <a:gd name="connsiteY38" fmla="*/ 4348309 h 5150985"/>
              <a:gd name="connsiteX39" fmla="*/ 6806719 w 8133512"/>
              <a:gd name="connsiteY39" fmla="*/ 3921497 h 5150985"/>
              <a:gd name="connsiteX40" fmla="*/ 6703169 w 8133512"/>
              <a:gd name="connsiteY40" fmla="*/ 3921497 h 5150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33512" h="5150985">
                <a:moveTo>
                  <a:pt x="4419506" y="2801"/>
                </a:moveTo>
                <a:cubicBezTo>
                  <a:pt x="4568170" y="-4661"/>
                  <a:pt x="4719785" y="2617"/>
                  <a:pt x="4872800" y="26646"/>
                </a:cubicBezTo>
                <a:cubicBezTo>
                  <a:pt x="6147238" y="226775"/>
                  <a:pt x="7151483" y="1439768"/>
                  <a:pt x="6973208" y="2694193"/>
                </a:cubicBezTo>
                <a:cubicBezTo>
                  <a:pt x="7891061" y="2823418"/>
                  <a:pt x="8131847" y="3547028"/>
                  <a:pt x="8133504" y="3917476"/>
                </a:cubicBezTo>
                <a:cubicBezTo>
                  <a:pt x="8135690" y="4404820"/>
                  <a:pt x="7721889" y="5154682"/>
                  <a:pt x="6923596" y="5150972"/>
                </a:cubicBezTo>
                <a:lnTo>
                  <a:pt x="1764063" y="5150972"/>
                </a:lnTo>
                <a:cubicBezTo>
                  <a:pt x="714187" y="5144695"/>
                  <a:pt x="20999" y="4207126"/>
                  <a:pt x="387" y="3352912"/>
                </a:cubicBezTo>
                <a:cubicBezTo>
                  <a:pt x="-20225" y="2498699"/>
                  <a:pt x="782106" y="1166044"/>
                  <a:pt x="2262680" y="1636697"/>
                </a:cubicBezTo>
                <a:cubicBezTo>
                  <a:pt x="2482766" y="829523"/>
                  <a:pt x="3378856" y="55033"/>
                  <a:pt x="4419506" y="2801"/>
                </a:cubicBezTo>
                <a:close/>
                <a:moveTo>
                  <a:pt x="5179892" y="1699213"/>
                </a:moveTo>
                <a:lnTo>
                  <a:pt x="4212779" y="1997072"/>
                </a:lnTo>
                <a:lnTo>
                  <a:pt x="4531286" y="2138683"/>
                </a:lnTo>
                <a:cubicBezTo>
                  <a:pt x="4090064" y="3022616"/>
                  <a:pt x="2808743" y="3465182"/>
                  <a:pt x="1712867" y="3603125"/>
                </a:cubicBezTo>
                <a:cubicBezTo>
                  <a:pt x="2982526" y="3681560"/>
                  <a:pt x="4476646" y="3333607"/>
                  <a:pt x="5169689" y="2422519"/>
                </a:cubicBezTo>
                <a:lnTo>
                  <a:pt x="5488196" y="2564130"/>
                </a:lnTo>
                <a:lnTo>
                  <a:pt x="5179892" y="1699213"/>
                </a:lnTo>
                <a:close/>
                <a:moveTo>
                  <a:pt x="1366939" y="3921497"/>
                </a:moveTo>
                <a:lnTo>
                  <a:pt x="1366939" y="4348309"/>
                </a:lnTo>
                <a:lnTo>
                  <a:pt x="1470489" y="4348309"/>
                </a:lnTo>
                <a:lnTo>
                  <a:pt x="1470489" y="3921497"/>
                </a:lnTo>
                <a:lnTo>
                  <a:pt x="1366939" y="3921497"/>
                </a:lnTo>
                <a:close/>
                <a:moveTo>
                  <a:pt x="2700997" y="3921497"/>
                </a:moveTo>
                <a:lnTo>
                  <a:pt x="2700997" y="4348309"/>
                </a:lnTo>
                <a:lnTo>
                  <a:pt x="2804547" y="4348309"/>
                </a:lnTo>
                <a:lnTo>
                  <a:pt x="2804547" y="3921497"/>
                </a:lnTo>
                <a:lnTo>
                  <a:pt x="2700997" y="3921497"/>
                </a:lnTo>
                <a:close/>
                <a:moveTo>
                  <a:pt x="4035055" y="3921497"/>
                </a:moveTo>
                <a:lnTo>
                  <a:pt x="4035055" y="4348309"/>
                </a:lnTo>
                <a:lnTo>
                  <a:pt x="4138605" y="4348309"/>
                </a:lnTo>
                <a:lnTo>
                  <a:pt x="4138605" y="3921497"/>
                </a:lnTo>
                <a:lnTo>
                  <a:pt x="4035055" y="3921497"/>
                </a:lnTo>
                <a:close/>
                <a:moveTo>
                  <a:pt x="5369113" y="3921497"/>
                </a:moveTo>
                <a:lnTo>
                  <a:pt x="5369113" y="4348309"/>
                </a:lnTo>
                <a:lnTo>
                  <a:pt x="5472663" y="4348309"/>
                </a:lnTo>
                <a:lnTo>
                  <a:pt x="5472663" y="3921497"/>
                </a:lnTo>
                <a:lnTo>
                  <a:pt x="5369113" y="3921497"/>
                </a:lnTo>
                <a:close/>
                <a:moveTo>
                  <a:pt x="6703169" y="3921497"/>
                </a:moveTo>
                <a:lnTo>
                  <a:pt x="6703169" y="4348309"/>
                </a:lnTo>
                <a:lnTo>
                  <a:pt x="6806719" y="4348309"/>
                </a:lnTo>
                <a:lnTo>
                  <a:pt x="6806719" y="3921497"/>
                </a:lnTo>
                <a:lnTo>
                  <a:pt x="6703169" y="392149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Pentagon 71"/>
          <p:cNvSpPr/>
          <p:nvPr/>
        </p:nvSpPr>
        <p:spPr bwMode="auto">
          <a:xfrm>
            <a:off x="0" y="6245274"/>
            <a:ext cx="192024" cy="481395"/>
          </a:xfrm>
          <a:prstGeom prst="homePlate">
            <a:avLst>
              <a:gd name="adj" fmla="val 23545"/>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Arc 5"/>
          <p:cNvSpPr/>
          <p:nvPr/>
        </p:nvSpPr>
        <p:spPr>
          <a:xfrm rot="10578403">
            <a:off x="3156528" y="1381187"/>
            <a:ext cx="8073339" cy="2376708"/>
          </a:xfrm>
          <a:prstGeom prst="arc">
            <a:avLst>
              <a:gd name="adj1" fmla="val 10970397"/>
              <a:gd name="adj2" fmla="val 17079055"/>
            </a:avLst>
          </a:prstGeom>
          <a:ln w="19050" cap="flat">
            <a:solidFill>
              <a:srgbClr val="0078D7"/>
            </a:solidFill>
            <a:prstDash val="sysDash"/>
            <a:headEnd type="triangle"/>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182">
            <a:extLst>
              <a:ext uri="{FF2B5EF4-FFF2-40B4-BE49-F238E27FC236}">
                <a16:creationId xmlns:a16="http://schemas.microsoft.com/office/drawing/2014/main" id="{13CC4779-EA85-49A7-B22A-9A9B5A34BECA}"/>
              </a:ext>
            </a:extLst>
          </p:cNvPr>
          <p:cNvSpPr/>
          <p:nvPr/>
        </p:nvSpPr>
        <p:spPr bwMode="auto">
          <a:xfrm>
            <a:off x="9728274" y="3600016"/>
            <a:ext cx="540560" cy="69329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Freeform 182">
            <a:extLst>
              <a:ext uri="{FF2B5EF4-FFF2-40B4-BE49-F238E27FC236}">
                <a16:creationId xmlns:a16="http://schemas.microsoft.com/office/drawing/2014/main" id="{8FF6082E-4A29-4F90-994D-80D4727098BA}"/>
              </a:ext>
            </a:extLst>
          </p:cNvPr>
          <p:cNvSpPr/>
          <p:nvPr/>
        </p:nvSpPr>
        <p:spPr bwMode="auto">
          <a:xfrm>
            <a:off x="9728274" y="3359966"/>
            <a:ext cx="540560" cy="69329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Freeform 182">
            <a:extLst>
              <a:ext uri="{FF2B5EF4-FFF2-40B4-BE49-F238E27FC236}">
                <a16:creationId xmlns:a16="http://schemas.microsoft.com/office/drawing/2014/main" id="{D4224B1B-D3BF-4242-9EEE-09D695F71204}"/>
              </a:ext>
            </a:extLst>
          </p:cNvPr>
          <p:cNvSpPr/>
          <p:nvPr/>
        </p:nvSpPr>
        <p:spPr bwMode="auto">
          <a:xfrm>
            <a:off x="10737534" y="3431255"/>
            <a:ext cx="540560" cy="85526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Freeform 182">
            <a:extLst>
              <a:ext uri="{FF2B5EF4-FFF2-40B4-BE49-F238E27FC236}">
                <a16:creationId xmlns:a16="http://schemas.microsoft.com/office/drawing/2014/main" id="{3287115D-B1B3-4241-8809-A7C97A77B9A6}"/>
              </a:ext>
            </a:extLst>
          </p:cNvPr>
          <p:cNvSpPr/>
          <p:nvPr/>
        </p:nvSpPr>
        <p:spPr bwMode="auto">
          <a:xfrm>
            <a:off x="10737534" y="2975373"/>
            <a:ext cx="540560" cy="69329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5FE3F6FF-4DFD-4E99-AC73-5656A01407D5}"/>
              </a:ext>
            </a:extLst>
          </p:cNvPr>
          <p:cNvSpPr/>
          <p:nvPr/>
        </p:nvSpPr>
        <p:spPr>
          <a:xfrm>
            <a:off x="5239296" y="4905959"/>
            <a:ext cx="116730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78D7"/>
                </a:solidFill>
                <a:effectLst/>
                <a:uLnTx/>
                <a:uFillTx/>
                <a:latin typeface="Segoe UI"/>
                <a:ea typeface="+mn-ea"/>
                <a:cs typeface="+mn-cs"/>
              </a:rPr>
              <a:t>Standard</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aphicFrame>
        <p:nvGraphicFramePr>
          <p:cNvPr id="30" name="Table 29">
            <a:extLst>
              <a:ext uri="{FF2B5EF4-FFF2-40B4-BE49-F238E27FC236}">
                <a16:creationId xmlns:a16="http://schemas.microsoft.com/office/drawing/2014/main" id="{845A5BFE-FEF4-436C-8B8C-D3915B4AD689}"/>
              </a:ext>
            </a:extLst>
          </p:cNvPr>
          <p:cNvGraphicFramePr>
            <a:graphicFrameLocks noGrp="1"/>
          </p:cNvGraphicFramePr>
          <p:nvPr>
            <p:extLst/>
          </p:nvPr>
        </p:nvGraphicFramePr>
        <p:xfrm>
          <a:off x="6553439" y="5426159"/>
          <a:ext cx="4978210" cy="365760"/>
        </p:xfrm>
        <a:graphic>
          <a:graphicData uri="http://schemas.openxmlformats.org/drawingml/2006/table">
            <a:tbl>
              <a:tblPr>
                <a:tableStyleId>{5C22544A-7EE6-4342-B048-85BDC9FD1C3A}</a:tableStyleId>
              </a:tblPr>
              <a:tblGrid>
                <a:gridCol w="995642">
                  <a:extLst>
                    <a:ext uri="{9D8B030D-6E8A-4147-A177-3AD203B41FA5}">
                      <a16:colId xmlns:a16="http://schemas.microsoft.com/office/drawing/2014/main" val="2036244271"/>
                    </a:ext>
                  </a:extLst>
                </a:gridCol>
                <a:gridCol w="995642">
                  <a:extLst>
                    <a:ext uri="{9D8B030D-6E8A-4147-A177-3AD203B41FA5}">
                      <a16:colId xmlns:a16="http://schemas.microsoft.com/office/drawing/2014/main" val="20003"/>
                    </a:ext>
                  </a:extLst>
                </a:gridCol>
                <a:gridCol w="995642">
                  <a:extLst>
                    <a:ext uri="{9D8B030D-6E8A-4147-A177-3AD203B41FA5}">
                      <a16:colId xmlns:a16="http://schemas.microsoft.com/office/drawing/2014/main" val="20004"/>
                    </a:ext>
                  </a:extLst>
                </a:gridCol>
                <a:gridCol w="995642">
                  <a:extLst>
                    <a:ext uri="{9D8B030D-6E8A-4147-A177-3AD203B41FA5}">
                      <a16:colId xmlns:a16="http://schemas.microsoft.com/office/drawing/2014/main" val="2806863412"/>
                    </a:ext>
                  </a:extLst>
                </a:gridCol>
                <a:gridCol w="995642">
                  <a:extLst>
                    <a:ext uri="{9D8B030D-6E8A-4147-A177-3AD203B41FA5}">
                      <a16:colId xmlns:a16="http://schemas.microsoft.com/office/drawing/2014/main" val="1475134852"/>
                    </a:ext>
                  </a:extLst>
                </a:gridCol>
              </a:tblGrid>
              <a:tr h="355295">
                <a:tc>
                  <a:txBody>
                    <a:bodyPr/>
                    <a:lstStyle/>
                    <a:p>
                      <a:pPr algn="ctr"/>
                      <a:r>
                        <a:rPr lang="en-US" b="1" dirty="0">
                          <a:solidFill>
                            <a:srgbClr val="FFFFFF"/>
                          </a:solidFill>
                          <a:latin typeface="+mn-lt"/>
                        </a:rPr>
                        <a:t>125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BAD80A"/>
                    </a:solidFill>
                  </a:tcPr>
                </a:tc>
                <a:tc>
                  <a:txBody>
                    <a:bodyPr/>
                    <a:lstStyle/>
                    <a:p>
                      <a:pPr algn="ctr"/>
                      <a:r>
                        <a:rPr lang="en-US" b="1" dirty="0">
                          <a:solidFill>
                            <a:srgbClr val="FFFFFF"/>
                          </a:solidFill>
                          <a:latin typeface="+mn-lt"/>
                        </a:rPr>
                        <a:t>500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BAD80A"/>
                    </a:solidFill>
                  </a:tcPr>
                </a:tc>
                <a:tc>
                  <a:txBody>
                    <a:bodyPr/>
                    <a:lstStyle/>
                    <a:p>
                      <a:pPr algn="ctr"/>
                      <a:r>
                        <a:rPr lang="en-US" b="1" dirty="0">
                          <a:solidFill>
                            <a:srgbClr val="FFFFFF"/>
                          </a:solidFill>
                          <a:latin typeface="+mn-lt"/>
                        </a:rPr>
                        <a:t>1,000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BAD80A"/>
                    </a:solidFill>
                  </a:tcPr>
                </a:tc>
                <a:tc>
                  <a:txBody>
                    <a:bodyPr/>
                    <a:lstStyle/>
                    <a:p>
                      <a:pPr algn="ctr"/>
                      <a:r>
                        <a:rPr lang="en-US" sz="1800" b="1" kern="1200" dirty="0">
                          <a:solidFill>
                            <a:srgbClr val="FFFFFF"/>
                          </a:solidFill>
                          <a:latin typeface="+mn-lt"/>
                          <a:ea typeface="+mn-ea"/>
                          <a:cs typeface="+mn-cs"/>
                        </a:rPr>
                        <a:t>1,750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BAD80A"/>
                    </a:solidFill>
                  </a:tcPr>
                </a:tc>
                <a:tc>
                  <a:txBody>
                    <a:bodyPr/>
                    <a:lstStyle/>
                    <a:p>
                      <a:pPr algn="ctr"/>
                      <a:r>
                        <a:rPr lang="en-US" sz="1800" b="1" kern="1200" dirty="0">
                          <a:solidFill>
                            <a:srgbClr val="FFFFFF"/>
                          </a:solidFill>
                          <a:latin typeface="+mn-lt"/>
                          <a:ea typeface="+mn-ea"/>
                          <a:cs typeface="+mn-cs"/>
                        </a:rPr>
                        <a:t>4,000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BAD80A"/>
                    </a:solidFill>
                  </a:tcPr>
                </a:tc>
                <a:extLst>
                  <a:ext uri="{0D108BD9-81ED-4DB2-BD59-A6C34878D82A}">
                    <a16:rowId xmlns:a16="http://schemas.microsoft.com/office/drawing/2014/main" val="594647120"/>
                  </a:ext>
                </a:extLst>
              </a:tr>
            </a:tbl>
          </a:graphicData>
        </a:graphic>
      </p:graphicFrame>
      <p:sp>
        <p:nvSpPr>
          <p:cNvPr id="4" name="Rectangle 3">
            <a:extLst>
              <a:ext uri="{FF2B5EF4-FFF2-40B4-BE49-F238E27FC236}">
                <a16:creationId xmlns:a16="http://schemas.microsoft.com/office/drawing/2014/main" id="{96338DD3-05A6-4655-8C81-C53F37E6CC1A}"/>
              </a:ext>
            </a:extLst>
          </p:cNvPr>
          <p:cNvSpPr/>
          <p:nvPr/>
        </p:nvSpPr>
        <p:spPr>
          <a:xfrm>
            <a:off x="5236090" y="5391984"/>
            <a:ext cx="117051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107C10"/>
                </a:solidFill>
                <a:effectLst/>
                <a:uLnTx/>
                <a:uFillTx/>
                <a:latin typeface="Segoe UI"/>
                <a:ea typeface="+mn-ea"/>
                <a:cs typeface="+mn-cs"/>
              </a:rPr>
              <a:t>Premium</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3" name="Group 12"/>
          <p:cNvGrpSpPr/>
          <p:nvPr/>
        </p:nvGrpSpPr>
        <p:grpSpPr>
          <a:xfrm>
            <a:off x="7585408" y="5329775"/>
            <a:ext cx="942334" cy="558528"/>
            <a:chOff x="5485162" y="5752002"/>
            <a:chExt cx="693772" cy="882944"/>
          </a:xfrm>
        </p:grpSpPr>
        <p:sp>
          <p:nvSpPr>
            <p:cNvPr id="19" name="Rectangle 18"/>
            <p:cNvSpPr/>
            <p:nvPr/>
          </p:nvSpPr>
          <p:spPr bwMode="auto">
            <a:xfrm>
              <a:off x="5485162" y="6386229"/>
              <a:ext cx="693772" cy="24871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Freeform 19"/>
            <p:cNvSpPr/>
            <p:nvPr/>
          </p:nvSpPr>
          <p:spPr bwMode="auto">
            <a:xfrm>
              <a:off x="5485162" y="5752002"/>
              <a:ext cx="693772" cy="882944"/>
            </a:xfrm>
            <a:custGeom>
              <a:avLst/>
              <a:gdLst>
                <a:gd name="connsiteX0" fmla="*/ 303845 w 693772"/>
                <a:gd name="connsiteY0" fmla="*/ 0 h 1052514"/>
                <a:gd name="connsiteX1" fmla="*/ 389927 w 693772"/>
                <a:gd name="connsiteY1" fmla="*/ 0 h 1052514"/>
                <a:gd name="connsiteX2" fmla="*/ 693772 w 693772"/>
                <a:gd name="connsiteY2" fmla="*/ 526257 h 1052514"/>
                <a:gd name="connsiteX3" fmla="*/ 693772 w 693772"/>
                <a:gd name="connsiteY3" fmla="*/ 1052514 h 1052514"/>
                <a:gd name="connsiteX4" fmla="*/ 0 w 693772"/>
                <a:gd name="connsiteY4" fmla="*/ 1052514 h 1052514"/>
                <a:gd name="connsiteX5" fmla="*/ 0 w 693772"/>
                <a:gd name="connsiteY5" fmla="*/ 526257 h 105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772" h="1052514">
                  <a:moveTo>
                    <a:pt x="303845" y="0"/>
                  </a:moveTo>
                  <a:lnTo>
                    <a:pt x="389927" y="0"/>
                  </a:lnTo>
                  <a:lnTo>
                    <a:pt x="693772" y="526257"/>
                  </a:lnTo>
                  <a:lnTo>
                    <a:pt x="693772" y="1052514"/>
                  </a:lnTo>
                  <a:lnTo>
                    <a:pt x="0" y="1052514"/>
                  </a:lnTo>
                  <a:lnTo>
                    <a:pt x="0" y="526257"/>
                  </a:lnTo>
                  <a:close/>
                </a:path>
              </a:pathLst>
            </a:custGeom>
            <a:noFill/>
            <a:ln w="571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1" name="Straight Arrow Connector 20"/>
            <p:cNvCxnSpPr/>
            <p:nvPr/>
          </p:nvCxnSpPr>
          <p:spPr>
            <a:xfrm>
              <a:off x="5553503" y="6525659"/>
              <a:ext cx="550097"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37" name="Table 36">
            <a:extLst>
              <a:ext uri="{FF2B5EF4-FFF2-40B4-BE49-F238E27FC236}">
                <a16:creationId xmlns:a16="http://schemas.microsoft.com/office/drawing/2014/main" id="{03F655BC-FC1B-4C7B-899B-6589B3F0D712}"/>
              </a:ext>
            </a:extLst>
          </p:cNvPr>
          <p:cNvGraphicFramePr>
            <a:graphicFrameLocks noGrp="1"/>
          </p:cNvGraphicFramePr>
          <p:nvPr>
            <p:extLst/>
          </p:nvPr>
        </p:nvGraphicFramePr>
        <p:xfrm>
          <a:off x="6547279" y="4402947"/>
          <a:ext cx="995642" cy="365760"/>
        </p:xfrm>
        <a:graphic>
          <a:graphicData uri="http://schemas.openxmlformats.org/drawingml/2006/table">
            <a:tbl>
              <a:tblPr>
                <a:tableStyleId>{5C22544A-7EE6-4342-B048-85BDC9FD1C3A}</a:tableStyleId>
              </a:tblPr>
              <a:tblGrid>
                <a:gridCol w="995642">
                  <a:extLst>
                    <a:ext uri="{9D8B030D-6E8A-4147-A177-3AD203B41FA5}">
                      <a16:colId xmlns:a16="http://schemas.microsoft.com/office/drawing/2014/main" val="2036244271"/>
                    </a:ext>
                  </a:extLst>
                </a:gridCol>
              </a:tblGrid>
              <a:tr h="355295">
                <a:tc>
                  <a:txBody>
                    <a:bodyPr/>
                    <a:lstStyle/>
                    <a:p>
                      <a:pPr algn="ctr"/>
                      <a:r>
                        <a:rPr lang="en-US" b="1" dirty="0">
                          <a:solidFill>
                            <a:srgbClr val="FFFFFF"/>
                          </a:solidFill>
                          <a:latin typeface="+mn-lt"/>
                        </a:rPr>
                        <a:t>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594647120"/>
                  </a:ext>
                </a:extLst>
              </a:tr>
            </a:tbl>
          </a:graphicData>
        </a:graphic>
      </p:graphicFrame>
      <p:sp>
        <p:nvSpPr>
          <p:cNvPr id="5" name="Rectangle 4">
            <a:extLst>
              <a:ext uri="{FF2B5EF4-FFF2-40B4-BE49-F238E27FC236}">
                <a16:creationId xmlns:a16="http://schemas.microsoft.com/office/drawing/2014/main" id="{070DA43E-53CA-4A75-8C53-EA5323D067A4}"/>
              </a:ext>
            </a:extLst>
          </p:cNvPr>
          <p:cNvSpPr/>
          <p:nvPr/>
        </p:nvSpPr>
        <p:spPr>
          <a:xfrm>
            <a:off x="5237001" y="4413107"/>
            <a:ext cx="73289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lumMod val="50000"/>
                  </a:srgbClr>
                </a:solidFill>
                <a:effectLst/>
                <a:uLnTx/>
                <a:uFillTx/>
                <a:latin typeface="Segoe UI"/>
                <a:ea typeface="+mn-ea"/>
                <a:cs typeface="+mn-cs"/>
              </a:rPr>
              <a:t>Basic</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3" name="Rectangle 42">
            <a:extLst>
              <a:ext uri="{FF2B5EF4-FFF2-40B4-BE49-F238E27FC236}">
                <a16:creationId xmlns:a16="http://schemas.microsoft.com/office/drawing/2014/main" id="{1A0BF1C4-90EC-4D7E-9BD4-339431381217}"/>
              </a:ext>
            </a:extLst>
          </p:cNvPr>
          <p:cNvSpPr/>
          <p:nvPr/>
        </p:nvSpPr>
        <p:spPr>
          <a:xfrm>
            <a:off x="7372350" y="6540393"/>
            <a:ext cx="4352923" cy="258532"/>
          </a:xfrm>
          <a:prstGeom prst="rect">
            <a:avLst/>
          </a:prstGeom>
        </p:spPr>
        <p:txBody>
          <a:bodyPr wrap="square">
            <a:sp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lumMod val="50000"/>
                  </a:srgbClr>
                </a:solidFill>
                <a:effectLst/>
                <a:uLnTx/>
                <a:uFillTx/>
                <a:latin typeface="Segoe UI"/>
                <a:ea typeface="Segoe UI" panose="020B0502040204020203" pitchFamily="34" charset="0"/>
                <a:cs typeface="Segoe UI" panose="020B0502040204020203" pitchFamily="34" charset="0"/>
              </a:rPr>
              <a:t>*Higher DTU S4, S6, S7, S9, S12 Standard tiers in preview</a:t>
            </a:r>
          </a:p>
        </p:txBody>
      </p:sp>
    </p:spTree>
    <p:extLst>
      <p:ext uri="{BB962C8B-B14F-4D97-AF65-F5344CB8AC3E}">
        <p14:creationId xmlns:p14="http://schemas.microsoft.com/office/powerpoint/2010/main" val="12093387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cap="all" spc="500" dirty="0">
                <a:ln w="3175">
                  <a:noFill/>
                </a:ln>
                <a:solidFill>
                  <a:srgbClr val="0078D7"/>
                </a:solidFill>
                <a:latin typeface="Segoe UI Semilight" charset="0"/>
                <a:ea typeface="+mn-ea"/>
                <a:cs typeface="Segoe UI Semilight" charset="0"/>
              </a:rPr>
              <a:t>Resource and tenant administration </a:t>
            </a:r>
            <a:br>
              <a:rPr lang="en-US" dirty="0"/>
            </a:br>
            <a:r>
              <a:rPr lang="en-US" sz="2000" cap="all" dirty="0">
                <a:solidFill>
                  <a:srgbClr val="0078D7"/>
                </a:solidFill>
              </a:rPr>
              <a:t>Elastic database pools </a:t>
            </a:r>
          </a:p>
        </p:txBody>
      </p:sp>
      <p:sp>
        <p:nvSpPr>
          <p:cNvPr id="4" name="Content Placeholder 2"/>
          <p:cNvSpPr>
            <a:spLocks noGrp="1"/>
          </p:cNvSpPr>
          <p:nvPr>
            <p:ph type="body" sz="quarter" idx="10"/>
          </p:nvPr>
        </p:nvSpPr>
        <p:spPr>
          <a:xfrm>
            <a:off x="274638" y="2357133"/>
            <a:ext cx="3973758" cy="3434786"/>
          </a:xfrm>
        </p:spPr>
        <p:txBody>
          <a:bodyPr/>
          <a:lstStyle/>
          <a:p>
            <a:r>
              <a:rPr lang="en-US" sz="1800" dirty="0"/>
              <a:t>Gain automatic management and administration of compute and storage across unlimited databases </a:t>
            </a:r>
          </a:p>
          <a:p>
            <a:r>
              <a:rPr lang="en-US" sz="1800" dirty="0"/>
              <a:t>Cap your spending and maximize utilization </a:t>
            </a:r>
          </a:p>
          <a:p>
            <a:r>
              <a:rPr lang="en-US" sz="1800" dirty="0"/>
              <a:t>Scale customers in multi-tenant apps or manage LOB databases effectively </a:t>
            </a:r>
          </a:p>
          <a:p>
            <a:r>
              <a:rPr lang="en-US" sz="1800" dirty="0"/>
              <a:t>Gain database-level data and </a:t>
            </a:r>
            <a:br>
              <a:rPr lang="en-US" sz="1800" dirty="0"/>
            </a:br>
            <a:r>
              <a:rPr lang="en-US" sz="1800" dirty="0"/>
              <a:t>tenant isolation </a:t>
            </a:r>
          </a:p>
        </p:txBody>
      </p:sp>
      <p:graphicFrame>
        <p:nvGraphicFramePr>
          <p:cNvPr id="7" name="Table 6"/>
          <p:cNvGraphicFramePr>
            <a:graphicFrameLocks noGrp="1"/>
          </p:cNvGraphicFramePr>
          <p:nvPr>
            <p:extLst/>
          </p:nvPr>
        </p:nvGraphicFramePr>
        <p:xfrm>
          <a:off x="6013566" y="5221984"/>
          <a:ext cx="5188857" cy="371895"/>
        </p:xfrm>
        <a:graphic>
          <a:graphicData uri="http://schemas.openxmlformats.org/drawingml/2006/table">
            <a:tbl>
              <a:tblPr>
                <a:tableStyleId>{5C22544A-7EE6-4342-B048-85BDC9FD1C3A}</a:tableStyleId>
              </a:tblPr>
              <a:tblGrid>
                <a:gridCol w="1594003">
                  <a:extLst>
                    <a:ext uri="{9D8B030D-6E8A-4147-A177-3AD203B41FA5}">
                      <a16:colId xmlns:a16="http://schemas.microsoft.com/office/drawing/2014/main" val="2036244271"/>
                    </a:ext>
                  </a:extLst>
                </a:gridCol>
                <a:gridCol w="2023321">
                  <a:extLst>
                    <a:ext uri="{9D8B030D-6E8A-4147-A177-3AD203B41FA5}">
                      <a16:colId xmlns:a16="http://schemas.microsoft.com/office/drawing/2014/main" val="2806863412"/>
                    </a:ext>
                  </a:extLst>
                </a:gridCol>
                <a:gridCol w="1571533">
                  <a:extLst>
                    <a:ext uri="{9D8B030D-6E8A-4147-A177-3AD203B41FA5}">
                      <a16:colId xmlns:a16="http://schemas.microsoft.com/office/drawing/2014/main" val="2577098201"/>
                    </a:ext>
                  </a:extLst>
                </a:gridCol>
              </a:tblGrid>
              <a:tr h="371895">
                <a:tc>
                  <a:txBody>
                    <a:bodyPr/>
                    <a:lstStyle/>
                    <a:p>
                      <a:pPr algn="ctr"/>
                      <a:r>
                        <a:rPr lang="en-US" b="0" dirty="0">
                          <a:solidFill>
                            <a:srgbClr val="FFFFFF"/>
                          </a:solidFill>
                          <a:latin typeface="Segoe UI Semilight" panose="020B0402040204020203" pitchFamily="34" charset="0"/>
                          <a:cs typeface="Segoe UI Semilight" panose="020B0402040204020203" pitchFamily="34" charset="0"/>
                        </a:rPr>
                        <a:t>Basic</a:t>
                      </a:r>
                    </a:p>
                  </a:txBody>
                  <a:tcPr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lumMod val="75000"/>
                      </a:schemeClr>
                    </a:solidFill>
                  </a:tcPr>
                </a:tc>
                <a:tc>
                  <a:txBody>
                    <a:bodyPr/>
                    <a:lstStyle/>
                    <a:p>
                      <a:pPr algn="ctr"/>
                      <a:r>
                        <a:rPr lang="en-US" b="1" dirty="0">
                          <a:solidFill>
                            <a:srgbClr val="FFFFFF"/>
                          </a:solidFill>
                          <a:latin typeface="Segoe UI" panose="020B0502040204020203" pitchFamily="34" charset="0"/>
                          <a:cs typeface="Segoe UI" panose="020B0502040204020203" pitchFamily="34" charset="0"/>
                        </a:rPr>
                        <a:t>Standard</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0078D7"/>
                    </a:solidFill>
                  </a:tcPr>
                </a:tc>
                <a:tc>
                  <a:txBody>
                    <a:bodyPr/>
                    <a:lstStyle/>
                    <a:p>
                      <a:pPr algn="ctr"/>
                      <a:r>
                        <a:rPr lang="en-US" b="1" dirty="0">
                          <a:solidFill>
                            <a:srgbClr val="FFFFFF"/>
                          </a:solidFill>
                          <a:latin typeface="Segoe UI" panose="020B0502040204020203" pitchFamily="34" charset="0"/>
                          <a:cs typeface="Segoe UI" panose="020B0502040204020203" pitchFamily="34" charset="0"/>
                        </a:rPr>
                        <a:t>Premium</a:t>
                      </a:r>
                    </a:p>
                  </a:txBody>
                  <a:tcPr anchor="ctr">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89C402"/>
                    </a:solidFill>
                  </a:tcPr>
                </a:tc>
                <a:extLst>
                  <a:ext uri="{0D108BD9-81ED-4DB2-BD59-A6C34878D82A}">
                    <a16:rowId xmlns:a16="http://schemas.microsoft.com/office/drawing/2014/main" val="594647120"/>
                  </a:ext>
                </a:extLst>
              </a:tr>
            </a:tbl>
          </a:graphicData>
        </a:graphic>
      </p:graphicFrame>
      <p:graphicFrame>
        <p:nvGraphicFramePr>
          <p:cNvPr id="8" name="Table 7"/>
          <p:cNvGraphicFramePr>
            <a:graphicFrameLocks noGrp="1"/>
          </p:cNvGraphicFramePr>
          <p:nvPr>
            <p:extLst/>
          </p:nvPr>
        </p:nvGraphicFramePr>
        <p:xfrm>
          <a:off x="6006965" y="6173864"/>
          <a:ext cx="5202059" cy="371895"/>
        </p:xfrm>
        <a:graphic>
          <a:graphicData uri="http://schemas.openxmlformats.org/drawingml/2006/table">
            <a:tbl>
              <a:tblPr>
                <a:tableStyleId>{5C22544A-7EE6-4342-B048-85BDC9FD1C3A}</a:tableStyleId>
              </a:tblPr>
              <a:tblGrid>
                <a:gridCol w="730713">
                  <a:extLst>
                    <a:ext uri="{9D8B030D-6E8A-4147-A177-3AD203B41FA5}">
                      <a16:colId xmlns:a16="http://schemas.microsoft.com/office/drawing/2014/main" val="2036244271"/>
                    </a:ext>
                  </a:extLst>
                </a:gridCol>
                <a:gridCol w="867346">
                  <a:extLst>
                    <a:ext uri="{9D8B030D-6E8A-4147-A177-3AD203B41FA5}">
                      <a16:colId xmlns:a16="http://schemas.microsoft.com/office/drawing/2014/main" val="67562925"/>
                    </a:ext>
                  </a:extLst>
                </a:gridCol>
                <a:gridCol w="965271">
                  <a:extLst>
                    <a:ext uri="{9D8B030D-6E8A-4147-A177-3AD203B41FA5}">
                      <a16:colId xmlns:a16="http://schemas.microsoft.com/office/drawing/2014/main" val="2806863412"/>
                    </a:ext>
                  </a:extLst>
                </a:gridCol>
                <a:gridCol w="1063198">
                  <a:extLst>
                    <a:ext uri="{9D8B030D-6E8A-4147-A177-3AD203B41FA5}">
                      <a16:colId xmlns:a16="http://schemas.microsoft.com/office/drawing/2014/main" val="1475134852"/>
                    </a:ext>
                  </a:extLst>
                </a:gridCol>
                <a:gridCol w="1575531">
                  <a:extLst>
                    <a:ext uri="{9D8B030D-6E8A-4147-A177-3AD203B41FA5}">
                      <a16:colId xmlns:a16="http://schemas.microsoft.com/office/drawing/2014/main" val="2577098201"/>
                    </a:ext>
                  </a:extLst>
                </a:gridCol>
              </a:tblGrid>
              <a:tr h="371895">
                <a:tc>
                  <a:txBody>
                    <a:bodyPr/>
                    <a:lstStyle/>
                    <a:p>
                      <a:pPr algn="ctr"/>
                      <a:r>
                        <a:rPr lang="en-US" b="0" dirty="0">
                          <a:solidFill>
                            <a:srgbClr val="FFFFFF"/>
                          </a:solidFill>
                          <a:latin typeface="Segoe UI Semilight" panose="020B0402040204020203" pitchFamily="34" charset="0"/>
                          <a:cs typeface="Segoe UI Semilight" panose="020B0402040204020203" pitchFamily="34" charset="0"/>
                        </a:rPr>
                        <a:t>125</a:t>
                      </a:r>
                    </a:p>
                  </a:txBody>
                  <a:tcPr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BBBCBE"/>
                    </a:solidFill>
                  </a:tcPr>
                </a:tc>
                <a:tc>
                  <a:txBody>
                    <a:bodyPr/>
                    <a:lstStyle/>
                    <a:p>
                      <a:pPr algn="ctr"/>
                      <a:r>
                        <a:rPr lang="en-US" b="1" i="0" dirty="0">
                          <a:solidFill>
                            <a:srgbClr val="FFFFFF"/>
                          </a:solidFill>
                          <a:latin typeface="Segoe UI" panose="020B0502040204020203" pitchFamily="34" charset="0"/>
                          <a:cs typeface="Segoe UI" panose="020B0502040204020203" pitchFamily="34" charset="0"/>
                        </a:rPr>
                        <a:t>200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0078D7"/>
                    </a:solidFill>
                  </a:tcPr>
                </a:tc>
                <a:tc>
                  <a:txBody>
                    <a:bodyPr/>
                    <a:lstStyle/>
                    <a:p>
                      <a:pPr algn="ctr"/>
                      <a:r>
                        <a:rPr lang="en-US" b="1" i="0" dirty="0">
                          <a:solidFill>
                            <a:srgbClr val="FFFFFF"/>
                          </a:solidFill>
                          <a:latin typeface="Segoe UI" panose="020B0502040204020203" pitchFamily="34" charset="0"/>
                          <a:cs typeface="Segoe UI" panose="020B0502040204020203" pitchFamily="34" charset="0"/>
                        </a:rPr>
                        <a:t>400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0078D7"/>
                    </a:solidFill>
                  </a:tcPr>
                </a:tc>
                <a:tc>
                  <a:txBody>
                    <a:bodyPr/>
                    <a:lstStyle/>
                    <a:p>
                      <a:pPr algn="ctr"/>
                      <a:r>
                        <a:rPr lang="en-US" b="1" i="0" dirty="0">
                          <a:solidFill>
                            <a:srgbClr val="FFFFFF"/>
                          </a:solidFill>
                          <a:latin typeface="Segoe UI" panose="020B0502040204020203" pitchFamily="34" charset="0"/>
                          <a:cs typeface="Segoe UI" panose="020B0502040204020203" pitchFamily="34" charset="0"/>
                        </a:rPr>
                        <a:t>1,000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89C402"/>
                    </a:solidFill>
                  </a:tcPr>
                </a:tc>
                <a:tc>
                  <a:txBody>
                    <a:bodyPr/>
                    <a:lstStyle/>
                    <a:p>
                      <a:pPr algn="ctr"/>
                      <a:r>
                        <a:rPr lang="en-US" b="0" dirty="0">
                          <a:solidFill>
                            <a:srgbClr val="FFFFFF"/>
                          </a:solidFill>
                          <a:latin typeface="Segoe UI Semilight" panose="020B0402040204020203" pitchFamily="34" charset="0"/>
                          <a:cs typeface="Segoe UI Semilight" panose="020B0402040204020203" pitchFamily="34" charset="0"/>
                        </a:rPr>
                        <a:t>1,200</a:t>
                      </a:r>
                    </a:p>
                  </a:txBody>
                  <a:tcPr anchor="ctr">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594647120"/>
                  </a:ext>
                </a:extLst>
              </a:tr>
            </a:tbl>
          </a:graphicData>
        </a:graphic>
      </p:graphicFrame>
      <p:sp>
        <p:nvSpPr>
          <p:cNvPr id="10" name="Rectangle 9"/>
          <p:cNvSpPr/>
          <p:nvPr/>
        </p:nvSpPr>
        <p:spPr bwMode="auto">
          <a:xfrm>
            <a:off x="11000654" y="5102254"/>
            <a:ext cx="168486" cy="602496"/>
          </a:xfrm>
          <a:prstGeom prst="rect">
            <a:avLst/>
          </a:prstGeom>
          <a:solidFill>
            <a:srgbClr val="FFFFFF"/>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0" name="Group 309"/>
          <p:cNvGrpSpPr/>
          <p:nvPr/>
        </p:nvGrpSpPr>
        <p:grpSpPr>
          <a:xfrm>
            <a:off x="6663920" y="6064527"/>
            <a:ext cx="3035048" cy="602496"/>
            <a:chOff x="1645606" y="5917570"/>
            <a:chExt cx="3035048" cy="602496"/>
          </a:xfrm>
        </p:grpSpPr>
        <p:sp>
          <p:nvSpPr>
            <p:cNvPr id="11" name="Rectangle 10"/>
            <p:cNvSpPr/>
            <p:nvPr/>
          </p:nvSpPr>
          <p:spPr bwMode="auto">
            <a:xfrm>
              <a:off x="1645606" y="5917570"/>
              <a:ext cx="168486" cy="602496"/>
            </a:xfrm>
            <a:prstGeom prst="rect">
              <a:avLst/>
            </a:prstGeom>
            <a:solidFill>
              <a:srgbClr val="FFFFFF"/>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p:cNvSpPr/>
            <p:nvPr/>
          </p:nvSpPr>
          <p:spPr bwMode="auto">
            <a:xfrm>
              <a:off x="4512168" y="5917570"/>
              <a:ext cx="168486" cy="602496"/>
            </a:xfrm>
            <a:prstGeom prst="rect">
              <a:avLst/>
            </a:prstGeom>
            <a:solidFill>
              <a:srgbClr val="FFFFFF"/>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 name="Rectangle 12"/>
          <p:cNvSpPr/>
          <p:nvPr/>
        </p:nvSpPr>
        <p:spPr>
          <a:xfrm>
            <a:off x="6234115" y="5724854"/>
            <a:ext cx="4747758" cy="286232"/>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Min/max DTUs per second per DB</a:t>
            </a:r>
          </a:p>
        </p:txBody>
      </p:sp>
      <p:grpSp>
        <p:nvGrpSpPr>
          <p:cNvPr id="61" name="Group 60"/>
          <p:cNvGrpSpPr/>
          <p:nvPr/>
        </p:nvGrpSpPr>
        <p:grpSpPr>
          <a:xfrm>
            <a:off x="6809791" y="2423696"/>
            <a:ext cx="3479386" cy="2072070"/>
            <a:chOff x="1657076" y="2483903"/>
            <a:chExt cx="3748188" cy="2232149"/>
          </a:xfrm>
        </p:grpSpPr>
        <p:grpSp>
          <p:nvGrpSpPr>
            <p:cNvPr id="273" name="Group 272"/>
            <p:cNvGrpSpPr/>
            <p:nvPr/>
          </p:nvGrpSpPr>
          <p:grpSpPr>
            <a:xfrm>
              <a:off x="1657076" y="3139185"/>
              <a:ext cx="1178707" cy="1576867"/>
              <a:chOff x="432378" y="3187550"/>
              <a:chExt cx="1178707" cy="1576867"/>
            </a:xfrm>
          </p:grpSpPr>
          <p:grpSp>
            <p:nvGrpSpPr>
              <p:cNvPr id="274" name="Group 273"/>
              <p:cNvGrpSpPr/>
              <p:nvPr/>
            </p:nvGrpSpPr>
            <p:grpSpPr>
              <a:xfrm>
                <a:off x="432378" y="3490271"/>
                <a:ext cx="1178707" cy="609439"/>
                <a:chOff x="1329597" y="3742168"/>
                <a:chExt cx="1129205" cy="609439"/>
              </a:xfrm>
            </p:grpSpPr>
            <p:sp>
              <p:nvSpPr>
                <p:cNvPr id="277" name="Freeform 6"/>
                <p:cNvSpPr>
                  <a:spLocks/>
                </p:cNvSpPr>
                <p:nvPr/>
              </p:nvSpPr>
              <p:spPr bwMode="auto">
                <a:xfrm>
                  <a:off x="1360282" y="3915941"/>
                  <a:ext cx="1067836" cy="435666"/>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rgbClr val="00396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8" name="Freeform 7"/>
                <p:cNvSpPr>
                  <a:spLocks/>
                </p:cNvSpPr>
                <p:nvPr/>
              </p:nvSpPr>
              <p:spPr bwMode="auto">
                <a:xfrm>
                  <a:off x="1329597" y="3776468"/>
                  <a:ext cx="1129205" cy="518649"/>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9" name="Freeform 8"/>
                <p:cNvSpPr>
                  <a:spLocks/>
                </p:cNvSpPr>
                <p:nvPr/>
              </p:nvSpPr>
              <p:spPr bwMode="auto">
                <a:xfrm>
                  <a:off x="1331642" y="3742168"/>
                  <a:ext cx="1125114" cy="398321"/>
                </a:xfrm>
                <a:custGeom>
                  <a:avLst/>
                  <a:gdLst>
                    <a:gd name="T0" fmla="*/ 118 w 2472"/>
                    <a:gd name="T1" fmla="*/ 0 h 864"/>
                    <a:gd name="T2" fmla="*/ 1220 w 2472"/>
                    <a:gd name="T3" fmla="*/ 76 h 864"/>
                    <a:gd name="T4" fmla="*/ 1220 w 2472"/>
                    <a:gd name="T5" fmla="*/ 432 h 864"/>
                    <a:gd name="T6" fmla="*/ 1231 w 2472"/>
                    <a:gd name="T7" fmla="*/ 217 h 864"/>
                    <a:gd name="T8" fmla="*/ 2353 w 2472"/>
                    <a:gd name="T9" fmla="*/ 130 h 864"/>
                    <a:gd name="T10" fmla="*/ 2353 w 2472"/>
                    <a:gd name="T11" fmla="*/ 313 h 864"/>
                    <a:gd name="T12" fmla="*/ 2472 w 2472"/>
                    <a:gd name="T13" fmla="*/ 551 h 864"/>
                    <a:gd name="T14" fmla="*/ 2470 w 2472"/>
                    <a:gd name="T15" fmla="*/ 553 h 864"/>
                    <a:gd name="T16" fmla="*/ 2462 w 2472"/>
                    <a:gd name="T17" fmla="*/ 557 h 864"/>
                    <a:gd name="T18" fmla="*/ 2451 w 2472"/>
                    <a:gd name="T19" fmla="*/ 564 h 864"/>
                    <a:gd name="T20" fmla="*/ 2434 w 2472"/>
                    <a:gd name="T21" fmla="*/ 574 h 864"/>
                    <a:gd name="T22" fmla="*/ 2413 w 2472"/>
                    <a:gd name="T23" fmla="*/ 586 h 864"/>
                    <a:gd name="T24" fmla="*/ 2387 w 2472"/>
                    <a:gd name="T25" fmla="*/ 600 h 864"/>
                    <a:gd name="T26" fmla="*/ 2358 w 2472"/>
                    <a:gd name="T27" fmla="*/ 615 h 864"/>
                    <a:gd name="T28" fmla="*/ 2323 w 2472"/>
                    <a:gd name="T29" fmla="*/ 632 h 864"/>
                    <a:gd name="T30" fmla="*/ 2284 w 2472"/>
                    <a:gd name="T31" fmla="*/ 650 h 864"/>
                    <a:gd name="T32" fmla="*/ 2241 w 2472"/>
                    <a:gd name="T33" fmla="*/ 668 h 864"/>
                    <a:gd name="T34" fmla="*/ 2194 w 2472"/>
                    <a:gd name="T35" fmla="*/ 688 h 864"/>
                    <a:gd name="T36" fmla="*/ 2143 w 2472"/>
                    <a:gd name="T37" fmla="*/ 707 h 864"/>
                    <a:gd name="T38" fmla="*/ 2087 w 2472"/>
                    <a:gd name="T39" fmla="*/ 727 h 864"/>
                    <a:gd name="T40" fmla="*/ 2028 w 2472"/>
                    <a:gd name="T41" fmla="*/ 746 h 864"/>
                    <a:gd name="T42" fmla="*/ 1965 w 2472"/>
                    <a:gd name="T43" fmla="*/ 764 h 864"/>
                    <a:gd name="T44" fmla="*/ 1898 w 2472"/>
                    <a:gd name="T45" fmla="*/ 782 h 864"/>
                    <a:gd name="T46" fmla="*/ 1827 w 2472"/>
                    <a:gd name="T47" fmla="*/ 799 h 864"/>
                    <a:gd name="T48" fmla="*/ 1752 w 2472"/>
                    <a:gd name="T49" fmla="*/ 815 h 864"/>
                    <a:gd name="T50" fmla="*/ 1675 w 2472"/>
                    <a:gd name="T51" fmla="*/ 828 h 864"/>
                    <a:gd name="T52" fmla="*/ 1592 w 2472"/>
                    <a:gd name="T53" fmla="*/ 841 h 864"/>
                    <a:gd name="T54" fmla="*/ 1507 w 2472"/>
                    <a:gd name="T55" fmla="*/ 850 h 864"/>
                    <a:gd name="T56" fmla="*/ 1418 w 2472"/>
                    <a:gd name="T57" fmla="*/ 858 h 864"/>
                    <a:gd name="T58" fmla="*/ 1326 w 2472"/>
                    <a:gd name="T59" fmla="*/ 862 h 864"/>
                    <a:gd name="T60" fmla="*/ 1231 w 2472"/>
                    <a:gd name="T61" fmla="*/ 864 h 864"/>
                    <a:gd name="T62" fmla="*/ 1135 w 2472"/>
                    <a:gd name="T63" fmla="*/ 862 h 864"/>
                    <a:gd name="T64" fmla="*/ 1043 w 2472"/>
                    <a:gd name="T65" fmla="*/ 858 h 864"/>
                    <a:gd name="T66" fmla="*/ 954 w 2472"/>
                    <a:gd name="T67" fmla="*/ 849 h 864"/>
                    <a:gd name="T68" fmla="*/ 869 w 2472"/>
                    <a:gd name="T69" fmla="*/ 839 h 864"/>
                    <a:gd name="T70" fmla="*/ 788 w 2472"/>
                    <a:gd name="T71" fmla="*/ 826 h 864"/>
                    <a:gd name="T72" fmla="*/ 710 w 2472"/>
                    <a:gd name="T73" fmla="*/ 811 h 864"/>
                    <a:gd name="T74" fmla="*/ 637 w 2472"/>
                    <a:gd name="T75" fmla="*/ 795 h 864"/>
                    <a:gd name="T76" fmla="*/ 566 w 2472"/>
                    <a:gd name="T77" fmla="*/ 777 h 864"/>
                    <a:gd name="T78" fmla="*/ 500 w 2472"/>
                    <a:gd name="T79" fmla="*/ 758 h 864"/>
                    <a:gd name="T80" fmla="*/ 437 w 2472"/>
                    <a:gd name="T81" fmla="*/ 738 h 864"/>
                    <a:gd name="T82" fmla="*/ 378 w 2472"/>
                    <a:gd name="T83" fmla="*/ 717 h 864"/>
                    <a:gd name="T84" fmla="*/ 324 w 2472"/>
                    <a:gd name="T85" fmla="*/ 696 h 864"/>
                    <a:gd name="T86" fmla="*/ 273 w 2472"/>
                    <a:gd name="T87" fmla="*/ 675 h 864"/>
                    <a:gd name="T88" fmla="*/ 226 w 2472"/>
                    <a:gd name="T89" fmla="*/ 655 h 864"/>
                    <a:gd name="T90" fmla="*/ 184 w 2472"/>
                    <a:gd name="T91" fmla="*/ 635 h 864"/>
                    <a:gd name="T92" fmla="*/ 147 w 2472"/>
                    <a:gd name="T93" fmla="*/ 616 h 864"/>
                    <a:gd name="T94" fmla="*/ 112 w 2472"/>
                    <a:gd name="T95" fmla="*/ 598 h 864"/>
                    <a:gd name="T96" fmla="*/ 83 w 2472"/>
                    <a:gd name="T97" fmla="*/ 581 h 864"/>
                    <a:gd name="T98" fmla="*/ 58 w 2472"/>
                    <a:gd name="T99" fmla="*/ 566 h 864"/>
                    <a:gd name="T100" fmla="*/ 37 w 2472"/>
                    <a:gd name="T101" fmla="*/ 554 h 864"/>
                    <a:gd name="T102" fmla="*/ 21 w 2472"/>
                    <a:gd name="T103" fmla="*/ 543 h 864"/>
                    <a:gd name="T104" fmla="*/ 10 w 2472"/>
                    <a:gd name="T105" fmla="*/ 536 h 864"/>
                    <a:gd name="T106" fmla="*/ 2 w 2472"/>
                    <a:gd name="T107" fmla="*/ 531 h 864"/>
                    <a:gd name="T108" fmla="*/ 0 w 2472"/>
                    <a:gd name="T109" fmla="*/ 529 h 864"/>
                    <a:gd name="T110" fmla="*/ 118 w 2472"/>
                    <a:gd name="T111" fmla="*/ 280 h 864"/>
                    <a:gd name="T112" fmla="*/ 118 w 2472"/>
                    <a:gd name="T113"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2" h="864">
                      <a:moveTo>
                        <a:pt x="118" y="0"/>
                      </a:moveTo>
                      <a:lnTo>
                        <a:pt x="1220" y="76"/>
                      </a:lnTo>
                      <a:lnTo>
                        <a:pt x="1220" y="432"/>
                      </a:lnTo>
                      <a:lnTo>
                        <a:pt x="1231" y="217"/>
                      </a:lnTo>
                      <a:lnTo>
                        <a:pt x="2353" y="130"/>
                      </a:lnTo>
                      <a:lnTo>
                        <a:pt x="2353" y="313"/>
                      </a:lnTo>
                      <a:lnTo>
                        <a:pt x="2472" y="551"/>
                      </a:lnTo>
                      <a:lnTo>
                        <a:pt x="2470" y="553"/>
                      </a:lnTo>
                      <a:lnTo>
                        <a:pt x="2462" y="557"/>
                      </a:lnTo>
                      <a:lnTo>
                        <a:pt x="2451" y="564"/>
                      </a:lnTo>
                      <a:lnTo>
                        <a:pt x="2434" y="574"/>
                      </a:lnTo>
                      <a:lnTo>
                        <a:pt x="2413" y="586"/>
                      </a:lnTo>
                      <a:lnTo>
                        <a:pt x="2387" y="600"/>
                      </a:lnTo>
                      <a:lnTo>
                        <a:pt x="2358" y="615"/>
                      </a:lnTo>
                      <a:lnTo>
                        <a:pt x="2323" y="632"/>
                      </a:lnTo>
                      <a:lnTo>
                        <a:pt x="2284" y="650"/>
                      </a:lnTo>
                      <a:lnTo>
                        <a:pt x="2241" y="668"/>
                      </a:lnTo>
                      <a:lnTo>
                        <a:pt x="2194" y="688"/>
                      </a:lnTo>
                      <a:lnTo>
                        <a:pt x="2143" y="707"/>
                      </a:lnTo>
                      <a:lnTo>
                        <a:pt x="2087" y="727"/>
                      </a:lnTo>
                      <a:lnTo>
                        <a:pt x="2028" y="746"/>
                      </a:lnTo>
                      <a:lnTo>
                        <a:pt x="1965" y="764"/>
                      </a:lnTo>
                      <a:lnTo>
                        <a:pt x="1898" y="782"/>
                      </a:lnTo>
                      <a:lnTo>
                        <a:pt x="1827" y="799"/>
                      </a:lnTo>
                      <a:lnTo>
                        <a:pt x="1752" y="815"/>
                      </a:lnTo>
                      <a:lnTo>
                        <a:pt x="1675" y="828"/>
                      </a:lnTo>
                      <a:lnTo>
                        <a:pt x="1592" y="841"/>
                      </a:lnTo>
                      <a:lnTo>
                        <a:pt x="1507" y="850"/>
                      </a:lnTo>
                      <a:lnTo>
                        <a:pt x="1418" y="858"/>
                      </a:lnTo>
                      <a:lnTo>
                        <a:pt x="1326" y="862"/>
                      </a:lnTo>
                      <a:lnTo>
                        <a:pt x="1231" y="864"/>
                      </a:lnTo>
                      <a:lnTo>
                        <a:pt x="1135" y="862"/>
                      </a:lnTo>
                      <a:lnTo>
                        <a:pt x="1043" y="858"/>
                      </a:lnTo>
                      <a:lnTo>
                        <a:pt x="954" y="849"/>
                      </a:lnTo>
                      <a:lnTo>
                        <a:pt x="869" y="839"/>
                      </a:lnTo>
                      <a:lnTo>
                        <a:pt x="788" y="826"/>
                      </a:lnTo>
                      <a:lnTo>
                        <a:pt x="710" y="811"/>
                      </a:lnTo>
                      <a:lnTo>
                        <a:pt x="637" y="795"/>
                      </a:lnTo>
                      <a:lnTo>
                        <a:pt x="566" y="777"/>
                      </a:lnTo>
                      <a:lnTo>
                        <a:pt x="500" y="758"/>
                      </a:lnTo>
                      <a:lnTo>
                        <a:pt x="437" y="738"/>
                      </a:lnTo>
                      <a:lnTo>
                        <a:pt x="378" y="717"/>
                      </a:lnTo>
                      <a:lnTo>
                        <a:pt x="324" y="696"/>
                      </a:lnTo>
                      <a:lnTo>
                        <a:pt x="273" y="675"/>
                      </a:lnTo>
                      <a:lnTo>
                        <a:pt x="226" y="655"/>
                      </a:lnTo>
                      <a:lnTo>
                        <a:pt x="184" y="635"/>
                      </a:lnTo>
                      <a:lnTo>
                        <a:pt x="147" y="616"/>
                      </a:lnTo>
                      <a:lnTo>
                        <a:pt x="112" y="598"/>
                      </a:lnTo>
                      <a:lnTo>
                        <a:pt x="83" y="581"/>
                      </a:lnTo>
                      <a:lnTo>
                        <a:pt x="58" y="566"/>
                      </a:lnTo>
                      <a:lnTo>
                        <a:pt x="37" y="554"/>
                      </a:lnTo>
                      <a:lnTo>
                        <a:pt x="21" y="543"/>
                      </a:lnTo>
                      <a:lnTo>
                        <a:pt x="10" y="536"/>
                      </a:lnTo>
                      <a:lnTo>
                        <a:pt x="2" y="531"/>
                      </a:lnTo>
                      <a:lnTo>
                        <a:pt x="0" y="529"/>
                      </a:lnTo>
                      <a:lnTo>
                        <a:pt x="118" y="280"/>
                      </a:lnTo>
                      <a:lnTo>
                        <a:pt x="118" y="0"/>
                      </a:lnTo>
                      <a:close/>
                    </a:path>
                  </a:pathLst>
                </a:custGeom>
                <a:solidFill>
                  <a:srgbClr val="00396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275" name="Freeform 274"/>
              <p:cNvSpPr/>
              <p:nvPr/>
            </p:nvSpPr>
            <p:spPr bwMode="auto">
              <a:xfrm>
                <a:off x="463975" y="3868289"/>
                <a:ext cx="1111889" cy="896128"/>
              </a:xfrm>
              <a:custGeom>
                <a:avLst/>
                <a:gdLst>
                  <a:gd name="connsiteX0" fmla="*/ 0 w 1111889"/>
                  <a:gd name="connsiteY0" fmla="*/ 0 h 896128"/>
                  <a:gd name="connsiteX1" fmla="*/ 849 w 1111889"/>
                  <a:gd name="connsiteY1" fmla="*/ 0 h 896128"/>
                  <a:gd name="connsiteX2" fmla="*/ 2870 w 1111889"/>
                  <a:gd name="connsiteY2" fmla="*/ 16326 h 896128"/>
                  <a:gd name="connsiteX3" fmla="*/ 555944 w 1111889"/>
                  <a:gd name="connsiteY3" fmla="*/ 219916 h 896128"/>
                  <a:gd name="connsiteX4" fmla="*/ 1109019 w 1111889"/>
                  <a:gd name="connsiteY4" fmla="*/ 16326 h 896128"/>
                  <a:gd name="connsiteX5" fmla="*/ 1111040 w 1111889"/>
                  <a:gd name="connsiteY5" fmla="*/ 0 h 896128"/>
                  <a:gd name="connsiteX6" fmla="*/ 1111888 w 1111889"/>
                  <a:gd name="connsiteY6" fmla="*/ 0 h 896128"/>
                  <a:gd name="connsiteX7" fmla="*/ 1111888 w 1111889"/>
                  <a:gd name="connsiteY7" fmla="*/ 33547 h 896128"/>
                  <a:gd name="connsiteX8" fmla="*/ 1111889 w 1111889"/>
                  <a:gd name="connsiteY8" fmla="*/ 669349 h 896128"/>
                  <a:gd name="connsiteX9" fmla="*/ 1111889 w 1111889"/>
                  <a:gd name="connsiteY9" fmla="*/ 669351 h 896128"/>
                  <a:gd name="connsiteX10" fmla="*/ 1111889 w 1111889"/>
                  <a:gd name="connsiteY10" fmla="*/ 669353 h 896128"/>
                  <a:gd name="connsiteX11" fmla="*/ 1111889 w 1111889"/>
                  <a:gd name="connsiteY11" fmla="*/ 676212 h 896128"/>
                  <a:gd name="connsiteX12" fmla="*/ 1111040 w 1111889"/>
                  <a:gd name="connsiteY12" fmla="*/ 676212 h 896128"/>
                  <a:gd name="connsiteX13" fmla="*/ 1109019 w 1111889"/>
                  <a:gd name="connsiteY13" fmla="*/ 692538 h 896128"/>
                  <a:gd name="connsiteX14" fmla="*/ 555944 w 1111889"/>
                  <a:gd name="connsiteY14" fmla="*/ 896128 h 896128"/>
                  <a:gd name="connsiteX15" fmla="*/ 2870 w 1111889"/>
                  <a:gd name="connsiteY15" fmla="*/ 692538 h 896128"/>
                  <a:gd name="connsiteX16" fmla="*/ 849 w 1111889"/>
                  <a:gd name="connsiteY16" fmla="*/ 676212 h 896128"/>
                  <a:gd name="connsiteX17" fmla="*/ 0 w 1111889"/>
                  <a:gd name="connsiteY17" fmla="*/ 676212 h 896128"/>
                  <a:gd name="connsiteX18" fmla="*/ 0 w 1111889"/>
                  <a:gd name="connsiteY18" fmla="*/ 669351 h 896128"/>
                  <a:gd name="connsiteX19" fmla="*/ 0 w 1111889"/>
                  <a:gd name="connsiteY19" fmla="*/ 0 h 89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11889" h="896128">
                    <a:moveTo>
                      <a:pt x="0" y="0"/>
                    </a:moveTo>
                    <a:lnTo>
                      <a:pt x="849" y="0"/>
                    </a:lnTo>
                    <a:lnTo>
                      <a:pt x="2870" y="16326"/>
                    </a:lnTo>
                    <a:cubicBezTo>
                      <a:pt x="31340" y="130679"/>
                      <a:pt x="268095" y="219916"/>
                      <a:pt x="555944" y="219916"/>
                    </a:cubicBezTo>
                    <a:cubicBezTo>
                      <a:pt x="843794" y="219916"/>
                      <a:pt x="1080549" y="130679"/>
                      <a:pt x="1109019" y="16326"/>
                    </a:cubicBezTo>
                    <a:lnTo>
                      <a:pt x="1111040" y="0"/>
                    </a:lnTo>
                    <a:lnTo>
                      <a:pt x="1111888" y="0"/>
                    </a:lnTo>
                    <a:lnTo>
                      <a:pt x="1111888" y="33547"/>
                    </a:lnTo>
                    <a:cubicBezTo>
                      <a:pt x="1111889" y="277250"/>
                      <a:pt x="1111889" y="568047"/>
                      <a:pt x="1111889" y="669349"/>
                    </a:cubicBezTo>
                    <a:lnTo>
                      <a:pt x="1111889" y="669351"/>
                    </a:lnTo>
                    <a:lnTo>
                      <a:pt x="1111889" y="669353"/>
                    </a:lnTo>
                    <a:lnTo>
                      <a:pt x="1111889" y="676212"/>
                    </a:lnTo>
                    <a:lnTo>
                      <a:pt x="1111040" y="676212"/>
                    </a:lnTo>
                    <a:lnTo>
                      <a:pt x="1109019" y="692538"/>
                    </a:lnTo>
                    <a:cubicBezTo>
                      <a:pt x="1080549" y="806891"/>
                      <a:pt x="843794" y="896128"/>
                      <a:pt x="555944" y="896128"/>
                    </a:cubicBezTo>
                    <a:cubicBezTo>
                      <a:pt x="268095" y="896128"/>
                      <a:pt x="31340" y="806891"/>
                      <a:pt x="2870" y="692538"/>
                    </a:cubicBezTo>
                    <a:lnTo>
                      <a:pt x="849" y="676212"/>
                    </a:lnTo>
                    <a:lnTo>
                      <a:pt x="0" y="676212"/>
                    </a:lnTo>
                    <a:lnTo>
                      <a:pt x="0" y="669351"/>
                    </a:lnTo>
                    <a:lnTo>
                      <a:pt x="0" y="0"/>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Black" panose="020B0A02040204020203" pitchFamily="34" charset="0"/>
                    <a:cs typeface="Segoe UI" panose="020B0502040204020203" pitchFamily="34" charset="0"/>
                  </a:rPr>
                  <a:t>Customer </a:t>
                </a:r>
                <a:b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Black" panose="020B0A02040204020203" pitchFamily="34" charset="0"/>
                    <a:cs typeface="Segoe UI" panose="020B0502040204020203" pitchFamily="34" charset="0"/>
                  </a:rPr>
                </a:b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Black" panose="020B0A02040204020203" pitchFamily="34" charset="0"/>
                    <a:cs typeface="Segoe UI" panose="020B0502040204020203" pitchFamily="34" charset="0"/>
                  </a:rPr>
                  <a:t>1</a:t>
                </a:r>
              </a:p>
            </p:txBody>
          </p:sp>
          <p:sp>
            <p:nvSpPr>
              <p:cNvPr id="276" name="Freeform 275"/>
              <p:cNvSpPr/>
              <p:nvPr/>
            </p:nvSpPr>
            <p:spPr bwMode="auto">
              <a:xfrm>
                <a:off x="463975" y="3187550"/>
                <a:ext cx="1111887" cy="639743"/>
              </a:xfrm>
              <a:custGeom>
                <a:avLst/>
                <a:gdLst>
                  <a:gd name="connsiteX0" fmla="*/ 555943 w 1111887"/>
                  <a:gd name="connsiteY0" fmla="*/ 0 h 639743"/>
                  <a:gd name="connsiteX1" fmla="*/ 1109018 w 1111887"/>
                  <a:gd name="connsiteY1" fmla="*/ 203591 h 639743"/>
                  <a:gd name="connsiteX2" fmla="*/ 1111039 w 1111887"/>
                  <a:gd name="connsiteY2" fmla="*/ 219917 h 639743"/>
                  <a:gd name="connsiteX3" fmla="*/ 1111887 w 1111887"/>
                  <a:gd name="connsiteY3" fmla="*/ 219917 h 639743"/>
                  <a:gd name="connsiteX4" fmla="*/ 1111887 w 1111887"/>
                  <a:gd name="connsiteY4" fmla="*/ 226777 h 639743"/>
                  <a:gd name="connsiteX5" fmla="*/ 1111887 w 1111887"/>
                  <a:gd name="connsiteY5" fmla="*/ 363247 h 639743"/>
                  <a:gd name="connsiteX6" fmla="*/ 1111887 w 1111887"/>
                  <a:gd name="connsiteY6" fmla="*/ 419827 h 639743"/>
                  <a:gd name="connsiteX7" fmla="*/ 1111040 w 1111887"/>
                  <a:gd name="connsiteY7" fmla="*/ 419827 h 639743"/>
                  <a:gd name="connsiteX8" fmla="*/ 1109019 w 1111887"/>
                  <a:gd name="connsiteY8" fmla="*/ 436153 h 639743"/>
                  <a:gd name="connsiteX9" fmla="*/ 555944 w 1111887"/>
                  <a:gd name="connsiteY9" fmla="*/ 639743 h 639743"/>
                  <a:gd name="connsiteX10" fmla="*/ 2870 w 1111887"/>
                  <a:gd name="connsiteY10" fmla="*/ 436153 h 639743"/>
                  <a:gd name="connsiteX11" fmla="*/ 849 w 1111887"/>
                  <a:gd name="connsiteY11" fmla="*/ 419827 h 639743"/>
                  <a:gd name="connsiteX12" fmla="*/ 0 w 1111887"/>
                  <a:gd name="connsiteY12" fmla="*/ 419827 h 639743"/>
                  <a:gd name="connsiteX13" fmla="*/ 0 w 1111887"/>
                  <a:gd name="connsiteY13" fmla="*/ 412966 h 639743"/>
                  <a:gd name="connsiteX14" fmla="*/ 0 w 1111887"/>
                  <a:gd name="connsiteY14" fmla="*/ 226767 h 639743"/>
                  <a:gd name="connsiteX15" fmla="*/ 2869 w 1111887"/>
                  <a:gd name="connsiteY15" fmla="*/ 203591 h 639743"/>
                  <a:gd name="connsiteX16" fmla="*/ 555943 w 1111887"/>
                  <a:gd name="connsiteY16" fmla="*/ 0 h 639743"/>
                  <a:gd name="connsiteX17" fmla="*/ 555943 w 1111887"/>
                  <a:gd name="connsiteY17" fmla="*/ 81811 h 639743"/>
                  <a:gd name="connsiteX18" fmla="*/ 172206 w 1111887"/>
                  <a:gd name="connsiteY18" fmla="*/ 194437 h 639743"/>
                  <a:gd name="connsiteX19" fmla="*/ 555943 w 1111887"/>
                  <a:gd name="connsiteY19" fmla="*/ 307062 h 639743"/>
                  <a:gd name="connsiteX20" fmla="*/ 939680 w 1111887"/>
                  <a:gd name="connsiteY20" fmla="*/ 194437 h 639743"/>
                  <a:gd name="connsiteX21" fmla="*/ 555943 w 1111887"/>
                  <a:gd name="connsiteY21" fmla="*/ 81811 h 6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11887" h="639743">
                    <a:moveTo>
                      <a:pt x="555943" y="0"/>
                    </a:moveTo>
                    <a:cubicBezTo>
                      <a:pt x="843792" y="0"/>
                      <a:pt x="1080548" y="89237"/>
                      <a:pt x="1109018" y="203591"/>
                    </a:cubicBezTo>
                    <a:lnTo>
                      <a:pt x="1111039" y="219917"/>
                    </a:lnTo>
                    <a:lnTo>
                      <a:pt x="1111887" y="219917"/>
                    </a:lnTo>
                    <a:lnTo>
                      <a:pt x="1111887" y="226777"/>
                    </a:lnTo>
                    <a:cubicBezTo>
                      <a:pt x="1111887" y="257382"/>
                      <a:pt x="1111887" y="305002"/>
                      <a:pt x="1111887" y="363247"/>
                    </a:cubicBezTo>
                    <a:lnTo>
                      <a:pt x="1111887" y="419827"/>
                    </a:lnTo>
                    <a:lnTo>
                      <a:pt x="1111040" y="419827"/>
                    </a:lnTo>
                    <a:lnTo>
                      <a:pt x="1109019" y="436153"/>
                    </a:lnTo>
                    <a:cubicBezTo>
                      <a:pt x="1080549" y="550506"/>
                      <a:pt x="843794" y="639743"/>
                      <a:pt x="555944" y="639743"/>
                    </a:cubicBezTo>
                    <a:cubicBezTo>
                      <a:pt x="268095" y="639743"/>
                      <a:pt x="31340" y="550506"/>
                      <a:pt x="2870" y="436153"/>
                    </a:cubicBezTo>
                    <a:lnTo>
                      <a:pt x="849" y="419827"/>
                    </a:lnTo>
                    <a:lnTo>
                      <a:pt x="0" y="419827"/>
                    </a:lnTo>
                    <a:lnTo>
                      <a:pt x="0" y="412966"/>
                    </a:lnTo>
                    <a:lnTo>
                      <a:pt x="0" y="226767"/>
                    </a:lnTo>
                    <a:lnTo>
                      <a:pt x="2869" y="203591"/>
                    </a:lnTo>
                    <a:cubicBezTo>
                      <a:pt x="31339" y="89237"/>
                      <a:pt x="268093" y="0"/>
                      <a:pt x="555943" y="0"/>
                    </a:cubicBezTo>
                    <a:close/>
                    <a:moveTo>
                      <a:pt x="555943" y="81811"/>
                    </a:moveTo>
                    <a:cubicBezTo>
                      <a:pt x="344011" y="81811"/>
                      <a:pt x="172206" y="132234"/>
                      <a:pt x="172206" y="194437"/>
                    </a:cubicBezTo>
                    <a:cubicBezTo>
                      <a:pt x="172206" y="256638"/>
                      <a:pt x="344011" y="307062"/>
                      <a:pt x="555943" y="307062"/>
                    </a:cubicBezTo>
                    <a:cubicBezTo>
                      <a:pt x="767875" y="307062"/>
                      <a:pt x="939680" y="256638"/>
                      <a:pt x="939680" y="194437"/>
                    </a:cubicBezTo>
                    <a:cubicBezTo>
                      <a:pt x="939680" y="132234"/>
                      <a:pt x="767875" y="81811"/>
                      <a:pt x="555943" y="81811"/>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0" name="Group 279"/>
            <p:cNvGrpSpPr/>
            <p:nvPr/>
          </p:nvGrpSpPr>
          <p:grpSpPr>
            <a:xfrm>
              <a:off x="4224422" y="2911096"/>
              <a:ext cx="1180842" cy="1804956"/>
              <a:chOff x="1758300" y="2959461"/>
              <a:chExt cx="1180842" cy="1804956"/>
            </a:xfrm>
          </p:grpSpPr>
          <p:grpSp>
            <p:nvGrpSpPr>
              <p:cNvPr id="281" name="Group 280"/>
              <p:cNvGrpSpPr/>
              <p:nvPr/>
            </p:nvGrpSpPr>
            <p:grpSpPr>
              <a:xfrm>
                <a:off x="1760435" y="3490271"/>
                <a:ext cx="1178707" cy="609439"/>
                <a:chOff x="1329597" y="3742168"/>
                <a:chExt cx="1129205" cy="609439"/>
              </a:xfrm>
            </p:grpSpPr>
            <p:sp>
              <p:nvSpPr>
                <p:cNvPr id="288" name="Freeform 6"/>
                <p:cNvSpPr>
                  <a:spLocks/>
                </p:cNvSpPr>
                <p:nvPr/>
              </p:nvSpPr>
              <p:spPr bwMode="auto">
                <a:xfrm>
                  <a:off x="1360282" y="3915941"/>
                  <a:ext cx="1067836" cy="435666"/>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rgbClr val="00396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89" name="Freeform 7"/>
                <p:cNvSpPr>
                  <a:spLocks/>
                </p:cNvSpPr>
                <p:nvPr/>
              </p:nvSpPr>
              <p:spPr bwMode="auto">
                <a:xfrm>
                  <a:off x="1329597" y="3776468"/>
                  <a:ext cx="1129205" cy="518649"/>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0" name="Freeform 8"/>
                <p:cNvSpPr>
                  <a:spLocks/>
                </p:cNvSpPr>
                <p:nvPr/>
              </p:nvSpPr>
              <p:spPr bwMode="auto">
                <a:xfrm>
                  <a:off x="1331642" y="3742168"/>
                  <a:ext cx="1125114" cy="398321"/>
                </a:xfrm>
                <a:custGeom>
                  <a:avLst/>
                  <a:gdLst>
                    <a:gd name="T0" fmla="*/ 118 w 2472"/>
                    <a:gd name="T1" fmla="*/ 0 h 864"/>
                    <a:gd name="T2" fmla="*/ 1220 w 2472"/>
                    <a:gd name="T3" fmla="*/ 76 h 864"/>
                    <a:gd name="T4" fmla="*/ 1220 w 2472"/>
                    <a:gd name="T5" fmla="*/ 432 h 864"/>
                    <a:gd name="T6" fmla="*/ 1231 w 2472"/>
                    <a:gd name="T7" fmla="*/ 217 h 864"/>
                    <a:gd name="T8" fmla="*/ 2353 w 2472"/>
                    <a:gd name="T9" fmla="*/ 130 h 864"/>
                    <a:gd name="T10" fmla="*/ 2353 w 2472"/>
                    <a:gd name="T11" fmla="*/ 313 h 864"/>
                    <a:gd name="T12" fmla="*/ 2472 w 2472"/>
                    <a:gd name="T13" fmla="*/ 551 h 864"/>
                    <a:gd name="T14" fmla="*/ 2470 w 2472"/>
                    <a:gd name="T15" fmla="*/ 553 h 864"/>
                    <a:gd name="T16" fmla="*/ 2462 w 2472"/>
                    <a:gd name="T17" fmla="*/ 557 h 864"/>
                    <a:gd name="T18" fmla="*/ 2451 w 2472"/>
                    <a:gd name="T19" fmla="*/ 564 h 864"/>
                    <a:gd name="T20" fmla="*/ 2434 w 2472"/>
                    <a:gd name="T21" fmla="*/ 574 h 864"/>
                    <a:gd name="T22" fmla="*/ 2413 w 2472"/>
                    <a:gd name="T23" fmla="*/ 586 h 864"/>
                    <a:gd name="T24" fmla="*/ 2387 w 2472"/>
                    <a:gd name="T25" fmla="*/ 600 h 864"/>
                    <a:gd name="T26" fmla="*/ 2358 w 2472"/>
                    <a:gd name="T27" fmla="*/ 615 h 864"/>
                    <a:gd name="T28" fmla="*/ 2323 w 2472"/>
                    <a:gd name="T29" fmla="*/ 632 h 864"/>
                    <a:gd name="T30" fmla="*/ 2284 w 2472"/>
                    <a:gd name="T31" fmla="*/ 650 h 864"/>
                    <a:gd name="T32" fmla="*/ 2241 w 2472"/>
                    <a:gd name="T33" fmla="*/ 668 h 864"/>
                    <a:gd name="T34" fmla="*/ 2194 w 2472"/>
                    <a:gd name="T35" fmla="*/ 688 h 864"/>
                    <a:gd name="T36" fmla="*/ 2143 w 2472"/>
                    <a:gd name="T37" fmla="*/ 707 h 864"/>
                    <a:gd name="T38" fmla="*/ 2087 w 2472"/>
                    <a:gd name="T39" fmla="*/ 727 h 864"/>
                    <a:gd name="T40" fmla="*/ 2028 w 2472"/>
                    <a:gd name="T41" fmla="*/ 746 h 864"/>
                    <a:gd name="T42" fmla="*/ 1965 w 2472"/>
                    <a:gd name="T43" fmla="*/ 764 h 864"/>
                    <a:gd name="T44" fmla="*/ 1898 w 2472"/>
                    <a:gd name="T45" fmla="*/ 782 h 864"/>
                    <a:gd name="T46" fmla="*/ 1827 w 2472"/>
                    <a:gd name="T47" fmla="*/ 799 h 864"/>
                    <a:gd name="T48" fmla="*/ 1752 w 2472"/>
                    <a:gd name="T49" fmla="*/ 815 h 864"/>
                    <a:gd name="T50" fmla="*/ 1675 w 2472"/>
                    <a:gd name="T51" fmla="*/ 828 h 864"/>
                    <a:gd name="T52" fmla="*/ 1592 w 2472"/>
                    <a:gd name="T53" fmla="*/ 841 h 864"/>
                    <a:gd name="T54" fmla="*/ 1507 w 2472"/>
                    <a:gd name="T55" fmla="*/ 850 h 864"/>
                    <a:gd name="T56" fmla="*/ 1418 w 2472"/>
                    <a:gd name="T57" fmla="*/ 858 h 864"/>
                    <a:gd name="T58" fmla="*/ 1326 w 2472"/>
                    <a:gd name="T59" fmla="*/ 862 h 864"/>
                    <a:gd name="T60" fmla="*/ 1231 w 2472"/>
                    <a:gd name="T61" fmla="*/ 864 h 864"/>
                    <a:gd name="T62" fmla="*/ 1135 w 2472"/>
                    <a:gd name="T63" fmla="*/ 862 h 864"/>
                    <a:gd name="T64" fmla="*/ 1043 w 2472"/>
                    <a:gd name="T65" fmla="*/ 858 h 864"/>
                    <a:gd name="T66" fmla="*/ 954 w 2472"/>
                    <a:gd name="T67" fmla="*/ 849 h 864"/>
                    <a:gd name="T68" fmla="*/ 869 w 2472"/>
                    <a:gd name="T69" fmla="*/ 839 h 864"/>
                    <a:gd name="T70" fmla="*/ 788 w 2472"/>
                    <a:gd name="T71" fmla="*/ 826 h 864"/>
                    <a:gd name="T72" fmla="*/ 710 w 2472"/>
                    <a:gd name="T73" fmla="*/ 811 h 864"/>
                    <a:gd name="T74" fmla="*/ 637 w 2472"/>
                    <a:gd name="T75" fmla="*/ 795 h 864"/>
                    <a:gd name="T76" fmla="*/ 566 w 2472"/>
                    <a:gd name="T77" fmla="*/ 777 h 864"/>
                    <a:gd name="T78" fmla="*/ 500 w 2472"/>
                    <a:gd name="T79" fmla="*/ 758 h 864"/>
                    <a:gd name="T80" fmla="*/ 437 w 2472"/>
                    <a:gd name="T81" fmla="*/ 738 h 864"/>
                    <a:gd name="T82" fmla="*/ 378 w 2472"/>
                    <a:gd name="T83" fmla="*/ 717 h 864"/>
                    <a:gd name="T84" fmla="*/ 324 w 2472"/>
                    <a:gd name="T85" fmla="*/ 696 h 864"/>
                    <a:gd name="T86" fmla="*/ 273 w 2472"/>
                    <a:gd name="T87" fmla="*/ 675 h 864"/>
                    <a:gd name="T88" fmla="*/ 226 w 2472"/>
                    <a:gd name="T89" fmla="*/ 655 h 864"/>
                    <a:gd name="T90" fmla="*/ 184 w 2472"/>
                    <a:gd name="T91" fmla="*/ 635 h 864"/>
                    <a:gd name="T92" fmla="*/ 147 w 2472"/>
                    <a:gd name="T93" fmla="*/ 616 h 864"/>
                    <a:gd name="T94" fmla="*/ 112 w 2472"/>
                    <a:gd name="T95" fmla="*/ 598 h 864"/>
                    <a:gd name="T96" fmla="*/ 83 w 2472"/>
                    <a:gd name="T97" fmla="*/ 581 h 864"/>
                    <a:gd name="T98" fmla="*/ 58 w 2472"/>
                    <a:gd name="T99" fmla="*/ 566 h 864"/>
                    <a:gd name="T100" fmla="*/ 37 w 2472"/>
                    <a:gd name="T101" fmla="*/ 554 h 864"/>
                    <a:gd name="T102" fmla="*/ 21 w 2472"/>
                    <a:gd name="T103" fmla="*/ 543 h 864"/>
                    <a:gd name="T104" fmla="*/ 10 w 2472"/>
                    <a:gd name="T105" fmla="*/ 536 h 864"/>
                    <a:gd name="T106" fmla="*/ 2 w 2472"/>
                    <a:gd name="T107" fmla="*/ 531 h 864"/>
                    <a:gd name="T108" fmla="*/ 0 w 2472"/>
                    <a:gd name="T109" fmla="*/ 529 h 864"/>
                    <a:gd name="T110" fmla="*/ 118 w 2472"/>
                    <a:gd name="T111" fmla="*/ 280 h 864"/>
                    <a:gd name="T112" fmla="*/ 118 w 2472"/>
                    <a:gd name="T113"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2" h="864">
                      <a:moveTo>
                        <a:pt x="118" y="0"/>
                      </a:moveTo>
                      <a:lnTo>
                        <a:pt x="1220" y="76"/>
                      </a:lnTo>
                      <a:lnTo>
                        <a:pt x="1220" y="432"/>
                      </a:lnTo>
                      <a:lnTo>
                        <a:pt x="1231" y="217"/>
                      </a:lnTo>
                      <a:lnTo>
                        <a:pt x="2353" y="130"/>
                      </a:lnTo>
                      <a:lnTo>
                        <a:pt x="2353" y="313"/>
                      </a:lnTo>
                      <a:lnTo>
                        <a:pt x="2472" y="551"/>
                      </a:lnTo>
                      <a:lnTo>
                        <a:pt x="2470" y="553"/>
                      </a:lnTo>
                      <a:lnTo>
                        <a:pt x="2462" y="557"/>
                      </a:lnTo>
                      <a:lnTo>
                        <a:pt x="2451" y="564"/>
                      </a:lnTo>
                      <a:lnTo>
                        <a:pt x="2434" y="574"/>
                      </a:lnTo>
                      <a:lnTo>
                        <a:pt x="2413" y="586"/>
                      </a:lnTo>
                      <a:lnTo>
                        <a:pt x="2387" y="600"/>
                      </a:lnTo>
                      <a:lnTo>
                        <a:pt x="2358" y="615"/>
                      </a:lnTo>
                      <a:lnTo>
                        <a:pt x="2323" y="632"/>
                      </a:lnTo>
                      <a:lnTo>
                        <a:pt x="2284" y="650"/>
                      </a:lnTo>
                      <a:lnTo>
                        <a:pt x="2241" y="668"/>
                      </a:lnTo>
                      <a:lnTo>
                        <a:pt x="2194" y="688"/>
                      </a:lnTo>
                      <a:lnTo>
                        <a:pt x="2143" y="707"/>
                      </a:lnTo>
                      <a:lnTo>
                        <a:pt x="2087" y="727"/>
                      </a:lnTo>
                      <a:lnTo>
                        <a:pt x="2028" y="746"/>
                      </a:lnTo>
                      <a:lnTo>
                        <a:pt x="1965" y="764"/>
                      </a:lnTo>
                      <a:lnTo>
                        <a:pt x="1898" y="782"/>
                      </a:lnTo>
                      <a:lnTo>
                        <a:pt x="1827" y="799"/>
                      </a:lnTo>
                      <a:lnTo>
                        <a:pt x="1752" y="815"/>
                      </a:lnTo>
                      <a:lnTo>
                        <a:pt x="1675" y="828"/>
                      </a:lnTo>
                      <a:lnTo>
                        <a:pt x="1592" y="841"/>
                      </a:lnTo>
                      <a:lnTo>
                        <a:pt x="1507" y="850"/>
                      </a:lnTo>
                      <a:lnTo>
                        <a:pt x="1418" y="858"/>
                      </a:lnTo>
                      <a:lnTo>
                        <a:pt x="1326" y="862"/>
                      </a:lnTo>
                      <a:lnTo>
                        <a:pt x="1231" y="864"/>
                      </a:lnTo>
                      <a:lnTo>
                        <a:pt x="1135" y="862"/>
                      </a:lnTo>
                      <a:lnTo>
                        <a:pt x="1043" y="858"/>
                      </a:lnTo>
                      <a:lnTo>
                        <a:pt x="954" y="849"/>
                      </a:lnTo>
                      <a:lnTo>
                        <a:pt x="869" y="839"/>
                      </a:lnTo>
                      <a:lnTo>
                        <a:pt x="788" y="826"/>
                      </a:lnTo>
                      <a:lnTo>
                        <a:pt x="710" y="811"/>
                      </a:lnTo>
                      <a:lnTo>
                        <a:pt x="637" y="795"/>
                      </a:lnTo>
                      <a:lnTo>
                        <a:pt x="566" y="777"/>
                      </a:lnTo>
                      <a:lnTo>
                        <a:pt x="500" y="758"/>
                      </a:lnTo>
                      <a:lnTo>
                        <a:pt x="437" y="738"/>
                      </a:lnTo>
                      <a:lnTo>
                        <a:pt x="378" y="717"/>
                      </a:lnTo>
                      <a:lnTo>
                        <a:pt x="324" y="696"/>
                      </a:lnTo>
                      <a:lnTo>
                        <a:pt x="273" y="675"/>
                      </a:lnTo>
                      <a:lnTo>
                        <a:pt x="226" y="655"/>
                      </a:lnTo>
                      <a:lnTo>
                        <a:pt x="184" y="635"/>
                      </a:lnTo>
                      <a:lnTo>
                        <a:pt x="147" y="616"/>
                      </a:lnTo>
                      <a:lnTo>
                        <a:pt x="112" y="598"/>
                      </a:lnTo>
                      <a:lnTo>
                        <a:pt x="83" y="581"/>
                      </a:lnTo>
                      <a:lnTo>
                        <a:pt x="58" y="566"/>
                      </a:lnTo>
                      <a:lnTo>
                        <a:pt x="37" y="554"/>
                      </a:lnTo>
                      <a:lnTo>
                        <a:pt x="21" y="543"/>
                      </a:lnTo>
                      <a:lnTo>
                        <a:pt x="10" y="536"/>
                      </a:lnTo>
                      <a:lnTo>
                        <a:pt x="2" y="531"/>
                      </a:lnTo>
                      <a:lnTo>
                        <a:pt x="0" y="529"/>
                      </a:lnTo>
                      <a:lnTo>
                        <a:pt x="118" y="280"/>
                      </a:lnTo>
                      <a:lnTo>
                        <a:pt x="118" y="0"/>
                      </a:lnTo>
                      <a:close/>
                    </a:path>
                  </a:pathLst>
                </a:custGeom>
                <a:solidFill>
                  <a:srgbClr val="00396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282" name="Freeform 281"/>
              <p:cNvSpPr/>
              <p:nvPr/>
            </p:nvSpPr>
            <p:spPr bwMode="auto">
              <a:xfrm>
                <a:off x="1792032" y="3868289"/>
                <a:ext cx="1111889" cy="896128"/>
              </a:xfrm>
              <a:custGeom>
                <a:avLst/>
                <a:gdLst>
                  <a:gd name="connsiteX0" fmla="*/ 0 w 1111889"/>
                  <a:gd name="connsiteY0" fmla="*/ 0 h 896128"/>
                  <a:gd name="connsiteX1" fmla="*/ 849 w 1111889"/>
                  <a:gd name="connsiteY1" fmla="*/ 0 h 896128"/>
                  <a:gd name="connsiteX2" fmla="*/ 2870 w 1111889"/>
                  <a:gd name="connsiteY2" fmla="*/ 16326 h 896128"/>
                  <a:gd name="connsiteX3" fmla="*/ 555944 w 1111889"/>
                  <a:gd name="connsiteY3" fmla="*/ 219916 h 896128"/>
                  <a:gd name="connsiteX4" fmla="*/ 1109019 w 1111889"/>
                  <a:gd name="connsiteY4" fmla="*/ 16326 h 896128"/>
                  <a:gd name="connsiteX5" fmla="*/ 1111040 w 1111889"/>
                  <a:gd name="connsiteY5" fmla="*/ 0 h 896128"/>
                  <a:gd name="connsiteX6" fmla="*/ 1111888 w 1111889"/>
                  <a:gd name="connsiteY6" fmla="*/ 0 h 896128"/>
                  <a:gd name="connsiteX7" fmla="*/ 1111888 w 1111889"/>
                  <a:gd name="connsiteY7" fmla="*/ 33547 h 896128"/>
                  <a:gd name="connsiteX8" fmla="*/ 1111889 w 1111889"/>
                  <a:gd name="connsiteY8" fmla="*/ 669349 h 896128"/>
                  <a:gd name="connsiteX9" fmla="*/ 1111889 w 1111889"/>
                  <a:gd name="connsiteY9" fmla="*/ 669351 h 896128"/>
                  <a:gd name="connsiteX10" fmla="*/ 1111889 w 1111889"/>
                  <a:gd name="connsiteY10" fmla="*/ 669353 h 896128"/>
                  <a:gd name="connsiteX11" fmla="*/ 1111889 w 1111889"/>
                  <a:gd name="connsiteY11" fmla="*/ 676212 h 896128"/>
                  <a:gd name="connsiteX12" fmla="*/ 1111040 w 1111889"/>
                  <a:gd name="connsiteY12" fmla="*/ 676212 h 896128"/>
                  <a:gd name="connsiteX13" fmla="*/ 1109019 w 1111889"/>
                  <a:gd name="connsiteY13" fmla="*/ 692538 h 896128"/>
                  <a:gd name="connsiteX14" fmla="*/ 555944 w 1111889"/>
                  <a:gd name="connsiteY14" fmla="*/ 896128 h 896128"/>
                  <a:gd name="connsiteX15" fmla="*/ 2870 w 1111889"/>
                  <a:gd name="connsiteY15" fmla="*/ 692538 h 896128"/>
                  <a:gd name="connsiteX16" fmla="*/ 849 w 1111889"/>
                  <a:gd name="connsiteY16" fmla="*/ 676212 h 896128"/>
                  <a:gd name="connsiteX17" fmla="*/ 0 w 1111889"/>
                  <a:gd name="connsiteY17" fmla="*/ 676212 h 896128"/>
                  <a:gd name="connsiteX18" fmla="*/ 0 w 1111889"/>
                  <a:gd name="connsiteY18" fmla="*/ 669351 h 896128"/>
                  <a:gd name="connsiteX19" fmla="*/ 0 w 1111889"/>
                  <a:gd name="connsiteY19" fmla="*/ 0 h 89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11889" h="896128">
                    <a:moveTo>
                      <a:pt x="0" y="0"/>
                    </a:moveTo>
                    <a:lnTo>
                      <a:pt x="849" y="0"/>
                    </a:lnTo>
                    <a:lnTo>
                      <a:pt x="2870" y="16326"/>
                    </a:lnTo>
                    <a:cubicBezTo>
                      <a:pt x="31340" y="130679"/>
                      <a:pt x="268095" y="219916"/>
                      <a:pt x="555944" y="219916"/>
                    </a:cubicBezTo>
                    <a:cubicBezTo>
                      <a:pt x="843794" y="219916"/>
                      <a:pt x="1080549" y="130679"/>
                      <a:pt x="1109019" y="16326"/>
                    </a:cubicBezTo>
                    <a:lnTo>
                      <a:pt x="1111040" y="0"/>
                    </a:lnTo>
                    <a:lnTo>
                      <a:pt x="1111888" y="0"/>
                    </a:lnTo>
                    <a:lnTo>
                      <a:pt x="1111888" y="33547"/>
                    </a:lnTo>
                    <a:cubicBezTo>
                      <a:pt x="1111889" y="277250"/>
                      <a:pt x="1111889" y="568047"/>
                      <a:pt x="1111889" y="669349"/>
                    </a:cubicBezTo>
                    <a:lnTo>
                      <a:pt x="1111889" y="669351"/>
                    </a:lnTo>
                    <a:lnTo>
                      <a:pt x="1111889" y="669353"/>
                    </a:lnTo>
                    <a:lnTo>
                      <a:pt x="1111889" y="676212"/>
                    </a:lnTo>
                    <a:lnTo>
                      <a:pt x="1111040" y="676212"/>
                    </a:lnTo>
                    <a:lnTo>
                      <a:pt x="1109019" y="692538"/>
                    </a:lnTo>
                    <a:cubicBezTo>
                      <a:pt x="1080549" y="806891"/>
                      <a:pt x="843794" y="896128"/>
                      <a:pt x="555944" y="896128"/>
                    </a:cubicBezTo>
                    <a:cubicBezTo>
                      <a:pt x="268095" y="896128"/>
                      <a:pt x="31340" y="806891"/>
                      <a:pt x="2870" y="692538"/>
                    </a:cubicBezTo>
                    <a:lnTo>
                      <a:pt x="849" y="676212"/>
                    </a:lnTo>
                    <a:lnTo>
                      <a:pt x="0" y="676212"/>
                    </a:lnTo>
                    <a:lnTo>
                      <a:pt x="0" y="669351"/>
                    </a:lnTo>
                    <a:lnTo>
                      <a:pt x="0" y="0"/>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Black" panose="020B0A02040204020203" pitchFamily="34" charset="0"/>
                    <a:cs typeface="Segoe UI" panose="020B0502040204020203" pitchFamily="34" charset="0"/>
                  </a:rPr>
                  <a:t>Customer</a:t>
                </a:r>
                <a:b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Black" panose="020B0A02040204020203" pitchFamily="34" charset="0"/>
                    <a:cs typeface="Segoe UI" panose="020B0502040204020203" pitchFamily="34" charset="0"/>
                  </a:rPr>
                </a:b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Black" panose="020B0A02040204020203" pitchFamily="34" charset="0"/>
                    <a:cs typeface="Segoe UI" panose="020B0502040204020203" pitchFamily="34" charset="0"/>
                  </a:rPr>
                  <a:t>N</a:t>
                </a:r>
              </a:p>
            </p:txBody>
          </p:sp>
          <p:grpSp>
            <p:nvGrpSpPr>
              <p:cNvPr id="283" name="Group 282"/>
              <p:cNvGrpSpPr/>
              <p:nvPr/>
            </p:nvGrpSpPr>
            <p:grpSpPr>
              <a:xfrm>
                <a:off x="1758300" y="3272438"/>
                <a:ext cx="1178707" cy="609439"/>
                <a:chOff x="1329597" y="3742168"/>
                <a:chExt cx="1129205" cy="609439"/>
              </a:xfrm>
            </p:grpSpPr>
            <p:sp>
              <p:nvSpPr>
                <p:cNvPr id="285" name="Freeform 6"/>
                <p:cNvSpPr>
                  <a:spLocks/>
                </p:cNvSpPr>
                <p:nvPr/>
              </p:nvSpPr>
              <p:spPr bwMode="auto">
                <a:xfrm>
                  <a:off x="1360282" y="3915941"/>
                  <a:ext cx="1067836" cy="435666"/>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rgbClr val="00396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86" name="Freeform 7"/>
                <p:cNvSpPr>
                  <a:spLocks/>
                </p:cNvSpPr>
                <p:nvPr/>
              </p:nvSpPr>
              <p:spPr bwMode="auto">
                <a:xfrm>
                  <a:off x="1329597" y="3776468"/>
                  <a:ext cx="1129205" cy="518649"/>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87" name="Freeform 8"/>
                <p:cNvSpPr>
                  <a:spLocks/>
                </p:cNvSpPr>
                <p:nvPr/>
              </p:nvSpPr>
              <p:spPr bwMode="auto">
                <a:xfrm>
                  <a:off x="1331642" y="3742168"/>
                  <a:ext cx="1125114" cy="398321"/>
                </a:xfrm>
                <a:custGeom>
                  <a:avLst/>
                  <a:gdLst>
                    <a:gd name="T0" fmla="*/ 118 w 2472"/>
                    <a:gd name="T1" fmla="*/ 0 h 864"/>
                    <a:gd name="T2" fmla="*/ 1220 w 2472"/>
                    <a:gd name="T3" fmla="*/ 76 h 864"/>
                    <a:gd name="T4" fmla="*/ 1220 w 2472"/>
                    <a:gd name="T5" fmla="*/ 432 h 864"/>
                    <a:gd name="T6" fmla="*/ 1231 w 2472"/>
                    <a:gd name="T7" fmla="*/ 217 h 864"/>
                    <a:gd name="T8" fmla="*/ 2353 w 2472"/>
                    <a:gd name="T9" fmla="*/ 130 h 864"/>
                    <a:gd name="T10" fmla="*/ 2353 w 2472"/>
                    <a:gd name="T11" fmla="*/ 313 h 864"/>
                    <a:gd name="T12" fmla="*/ 2472 w 2472"/>
                    <a:gd name="T13" fmla="*/ 551 h 864"/>
                    <a:gd name="T14" fmla="*/ 2470 w 2472"/>
                    <a:gd name="T15" fmla="*/ 553 h 864"/>
                    <a:gd name="T16" fmla="*/ 2462 w 2472"/>
                    <a:gd name="T17" fmla="*/ 557 h 864"/>
                    <a:gd name="T18" fmla="*/ 2451 w 2472"/>
                    <a:gd name="T19" fmla="*/ 564 h 864"/>
                    <a:gd name="T20" fmla="*/ 2434 w 2472"/>
                    <a:gd name="T21" fmla="*/ 574 h 864"/>
                    <a:gd name="T22" fmla="*/ 2413 w 2472"/>
                    <a:gd name="T23" fmla="*/ 586 h 864"/>
                    <a:gd name="T24" fmla="*/ 2387 w 2472"/>
                    <a:gd name="T25" fmla="*/ 600 h 864"/>
                    <a:gd name="T26" fmla="*/ 2358 w 2472"/>
                    <a:gd name="T27" fmla="*/ 615 h 864"/>
                    <a:gd name="T28" fmla="*/ 2323 w 2472"/>
                    <a:gd name="T29" fmla="*/ 632 h 864"/>
                    <a:gd name="T30" fmla="*/ 2284 w 2472"/>
                    <a:gd name="T31" fmla="*/ 650 h 864"/>
                    <a:gd name="T32" fmla="*/ 2241 w 2472"/>
                    <a:gd name="T33" fmla="*/ 668 h 864"/>
                    <a:gd name="T34" fmla="*/ 2194 w 2472"/>
                    <a:gd name="T35" fmla="*/ 688 h 864"/>
                    <a:gd name="T36" fmla="*/ 2143 w 2472"/>
                    <a:gd name="T37" fmla="*/ 707 h 864"/>
                    <a:gd name="T38" fmla="*/ 2087 w 2472"/>
                    <a:gd name="T39" fmla="*/ 727 h 864"/>
                    <a:gd name="T40" fmla="*/ 2028 w 2472"/>
                    <a:gd name="T41" fmla="*/ 746 h 864"/>
                    <a:gd name="T42" fmla="*/ 1965 w 2472"/>
                    <a:gd name="T43" fmla="*/ 764 h 864"/>
                    <a:gd name="T44" fmla="*/ 1898 w 2472"/>
                    <a:gd name="T45" fmla="*/ 782 h 864"/>
                    <a:gd name="T46" fmla="*/ 1827 w 2472"/>
                    <a:gd name="T47" fmla="*/ 799 h 864"/>
                    <a:gd name="T48" fmla="*/ 1752 w 2472"/>
                    <a:gd name="T49" fmla="*/ 815 h 864"/>
                    <a:gd name="T50" fmla="*/ 1675 w 2472"/>
                    <a:gd name="T51" fmla="*/ 828 h 864"/>
                    <a:gd name="T52" fmla="*/ 1592 w 2472"/>
                    <a:gd name="T53" fmla="*/ 841 h 864"/>
                    <a:gd name="T54" fmla="*/ 1507 w 2472"/>
                    <a:gd name="T55" fmla="*/ 850 h 864"/>
                    <a:gd name="T56" fmla="*/ 1418 w 2472"/>
                    <a:gd name="T57" fmla="*/ 858 h 864"/>
                    <a:gd name="T58" fmla="*/ 1326 w 2472"/>
                    <a:gd name="T59" fmla="*/ 862 h 864"/>
                    <a:gd name="T60" fmla="*/ 1231 w 2472"/>
                    <a:gd name="T61" fmla="*/ 864 h 864"/>
                    <a:gd name="T62" fmla="*/ 1135 w 2472"/>
                    <a:gd name="T63" fmla="*/ 862 h 864"/>
                    <a:gd name="T64" fmla="*/ 1043 w 2472"/>
                    <a:gd name="T65" fmla="*/ 858 h 864"/>
                    <a:gd name="T66" fmla="*/ 954 w 2472"/>
                    <a:gd name="T67" fmla="*/ 849 h 864"/>
                    <a:gd name="T68" fmla="*/ 869 w 2472"/>
                    <a:gd name="T69" fmla="*/ 839 h 864"/>
                    <a:gd name="T70" fmla="*/ 788 w 2472"/>
                    <a:gd name="T71" fmla="*/ 826 h 864"/>
                    <a:gd name="T72" fmla="*/ 710 w 2472"/>
                    <a:gd name="T73" fmla="*/ 811 h 864"/>
                    <a:gd name="T74" fmla="*/ 637 w 2472"/>
                    <a:gd name="T75" fmla="*/ 795 h 864"/>
                    <a:gd name="T76" fmla="*/ 566 w 2472"/>
                    <a:gd name="T77" fmla="*/ 777 h 864"/>
                    <a:gd name="T78" fmla="*/ 500 w 2472"/>
                    <a:gd name="T79" fmla="*/ 758 h 864"/>
                    <a:gd name="T80" fmla="*/ 437 w 2472"/>
                    <a:gd name="T81" fmla="*/ 738 h 864"/>
                    <a:gd name="T82" fmla="*/ 378 w 2472"/>
                    <a:gd name="T83" fmla="*/ 717 h 864"/>
                    <a:gd name="T84" fmla="*/ 324 w 2472"/>
                    <a:gd name="T85" fmla="*/ 696 h 864"/>
                    <a:gd name="T86" fmla="*/ 273 w 2472"/>
                    <a:gd name="T87" fmla="*/ 675 h 864"/>
                    <a:gd name="T88" fmla="*/ 226 w 2472"/>
                    <a:gd name="T89" fmla="*/ 655 h 864"/>
                    <a:gd name="T90" fmla="*/ 184 w 2472"/>
                    <a:gd name="T91" fmla="*/ 635 h 864"/>
                    <a:gd name="T92" fmla="*/ 147 w 2472"/>
                    <a:gd name="T93" fmla="*/ 616 h 864"/>
                    <a:gd name="T94" fmla="*/ 112 w 2472"/>
                    <a:gd name="T95" fmla="*/ 598 h 864"/>
                    <a:gd name="T96" fmla="*/ 83 w 2472"/>
                    <a:gd name="T97" fmla="*/ 581 h 864"/>
                    <a:gd name="T98" fmla="*/ 58 w 2472"/>
                    <a:gd name="T99" fmla="*/ 566 h 864"/>
                    <a:gd name="T100" fmla="*/ 37 w 2472"/>
                    <a:gd name="T101" fmla="*/ 554 h 864"/>
                    <a:gd name="T102" fmla="*/ 21 w 2472"/>
                    <a:gd name="T103" fmla="*/ 543 h 864"/>
                    <a:gd name="T104" fmla="*/ 10 w 2472"/>
                    <a:gd name="T105" fmla="*/ 536 h 864"/>
                    <a:gd name="T106" fmla="*/ 2 w 2472"/>
                    <a:gd name="T107" fmla="*/ 531 h 864"/>
                    <a:gd name="T108" fmla="*/ 0 w 2472"/>
                    <a:gd name="T109" fmla="*/ 529 h 864"/>
                    <a:gd name="T110" fmla="*/ 118 w 2472"/>
                    <a:gd name="T111" fmla="*/ 280 h 864"/>
                    <a:gd name="T112" fmla="*/ 118 w 2472"/>
                    <a:gd name="T113"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2" h="864">
                      <a:moveTo>
                        <a:pt x="118" y="0"/>
                      </a:moveTo>
                      <a:lnTo>
                        <a:pt x="1220" y="76"/>
                      </a:lnTo>
                      <a:lnTo>
                        <a:pt x="1220" y="432"/>
                      </a:lnTo>
                      <a:lnTo>
                        <a:pt x="1231" y="217"/>
                      </a:lnTo>
                      <a:lnTo>
                        <a:pt x="2353" y="130"/>
                      </a:lnTo>
                      <a:lnTo>
                        <a:pt x="2353" y="313"/>
                      </a:lnTo>
                      <a:lnTo>
                        <a:pt x="2472" y="551"/>
                      </a:lnTo>
                      <a:lnTo>
                        <a:pt x="2470" y="553"/>
                      </a:lnTo>
                      <a:lnTo>
                        <a:pt x="2462" y="557"/>
                      </a:lnTo>
                      <a:lnTo>
                        <a:pt x="2451" y="564"/>
                      </a:lnTo>
                      <a:lnTo>
                        <a:pt x="2434" y="574"/>
                      </a:lnTo>
                      <a:lnTo>
                        <a:pt x="2413" y="586"/>
                      </a:lnTo>
                      <a:lnTo>
                        <a:pt x="2387" y="600"/>
                      </a:lnTo>
                      <a:lnTo>
                        <a:pt x="2358" y="615"/>
                      </a:lnTo>
                      <a:lnTo>
                        <a:pt x="2323" y="632"/>
                      </a:lnTo>
                      <a:lnTo>
                        <a:pt x="2284" y="650"/>
                      </a:lnTo>
                      <a:lnTo>
                        <a:pt x="2241" y="668"/>
                      </a:lnTo>
                      <a:lnTo>
                        <a:pt x="2194" y="688"/>
                      </a:lnTo>
                      <a:lnTo>
                        <a:pt x="2143" y="707"/>
                      </a:lnTo>
                      <a:lnTo>
                        <a:pt x="2087" y="727"/>
                      </a:lnTo>
                      <a:lnTo>
                        <a:pt x="2028" y="746"/>
                      </a:lnTo>
                      <a:lnTo>
                        <a:pt x="1965" y="764"/>
                      </a:lnTo>
                      <a:lnTo>
                        <a:pt x="1898" y="782"/>
                      </a:lnTo>
                      <a:lnTo>
                        <a:pt x="1827" y="799"/>
                      </a:lnTo>
                      <a:lnTo>
                        <a:pt x="1752" y="815"/>
                      </a:lnTo>
                      <a:lnTo>
                        <a:pt x="1675" y="828"/>
                      </a:lnTo>
                      <a:lnTo>
                        <a:pt x="1592" y="841"/>
                      </a:lnTo>
                      <a:lnTo>
                        <a:pt x="1507" y="850"/>
                      </a:lnTo>
                      <a:lnTo>
                        <a:pt x="1418" y="858"/>
                      </a:lnTo>
                      <a:lnTo>
                        <a:pt x="1326" y="862"/>
                      </a:lnTo>
                      <a:lnTo>
                        <a:pt x="1231" y="864"/>
                      </a:lnTo>
                      <a:lnTo>
                        <a:pt x="1135" y="862"/>
                      </a:lnTo>
                      <a:lnTo>
                        <a:pt x="1043" y="858"/>
                      </a:lnTo>
                      <a:lnTo>
                        <a:pt x="954" y="849"/>
                      </a:lnTo>
                      <a:lnTo>
                        <a:pt x="869" y="839"/>
                      </a:lnTo>
                      <a:lnTo>
                        <a:pt x="788" y="826"/>
                      </a:lnTo>
                      <a:lnTo>
                        <a:pt x="710" y="811"/>
                      </a:lnTo>
                      <a:lnTo>
                        <a:pt x="637" y="795"/>
                      </a:lnTo>
                      <a:lnTo>
                        <a:pt x="566" y="777"/>
                      </a:lnTo>
                      <a:lnTo>
                        <a:pt x="500" y="758"/>
                      </a:lnTo>
                      <a:lnTo>
                        <a:pt x="437" y="738"/>
                      </a:lnTo>
                      <a:lnTo>
                        <a:pt x="378" y="717"/>
                      </a:lnTo>
                      <a:lnTo>
                        <a:pt x="324" y="696"/>
                      </a:lnTo>
                      <a:lnTo>
                        <a:pt x="273" y="675"/>
                      </a:lnTo>
                      <a:lnTo>
                        <a:pt x="226" y="655"/>
                      </a:lnTo>
                      <a:lnTo>
                        <a:pt x="184" y="635"/>
                      </a:lnTo>
                      <a:lnTo>
                        <a:pt x="147" y="616"/>
                      </a:lnTo>
                      <a:lnTo>
                        <a:pt x="112" y="598"/>
                      </a:lnTo>
                      <a:lnTo>
                        <a:pt x="83" y="581"/>
                      </a:lnTo>
                      <a:lnTo>
                        <a:pt x="58" y="566"/>
                      </a:lnTo>
                      <a:lnTo>
                        <a:pt x="37" y="554"/>
                      </a:lnTo>
                      <a:lnTo>
                        <a:pt x="21" y="543"/>
                      </a:lnTo>
                      <a:lnTo>
                        <a:pt x="10" y="536"/>
                      </a:lnTo>
                      <a:lnTo>
                        <a:pt x="2" y="531"/>
                      </a:lnTo>
                      <a:lnTo>
                        <a:pt x="0" y="529"/>
                      </a:lnTo>
                      <a:lnTo>
                        <a:pt x="118" y="280"/>
                      </a:lnTo>
                      <a:lnTo>
                        <a:pt x="118" y="0"/>
                      </a:lnTo>
                      <a:close/>
                    </a:path>
                  </a:pathLst>
                </a:custGeom>
                <a:solidFill>
                  <a:srgbClr val="00396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284" name="Freeform 283"/>
              <p:cNvSpPr/>
              <p:nvPr/>
            </p:nvSpPr>
            <p:spPr bwMode="auto">
              <a:xfrm>
                <a:off x="1792032" y="2959461"/>
                <a:ext cx="1111887" cy="639743"/>
              </a:xfrm>
              <a:custGeom>
                <a:avLst/>
                <a:gdLst>
                  <a:gd name="connsiteX0" fmla="*/ 555943 w 1111887"/>
                  <a:gd name="connsiteY0" fmla="*/ 0 h 639743"/>
                  <a:gd name="connsiteX1" fmla="*/ 1109018 w 1111887"/>
                  <a:gd name="connsiteY1" fmla="*/ 203591 h 639743"/>
                  <a:gd name="connsiteX2" fmla="*/ 1111039 w 1111887"/>
                  <a:gd name="connsiteY2" fmla="*/ 219917 h 639743"/>
                  <a:gd name="connsiteX3" fmla="*/ 1111887 w 1111887"/>
                  <a:gd name="connsiteY3" fmla="*/ 219917 h 639743"/>
                  <a:gd name="connsiteX4" fmla="*/ 1111887 w 1111887"/>
                  <a:gd name="connsiteY4" fmla="*/ 226777 h 639743"/>
                  <a:gd name="connsiteX5" fmla="*/ 1111887 w 1111887"/>
                  <a:gd name="connsiteY5" fmla="*/ 363247 h 639743"/>
                  <a:gd name="connsiteX6" fmla="*/ 1111887 w 1111887"/>
                  <a:gd name="connsiteY6" fmla="*/ 419827 h 639743"/>
                  <a:gd name="connsiteX7" fmla="*/ 1111040 w 1111887"/>
                  <a:gd name="connsiteY7" fmla="*/ 419827 h 639743"/>
                  <a:gd name="connsiteX8" fmla="*/ 1109019 w 1111887"/>
                  <a:gd name="connsiteY8" fmla="*/ 436153 h 639743"/>
                  <a:gd name="connsiteX9" fmla="*/ 555944 w 1111887"/>
                  <a:gd name="connsiteY9" fmla="*/ 639743 h 639743"/>
                  <a:gd name="connsiteX10" fmla="*/ 2870 w 1111887"/>
                  <a:gd name="connsiteY10" fmla="*/ 436153 h 639743"/>
                  <a:gd name="connsiteX11" fmla="*/ 849 w 1111887"/>
                  <a:gd name="connsiteY11" fmla="*/ 419827 h 639743"/>
                  <a:gd name="connsiteX12" fmla="*/ 0 w 1111887"/>
                  <a:gd name="connsiteY12" fmla="*/ 419827 h 639743"/>
                  <a:gd name="connsiteX13" fmla="*/ 0 w 1111887"/>
                  <a:gd name="connsiteY13" fmla="*/ 412966 h 639743"/>
                  <a:gd name="connsiteX14" fmla="*/ 0 w 1111887"/>
                  <a:gd name="connsiteY14" fmla="*/ 226767 h 639743"/>
                  <a:gd name="connsiteX15" fmla="*/ 2869 w 1111887"/>
                  <a:gd name="connsiteY15" fmla="*/ 203591 h 639743"/>
                  <a:gd name="connsiteX16" fmla="*/ 555943 w 1111887"/>
                  <a:gd name="connsiteY16" fmla="*/ 0 h 639743"/>
                  <a:gd name="connsiteX17" fmla="*/ 555943 w 1111887"/>
                  <a:gd name="connsiteY17" fmla="*/ 81811 h 639743"/>
                  <a:gd name="connsiteX18" fmla="*/ 172206 w 1111887"/>
                  <a:gd name="connsiteY18" fmla="*/ 194437 h 639743"/>
                  <a:gd name="connsiteX19" fmla="*/ 555943 w 1111887"/>
                  <a:gd name="connsiteY19" fmla="*/ 307062 h 639743"/>
                  <a:gd name="connsiteX20" fmla="*/ 939680 w 1111887"/>
                  <a:gd name="connsiteY20" fmla="*/ 194437 h 639743"/>
                  <a:gd name="connsiteX21" fmla="*/ 555943 w 1111887"/>
                  <a:gd name="connsiteY21" fmla="*/ 81811 h 6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11887" h="639743">
                    <a:moveTo>
                      <a:pt x="555943" y="0"/>
                    </a:moveTo>
                    <a:cubicBezTo>
                      <a:pt x="843792" y="0"/>
                      <a:pt x="1080548" y="89237"/>
                      <a:pt x="1109018" y="203591"/>
                    </a:cubicBezTo>
                    <a:lnTo>
                      <a:pt x="1111039" y="219917"/>
                    </a:lnTo>
                    <a:lnTo>
                      <a:pt x="1111887" y="219917"/>
                    </a:lnTo>
                    <a:lnTo>
                      <a:pt x="1111887" y="226777"/>
                    </a:lnTo>
                    <a:cubicBezTo>
                      <a:pt x="1111887" y="257382"/>
                      <a:pt x="1111887" y="305002"/>
                      <a:pt x="1111887" y="363247"/>
                    </a:cubicBezTo>
                    <a:lnTo>
                      <a:pt x="1111887" y="419827"/>
                    </a:lnTo>
                    <a:lnTo>
                      <a:pt x="1111040" y="419827"/>
                    </a:lnTo>
                    <a:lnTo>
                      <a:pt x="1109019" y="436153"/>
                    </a:lnTo>
                    <a:cubicBezTo>
                      <a:pt x="1080549" y="550506"/>
                      <a:pt x="843794" y="639743"/>
                      <a:pt x="555944" y="639743"/>
                    </a:cubicBezTo>
                    <a:cubicBezTo>
                      <a:pt x="268095" y="639743"/>
                      <a:pt x="31340" y="550506"/>
                      <a:pt x="2870" y="436153"/>
                    </a:cubicBezTo>
                    <a:lnTo>
                      <a:pt x="849" y="419827"/>
                    </a:lnTo>
                    <a:lnTo>
                      <a:pt x="0" y="419827"/>
                    </a:lnTo>
                    <a:lnTo>
                      <a:pt x="0" y="412966"/>
                    </a:lnTo>
                    <a:lnTo>
                      <a:pt x="0" y="226767"/>
                    </a:lnTo>
                    <a:lnTo>
                      <a:pt x="2869" y="203591"/>
                    </a:lnTo>
                    <a:cubicBezTo>
                      <a:pt x="31339" y="89237"/>
                      <a:pt x="268093" y="0"/>
                      <a:pt x="555943" y="0"/>
                    </a:cubicBezTo>
                    <a:close/>
                    <a:moveTo>
                      <a:pt x="555943" y="81811"/>
                    </a:moveTo>
                    <a:cubicBezTo>
                      <a:pt x="344011" y="81811"/>
                      <a:pt x="172206" y="132234"/>
                      <a:pt x="172206" y="194437"/>
                    </a:cubicBezTo>
                    <a:cubicBezTo>
                      <a:pt x="172206" y="256638"/>
                      <a:pt x="344011" y="307062"/>
                      <a:pt x="555943" y="307062"/>
                    </a:cubicBezTo>
                    <a:cubicBezTo>
                      <a:pt x="767875" y="307062"/>
                      <a:pt x="939680" y="256638"/>
                      <a:pt x="939680" y="194437"/>
                    </a:cubicBezTo>
                    <a:cubicBezTo>
                      <a:pt x="939680" y="132234"/>
                      <a:pt x="767875" y="81811"/>
                      <a:pt x="555943" y="81811"/>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91" name="Group 290"/>
            <p:cNvGrpSpPr/>
            <p:nvPr/>
          </p:nvGrpSpPr>
          <p:grpSpPr>
            <a:xfrm>
              <a:off x="2936845" y="2483903"/>
              <a:ext cx="1186515" cy="2232149"/>
              <a:chOff x="4436501" y="2566568"/>
              <a:chExt cx="1186515" cy="2232149"/>
            </a:xfrm>
          </p:grpSpPr>
          <p:grpSp>
            <p:nvGrpSpPr>
              <p:cNvPr id="292" name="Group 291"/>
              <p:cNvGrpSpPr/>
              <p:nvPr/>
            </p:nvGrpSpPr>
            <p:grpSpPr>
              <a:xfrm>
                <a:off x="4444309" y="3524571"/>
                <a:ext cx="1178707" cy="609439"/>
                <a:chOff x="1329597" y="3742168"/>
                <a:chExt cx="1129205" cy="609439"/>
              </a:xfrm>
            </p:grpSpPr>
            <p:sp>
              <p:nvSpPr>
                <p:cNvPr id="307" name="Freeform 6"/>
                <p:cNvSpPr>
                  <a:spLocks/>
                </p:cNvSpPr>
                <p:nvPr/>
              </p:nvSpPr>
              <p:spPr bwMode="auto">
                <a:xfrm>
                  <a:off x="1360282" y="3915941"/>
                  <a:ext cx="1067836" cy="435666"/>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rgbClr val="00396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08" name="Freeform 7"/>
                <p:cNvSpPr>
                  <a:spLocks/>
                </p:cNvSpPr>
                <p:nvPr/>
              </p:nvSpPr>
              <p:spPr bwMode="auto">
                <a:xfrm>
                  <a:off x="1329597" y="3776468"/>
                  <a:ext cx="1129205" cy="518649"/>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09" name="Freeform 8"/>
                <p:cNvSpPr>
                  <a:spLocks/>
                </p:cNvSpPr>
                <p:nvPr/>
              </p:nvSpPr>
              <p:spPr bwMode="auto">
                <a:xfrm>
                  <a:off x="1331642" y="3742168"/>
                  <a:ext cx="1125114" cy="398321"/>
                </a:xfrm>
                <a:custGeom>
                  <a:avLst/>
                  <a:gdLst>
                    <a:gd name="T0" fmla="*/ 118 w 2472"/>
                    <a:gd name="T1" fmla="*/ 0 h 864"/>
                    <a:gd name="T2" fmla="*/ 1220 w 2472"/>
                    <a:gd name="T3" fmla="*/ 76 h 864"/>
                    <a:gd name="T4" fmla="*/ 1220 w 2472"/>
                    <a:gd name="T5" fmla="*/ 432 h 864"/>
                    <a:gd name="T6" fmla="*/ 1231 w 2472"/>
                    <a:gd name="T7" fmla="*/ 217 h 864"/>
                    <a:gd name="T8" fmla="*/ 2353 w 2472"/>
                    <a:gd name="T9" fmla="*/ 130 h 864"/>
                    <a:gd name="T10" fmla="*/ 2353 w 2472"/>
                    <a:gd name="T11" fmla="*/ 313 h 864"/>
                    <a:gd name="T12" fmla="*/ 2472 w 2472"/>
                    <a:gd name="T13" fmla="*/ 551 h 864"/>
                    <a:gd name="T14" fmla="*/ 2470 w 2472"/>
                    <a:gd name="T15" fmla="*/ 553 h 864"/>
                    <a:gd name="T16" fmla="*/ 2462 w 2472"/>
                    <a:gd name="T17" fmla="*/ 557 h 864"/>
                    <a:gd name="T18" fmla="*/ 2451 w 2472"/>
                    <a:gd name="T19" fmla="*/ 564 h 864"/>
                    <a:gd name="T20" fmla="*/ 2434 w 2472"/>
                    <a:gd name="T21" fmla="*/ 574 h 864"/>
                    <a:gd name="T22" fmla="*/ 2413 w 2472"/>
                    <a:gd name="T23" fmla="*/ 586 h 864"/>
                    <a:gd name="T24" fmla="*/ 2387 w 2472"/>
                    <a:gd name="T25" fmla="*/ 600 h 864"/>
                    <a:gd name="T26" fmla="*/ 2358 w 2472"/>
                    <a:gd name="T27" fmla="*/ 615 h 864"/>
                    <a:gd name="T28" fmla="*/ 2323 w 2472"/>
                    <a:gd name="T29" fmla="*/ 632 h 864"/>
                    <a:gd name="T30" fmla="*/ 2284 w 2472"/>
                    <a:gd name="T31" fmla="*/ 650 h 864"/>
                    <a:gd name="T32" fmla="*/ 2241 w 2472"/>
                    <a:gd name="T33" fmla="*/ 668 h 864"/>
                    <a:gd name="T34" fmla="*/ 2194 w 2472"/>
                    <a:gd name="T35" fmla="*/ 688 h 864"/>
                    <a:gd name="T36" fmla="*/ 2143 w 2472"/>
                    <a:gd name="T37" fmla="*/ 707 h 864"/>
                    <a:gd name="T38" fmla="*/ 2087 w 2472"/>
                    <a:gd name="T39" fmla="*/ 727 h 864"/>
                    <a:gd name="T40" fmla="*/ 2028 w 2472"/>
                    <a:gd name="T41" fmla="*/ 746 h 864"/>
                    <a:gd name="T42" fmla="*/ 1965 w 2472"/>
                    <a:gd name="T43" fmla="*/ 764 h 864"/>
                    <a:gd name="T44" fmla="*/ 1898 w 2472"/>
                    <a:gd name="T45" fmla="*/ 782 h 864"/>
                    <a:gd name="T46" fmla="*/ 1827 w 2472"/>
                    <a:gd name="T47" fmla="*/ 799 h 864"/>
                    <a:gd name="T48" fmla="*/ 1752 w 2472"/>
                    <a:gd name="T49" fmla="*/ 815 h 864"/>
                    <a:gd name="T50" fmla="*/ 1675 w 2472"/>
                    <a:gd name="T51" fmla="*/ 828 h 864"/>
                    <a:gd name="T52" fmla="*/ 1592 w 2472"/>
                    <a:gd name="T53" fmla="*/ 841 h 864"/>
                    <a:gd name="T54" fmla="*/ 1507 w 2472"/>
                    <a:gd name="T55" fmla="*/ 850 h 864"/>
                    <a:gd name="T56" fmla="*/ 1418 w 2472"/>
                    <a:gd name="T57" fmla="*/ 858 h 864"/>
                    <a:gd name="T58" fmla="*/ 1326 w 2472"/>
                    <a:gd name="T59" fmla="*/ 862 h 864"/>
                    <a:gd name="T60" fmla="*/ 1231 w 2472"/>
                    <a:gd name="T61" fmla="*/ 864 h 864"/>
                    <a:gd name="T62" fmla="*/ 1135 w 2472"/>
                    <a:gd name="T63" fmla="*/ 862 h 864"/>
                    <a:gd name="T64" fmla="*/ 1043 w 2472"/>
                    <a:gd name="T65" fmla="*/ 858 h 864"/>
                    <a:gd name="T66" fmla="*/ 954 w 2472"/>
                    <a:gd name="T67" fmla="*/ 849 h 864"/>
                    <a:gd name="T68" fmla="*/ 869 w 2472"/>
                    <a:gd name="T69" fmla="*/ 839 h 864"/>
                    <a:gd name="T70" fmla="*/ 788 w 2472"/>
                    <a:gd name="T71" fmla="*/ 826 h 864"/>
                    <a:gd name="T72" fmla="*/ 710 w 2472"/>
                    <a:gd name="T73" fmla="*/ 811 h 864"/>
                    <a:gd name="T74" fmla="*/ 637 w 2472"/>
                    <a:gd name="T75" fmla="*/ 795 h 864"/>
                    <a:gd name="T76" fmla="*/ 566 w 2472"/>
                    <a:gd name="T77" fmla="*/ 777 h 864"/>
                    <a:gd name="T78" fmla="*/ 500 w 2472"/>
                    <a:gd name="T79" fmla="*/ 758 h 864"/>
                    <a:gd name="T80" fmla="*/ 437 w 2472"/>
                    <a:gd name="T81" fmla="*/ 738 h 864"/>
                    <a:gd name="T82" fmla="*/ 378 w 2472"/>
                    <a:gd name="T83" fmla="*/ 717 h 864"/>
                    <a:gd name="T84" fmla="*/ 324 w 2472"/>
                    <a:gd name="T85" fmla="*/ 696 h 864"/>
                    <a:gd name="T86" fmla="*/ 273 w 2472"/>
                    <a:gd name="T87" fmla="*/ 675 h 864"/>
                    <a:gd name="T88" fmla="*/ 226 w 2472"/>
                    <a:gd name="T89" fmla="*/ 655 h 864"/>
                    <a:gd name="T90" fmla="*/ 184 w 2472"/>
                    <a:gd name="T91" fmla="*/ 635 h 864"/>
                    <a:gd name="T92" fmla="*/ 147 w 2472"/>
                    <a:gd name="T93" fmla="*/ 616 h 864"/>
                    <a:gd name="T94" fmla="*/ 112 w 2472"/>
                    <a:gd name="T95" fmla="*/ 598 h 864"/>
                    <a:gd name="T96" fmla="*/ 83 w 2472"/>
                    <a:gd name="T97" fmla="*/ 581 h 864"/>
                    <a:gd name="T98" fmla="*/ 58 w 2472"/>
                    <a:gd name="T99" fmla="*/ 566 h 864"/>
                    <a:gd name="T100" fmla="*/ 37 w 2472"/>
                    <a:gd name="T101" fmla="*/ 554 h 864"/>
                    <a:gd name="T102" fmla="*/ 21 w 2472"/>
                    <a:gd name="T103" fmla="*/ 543 h 864"/>
                    <a:gd name="T104" fmla="*/ 10 w 2472"/>
                    <a:gd name="T105" fmla="*/ 536 h 864"/>
                    <a:gd name="T106" fmla="*/ 2 w 2472"/>
                    <a:gd name="T107" fmla="*/ 531 h 864"/>
                    <a:gd name="T108" fmla="*/ 0 w 2472"/>
                    <a:gd name="T109" fmla="*/ 529 h 864"/>
                    <a:gd name="T110" fmla="*/ 118 w 2472"/>
                    <a:gd name="T111" fmla="*/ 280 h 864"/>
                    <a:gd name="T112" fmla="*/ 118 w 2472"/>
                    <a:gd name="T113"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2" h="864">
                      <a:moveTo>
                        <a:pt x="118" y="0"/>
                      </a:moveTo>
                      <a:lnTo>
                        <a:pt x="1220" y="76"/>
                      </a:lnTo>
                      <a:lnTo>
                        <a:pt x="1220" y="432"/>
                      </a:lnTo>
                      <a:lnTo>
                        <a:pt x="1231" y="217"/>
                      </a:lnTo>
                      <a:lnTo>
                        <a:pt x="2353" y="130"/>
                      </a:lnTo>
                      <a:lnTo>
                        <a:pt x="2353" y="313"/>
                      </a:lnTo>
                      <a:lnTo>
                        <a:pt x="2472" y="551"/>
                      </a:lnTo>
                      <a:lnTo>
                        <a:pt x="2470" y="553"/>
                      </a:lnTo>
                      <a:lnTo>
                        <a:pt x="2462" y="557"/>
                      </a:lnTo>
                      <a:lnTo>
                        <a:pt x="2451" y="564"/>
                      </a:lnTo>
                      <a:lnTo>
                        <a:pt x="2434" y="574"/>
                      </a:lnTo>
                      <a:lnTo>
                        <a:pt x="2413" y="586"/>
                      </a:lnTo>
                      <a:lnTo>
                        <a:pt x="2387" y="600"/>
                      </a:lnTo>
                      <a:lnTo>
                        <a:pt x="2358" y="615"/>
                      </a:lnTo>
                      <a:lnTo>
                        <a:pt x="2323" y="632"/>
                      </a:lnTo>
                      <a:lnTo>
                        <a:pt x="2284" y="650"/>
                      </a:lnTo>
                      <a:lnTo>
                        <a:pt x="2241" y="668"/>
                      </a:lnTo>
                      <a:lnTo>
                        <a:pt x="2194" y="688"/>
                      </a:lnTo>
                      <a:lnTo>
                        <a:pt x="2143" y="707"/>
                      </a:lnTo>
                      <a:lnTo>
                        <a:pt x="2087" y="727"/>
                      </a:lnTo>
                      <a:lnTo>
                        <a:pt x="2028" y="746"/>
                      </a:lnTo>
                      <a:lnTo>
                        <a:pt x="1965" y="764"/>
                      </a:lnTo>
                      <a:lnTo>
                        <a:pt x="1898" y="782"/>
                      </a:lnTo>
                      <a:lnTo>
                        <a:pt x="1827" y="799"/>
                      </a:lnTo>
                      <a:lnTo>
                        <a:pt x="1752" y="815"/>
                      </a:lnTo>
                      <a:lnTo>
                        <a:pt x="1675" y="828"/>
                      </a:lnTo>
                      <a:lnTo>
                        <a:pt x="1592" y="841"/>
                      </a:lnTo>
                      <a:lnTo>
                        <a:pt x="1507" y="850"/>
                      </a:lnTo>
                      <a:lnTo>
                        <a:pt x="1418" y="858"/>
                      </a:lnTo>
                      <a:lnTo>
                        <a:pt x="1326" y="862"/>
                      </a:lnTo>
                      <a:lnTo>
                        <a:pt x="1231" y="864"/>
                      </a:lnTo>
                      <a:lnTo>
                        <a:pt x="1135" y="862"/>
                      </a:lnTo>
                      <a:lnTo>
                        <a:pt x="1043" y="858"/>
                      </a:lnTo>
                      <a:lnTo>
                        <a:pt x="954" y="849"/>
                      </a:lnTo>
                      <a:lnTo>
                        <a:pt x="869" y="839"/>
                      </a:lnTo>
                      <a:lnTo>
                        <a:pt x="788" y="826"/>
                      </a:lnTo>
                      <a:lnTo>
                        <a:pt x="710" y="811"/>
                      </a:lnTo>
                      <a:lnTo>
                        <a:pt x="637" y="795"/>
                      </a:lnTo>
                      <a:lnTo>
                        <a:pt x="566" y="777"/>
                      </a:lnTo>
                      <a:lnTo>
                        <a:pt x="500" y="758"/>
                      </a:lnTo>
                      <a:lnTo>
                        <a:pt x="437" y="738"/>
                      </a:lnTo>
                      <a:lnTo>
                        <a:pt x="378" y="717"/>
                      </a:lnTo>
                      <a:lnTo>
                        <a:pt x="324" y="696"/>
                      </a:lnTo>
                      <a:lnTo>
                        <a:pt x="273" y="675"/>
                      </a:lnTo>
                      <a:lnTo>
                        <a:pt x="226" y="655"/>
                      </a:lnTo>
                      <a:lnTo>
                        <a:pt x="184" y="635"/>
                      </a:lnTo>
                      <a:lnTo>
                        <a:pt x="147" y="616"/>
                      </a:lnTo>
                      <a:lnTo>
                        <a:pt x="112" y="598"/>
                      </a:lnTo>
                      <a:lnTo>
                        <a:pt x="83" y="581"/>
                      </a:lnTo>
                      <a:lnTo>
                        <a:pt x="58" y="566"/>
                      </a:lnTo>
                      <a:lnTo>
                        <a:pt x="37" y="554"/>
                      </a:lnTo>
                      <a:lnTo>
                        <a:pt x="21" y="543"/>
                      </a:lnTo>
                      <a:lnTo>
                        <a:pt x="10" y="536"/>
                      </a:lnTo>
                      <a:lnTo>
                        <a:pt x="2" y="531"/>
                      </a:lnTo>
                      <a:lnTo>
                        <a:pt x="0" y="529"/>
                      </a:lnTo>
                      <a:lnTo>
                        <a:pt x="118" y="280"/>
                      </a:lnTo>
                      <a:lnTo>
                        <a:pt x="118" y="0"/>
                      </a:lnTo>
                      <a:close/>
                    </a:path>
                  </a:pathLst>
                </a:custGeom>
                <a:solidFill>
                  <a:srgbClr val="00396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293" name="Freeform 292"/>
              <p:cNvSpPr/>
              <p:nvPr/>
            </p:nvSpPr>
            <p:spPr bwMode="auto">
              <a:xfrm>
                <a:off x="4475906" y="3902589"/>
                <a:ext cx="1111889" cy="896128"/>
              </a:xfrm>
              <a:custGeom>
                <a:avLst/>
                <a:gdLst>
                  <a:gd name="connsiteX0" fmla="*/ 0 w 1111889"/>
                  <a:gd name="connsiteY0" fmla="*/ 0 h 896128"/>
                  <a:gd name="connsiteX1" fmla="*/ 849 w 1111889"/>
                  <a:gd name="connsiteY1" fmla="*/ 0 h 896128"/>
                  <a:gd name="connsiteX2" fmla="*/ 2870 w 1111889"/>
                  <a:gd name="connsiteY2" fmla="*/ 16326 h 896128"/>
                  <a:gd name="connsiteX3" fmla="*/ 555944 w 1111889"/>
                  <a:gd name="connsiteY3" fmla="*/ 219916 h 896128"/>
                  <a:gd name="connsiteX4" fmla="*/ 1109019 w 1111889"/>
                  <a:gd name="connsiteY4" fmla="*/ 16326 h 896128"/>
                  <a:gd name="connsiteX5" fmla="*/ 1111040 w 1111889"/>
                  <a:gd name="connsiteY5" fmla="*/ 0 h 896128"/>
                  <a:gd name="connsiteX6" fmla="*/ 1111888 w 1111889"/>
                  <a:gd name="connsiteY6" fmla="*/ 0 h 896128"/>
                  <a:gd name="connsiteX7" fmla="*/ 1111888 w 1111889"/>
                  <a:gd name="connsiteY7" fmla="*/ 33547 h 896128"/>
                  <a:gd name="connsiteX8" fmla="*/ 1111889 w 1111889"/>
                  <a:gd name="connsiteY8" fmla="*/ 669349 h 896128"/>
                  <a:gd name="connsiteX9" fmla="*/ 1111889 w 1111889"/>
                  <a:gd name="connsiteY9" fmla="*/ 669351 h 896128"/>
                  <a:gd name="connsiteX10" fmla="*/ 1111889 w 1111889"/>
                  <a:gd name="connsiteY10" fmla="*/ 669353 h 896128"/>
                  <a:gd name="connsiteX11" fmla="*/ 1111889 w 1111889"/>
                  <a:gd name="connsiteY11" fmla="*/ 676212 h 896128"/>
                  <a:gd name="connsiteX12" fmla="*/ 1111040 w 1111889"/>
                  <a:gd name="connsiteY12" fmla="*/ 676212 h 896128"/>
                  <a:gd name="connsiteX13" fmla="*/ 1109019 w 1111889"/>
                  <a:gd name="connsiteY13" fmla="*/ 692538 h 896128"/>
                  <a:gd name="connsiteX14" fmla="*/ 555944 w 1111889"/>
                  <a:gd name="connsiteY14" fmla="*/ 896128 h 896128"/>
                  <a:gd name="connsiteX15" fmla="*/ 2870 w 1111889"/>
                  <a:gd name="connsiteY15" fmla="*/ 692538 h 896128"/>
                  <a:gd name="connsiteX16" fmla="*/ 849 w 1111889"/>
                  <a:gd name="connsiteY16" fmla="*/ 676212 h 896128"/>
                  <a:gd name="connsiteX17" fmla="*/ 0 w 1111889"/>
                  <a:gd name="connsiteY17" fmla="*/ 676212 h 896128"/>
                  <a:gd name="connsiteX18" fmla="*/ 0 w 1111889"/>
                  <a:gd name="connsiteY18" fmla="*/ 669351 h 896128"/>
                  <a:gd name="connsiteX19" fmla="*/ 0 w 1111889"/>
                  <a:gd name="connsiteY19" fmla="*/ 0 h 89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11889" h="896128">
                    <a:moveTo>
                      <a:pt x="0" y="0"/>
                    </a:moveTo>
                    <a:lnTo>
                      <a:pt x="849" y="0"/>
                    </a:lnTo>
                    <a:lnTo>
                      <a:pt x="2870" y="16326"/>
                    </a:lnTo>
                    <a:cubicBezTo>
                      <a:pt x="31340" y="130679"/>
                      <a:pt x="268095" y="219916"/>
                      <a:pt x="555944" y="219916"/>
                    </a:cubicBezTo>
                    <a:cubicBezTo>
                      <a:pt x="843794" y="219916"/>
                      <a:pt x="1080549" y="130679"/>
                      <a:pt x="1109019" y="16326"/>
                    </a:cubicBezTo>
                    <a:lnTo>
                      <a:pt x="1111040" y="0"/>
                    </a:lnTo>
                    <a:lnTo>
                      <a:pt x="1111888" y="0"/>
                    </a:lnTo>
                    <a:lnTo>
                      <a:pt x="1111888" y="33547"/>
                    </a:lnTo>
                    <a:cubicBezTo>
                      <a:pt x="1111889" y="277250"/>
                      <a:pt x="1111889" y="568047"/>
                      <a:pt x="1111889" y="669349"/>
                    </a:cubicBezTo>
                    <a:lnTo>
                      <a:pt x="1111889" y="669351"/>
                    </a:lnTo>
                    <a:lnTo>
                      <a:pt x="1111889" y="669353"/>
                    </a:lnTo>
                    <a:lnTo>
                      <a:pt x="1111889" y="676212"/>
                    </a:lnTo>
                    <a:lnTo>
                      <a:pt x="1111040" y="676212"/>
                    </a:lnTo>
                    <a:lnTo>
                      <a:pt x="1109019" y="692538"/>
                    </a:lnTo>
                    <a:cubicBezTo>
                      <a:pt x="1080549" y="806891"/>
                      <a:pt x="843794" y="896128"/>
                      <a:pt x="555944" y="896128"/>
                    </a:cubicBezTo>
                    <a:cubicBezTo>
                      <a:pt x="268095" y="896128"/>
                      <a:pt x="31340" y="806891"/>
                      <a:pt x="2870" y="692538"/>
                    </a:cubicBezTo>
                    <a:lnTo>
                      <a:pt x="849" y="676212"/>
                    </a:lnTo>
                    <a:lnTo>
                      <a:pt x="0" y="676212"/>
                    </a:lnTo>
                    <a:lnTo>
                      <a:pt x="0" y="669351"/>
                    </a:lnTo>
                    <a:lnTo>
                      <a:pt x="0" y="0"/>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Black" panose="020B0A02040204020203" pitchFamily="34" charset="0"/>
                    <a:cs typeface="Segoe UI" panose="020B0502040204020203" pitchFamily="34" charset="0"/>
                  </a:rPr>
                  <a:t>Customer </a:t>
                </a:r>
                <a:b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Black" panose="020B0A02040204020203" pitchFamily="34" charset="0"/>
                    <a:cs typeface="Segoe UI" panose="020B0502040204020203" pitchFamily="34" charset="0"/>
                  </a:rPr>
                </a:b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Black" panose="020B0A02040204020203" pitchFamily="34" charset="0"/>
                    <a:cs typeface="Segoe UI" panose="020B0502040204020203" pitchFamily="34" charset="0"/>
                  </a:rPr>
                  <a:t>2</a:t>
                </a:r>
              </a:p>
            </p:txBody>
          </p:sp>
          <p:grpSp>
            <p:nvGrpSpPr>
              <p:cNvPr id="294" name="Group 293"/>
              <p:cNvGrpSpPr/>
              <p:nvPr/>
            </p:nvGrpSpPr>
            <p:grpSpPr>
              <a:xfrm>
                <a:off x="4442174" y="3306738"/>
                <a:ext cx="1178707" cy="609439"/>
                <a:chOff x="1329597" y="3742168"/>
                <a:chExt cx="1129205" cy="609439"/>
              </a:xfrm>
            </p:grpSpPr>
            <p:sp>
              <p:nvSpPr>
                <p:cNvPr id="304" name="Freeform 6"/>
                <p:cNvSpPr>
                  <a:spLocks/>
                </p:cNvSpPr>
                <p:nvPr/>
              </p:nvSpPr>
              <p:spPr bwMode="auto">
                <a:xfrm>
                  <a:off x="1360282" y="3915941"/>
                  <a:ext cx="1067836" cy="435666"/>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rgbClr val="00396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05" name="Freeform 7"/>
                <p:cNvSpPr>
                  <a:spLocks/>
                </p:cNvSpPr>
                <p:nvPr/>
              </p:nvSpPr>
              <p:spPr bwMode="auto">
                <a:xfrm>
                  <a:off x="1329597" y="3776468"/>
                  <a:ext cx="1129205" cy="518649"/>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06" name="Freeform 8"/>
                <p:cNvSpPr>
                  <a:spLocks/>
                </p:cNvSpPr>
                <p:nvPr/>
              </p:nvSpPr>
              <p:spPr bwMode="auto">
                <a:xfrm>
                  <a:off x="1331642" y="3742168"/>
                  <a:ext cx="1125114" cy="398321"/>
                </a:xfrm>
                <a:custGeom>
                  <a:avLst/>
                  <a:gdLst>
                    <a:gd name="T0" fmla="*/ 118 w 2472"/>
                    <a:gd name="T1" fmla="*/ 0 h 864"/>
                    <a:gd name="T2" fmla="*/ 1220 w 2472"/>
                    <a:gd name="T3" fmla="*/ 76 h 864"/>
                    <a:gd name="T4" fmla="*/ 1220 w 2472"/>
                    <a:gd name="T5" fmla="*/ 432 h 864"/>
                    <a:gd name="T6" fmla="*/ 1231 w 2472"/>
                    <a:gd name="T7" fmla="*/ 217 h 864"/>
                    <a:gd name="T8" fmla="*/ 2353 w 2472"/>
                    <a:gd name="T9" fmla="*/ 130 h 864"/>
                    <a:gd name="T10" fmla="*/ 2353 w 2472"/>
                    <a:gd name="T11" fmla="*/ 313 h 864"/>
                    <a:gd name="T12" fmla="*/ 2472 w 2472"/>
                    <a:gd name="T13" fmla="*/ 551 h 864"/>
                    <a:gd name="T14" fmla="*/ 2470 w 2472"/>
                    <a:gd name="T15" fmla="*/ 553 h 864"/>
                    <a:gd name="T16" fmla="*/ 2462 w 2472"/>
                    <a:gd name="T17" fmla="*/ 557 h 864"/>
                    <a:gd name="T18" fmla="*/ 2451 w 2472"/>
                    <a:gd name="T19" fmla="*/ 564 h 864"/>
                    <a:gd name="T20" fmla="*/ 2434 w 2472"/>
                    <a:gd name="T21" fmla="*/ 574 h 864"/>
                    <a:gd name="T22" fmla="*/ 2413 w 2472"/>
                    <a:gd name="T23" fmla="*/ 586 h 864"/>
                    <a:gd name="T24" fmla="*/ 2387 w 2472"/>
                    <a:gd name="T25" fmla="*/ 600 h 864"/>
                    <a:gd name="T26" fmla="*/ 2358 w 2472"/>
                    <a:gd name="T27" fmla="*/ 615 h 864"/>
                    <a:gd name="T28" fmla="*/ 2323 w 2472"/>
                    <a:gd name="T29" fmla="*/ 632 h 864"/>
                    <a:gd name="T30" fmla="*/ 2284 w 2472"/>
                    <a:gd name="T31" fmla="*/ 650 h 864"/>
                    <a:gd name="T32" fmla="*/ 2241 w 2472"/>
                    <a:gd name="T33" fmla="*/ 668 h 864"/>
                    <a:gd name="T34" fmla="*/ 2194 w 2472"/>
                    <a:gd name="T35" fmla="*/ 688 h 864"/>
                    <a:gd name="T36" fmla="*/ 2143 w 2472"/>
                    <a:gd name="T37" fmla="*/ 707 h 864"/>
                    <a:gd name="T38" fmla="*/ 2087 w 2472"/>
                    <a:gd name="T39" fmla="*/ 727 h 864"/>
                    <a:gd name="T40" fmla="*/ 2028 w 2472"/>
                    <a:gd name="T41" fmla="*/ 746 h 864"/>
                    <a:gd name="T42" fmla="*/ 1965 w 2472"/>
                    <a:gd name="T43" fmla="*/ 764 h 864"/>
                    <a:gd name="T44" fmla="*/ 1898 w 2472"/>
                    <a:gd name="T45" fmla="*/ 782 h 864"/>
                    <a:gd name="T46" fmla="*/ 1827 w 2472"/>
                    <a:gd name="T47" fmla="*/ 799 h 864"/>
                    <a:gd name="T48" fmla="*/ 1752 w 2472"/>
                    <a:gd name="T49" fmla="*/ 815 h 864"/>
                    <a:gd name="T50" fmla="*/ 1675 w 2472"/>
                    <a:gd name="T51" fmla="*/ 828 h 864"/>
                    <a:gd name="T52" fmla="*/ 1592 w 2472"/>
                    <a:gd name="T53" fmla="*/ 841 h 864"/>
                    <a:gd name="T54" fmla="*/ 1507 w 2472"/>
                    <a:gd name="T55" fmla="*/ 850 h 864"/>
                    <a:gd name="T56" fmla="*/ 1418 w 2472"/>
                    <a:gd name="T57" fmla="*/ 858 h 864"/>
                    <a:gd name="T58" fmla="*/ 1326 w 2472"/>
                    <a:gd name="T59" fmla="*/ 862 h 864"/>
                    <a:gd name="T60" fmla="*/ 1231 w 2472"/>
                    <a:gd name="T61" fmla="*/ 864 h 864"/>
                    <a:gd name="T62" fmla="*/ 1135 w 2472"/>
                    <a:gd name="T63" fmla="*/ 862 h 864"/>
                    <a:gd name="T64" fmla="*/ 1043 w 2472"/>
                    <a:gd name="T65" fmla="*/ 858 h 864"/>
                    <a:gd name="T66" fmla="*/ 954 w 2472"/>
                    <a:gd name="T67" fmla="*/ 849 h 864"/>
                    <a:gd name="T68" fmla="*/ 869 w 2472"/>
                    <a:gd name="T69" fmla="*/ 839 h 864"/>
                    <a:gd name="T70" fmla="*/ 788 w 2472"/>
                    <a:gd name="T71" fmla="*/ 826 h 864"/>
                    <a:gd name="T72" fmla="*/ 710 w 2472"/>
                    <a:gd name="T73" fmla="*/ 811 h 864"/>
                    <a:gd name="T74" fmla="*/ 637 w 2472"/>
                    <a:gd name="T75" fmla="*/ 795 h 864"/>
                    <a:gd name="T76" fmla="*/ 566 w 2472"/>
                    <a:gd name="T77" fmla="*/ 777 h 864"/>
                    <a:gd name="T78" fmla="*/ 500 w 2472"/>
                    <a:gd name="T79" fmla="*/ 758 h 864"/>
                    <a:gd name="T80" fmla="*/ 437 w 2472"/>
                    <a:gd name="T81" fmla="*/ 738 h 864"/>
                    <a:gd name="T82" fmla="*/ 378 w 2472"/>
                    <a:gd name="T83" fmla="*/ 717 h 864"/>
                    <a:gd name="T84" fmla="*/ 324 w 2472"/>
                    <a:gd name="T85" fmla="*/ 696 h 864"/>
                    <a:gd name="T86" fmla="*/ 273 w 2472"/>
                    <a:gd name="T87" fmla="*/ 675 h 864"/>
                    <a:gd name="T88" fmla="*/ 226 w 2472"/>
                    <a:gd name="T89" fmla="*/ 655 h 864"/>
                    <a:gd name="T90" fmla="*/ 184 w 2472"/>
                    <a:gd name="T91" fmla="*/ 635 h 864"/>
                    <a:gd name="T92" fmla="*/ 147 w 2472"/>
                    <a:gd name="T93" fmla="*/ 616 h 864"/>
                    <a:gd name="T94" fmla="*/ 112 w 2472"/>
                    <a:gd name="T95" fmla="*/ 598 h 864"/>
                    <a:gd name="T96" fmla="*/ 83 w 2472"/>
                    <a:gd name="T97" fmla="*/ 581 h 864"/>
                    <a:gd name="T98" fmla="*/ 58 w 2472"/>
                    <a:gd name="T99" fmla="*/ 566 h 864"/>
                    <a:gd name="T100" fmla="*/ 37 w 2472"/>
                    <a:gd name="T101" fmla="*/ 554 h 864"/>
                    <a:gd name="T102" fmla="*/ 21 w 2472"/>
                    <a:gd name="T103" fmla="*/ 543 h 864"/>
                    <a:gd name="T104" fmla="*/ 10 w 2472"/>
                    <a:gd name="T105" fmla="*/ 536 h 864"/>
                    <a:gd name="T106" fmla="*/ 2 w 2472"/>
                    <a:gd name="T107" fmla="*/ 531 h 864"/>
                    <a:gd name="T108" fmla="*/ 0 w 2472"/>
                    <a:gd name="T109" fmla="*/ 529 h 864"/>
                    <a:gd name="T110" fmla="*/ 118 w 2472"/>
                    <a:gd name="T111" fmla="*/ 280 h 864"/>
                    <a:gd name="T112" fmla="*/ 118 w 2472"/>
                    <a:gd name="T113"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2" h="864">
                      <a:moveTo>
                        <a:pt x="118" y="0"/>
                      </a:moveTo>
                      <a:lnTo>
                        <a:pt x="1220" y="76"/>
                      </a:lnTo>
                      <a:lnTo>
                        <a:pt x="1220" y="432"/>
                      </a:lnTo>
                      <a:lnTo>
                        <a:pt x="1231" y="217"/>
                      </a:lnTo>
                      <a:lnTo>
                        <a:pt x="2353" y="130"/>
                      </a:lnTo>
                      <a:lnTo>
                        <a:pt x="2353" y="313"/>
                      </a:lnTo>
                      <a:lnTo>
                        <a:pt x="2472" y="551"/>
                      </a:lnTo>
                      <a:lnTo>
                        <a:pt x="2470" y="553"/>
                      </a:lnTo>
                      <a:lnTo>
                        <a:pt x="2462" y="557"/>
                      </a:lnTo>
                      <a:lnTo>
                        <a:pt x="2451" y="564"/>
                      </a:lnTo>
                      <a:lnTo>
                        <a:pt x="2434" y="574"/>
                      </a:lnTo>
                      <a:lnTo>
                        <a:pt x="2413" y="586"/>
                      </a:lnTo>
                      <a:lnTo>
                        <a:pt x="2387" y="600"/>
                      </a:lnTo>
                      <a:lnTo>
                        <a:pt x="2358" y="615"/>
                      </a:lnTo>
                      <a:lnTo>
                        <a:pt x="2323" y="632"/>
                      </a:lnTo>
                      <a:lnTo>
                        <a:pt x="2284" y="650"/>
                      </a:lnTo>
                      <a:lnTo>
                        <a:pt x="2241" y="668"/>
                      </a:lnTo>
                      <a:lnTo>
                        <a:pt x="2194" y="688"/>
                      </a:lnTo>
                      <a:lnTo>
                        <a:pt x="2143" y="707"/>
                      </a:lnTo>
                      <a:lnTo>
                        <a:pt x="2087" y="727"/>
                      </a:lnTo>
                      <a:lnTo>
                        <a:pt x="2028" y="746"/>
                      </a:lnTo>
                      <a:lnTo>
                        <a:pt x="1965" y="764"/>
                      </a:lnTo>
                      <a:lnTo>
                        <a:pt x="1898" y="782"/>
                      </a:lnTo>
                      <a:lnTo>
                        <a:pt x="1827" y="799"/>
                      </a:lnTo>
                      <a:lnTo>
                        <a:pt x="1752" y="815"/>
                      </a:lnTo>
                      <a:lnTo>
                        <a:pt x="1675" y="828"/>
                      </a:lnTo>
                      <a:lnTo>
                        <a:pt x="1592" y="841"/>
                      </a:lnTo>
                      <a:lnTo>
                        <a:pt x="1507" y="850"/>
                      </a:lnTo>
                      <a:lnTo>
                        <a:pt x="1418" y="858"/>
                      </a:lnTo>
                      <a:lnTo>
                        <a:pt x="1326" y="862"/>
                      </a:lnTo>
                      <a:lnTo>
                        <a:pt x="1231" y="864"/>
                      </a:lnTo>
                      <a:lnTo>
                        <a:pt x="1135" y="862"/>
                      </a:lnTo>
                      <a:lnTo>
                        <a:pt x="1043" y="858"/>
                      </a:lnTo>
                      <a:lnTo>
                        <a:pt x="954" y="849"/>
                      </a:lnTo>
                      <a:lnTo>
                        <a:pt x="869" y="839"/>
                      </a:lnTo>
                      <a:lnTo>
                        <a:pt x="788" y="826"/>
                      </a:lnTo>
                      <a:lnTo>
                        <a:pt x="710" y="811"/>
                      </a:lnTo>
                      <a:lnTo>
                        <a:pt x="637" y="795"/>
                      </a:lnTo>
                      <a:lnTo>
                        <a:pt x="566" y="777"/>
                      </a:lnTo>
                      <a:lnTo>
                        <a:pt x="500" y="758"/>
                      </a:lnTo>
                      <a:lnTo>
                        <a:pt x="437" y="738"/>
                      </a:lnTo>
                      <a:lnTo>
                        <a:pt x="378" y="717"/>
                      </a:lnTo>
                      <a:lnTo>
                        <a:pt x="324" y="696"/>
                      </a:lnTo>
                      <a:lnTo>
                        <a:pt x="273" y="675"/>
                      </a:lnTo>
                      <a:lnTo>
                        <a:pt x="226" y="655"/>
                      </a:lnTo>
                      <a:lnTo>
                        <a:pt x="184" y="635"/>
                      </a:lnTo>
                      <a:lnTo>
                        <a:pt x="147" y="616"/>
                      </a:lnTo>
                      <a:lnTo>
                        <a:pt x="112" y="598"/>
                      </a:lnTo>
                      <a:lnTo>
                        <a:pt x="83" y="581"/>
                      </a:lnTo>
                      <a:lnTo>
                        <a:pt x="58" y="566"/>
                      </a:lnTo>
                      <a:lnTo>
                        <a:pt x="37" y="554"/>
                      </a:lnTo>
                      <a:lnTo>
                        <a:pt x="21" y="543"/>
                      </a:lnTo>
                      <a:lnTo>
                        <a:pt x="10" y="536"/>
                      </a:lnTo>
                      <a:lnTo>
                        <a:pt x="2" y="531"/>
                      </a:lnTo>
                      <a:lnTo>
                        <a:pt x="0" y="529"/>
                      </a:lnTo>
                      <a:lnTo>
                        <a:pt x="118" y="280"/>
                      </a:lnTo>
                      <a:lnTo>
                        <a:pt x="118" y="0"/>
                      </a:lnTo>
                      <a:close/>
                    </a:path>
                  </a:pathLst>
                </a:custGeom>
                <a:solidFill>
                  <a:srgbClr val="00396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295" name="Group 294"/>
              <p:cNvGrpSpPr/>
              <p:nvPr/>
            </p:nvGrpSpPr>
            <p:grpSpPr>
              <a:xfrm>
                <a:off x="4438636" y="3095620"/>
                <a:ext cx="1178707" cy="609439"/>
                <a:chOff x="1329597" y="3742168"/>
                <a:chExt cx="1129205" cy="609439"/>
              </a:xfrm>
            </p:grpSpPr>
            <p:sp>
              <p:nvSpPr>
                <p:cNvPr id="301" name="Freeform 6"/>
                <p:cNvSpPr>
                  <a:spLocks/>
                </p:cNvSpPr>
                <p:nvPr/>
              </p:nvSpPr>
              <p:spPr bwMode="auto">
                <a:xfrm>
                  <a:off x="1360282" y="3915941"/>
                  <a:ext cx="1067836" cy="435666"/>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rgbClr val="00396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02" name="Freeform 7"/>
                <p:cNvSpPr>
                  <a:spLocks/>
                </p:cNvSpPr>
                <p:nvPr/>
              </p:nvSpPr>
              <p:spPr bwMode="auto">
                <a:xfrm>
                  <a:off x="1329597" y="3776468"/>
                  <a:ext cx="1129205" cy="518649"/>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03" name="Freeform 8"/>
                <p:cNvSpPr>
                  <a:spLocks/>
                </p:cNvSpPr>
                <p:nvPr/>
              </p:nvSpPr>
              <p:spPr bwMode="auto">
                <a:xfrm>
                  <a:off x="1331642" y="3742168"/>
                  <a:ext cx="1125114" cy="398321"/>
                </a:xfrm>
                <a:custGeom>
                  <a:avLst/>
                  <a:gdLst>
                    <a:gd name="T0" fmla="*/ 118 w 2472"/>
                    <a:gd name="T1" fmla="*/ 0 h 864"/>
                    <a:gd name="T2" fmla="*/ 1220 w 2472"/>
                    <a:gd name="T3" fmla="*/ 76 h 864"/>
                    <a:gd name="T4" fmla="*/ 1220 w 2472"/>
                    <a:gd name="T5" fmla="*/ 432 h 864"/>
                    <a:gd name="T6" fmla="*/ 1231 w 2472"/>
                    <a:gd name="T7" fmla="*/ 217 h 864"/>
                    <a:gd name="T8" fmla="*/ 2353 w 2472"/>
                    <a:gd name="T9" fmla="*/ 130 h 864"/>
                    <a:gd name="T10" fmla="*/ 2353 w 2472"/>
                    <a:gd name="T11" fmla="*/ 313 h 864"/>
                    <a:gd name="T12" fmla="*/ 2472 w 2472"/>
                    <a:gd name="T13" fmla="*/ 551 h 864"/>
                    <a:gd name="T14" fmla="*/ 2470 w 2472"/>
                    <a:gd name="T15" fmla="*/ 553 h 864"/>
                    <a:gd name="T16" fmla="*/ 2462 w 2472"/>
                    <a:gd name="T17" fmla="*/ 557 h 864"/>
                    <a:gd name="T18" fmla="*/ 2451 w 2472"/>
                    <a:gd name="T19" fmla="*/ 564 h 864"/>
                    <a:gd name="T20" fmla="*/ 2434 w 2472"/>
                    <a:gd name="T21" fmla="*/ 574 h 864"/>
                    <a:gd name="T22" fmla="*/ 2413 w 2472"/>
                    <a:gd name="T23" fmla="*/ 586 h 864"/>
                    <a:gd name="T24" fmla="*/ 2387 w 2472"/>
                    <a:gd name="T25" fmla="*/ 600 h 864"/>
                    <a:gd name="T26" fmla="*/ 2358 w 2472"/>
                    <a:gd name="T27" fmla="*/ 615 h 864"/>
                    <a:gd name="T28" fmla="*/ 2323 w 2472"/>
                    <a:gd name="T29" fmla="*/ 632 h 864"/>
                    <a:gd name="T30" fmla="*/ 2284 w 2472"/>
                    <a:gd name="T31" fmla="*/ 650 h 864"/>
                    <a:gd name="T32" fmla="*/ 2241 w 2472"/>
                    <a:gd name="T33" fmla="*/ 668 h 864"/>
                    <a:gd name="T34" fmla="*/ 2194 w 2472"/>
                    <a:gd name="T35" fmla="*/ 688 h 864"/>
                    <a:gd name="T36" fmla="*/ 2143 w 2472"/>
                    <a:gd name="T37" fmla="*/ 707 h 864"/>
                    <a:gd name="T38" fmla="*/ 2087 w 2472"/>
                    <a:gd name="T39" fmla="*/ 727 h 864"/>
                    <a:gd name="T40" fmla="*/ 2028 w 2472"/>
                    <a:gd name="T41" fmla="*/ 746 h 864"/>
                    <a:gd name="T42" fmla="*/ 1965 w 2472"/>
                    <a:gd name="T43" fmla="*/ 764 h 864"/>
                    <a:gd name="T44" fmla="*/ 1898 w 2472"/>
                    <a:gd name="T45" fmla="*/ 782 h 864"/>
                    <a:gd name="T46" fmla="*/ 1827 w 2472"/>
                    <a:gd name="T47" fmla="*/ 799 h 864"/>
                    <a:gd name="T48" fmla="*/ 1752 w 2472"/>
                    <a:gd name="T49" fmla="*/ 815 h 864"/>
                    <a:gd name="T50" fmla="*/ 1675 w 2472"/>
                    <a:gd name="T51" fmla="*/ 828 h 864"/>
                    <a:gd name="T52" fmla="*/ 1592 w 2472"/>
                    <a:gd name="T53" fmla="*/ 841 h 864"/>
                    <a:gd name="T54" fmla="*/ 1507 w 2472"/>
                    <a:gd name="T55" fmla="*/ 850 h 864"/>
                    <a:gd name="T56" fmla="*/ 1418 w 2472"/>
                    <a:gd name="T57" fmla="*/ 858 h 864"/>
                    <a:gd name="T58" fmla="*/ 1326 w 2472"/>
                    <a:gd name="T59" fmla="*/ 862 h 864"/>
                    <a:gd name="T60" fmla="*/ 1231 w 2472"/>
                    <a:gd name="T61" fmla="*/ 864 h 864"/>
                    <a:gd name="T62" fmla="*/ 1135 w 2472"/>
                    <a:gd name="T63" fmla="*/ 862 h 864"/>
                    <a:gd name="T64" fmla="*/ 1043 w 2472"/>
                    <a:gd name="T65" fmla="*/ 858 h 864"/>
                    <a:gd name="T66" fmla="*/ 954 w 2472"/>
                    <a:gd name="T67" fmla="*/ 849 h 864"/>
                    <a:gd name="T68" fmla="*/ 869 w 2472"/>
                    <a:gd name="T69" fmla="*/ 839 h 864"/>
                    <a:gd name="T70" fmla="*/ 788 w 2472"/>
                    <a:gd name="T71" fmla="*/ 826 h 864"/>
                    <a:gd name="T72" fmla="*/ 710 w 2472"/>
                    <a:gd name="T73" fmla="*/ 811 h 864"/>
                    <a:gd name="T74" fmla="*/ 637 w 2472"/>
                    <a:gd name="T75" fmla="*/ 795 h 864"/>
                    <a:gd name="T76" fmla="*/ 566 w 2472"/>
                    <a:gd name="T77" fmla="*/ 777 h 864"/>
                    <a:gd name="T78" fmla="*/ 500 w 2472"/>
                    <a:gd name="T79" fmla="*/ 758 h 864"/>
                    <a:gd name="T80" fmla="*/ 437 w 2472"/>
                    <a:gd name="T81" fmla="*/ 738 h 864"/>
                    <a:gd name="T82" fmla="*/ 378 w 2472"/>
                    <a:gd name="T83" fmla="*/ 717 h 864"/>
                    <a:gd name="T84" fmla="*/ 324 w 2472"/>
                    <a:gd name="T85" fmla="*/ 696 h 864"/>
                    <a:gd name="T86" fmla="*/ 273 w 2472"/>
                    <a:gd name="T87" fmla="*/ 675 h 864"/>
                    <a:gd name="T88" fmla="*/ 226 w 2472"/>
                    <a:gd name="T89" fmla="*/ 655 h 864"/>
                    <a:gd name="T90" fmla="*/ 184 w 2472"/>
                    <a:gd name="T91" fmla="*/ 635 h 864"/>
                    <a:gd name="T92" fmla="*/ 147 w 2472"/>
                    <a:gd name="T93" fmla="*/ 616 h 864"/>
                    <a:gd name="T94" fmla="*/ 112 w 2472"/>
                    <a:gd name="T95" fmla="*/ 598 h 864"/>
                    <a:gd name="T96" fmla="*/ 83 w 2472"/>
                    <a:gd name="T97" fmla="*/ 581 h 864"/>
                    <a:gd name="T98" fmla="*/ 58 w 2472"/>
                    <a:gd name="T99" fmla="*/ 566 h 864"/>
                    <a:gd name="T100" fmla="*/ 37 w 2472"/>
                    <a:gd name="T101" fmla="*/ 554 h 864"/>
                    <a:gd name="T102" fmla="*/ 21 w 2472"/>
                    <a:gd name="T103" fmla="*/ 543 h 864"/>
                    <a:gd name="T104" fmla="*/ 10 w 2472"/>
                    <a:gd name="T105" fmla="*/ 536 h 864"/>
                    <a:gd name="T106" fmla="*/ 2 w 2472"/>
                    <a:gd name="T107" fmla="*/ 531 h 864"/>
                    <a:gd name="T108" fmla="*/ 0 w 2472"/>
                    <a:gd name="T109" fmla="*/ 529 h 864"/>
                    <a:gd name="T110" fmla="*/ 118 w 2472"/>
                    <a:gd name="T111" fmla="*/ 280 h 864"/>
                    <a:gd name="T112" fmla="*/ 118 w 2472"/>
                    <a:gd name="T113"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2" h="864">
                      <a:moveTo>
                        <a:pt x="118" y="0"/>
                      </a:moveTo>
                      <a:lnTo>
                        <a:pt x="1220" y="76"/>
                      </a:lnTo>
                      <a:lnTo>
                        <a:pt x="1220" y="432"/>
                      </a:lnTo>
                      <a:lnTo>
                        <a:pt x="1231" y="217"/>
                      </a:lnTo>
                      <a:lnTo>
                        <a:pt x="2353" y="130"/>
                      </a:lnTo>
                      <a:lnTo>
                        <a:pt x="2353" y="313"/>
                      </a:lnTo>
                      <a:lnTo>
                        <a:pt x="2472" y="551"/>
                      </a:lnTo>
                      <a:lnTo>
                        <a:pt x="2470" y="553"/>
                      </a:lnTo>
                      <a:lnTo>
                        <a:pt x="2462" y="557"/>
                      </a:lnTo>
                      <a:lnTo>
                        <a:pt x="2451" y="564"/>
                      </a:lnTo>
                      <a:lnTo>
                        <a:pt x="2434" y="574"/>
                      </a:lnTo>
                      <a:lnTo>
                        <a:pt x="2413" y="586"/>
                      </a:lnTo>
                      <a:lnTo>
                        <a:pt x="2387" y="600"/>
                      </a:lnTo>
                      <a:lnTo>
                        <a:pt x="2358" y="615"/>
                      </a:lnTo>
                      <a:lnTo>
                        <a:pt x="2323" y="632"/>
                      </a:lnTo>
                      <a:lnTo>
                        <a:pt x="2284" y="650"/>
                      </a:lnTo>
                      <a:lnTo>
                        <a:pt x="2241" y="668"/>
                      </a:lnTo>
                      <a:lnTo>
                        <a:pt x="2194" y="688"/>
                      </a:lnTo>
                      <a:lnTo>
                        <a:pt x="2143" y="707"/>
                      </a:lnTo>
                      <a:lnTo>
                        <a:pt x="2087" y="727"/>
                      </a:lnTo>
                      <a:lnTo>
                        <a:pt x="2028" y="746"/>
                      </a:lnTo>
                      <a:lnTo>
                        <a:pt x="1965" y="764"/>
                      </a:lnTo>
                      <a:lnTo>
                        <a:pt x="1898" y="782"/>
                      </a:lnTo>
                      <a:lnTo>
                        <a:pt x="1827" y="799"/>
                      </a:lnTo>
                      <a:lnTo>
                        <a:pt x="1752" y="815"/>
                      </a:lnTo>
                      <a:lnTo>
                        <a:pt x="1675" y="828"/>
                      </a:lnTo>
                      <a:lnTo>
                        <a:pt x="1592" y="841"/>
                      </a:lnTo>
                      <a:lnTo>
                        <a:pt x="1507" y="850"/>
                      </a:lnTo>
                      <a:lnTo>
                        <a:pt x="1418" y="858"/>
                      </a:lnTo>
                      <a:lnTo>
                        <a:pt x="1326" y="862"/>
                      </a:lnTo>
                      <a:lnTo>
                        <a:pt x="1231" y="864"/>
                      </a:lnTo>
                      <a:lnTo>
                        <a:pt x="1135" y="862"/>
                      </a:lnTo>
                      <a:lnTo>
                        <a:pt x="1043" y="858"/>
                      </a:lnTo>
                      <a:lnTo>
                        <a:pt x="954" y="849"/>
                      </a:lnTo>
                      <a:lnTo>
                        <a:pt x="869" y="839"/>
                      </a:lnTo>
                      <a:lnTo>
                        <a:pt x="788" y="826"/>
                      </a:lnTo>
                      <a:lnTo>
                        <a:pt x="710" y="811"/>
                      </a:lnTo>
                      <a:lnTo>
                        <a:pt x="637" y="795"/>
                      </a:lnTo>
                      <a:lnTo>
                        <a:pt x="566" y="777"/>
                      </a:lnTo>
                      <a:lnTo>
                        <a:pt x="500" y="758"/>
                      </a:lnTo>
                      <a:lnTo>
                        <a:pt x="437" y="738"/>
                      </a:lnTo>
                      <a:lnTo>
                        <a:pt x="378" y="717"/>
                      </a:lnTo>
                      <a:lnTo>
                        <a:pt x="324" y="696"/>
                      </a:lnTo>
                      <a:lnTo>
                        <a:pt x="273" y="675"/>
                      </a:lnTo>
                      <a:lnTo>
                        <a:pt x="226" y="655"/>
                      </a:lnTo>
                      <a:lnTo>
                        <a:pt x="184" y="635"/>
                      </a:lnTo>
                      <a:lnTo>
                        <a:pt x="147" y="616"/>
                      </a:lnTo>
                      <a:lnTo>
                        <a:pt x="112" y="598"/>
                      </a:lnTo>
                      <a:lnTo>
                        <a:pt x="83" y="581"/>
                      </a:lnTo>
                      <a:lnTo>
                        <a:pt x="58" y="566"/>
                      </a:lnTo>
                      <a:lnTo>
                        <a:pt x="37" y="554"/>
                      </a:lnTo>
                      <a:lnTo>
                        <a:pt x="21" y="543"/>
                      </a:lnTo>
                      <a:lnTo>
                        <a:pt x="10" y="536"/>
                      </a:lnTo>
                      <a:lnTo>
                        <a:pt x="2" y="531"/>
                      </a:lnTo>
                      <a:lnTo>
                        <a:pt x="0" y="529"/>
                      </a:lnTo>
                      <a:lnTo>
                        <a:pt x="118" y="280"/>
                      </a:lnTo>
                      <a:lnTo>
                        <a:pt x="118" y="0"/>
                      </a:lnTo>
                      <a:close/>
                    </a:path>
                  </a:pathLst>
                </a:custGeom>
                <a:solidFill>
                  <a:srgbClr val="00396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296" name="Group 295"/>
              <p:cNvGrpSpPr/>
              <p:nvPr/>
            </p:nvGrpSpPr>
            <p:grpSpPr>
              <a:xfrm>
                <a:off x="4436501" y="2882770"/>
                <a:ext cx="1178707" cy="609439"/>
                <a:chOff x="1329597" y="3742168"/>
                <a:chExt cx="1129205" cy="609439"/>
              </a:xfrm>
            </p:grpSpPr>
            <p:sp>
              <p:nvSpPr>
                <p:cNvPr id="298" name="Freeform 6"/>
                <p:cNvSpPr>
                  <a:spLocks/>
                </p:cNvSpPr>
                <p:nvPr/>
              </p:nvSpPr>
              <p:spPr bwMode="auto">
                <a:xfrm>
                  <a:off x="1360282" y="3915941"/>
                  <a:ext cx="1067836" cy="435666"/>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rgbClr val="00396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9" name="Freeform 7"/>
                <p:cNvSpPr>
                  <a:spLocks/>
                </p:cNvSpPr>
                <p:nvPr/>
              </p:nvSpPr>
              <p:spPr bwMode="auto">
                <a:xfrm>
                  <a:off x="1329597" y="3776468"/>
                  <a:ext cx="1129205" cy="518649"/>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00" name="Freeform 8"/>
                <p:cNvSpPr>
                  <a:spLocks/>
                </p:cNvSpPr>
                <p:nvPr/>
              </p:nvSpPr>
              <p:spPr bwMode="auto">
                <a:xfrm>
                  <a:off x="1331642" y="3742168"/>
                  <a:ext cx="1125114" cy="398321"/>
                </a:xfrm>
                <a:custGeom>
                  <a:avLst/>
                  <a:gdLst>
                    <a:gd name="T0" fmla="*/ 118 w 2472"/>
                    <a:gd name="T1" fmla="*/ 0 h 864"/>
                    <a:gd name="T2" fmla="*/ 1220 w 2472"/>
                    <a:gd name="T3" fmla="*/ 76 h 864"/>
                    <a:gd name="T4" fmla="*/ 1220 w 2472"/>
                    <a:gd name="T5" fmla="*/ 432 h 864"/>
                    <a:gd name="T6" fmla="*/ 1231 w 2472"/>
                    <a:gd name="T7" fmla="*/ 217 h 864"/>
                    <a:gd name="T8" fmla="*/ 2353 w 2472"/>
                    <a:gd name="T9" fmla="*/ 130 h 864"/>
                    <a:gd name="T10" fmla="*/ 2353 w 2472"/>
                    <a:gd name="T11" fmla="*/ 313 h 864"/>
                    <a:gd name="T12" fmla="*/ 2472 w 2472"/>
                    <a:gd name="T13" fmla="*/ 551 h 864"/>
                    <a:gd name="T14" fmla="*/ 2470 w 2472"/>
                    <a:gd name="T15" fmla="*/ 553 h 864"/>
                    <a:gd name="T16" fmla="*/ 2462 w 2472"/>
                    <a:gd name="T17" fmla="*/ 557 h 864"/>
                    <a:gd name="T18" fmla="*/ 2451 w 2472"/>
                    <a:gd name="T19" fmla="*/ 564 h 864"/>
                    <a:gd name="T20" fmla="*/ 2434 w 2472"/>
                    <a:gd name="T21" fmla="*/ 574 h 864"/>
                    <a:gd name="T22" fmla="*/ 2413 w 2472"/>
                    <a:gd name="T23" fmla="*/ 586 h 864"/>
                    <a:gd name="T24" fmla="*/ 2387 w 2472"/>
                    <a:gd name="T25" fmla="*/ 600 h 864"/>
                    <a:gd name="T26" fmla="*/ 2358 w 2472"/>
                    <a:gd name="T27" fmla="*/ 615 h 864"/>
                    <a:gd name="T28" fmla="*/ 2323 w 2472"/>
                    <a:gd name="T29" fmla="*/ 632 h 864"/>
                    <a:gd name="T30" fmla="*/ 2284 w 2472"/>
                    <a:gd name="T31" fmla="*/ 650 h 864"/>
                    <a:gd name="T32" fmla="*/ 2241 w 2472"/>
                    <a:gd name="T33" fmla="*/ 668 h 864"/>
                    <a:gd name="T34" fmla="*/ 2194 w 2472"/>
                    <a:gd name="T35" fmla="*/ 688 h 864"/>
                    <a:gd name="T36" fmla="*/ 2143 w 2472"/>
                    <a:gd name="T37" fmla="*/ 707 h 864"/>
                    <a:gd name="T38" fmla="*/ 2087 w 2472"/>
                    <a:gd name="T39" fmla="*/ 727 h 864"/>
                    <a:gd name="T40" fmla="*/ 2028 w 2472"/>
                    <a:gd name="T41" fmla="*/ 746 h 864"/>
                    <a:gd name="T42" fmla="*/ 1965 w 2472"/>
                    <a:gd name="T43" fmla="*/ 764 h 864"/>
                    <a:gd name="T44" fmla="*/ 1898 w 2472"/>
                    <a:gd name="T45" fmla="*/ 782 h 864"/>
                    <a:gd name="T46" fmla="*/ 1827 w 2472"/>
                    <a:gd name="T47" fmla="*/ 799 h 864"/>
                    <a:gd name="T48" fmla="*/ 1752 w 2472"/>
                    <a:gd name="T49" fmla="*/ 815 h 864"/>
                    <a:gd name="T50" fmla="*/ 1675 w 2472"/>
                    <a:gd name="T51" fmla="*/ 828 h 864"/>
                    <a:gd name="T52" fmla="*/ 1592 w 2472"/>
                    <a:gd name="T53" fmla="*/ 841 h 864"/>
                    <a:gd name="T54" fmla="*/ 1507 w 2472"/>
                    <a:gd name="T55" fmla="*/ 850 h 864"/>
                    <a:gd name="T56" fmla="*/ 1418 w 2472"/>
                    <a:gd name="T57" fmla="*/ 858 h 864"/>
                    <a:gd name="T58" fmla="*/ 1326 w 2472"/>
                    <a:gd name="T59" fmla="*/ 862 h 864"/>
                    <a:gd name="T60" fmla="*/ 1231 w 2472"/>
                    <a:gd name="T61" fmla="*/ 864 h 864"/>
                    <a:gd name="T62" fmla="*/ 1135 w 2472"/>
                    <a:gd name="T63" fmla="*/ 862 h 864"/>
                    <a:gd name="T64" fmla="*/ 1043 w 2472"/>
                    <a:gd name="T65" fmla="*/ 858 h 864"/>
                    <a:gd name="T66" fmla="*/ 954 w 2472"/>
                    <a:gd name="T67" fmla="*/ 849 h 864"/>
                    <a:gd name="T68" fmla="*/ 869 w 2472"/>
                    <a:gd name="T69" fmla="*/ 839 h 864"/>
                    <a:gd name="T70" fmla="*/ 788 w 2472"/>
                    <a:gd name="T71" fmla="*/ 826 h 864"/>
                    <a:gd name="T72" fmla="*/ 710 w 2472"/>
                    <a:gd name="T73" fmla="*/ 811 h 864"/>
                    <a:gd name="T74" fmla="*/ 637 w 2472"/>
                    <a:gd name="T75" fmla="*/ 795 h 864"/>
                    <a:gd name="T76" fmla="*/ 566 w 2472"/>
                    <a:gd name="T77" fmla="*/ 777 h 864"/>
                    <a:gd name="T78" fmla="*/ 500 w 2472"/>
                    <a:gd name="T79" fmla="*/ 758 h 864"/>
                    <a:gd name="T80" fmla="*/ 437 w 2472"/>
                    <a:gd name="T81" fmla="*/ 738 h 864"/>
                    <a:gd name="T82" fmla="*/ 378 w 2472"/>
                    <a:gd name="T83" fmla="*/ 717 h 864"/>
                    <a:gd name="T84" fmla="*/ 324 w 2472"/>
                    <a:gd name="T85" fmla="*/ 696 h 864"/>
                    <a:gd name="T86" fmla="*/ 273 w 2472"/>
                    <a:gd name="T87" fmla="*/ 675 h 864"/>
                    <a:gd name="T88" fmla="*/ 226 w 2472"/>
                    <a:gd name="T89" fmla="*/ 655 h 864"/>
                    <a:gd name="T90" fmla="*/ 184 w 2472"/>
                    <a:gd name="T91" fmla="*/ 635 h 864"/>
                    <a:gd name="T92" fmla="*/ 147 w 2472"/>
                    <a:gd name="T93" fmla="*/ 616 h 864"/>
                    <a:gd name="T94" fmla="*/ 112 w 2472"/>
                    <a:gd name="T95" fmla="*/ 598 h 864"/>
                    <a:gd name="T96" fmla="*/ 83 w 2472"/>
                    <a:gd name="T97" fmla="*/ 581 h 864"/>
                    <a:gd name="T98" fmla="*/ 58 w 2472"/>
                    <a:gd name="T99" fmla="*/ 566 h 864"/>
                    <a:gd name="T100" fmla="*/ 37 w 2472"/>
                    <a:gd name="T101" fmla="*/ 554 h 864"/>
                    <a:gd name="T102" fmla="*/ 21 w 2472"/>
                    <a:gd name="T103" fmla="*/ 543 h 864"/>
                    <a:gd name="T104" fmla="*/ 10 w 2472"/>
                    <a:gd name="T105" fmla="*/ 536 h 864"/>
                    <a:gd name="T106" fmla="*/ 2 w 2472"/>
                    <a:gd name="T107" fmla="*/ 531 h 864"/>
                    <a:gd name="T108" fmla="*/ 0 w 2472"/>
                    <a:gd name="T109" fmla="*/ 529 h 864"/>
                    <a:gd name="T110" fmla="*/ 118 w 2472"/>
                    <a:gd name="T111" fmla="*/ 280 h 864"/>
                    <a:gd name="T112" fmla="*/ 118 w 2472"/>
                    <a:gd name="T113"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2" h="864">
                      <a:moveTo>
                        <a:pt x="118" y="0"/>
                      </a:moveTo>
                      <a:lnTo>
                        <a:pt x="1220" y="76"/>
                      </a:lnTo>
                      <a:lnTo>
                        <a:pt x="1220" y="432"/>
                      </a:lnTo>
                      <a:lnTo>
                        <a:pt x="1231" y="217"/>
                      </a:lnTo>
                      <a:lnTo>
                        <a:pt x="2353" y="130"/>
                      </a:lnTo>
                      <a:lnTo>
                        <a:pt x="2353" y="313"/>
                      </a:lnTo>
                      <a:lnTo>
                        <a:pt x="2472" y="551"/>
                      </a:lnTo>
                      <a:lnTo>
                        <a:pt x="2470" y="553"/>
                      </a:lnTo>
                      <a:lnTo>
                        <a:pt x="2462" y="557"/>
                      </a:lnTo>
                      <a:lnTo>
                        <a:pt x="2451" y="564"/>
                      </a:lnTo>
                      <a:lnTo>
                        <a:pt x="2434" y="574"/>
                      </a:lnTo>
                      <a:lnTo>
                        <a:pt x="2413" y="586"/>
                      </a:lnTo>
                      <a:lnTo>
                        <a:pt x="2387" y="600"/>
                      </a:lnTo>
                      <a:lnTo>
                        <a:pt x="2358" y="615"/>
                      </a:lnTo>
                      <a:lnTo>
                        <a:pt x="2323" y="632"/>
                      </a:lnTo>
                      <a:lnTo>
                        <a:pt x="2284" y="650"/>
                      </a:lnTo>
                      <a:lnTo>
                        <a:pt x="2241" y="668"/>
                      </a:lnTo>
                      <a:lnTo>
                        <a:pt x="2194" y="688"/>
                      </a:lnTo>
                      <a:lnTo>
                        <a:pt x="2143" y="707"/>
                      </a:lnTo>
                      <a:lnTo>
                        <a:pt x="2087" y="727"/>
                      </a:lnTo>
                      <a:lnTo>
                        <a:pt x="2028" y="746"/>
                      </a:lnTo>
                      <a:lnTo>
                        <a:pt x="1965" y="764"/>
                      </a:lnTo>
                      <a:lnTo>
                        <a:pt x="1898" y="782"/>
                      </a:lnTo>
                      <a:lnTo>
                        <a:pt x="1827" y="799"/>
                      </a:lnTo>
                      <a:lnTo>
                        <a:pt x="1752" y="815"/>
                      </a:lnTo>
                      <a:lnTo>
                        <a:pt x="1675" y="828"/>
                      </a:lnTo>
                      <a:lnTo>
                        <a:pt x="1592" y="841"/>
                      </a:lnTo>
                      <a:lnTo>
                        <a:pt x="1507" y="850"/>
                      </a:lnTo>
                      <a:lnTo>
                        <a:pt x="1418" y="858"/>
                      </a:lnTo>
                      <a:lnTo>
                        <a:pt x="1326" y="862"/>
                      </a:lnTo>
                      <a:lnTo>
                        <a:pt x="1231" y="864"/>
                      </a:lnTo>
                      <a:lnTo>
                        <a:pt x="1135" y="862"/>
                      </a:lnTo>
                      <a:lnTo>
                        <a:pt x="1043" y="858"/>
                      </a:lnTo>
                      <a:lnTo>
                        <a:pt x="954" y="849"/>
                      </a:lnTo>
                      <a:lnTo>
                        <a:pt x="869" y="839"/>
                      </a:lnTo>
                      <a:lnTo>
                        <a:pt x="788" y="826"/>
                      </a:lnTo>
                      <a:lnTo>
                        <a:pt x="710" y="811"/>
                      </a:lnTo>
                      <a:lnTo>
                        <a:pt x="637" y="795"/>
                      </a:lnTo>
                      <a:lnTo>
                        <a:pt x="566" y="777"/>
                      </a:lnTo>
                      <a:lnTo>
                        <a:pt x="500" y="758"/>
                      </a:lnTo>
                      <a:lnTo>
                        <a:pt x="437" y="738"/>
                      </a:lnTo>
                      <a:lnTo>
                        <a:pt x="378" y="717"/>
                      </a:lnTo>
                      <a:lnTo>
                        <a:pt x="324" y="696"/>
                      </a:lnTo>
                      <a:lnTo>
                        <a:pt x="273" y="675"/>
                      </a:lnTo>
                      <a:lnTo>
                        <a:pt x="226" y="655"/>
                      </a:lnTo>
                      <a:lnTo>
                        <a:pt x="184" y="635"/>
                      </a:lnTo>
                      <a:lnTo>
                        <a:pt x="147" y="616"/>
                      </a:lnTo>
                      <a:lnTo>
                        <a:pt x="112" y="598"/>
                      </a:lnTo>
                      <a:lnTo>
                        <a:pt x="83" y="581"/>
                      </a:lnTo>
                      <a:lnTo>
                        <a:pt x="58" y="566"/>
                      </a:lnTo>
                      <a:lnTo>
                        <a:pt x="37" y="554"/>
                      </a:lnTo>
                      <a:lnTo>
                        <a:pt x="21" y="543"/>
                      </a:lnTo>
                      <a:lnTo>
                        <a:pt x="10" y="536"/>
                      </a:lnTo>
                      <a:lnTo>
                        <a:pt x="2" y="531"/>
                      </a:lnTo>
                      <a:lnTo>
                        <a:pt x="0" y="529"/>
                      </a:lnTo>
                      <a:lnTo>
                        <a:pt x="118" y="280"/>
                      </a:lnTo>
                      <a:lnTo>
                        <a:pt x="118" y="0"/>
                      </a:lnTo>
                      <a:close/>
                    </a:path>
                  </a:pathLst>
                </a:custGeom>
                <a:solidFill>
                  <a:srgbClr val="00396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297" name="Freeform 296"/>
              <p:cNvSpPr/>
              <p:nvPr/>
            </p:nvSpPr>
            <p:spPr bwMode="auto">
              <a:xfrm>
                <a:off x="4475906" y="2566568"/>
                <a:ext cx="1111887" cy="639743"/>
              </a:xfrm>
              <a:custGeom>
                <a:avLst/>
                <a:gdLst>
                  <a:gd name="connsiteX0" fmla="*/ 555943 w 1111887"/>
                  <a:gd name="connsiteY0" fmla="*/ 0 h 639743"/>
                  <a:gd name="connsiteX1" fmla="*/ 1109018 w 1111887"/>
                  <a:gd name="connsiteY1" fmla="*/ 203591 h 639743"/>
                  <a:gd name="connsiteX2" fmla="*/ 1111039 w 1111887"/>
                  <a:gd name="connsiteY2" fmla="*/ 219917 h 639743"/>
                  <a:gd name="connsiteX3" fmla="*/ 1111887 w 1111887"/>
                  <a:gd name="connsiteY3" fmla="*/ 219917 h 639743"/>
                  <a:gd name="connsiteX4" fmla="*/ 1111887 w 1111887"/>
                  <a:gd name="connsiteY4" fmla="*/ 226777 h 639743"/>
                  <a:gd name="connsiteX5" fmla="*/ 1111887 w 1111887"/>
                  <a:gd name="connsiteY5" fmla="*/ 363247 h 639743"/>
                  <a:gd name="connsiteX6" fmla="*/ 1111887 w 1111887"/>
                  <a:gd name="connsiteY6" fmla="*/ 419827 h 639743"/>
                  <a:gd name="connsiteX7" fmla="*/ 1111040 w 1111887"/>
                  <a:gd name="connsiteY7" fmla="*/ 419827 h 639743"/>
                  <a:gd name="connsiteX8" fmla="*/ 1109019 w 1111887"/>
                  <a:gd name="connsiteY8" fmla="*/ 436153 h 639743"/>
                  <a:gd name="connsiteX9" fmla="*/ 555944 w 1111887"/>
                  <a:gd name="connsiteY9" fmla="*/ 639743 h 639743"/>
                  <a:gd name="connsiteX10" fmla="*/ 2870 w 1111887"/>
                  <a:gd name="connsiteY10" fmla="*/ 436153 h 639743"/>
                  <a:gd name="connsiteX11" fmla="*/ 849 w 1111887"/>
                  <a:gd name="connsiteY11" fmla="*/ 419827 h 639743"/>
                  <a:gd name="connsiteX12" fmla="*/ 0 w 1111887"/>
                  <a:gd name="connsiteY12" fmla="*/ 419827 h 639743"/>
                  <a:gd name="connsiteX13" fmla="*/ 0 w 1111887"/>
                  <a:gd name="connsiteY13" fmla="*/ 412966 h 639743"/>
                  <a:gd name="connsiteX14" fmla="*/ 0 w 1111887"/>
                  <a:gd name="connsiteY14" fmla="*/ 226767 h 639743"/>
                  <a:gd name="connsiteX15" fmla="*/ 2869 w 1111887"/>
                  <a:gd name="connsiteY15" fmla="*/ 203591 h 639743"/>
                  <a:gd name="connsiteX16" fmla="*/ 555943 w 1111887"/>
                  <a:gd name="connsiteY16" fmla="*/ 0 h 639743"/>
                  <a:gd name="connsiteX17" fmla="*/ 555943 w 1111887"/>
                  <a:gd name="connsiteY17" fmla="*/ 81811 h 639743"/>
                  <a:gd name="connsiteX18" fmla="*/ 172206 w 1111887"/>
                  <a:gd name="connsiteY18" fmla="*/ 194437 h 639743"/>
                  <a:gd name="connsiteX19" fmla="*/ 555943 w 1111887"/>
                  <a:gd name="connsiteY19" fmla="*/ 307062 h 639743"/>
                  <a:gd name="connsiteX20" fmla="*/ 939680 w 1111887"/>
                  <a:gd name="connsiteY20" fmla="*/ 194437 h 639743"/>
                  <a:gd name="connsiteX21" fmla="*/ 555943 w 1111887"/>
                  <a:gd name="connsiteY21" fmla="*/ 81811 h 6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11887" h="639743">
                    <a:moveTo>
                      <a:pt x="555943" y="0"/>
                    </a:moveTo>
                    <a:cubicBezTo>
                      <a:pt x="843792" y="0"/>
                      <a:pt x="1080548" y="89237"/>
                      <a:pt x="1109018" y="203591"/>
                    </a:cubicBezTo>
                    <a:lnTo>
                      <a:pt x="1111039" y="219917"/>
                    </a:lnTo>
                    <a:lnTo>
                      <a:pt x="1111887" y="219917"/>
                    </a:lnTo>
                    <a:lnTo>
                      <a:pt x="1111887" y="226777"/>
                    </a:lnTo>
                    <a:cubicBezTo>
                      <a:pt x="1111887" y="257382"/>
                      <a:pt x="1111887" y="305002"/>
                      <a:pt x="1111887" y="363247"/>
                    </a:cubicBezTo>
                    <a:lnTo>
                      <a:pt x="1111887" y="419827"/>
                    </a:lnTo>
                    <a:lnTo>
                      <a:pt x="1111040" y="419827"/>
                    </a:lnTo>
                    <a:lnTo>
                      <a:pt x="1109019" y="436153"/>
                    </a:lnTo>
                    <a:cubicBezTo>
                      <a:pt x="1080549" y="550506"/>
                      <a:pt x="843794" y="639743"/>
                      <a:pt x="555944" y="639743"/>
                    </a:cubicBezTo>
                    <a:cubicBezTo>
                      <a:pt x="268095" y="639743"/>
                      <a:pt x="31340" y="550506"/>
                      <a:pt x="2870" y="436153"/>
                    </a:cubicBezTo>
                    <a:lnTo>
                      <a:pt x="849" y="419827"/>
                    </a:lnTo>
                    <a:lnTo>
                      <a:pt x="0" y="419827"/>
                    </a:lnTo>
                    <a:lnTo>
                      <a:pt x="0" y="412966"/>
                    </a:lnTo>
                    <a:lnTo>
                      <a:pt x="0" y="226767"/>
                    </a:lnTo>
                    <a:lnTo>
                      <a:pt x="2869" y="203591"/>
                    </a:lnTo>
                    <a:cubicBezTo>
                      <a:pt x="31339" y="89237"/>
                      <a:pt x="268093" y="0"/>
                      <a:pt x="555943" y="0"/>
                    </a:cubicBezTo>
                    <a:close/>
                    <a:moveTo>
                      <a:pt x="555943" y="81811"/>
                    </a:moveTo>
                    <a:cubicBezTo>
                      <a:pt x="344011" y="81811"/>
                      <a:pt x="172206" y="132234"/>
                      <a:pt x="172206" y="194437"/>
                    </a:cubicBezTo>
                    <a:cubicBezTo>
                      <a:pt x="172206" y="256638"/>
                      <a:pt x="344011" y="307062"/>
                      <a:pt x="555943" y="307062"/>
                    </a:cubicBezTo>
                    <a:cubicBezTo>
                      <a:pt x="767875" y="307062"/>
                      <a:pt x="939680" y="256638"/>
                      <a:pt x="939680" y="194437"/>
                    </a:cubicBezTo>
                    <a:cubicBezTo>
                      <a:pt x="939680" y="132234"/>
                      <a:pt x="767875" y="81811"/>
                      <a:pt x="555943" y="81811"/>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0" name="Group 49"/>
          <p:cNvGrpSpPr/>
          <p:nvPr/>
        </p:nvGrpSpPr>
        <p:grpSpPr>
          <a:xfrm>
            <a:off x="11058093" y="5385795"/>
            <a:ext cx="212569" cy="340110"/>
            <a:chOff x="4527638" y="1798313"/>
            <a:chExt cx="882308" cy="1411693"/>
          </a:xfrm>
        </p:grpSpPr>
        <p:sp>
          <p:nvSpPr>
            <p:cNvPr id="51" name="Freeform 50"/>
            <p:cNvSpPr/>
            <p:nvPr/>
          </p:nvSpPr>
          <p:spPr bwMode="auto">
            <a:xfrm>
              <a:off x="4563541" y="1820908"/>
              <a:ext cx="756308" cy="1353911"/>
            </a:xfrm>
            <a:custGeom>
              <a:avLst/>
              <a:gdLst>
                <a:gd name="connsiteX0" fmla="*/ 8708 w 735874"/>
                <a:gd name="connsiteY0" fmla="*/ 0 h 1328057"/>
                <a:gd name="connsiteX1" fmla="*/ 0 w 735874"/>
                <a:gd name="connsiteY1" fmla="*/ 1040674 h 1328057"/>
                <a:gd name="connsiteX2" fmla="*/ 265611 w 735874"/>
                <a:gd name="connsiteY2" fmla="*/ 836023 h 1328057"/>
                <a:gd name="connsiteX3" fmla="*/ 531223 w 735874"/>
                <a:gd name="connsiteY3" fmla="*/ 1328057 h 1328057"/>
                <a:gd name="connsiteX4" fmla="*/ 670560 w 735874"/>
                <a:gd name="connsiteY4" fmla="*/ 1301931 h 1328057"/>
                <a:gd name="connsiteX5" fmla="*/ 705394 w 735874"/>
                <a:gd name="connsiteY5" fmla="*/ 1227908 h 1328057"/>
                <a:gd name="connsiteX6" fmla="*/ 492034 w 735874"/>
                <a:gd name="connsiteY6" fmla="*/ 744583 h 1328057"/>
                <a:gd name="connsiteX7" fmla="*/ 735874 w 735874"/>
                <a:gd name="connsiteY7" fmla="*/ 705394 h 1328057"/>
                <a:gd name="connsiteX8" fmla="*/ 8708 w 735874"/>
                <a:gd name="connsiteY8" fmla="*/ 0 h 1328057"/>
                <a:gd name="connsiteX0" fmla="*/ 566 w 739979"/>
                <a:gd name="connsiteY0" fmla="*/ 0 h 1362075"/>
                <a:gd name="connsiteX1" fmla="*/ 4105 w 739979"/>
                <a:gd name="connsiteY1" fmla="*/ 1074692 h 1362075"/>
                <a:gd name="connsiteX2" fmla="*/ 269716 w 739979"/>
                <a:gd name="connsiteY2" fmla="*/ 870041 h 1362075"/>
                <a:gd name="connsiteX3" fmla="*/ 535328 w 739979"/>
                <a:gd name="connsiteY3" fmla="*/ 1362075 h 1362075"/>
                <a:gd name="connsiteX4" fmla="*/ 674665 w 739979"/>
                <a:gd name="connsiteY4" fmla="*/ 1335949 h 1362075"/>
                <a:gd name="connsiteX5" fmla="*/ 709499 w 739979"/>
                <a:gd name="connsiteY5" fmla="*/ 1261926 h 1362075"/>
                <a:gd name="connsiteX6" fmla="*/ 496139 w 739979"/>
                <a:gd name="connsiteY6" fmla="*/ 778601 h 1362075"/>
                <a:gd name="connsiteX7" fmla="*/ 739979 w 739979"/>
                <a:gd name="connsiteY7" fmla="*/ 739412 h 1362075"/>
                <a:gd name="connsiteX8" fmla="*/ 566 w 739979"/>
                <a:gd name="connsiteY8" fmla="*/ 0 h 1362075"/>
                <a:gd name="connsiteX0" fmla="*/ 566 w 756308"/>
                <a:gd name="connsiteY0" fmla="*/ 0 h 1362075"/>
                <a:gd name="connsiteX1" fmla="*/ 4105 w 756308"/>
                <a:gd name="connsiteY1" fmla="*/ 1074692 h 1362075"/>
                <a:gd name="connsiteX2" fmla="*/ 269716 w 756308"/>
                <a:gd name="connsiteY2" fmla="*/ 870041 h 1362075"/>
                <a:gd name="connsiteX3" fmla="*/ 535328 w 756308"/>
                <a:gd name="connsiteY3" fmla="*/ 1362075 h 1362075"/>
                <a:gd name="connsiteX4" fmla="*/ 674665 w 756308"/>
                <a:gd name="connsiteY4" fmla="*/ 1335949 h 1362075"/>
                <a:gd name="connsiteX5" fmla="*/ 709499 w 756308"/>
                <a:gd name="connsiteY5" fmla="*/ 1261926 h 1362075"/>
                <a:gd name="connsiteX6" fmla="*/ 496139 w 756308"/>
                <a:gd name="connsiteY6" fmla="*/ 778601 h 1362075"/>
                <a:gd name="connsiteX7" fmla="*/ 756308 w 756308"/>
                <a:gd name="connsiteY7" fmla="*/ 763905 h 1362075"/>
                <a:gd name="connsiteX8" fmla="*/ 566 w 756308"/>
                <a:gd name="connsiteY8" fmla="*/ 0 h 1362075"/>
                <a:gd name="connsiteX0" fmla="*/ 566 w 756308"/>
                <a:gd name="connsiteY0" fmla="*/ 0 h 1362075"/>
                <a:gd name="connsiteX1" fmla="*/ 4105 w 756308"/>
                <a:gd name="connsiteY1" fmla="*/ 1074692 h 1362075"/>
                <a:gd name="connsiteX2" fmla="*/ 269716 w 756308"/>
                <a:gd name="connsiteY2" fmla="*/ 870041 h 1362075"/>
                <a:gd name="connsiteX3" fmla="*/ 535328 w 756308"/>
                <a:gd name="connsiteY3" fmla="*/ 1362075 h 1362075"/>
                <a:gd name="connsiteX4" fmla="*/ 674665 w 756308"/>
                <a:gd name="connsiteY4" fmla="*/ 1335949 h 1362075"/>
                <a:gd name="connsiteX5" fmla="*/ 709499 w 756308"/>
                <a:gd name="connsiteY5" fmla="*/ 1261926 h 1362075"/>
                <a:gd name="connsiteX6" fmla="*/ 490696 w 756308"/>
                <a:gd name="connsiteY6" fmla="*/ 755469 h 1362075"/>
                <a:gd name="connsiteX7" fmla="*/ 756308 w 756308"/>
                <a:gd name="connsiteY7" fmla="*/ 763905 h 1362075"/>
                <a:gd name="connsiteX8" fmla="*/ 566 w 756308"/>
                <a:gd name="connsiteY8" fmla="*/ 0 h 1362075"/>
                <a:gd name="connsiteX0" fmla="*/ 566 w 756308"/>
                <a:gd name="connsiteY0" fmla="*/ 0 h 1362075"/>
                <a:gd name="connsiteX1" fmla="*/ 4105 w 756308"/>
                <a:gd name="connsiteY1" fmla="*/ 1074692 h 1362075"/>
                <a:gd name="connsiteX2" fmla="*/ 269716 w 756308"/>
                <a:gd name="connsiteY2" fmla="*/ 870041 h 1362075"/>
                <a:gd name="connsiteX3" fmla="*/ 535328 w 756308"/>
                <a:gd name="connsiteY3" fmla="*/ 1362075 h 1362075"/>
                <a:gd name="connsiteX4" fmla="*/ 674665 w 756308"/>
                <a:gd name="connsiteY4" fmla="*/ 1335949 h 1362075"/>
                <a:gd name="connsiteX5" fmla="*/ 674120 w 756308"/>
                <a:gd name="connsiteY5" fmla="*/ 1279616 h 1362075"/>
                <a:gd name="connsiteX6" fmla="*/ 490696 w 756308"/>
                <a:gd name="connsiteY6" fmla="*/ 755469 h 1362075"/>
                <a:gd name="connsiteX7" fmla="*/ 756308 w 756308"/>
                <a:gd name="connsiteY7" fmla="*/ 763905 h 1362075"/>
                <a:gd name="connsiteX8" fmla="*/ 566 w 756308"/>
                <a:gd name="connsiteY8" fmla="*/ 0 h 1362075"/>
                <a:gd name="connsiteX0" fmla="*/ 566 w 756308"/>
                <a:gd name="connsiteY0" fmla="*/ 0 h 1353911"/>
                <a:gd name="connsiteX1" fmla="*/ 4105 w 756308"/>
                <a:gd name="connsiteY1" fmla="*/ 1074692 h 1353911"/>
                <a:gd name="connsiteX2" fmla="*/ 269716 w 756308"/>
                <a:gd name="connsiteY2" fmla="*/ 870041 h 1353911"/>
                <a:gd name="connsiteX3" fmla="*/ 521721 w 756308"/>
                <a:gd name="connsiteY3" fmla="*/ 1353911 h 1353911"/>
                <a:gd name="connsiteX4" fmla="*/ 674665 w 756308"/>
                <a:gd name="connsiteY4" fmla="*/ 1335949 h 1353911"/>
                <a:gd name="connsiteX5" fmla="*/ 674120 w 756308"/>
                <a:gd name="connsiteY5" fmla="*/ 1279616 h 1353911"/>
                <a:gd name="connsiteX6" fmla="*/ 490696 w 756308"/>
                <a:gd name="connsiteY6" fmla="*/ 755469 h 1353911"/>
                <a:gd name="connsiteX7" fmla="*/ 756308 w 756308"/>
                <a:gd name="connsiteY7" fmla="*/ 763905 h 1353911"/>
                <a:gd name="connsiteX8" fmla="*/ 566 w 756308"/>
                <a:gd name="connsiteY8" fmla="*/ 0 h 1353911"/>
                <a:gd name="connsiteX0" fmla="*/ 566 w 756308"/>
                <a:gd name="connsiteY0" fmla="*/ 0 h 1353911"/>
                <a:gd name="connsiteX1" fmla="*/ 4105 w 756308"/>
                <a:gd name="connsiteY1" fmla="*/ 1074692 h 1353911"/>
                <a:gd name="connsiteX2" fmla="*/ 284684 w 756308"/>
                <a:gd name="connsiteY2" fmla="*/ 864598 h 1353911"/>
                <a:gd name="connsiteX3" fmla="*/ 521721 w 756308"/>
                <a:gd name="connsiteY3" fmla="*/ 1353911 h 1353911"/>
                <a:gd name="connsiteX4" fmla="*/ 674665 w 756308"/>
                <a:gd name="connsiteY4" fmla="*/ 1335949 h 1353911"/>
                <a:gd name="connsiteX5" fmla="*/ 674120 w 756308"/>
                <a:gd name="connsiteY5" fmla="*/ 1279616 h 1353911"/>
                <a:gd name="connsiteX6" fmla="*/ 490696 w 756308"/>
                <a:gd name="connsiteY6" fmla="*/ 755469 h 1353911"/>
                <a:gd name="connsiteX7" fmla="*/ 756308 w 756308"/>
                <a:gd name="connsiteY7" fmla="*/ 763905 h 1353911"/>
                <a:gd name="connsiteX8" fmla="*/ 566 w 756308"/>
                <a:gd name="connsiteY8" fmla="*/ 0 h 1353911"/>
                <a:gd name="connsiteX0" fmla="*/ 566 w 756308"/>
                <a:gd name="connsiteY0" fmla="*/ 0 h 1353911"/>
                <a:gd name="connsiteX1" fmla="*/ 4105 w 756308"/>
                <a:gd name="connsiteY1" fmla="*/ 1074692 h 1353911"/>
                <a:gd name="connsiteX2" fmla="*/ 277880 w 756308"/>
                <a:gd name="connsiteY2" fmla="*/ 872762 h 1353911"/>
                <a:gd name="connsiteX3" fmla="*/ 521721 w 756308"/>
                <a:gd name="connsiteY3" fmla="*/ 1353911 h 1353911"/>
                <a:gd name="connsiteX4" fmla="*/ 674665 w 756308"/>
                <a:gd name="connsiteY4" fmla="*/ 1335949 h 1353911"/>
                <a:gd name="connsiteX5" fmla="*/ 674120 w 756308"/>
                <a:gd name="connsiteY5" fmla="*/ 1279616 h 1353911"/>
                <a:gd name="connsiteX6" fmla="*/ 490696 w 756308"/>
                <a:gd name="connsiteY6" fmla="*/ 755469 h 1353911"/>
                <a:gd name="connsiteX7" fmla="*/ 756308 w 756308"/>
                <a:gd name="connsiteY7" fmla="*/ 763905 h 1353911"/>
                <a:gd name="connsiteX8" fmla="*/ 566 w 756308"/>
                <a:gd name="connsiteY8" fmla="*/ 0 h 135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6308" h="1353911">
                  <a:moveTo>
                    <a:pt x="566" y="0"/>
                  </a:moveTo>
                  <a:cubicBezTo>
                    <a:pt x="-2337" y="346891"/>
                    <a:pt x="7008" y="727801"/>
                    <a:pt x="4105" y="1074692"/>
                  </a:cubicBezTo>
                  <a:lnTo>
                    <a:pt x="277880" y="872762"/>
                  </a:lnTo>
                  <a:lnTo>
                    <a:pt x="521721" y="1353911"/>
                  </a:lnTo>
                  <a:lnTo>
                    <a:pt x="674665" y="1335949"/>
                  </a:lnTo>
                  <a:cubicBezTo>
                    <a:pt x="674483" y="1317171"/>
                    <a:pt x="674302" y="1298394"/>
                    <a:pt x="674120" y="1279616"/>
                  </a:cubicBezTo>
                  <a:lnTo>
                    <a:pt x="490696" y="755469"/>
                  </a:lnTo>
                  <a:lnTo>
                    <a:pt x="756308" y="763905"/>
                  </a:lnTo>
                  <a:lnTo>
                    <a:pt x="566" y="0"/>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52" name="Picture 51"/>
            <p:cNvPicPr>
              <a:picLocks noChangeAspect="1"/>
            </p:cNvPicPr>
            <p:nvPr/>
          </p:nvPicPr>
          <p:blipFill>
            <a:blip r:embed="rId3">
              <a:lum contrast="-40000"/>
            </a:blip>
            <a:stretch>
              <a:fillRect/>
            </a:stretch>
          </p:blipFill>
          <p:spPr>
            <a:xfrm>
              <a:off x="4527638" y="1798313"/>
              <a:ext cx="882308" cy="1411693"/>
            </a:xfrm>
            <a:prstGeom prst="rect">
              <a:avLst/>
            </a:prstGeom>
          </p:spPr>
        </p:pic>
      </p:grpSp>
      <p:sp>
        <p:nvSpPr>
          <p:cNvPr id="53" name="TextBox 52"/>
          <p:cNvSpPr txBox="1"/>
          <p:nvPr/>
        </p:nvSpPr>
        <p:spPr>
          <a:xfrm>
            <a:off x="7207095" y="4569845"/>
            <a:ext cx="2675069" cy="378565"/>
          </a:xfrm>
          <a:prstGeom prst="rect">
            <a:avLst/>
          </a:prstGeom>
          <a:noFill/>
        </p:spPr>
        <p:txBody>
          <a:bodyPr wrap="square" lIns="91440" tIns="91440" rIns="91440" bIns="9144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a:ea typeface="+mn-ea"/>
                <a:cs typeface="+mn-cs"/>
              </a:rPr>
              <a:t>Elastic Database Pools</a:t>
            </a:r>
          </a:p>
        </p:txBody>
      </p:sp>
      <p:sp>
        <p:nvSpPr>
          <p:cNvPr id="54" name="Rectangle 53"/>
          <p:cNvSpPr/>
          <p:nvPr/>
        </p:nvSpPr>
        <p:spPr bwMode="auto">
          <a:xfrm>
            <a:off x="6022517" y="2255445"/>
            <a:ext cx="5179906" cy="2716822"/>
          </a:xfrm>
          <a:prstGeom prst="rect">
            <a:avLst/>
          </a:prstGeom>
          <a:noFill/>
          <a:ln w="1905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6" name="Group 55"/>
          <p:cNvGrpSpPr/>
          <p:nvPr/>
        </p:nvGrpSpPr>
        <p:grpSpPr>
          <a:xfrm>
            <a:off x="434251" y="6263580"/>
            <a:ext cx="270058" cy="412792"/>
            <a:chOff x="1758300" y="2959461"/>
            <a:chExt cx="1180842" cy="1804957"/>
          </a:xfrm>
        </p:grpSpPr>
        <p:grpSp>
          <p:nvGrpSpPr>
            <p:cNvPr id="57" name="Group 56"/>
            <p:cNvGrpSpPr/>
            <p:nvPr/>
          </p:nvGrpSpPr>
          <p:grpSpPr>
            <a:xfrm>
              <a:off x="1760435" y="3490271"/>
              <a:ext cx="1178707" cy="609439"/>
              <a:chOff x="1329597" y="3742168"/>
              <a:chExt cx="1129205" cy="609439"/>
            </a:xfrm>
          </p:grpSpPr>
          <p:sp>
            <p:nvSpPr>
              <p:cNvPr id="65" name="Freeform 6"/>
              <p:cNvSpPr>
                <a:spLocks/>
              </p:cNvSpPr>
              <p:nvPr/>
            </p:nvSpPr>
            <p:spPr bwMode="auto">
              <a:xfrm>
                <a:off x="1360282" y="3915941"/>
                <a:ext cx="1067836" cy="435666"/>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mn-cs"/>
                </a:endParaRPr>
              </a:p>
            </p:txBody>
          </p:sp>
          <p:sp>
            <p:nvSpPr>
              <p:cNvPr id="66" name="Freeform 7"/>
              <p:cNvSpPr>
                <a:spLocks/>
              </p:cNvSpPr>
              <p:nvPr/>
            </p:nvSpPr>
            <p:spPr bwMode="auto">
              <a:xfrm>
                <a:off x="1329597" y="3776468"/>
                <a:ext cx="1129205" cy="518649"/>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mn-cs"/>
                </a:endParaRPr>
              </a:p>
            </p:txBody>
          </p:sp>
          <p:sp>
            <p:nvSpPr>
              <p:cNvPr id="67" name="Freeform 8"/>
              <p:cNvSpPr>
                <a:spLocks/>
              </p:cNvSpPr>
              <p:nvPr/>
            </p:nvSpPr>
            <p:spPr bwMode="auto">
              <a:xfrm>
                <a:off x="1331642" y="3742168"/>
                <a:ext cx="1125114" cy="398321"/>
              </a:xfrm>
              <a:custGeom>
                <a:avLst/>
                <a:gdLst>
                  <a:gd name="T0" fmla="*/ 118 w 2472"/>
                  <a:gd name="T1" fmla="*/ 0 h 864"/>
                  <a:gd name="T2" fmla="*/ 1220 w 2472"/>
                  <a:gd name="T3" fmla="*/ 76 h 864"/>
                  <a:gd name="T4" fmla="*/ 1220 w 2472"/>
                  <a:gd name="T5" fmla="*/ 432 h 864"/>
                  <a:gd name="T6" fmla="*/ 1231 w 2472"/>
                  <a:gd name="T7" fmla="*/ 217 h 864"/>
                  <a:gd name="T8" fmla="*/ 2353 w 2472"/>
                  <a:gd name="T9" fmla="*/ 130 h 864"/>
                  <a:gd name="T10" fmla="*/ 2353 w 2472"/>
                  <a:gd name="T11" fmla="*/ 313 h 864"/>
                  <a:gd name="T12" fmla="*/ 2472 w 2472"/>
                  <a:gd name="T13" fmla="*/ 551 h 864"/>
                  <a:gd name="T14" fmla="*/ 2470 w 2472"/>
                  <a:gd name="T15" fmla="*/ 553 h 864"/>
                  <a:gd name="T16" fmla="*/ 2462 w 2472"/>
                  <a:gd name="T17" fmla="*/ 557 h 864"/>
                  <a:gd name="T18" fmla="*/ 2451 w 2472"/>
                  <a:gd name="T19" fmla="*/ 564 h 864"/>
                  <a:gd name="T20" fmla="*/ 2434 w 2472"/>
                  <a:gd name="T21" fmla="*/ 574 h 864"/>
                  <a:gd name="T22" fmla="*/ 2413 w 2472"/>
                  <a:gd name="T23" fmla="*/ 586 h 864"/>
                  <a:gd name="T24" fmla="*/ 2387 w 2472"/>
                  <a:gd name="T25" fmla="*/ 600 h 864"/>
                  <a:gd name="T26" fmla="*/ 2358 w 2472"/>
                  <a:gd name="T27" fmla="*/ 615 h 864"/>
                  <a:gd name="T28" fmla="*/ 2323 w 2472"/>
                  <a:gd name="T29" fmla="*/ 632 h 864"/>
                  <a:gd name="T30" fmla="*/ 2284 w 2472"/>
                  <a:gd name="T31" fmla="*/ 650 h 864"/>
                  <a:gd name="T32" fmla="*/ 2241 w 2472"/>
                  <a:gd name="T33" fmla="*/ 668 h 864"/>
                  <a:gd name="T34" fmla="*/ 2194 w 2472"/>
                  <a:gd name="T35" fmla="*/ 688 h 864"/>
                  <a:gd name="T36" fmla="*/ 2143 w 2472"/>
                  <a:gd name="T37" fmla="*/ 707 h 864"/>
                  <a:gd name="T38" fmla="*/ 2087 w 2472"/>
                  <a:gd name="T39" fmla="*/ 727 h 864"/>
                  <a:gd name="T40" fmla="*/ 2028 w 2472"/>
                  <a:gd name="T41" fmla="*/ 746 h 864"/>
                  <a:gd name="T42" fmla="*/ 1965 w 2472"/>
                  <a:gd name="T43" fmla="*/ 764 h 864"/>
                  <a:gd name="T44" fmla="*/ 1898 w 2472"/>
                  <a:gd name="T45" fmla="*/ 782 h 864"/>
                  <a:gd name="T46" fmla="*/ 1827 w 2472"/>
                  <a:gd name="T47" fmla="*/ 799 h 864"/>
                  <a:gd name="T48" fmla="*/ 1752 w 2472"/>
                  <a:gd name="T49" fmla="*/ 815 h 864"/>
                  <a:gd name="T50" fmla="*/ 1675 w 2472"/>
                  <a:gd name="T51" fmla="*/ 828 h 864"/>
                  <a:gd name="T52" fmla="*/ 1592 w 2472"/>
                  <a:gd name="T53" fmla="*/ 841 h 864"/>
                  <a:gd name="T54" fmla="*/ 1507 w 2472"/>
                  <a:gd name="T55" fmla="*/ 850 h 864"/>
                  <a:gd name="T56" fmla="*/ 1418 w 2472"/>
                  <a:gd name="T57" fmla="*/ 858 h 864"/>
                  <a:gd name="T58" fmla="*/ 1326 w 2472"/>
                  <a:gd name="T59" fmla="*/ 862 h 864"/>
                  <a:gd name="T60" fmla="*/ 1231 w 2472"/>
                  <a:gd name="T61" fmla="*/ 864 h 864"/>
                  <a:gd name="T62" fmla="*/ 1135 w 2472"/>
                  <a:gd name="T63" fmla="*/ 862 h 864"/>
                  <a:gd name="T64" fmla="*/ 1043 w 2472"/>
                  <a:gd name="T65" fmla="*/ 858 h 864"/>
                  <a:gd name="T66" fmla="*/ 954 w 2472"/>
                  <a:gd name="T67" fmla="*/ 849 h 864"/>
                  <a:gd name="T68" fmla="*/ 869 w 2472"/>
                  <a:gd name="T69" fmla="*/ 839 h 864"/>
                  <a:gd name="T70" fmla="*/ 788 w 2472"/>
                  <a:gd name="T71" fmla="*/ 826 h 864"/>
                  <a:gd name="T72" fmla="*/ 710 w 2472"/>
                  <a:gd name="T73" fmla="*/ 811 h 864"/>
                  <a:gd name="T74" fmla="*/ 637 w 2472"/>
                  <a:gd name="T75" fmla="*/ 795 h 864"/>
                  <a:gd name="T76" fmla="*/ 566 w 2472"/>
                  <a:gd name="T77" fmla="*/ 777 h 864"/>
                  <a:gd name="T78" fmla="*/ 500 w 2472"/>
                  <a:gd name="T79" fmla="*/ 758 h 864"/>
                  <a:gd name="T80" fmla="*/ 437 w 2472"/>
                  <a:gd name="T81" fmla="*/ 738 h 864"/>
                  <a:gd name="T82" fmla="*/ 378 w 2472"/>
                  <a:gd name="T83" fmla="*/ 717 h 864"/>
                  <a:gd name="T84" fmla="*/ 324 w 2472"/>
                  <a:gd name="T85" fmla="*/ 696 h 864"/>
                  <a:gd name="T86" fmla="*/ 273 w 2472"/>
                  <a:gd name="T87" fmla="*/ 675 h 864"/>
                  <a:gd name="T88" fmla="*/ 226 w 2472"/>
                  <a:gd name="T89" fmla="*/ 655 h 864"/>
                  <a:gd name="T90" fmla="*/ 184 w 2472"/>
                  <a:gd name="T91" fmla="*/ 635 h 864"/>
                  <a:gd name="T92" fmla="*/ 147 w 2472"/>
                  <a:gd name="T93" fmla="*/ 616 h 864"/>
                  <a:gd name="T94" fmla="*/ 112 w 2472"/>
                  <a:gd name="T95" fmla="*/ 598 h 864"/>
                  <a:gd name="T96" fmla="*/ 83 w 2472"/>
                  <a:gd name="T97" fmla="*/ 581 h 864"/>
                  <a:gd name="T98" fmla="*/ 58 w 2472"/>
                  <a:gd name="T99" fmla="*/ 566 h 864"/>
                  <a:gd name="T100" fmla="*/ 37 w 2472"/>
                  <a:gd name="T101" fmla="*/ 554 h 864"/>
                  <a:gd name="T102" fmla="*/ 21 w 2472"/>
                  <a:gd name="T103" fmla="*/ 543 h 864"/>
                  <a:gd name="T104" fmla="*/ 10 w 2472"/>
                  <a:gd name="T105" fmla="*/ 536 h 864"/>
                  <a:gd name="T106" fmla="*/ 2 w 2472"/>
                  <a:gd name="T107" fmla="*/ 531 h 864"/>
                  <a:gd name="T108" fmla="*/ 0 w 2472"/>
                  <a:gd name="T109" fmla="*/ 529 h 864"/>
                  <a:gd name="T110" fmla="*/ 118 w 2472"/>
                  <a:gd name="T111" fmla="*/ 280 h 864"/>
                  <a:gd name="T112" fmla="*/ 118 w 2472"/>
                  <a:gd name="T113"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2" h="864">
                    <a:moveTo>
                      <a:pt x="118" y="0"/>
                    </a:moveTo>
                    <a:lnTo>
                      <a:pt x="1220" y="76"/>
                    </a:lnTo>
                    <a:lnTo>
                      <a:pt x="1220" y="432"/>
                    </a:lnTo>
                    <a:lnTo>
                      <a:pt x="1231" y="217"/>
                    </a:lnTo>
                    <a:lnTo>
                      <a:pt x="2353" y="130"/>
                    </a:lnTo>
                    <a:lnTo>
                      <a:pt x="2353" y="313"/>
                    </a:lnTo>
                    <a:lnTo>
                      <a:pt x="2472" y="551"/>
                    </a:lnTo>
                    <a:lnTo>
                      <a:pt x="2470" y="553"/>
                    </a:lnTo>
                    <a:lnTo>
                      <a:pt x="2462" y="557"/>
                    </a:lnTo>
                    <a:lnTo>
                      <a:pt x="2451" y="564"/>
                    </a:lnTo>
                    <a:lnTo>
                      <a:pt x="2434" y="574"/>
                    </a:lnTo>
                    <a:lnTo>
                      <a:pt x="2413" y="586"/>
                    </a:lnTo>
                    <a:lnTo>
                      <a:pt x="2387" y="600"/>
                    </a:lnTo>
                    <a:lnTo>
                      <a:pt x="2358" y="615"/>
                    </a:lnTo>
                    <a:lnTo>
                      <a:pt x="2323" y="632"/>
                    </a:lnTo>
                    <a:lnTo>
                      <a:pt x="2284" y="650"/>
                    </a:lnTo>
                    <a:lnTo>
                      <a:pt x="2241" y="668"/>
                    </a:lnTo>
                    <a:lnTo>
                      <a:pt x="2194" y="688"/>
                    </a:lnTo>
                    <a:lnTo>
                      <a:pt x="2143" y="707"/>
                    </a:lnTo>
                    <a:lnTo>
                      <a:pt x="2087" y="727"/>
                    </a:lnTo>
                    <a:lnTo>
                      <a:pt x="2028" y="746"/>
                    </a:lnTo>
                    <a:lnTo>
                      <a:pt x="1965" y="764"/>
                    </a:lnTo>
                    <a:lnTo>
                      <a:pt x="1898" y="782"/>
                    </a:lnTo>
                    <a:lnTo>
                      <a:pt x="1827" y="799"/>
                    </a:lnTo>
                    <a:lnTo>
                      <a:pt x="1752" y="815"/>
                    </a:lnTo>
                    <a:lnTo>
                      <a:pt x="1675" y="828"/>
                    </a:lnTo>
                    <a:lnTo>
                      <a:pt x="1592" y="841"/>
                    </a:lnTo>
                    <a:lnTo>
                      <a:pt x="1507" y="850"/>
                    </a:lnTo>
                    <a:lnTo>
                      <a:pt x="1418" y="858"/>
                    </a:lnTo>
                    <a:lnTo>
                      <a:pt x="1326" y="862"/>
                    </a:lnTo>
                    <a:lnTo>
                      <a:pt x="1231" y="864"/>
                    </a:lnTo>
                    <a:lnTo>
                      <a:pt x="1135" y="862"/>
                    </a:lnTo>
                    <a:lnTo>
                      <a:pt x="1043" y="858"/>
                    </a:lnTo>
                    <a:lnTo>
                      <a:pt x="954" y="849"/>
                    </a:lnTo>
                    <a:lnTo>
                      <a:pt x="869" y="839"/>
                    </a:lnTo>
                    <a:lnTo>
                      <a:pt x="788" y="826"/>
                    </a:lnTo>
                    <a:lnTo>
                      <a:pt x="710" y="811"/>
                    </a:lnTo>
                    <a:lnTo>
                      <a:pt x="637" y="795"/>
                    </a:lnTo>
                    <a:lnTo>
                      <a:pt x="566" y="777"/>
                    </a:lnTo>
                    <a:lnTo>
                      <a:pt x="500" y="758"/>
                    </a:lnTo>
                    <a:lnTo>
                      <a:pt x="437" y="738"/>
                    </a:lnTo>
                    <a:lnTo>
                      <a:pt x="378" y="717"/>
                    </a:lnTo>
                    <a:lnTo>
                      <a:pt x="324" y="696"/>
                    </a:lnTo>
                    <a:lnTo>
                      <a:pt x="273" y="675"/>
                    </a:lnTo>
                    <a:lnTo>
                      <a:pt x="226" y="655"/>
                    </a:lnTo>
                    <a:lnTo>
                      <a:pt x="184" y="635"/>
                    </a:lnTo>
                    <a:lnTo>
                      <a:pt x="147" y="616"/>
                    </a:lnTo>
                    <a:lnTo>
                      <a:pt x="112" y="598"/>
                    </a:lnTo>
                    <a:lnTo>
                      <a:pt x="83" y="581"/>
                    </a:lnTo>
                    <a:lnTo>
                      <a:pt x="58" y="566"/>
                    </a:lnTo>
                    <a:lnTo>
                      <a:pt x="37" y="554"/>
                    </a:lnTo>
                    <a:lnTo>
                      <a:pt x="21" y="543"/>
                    </a:lnTo>
                    <a:lnTo>
                      <a:pt x="10" y="536"/>
                    </a:lnTo>
                    <a:lnTo>
                      <a:pt x="2" y="531"/>
                    </a:lnTo>
                    <a:lnTo>
                      <a:pt x="0" y="529"/>
                    </a:lnTo>
                    <a:lnTo>
                      <a:pt x="118" y="280"/>
                    </a:lnTo>
                    <a:lnTo>
                      <a:pt x="118" y="0"/>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58" name="Freeform 62"/>
            <p:cNvSpPr/>
            <p:nvPr/>
          </p:nvSpPr>
          <p:spPr bwMode="auto">
            <a:xfrm>
              <a:off x="1792032" y="3868290"/>
              <a:ext cx="1111888" cy="896128"/>
            </a:xfrm>
            <a:custGeom>
              <a:avLst/>
              <a:gdLst>
                <a:gd name="connsiteX0" fmla="*/ 0 w 1111889"/>
                <a:gd name="connsiteY0" fmla="*/ 0 h 896128"/>
                <a:gd name="connsiteX1" fmla="*/ 849 w 1111889"/>
                <a:gd name="connsiteY1" fmla="*/ 0 h 896128"/>
                <a:gd name="connsiteX2" fmla="*/ 2870 w 1111889"/>
                <a:gd name="connsiteY2" fmla="*/ 16326 h 896128"/>
                <a:gd name="connsiteX3" fmla="*/ 555944 w 1111889"/>
                <a:gd name="connsiteY3" fmla="*/ 219916 h 896128"/>
                <a:gd name="connsiteX4" fmla="*/ 1109019 w 1111889"/>
                <a:gd name="connsiteY4" fmla="*/ 16326 h 896128"/>
                <a:gd name="connsiteX5" fmla="*/ 1111040 w 1111889"/>
                <a:gd name="connsiteY5" fmla="*/ 0 h 896128"/>
                <a:gd name="connsiteX6" fmla="*/ 1111888 w 1111889"/>
                <a:gd name="connsiteY6" fmla="*/ 0 h 896128"/>
                <a:gd name="connsiteX7" fmla="*/ 1111888 w 1111889"/>
                <a:gd name="connsiteY7" fmla="*/ 33547 h 896128"/>
                <a:gd name="connsiteX8" fmla="*/ 1111889 w 1111889"/>
                <a:gd name="connsiteY8" fmla="*/ 669349 h 896128"/>
                <a:gd name="connsiteX9" fmla="*/ 1111889 w 1111889"/>
                <a:gd name="connsiteY9" fmla="*/ 669351 h 896128"/>
                <a:gd name="connsiteX10" fmla="*/ 1111889 w 1111889"/>
                <a:gd name="connsiteY10" fmla="*/ 669353 h 896128"/>
                <a:gd name="connsiteX11" fmla="*/ 1111889 w 1111889"/>
                <a:gd name="connsiteY11" fmla="*/ 676212 h 896128"/>
                <a:gd name="connsiteX12" fmla="*/ 1111040 w 1111889"/>
                <a:gd name="connsiteY12" fmla="*/ 676212 h 896128"/>
                <a:gd name="connsiteX13" fmla="*/ 1109019 w 1111889"/>
                <a:gd name="connsiteY13" fmla="*/ 692538 h 896128"/>
                <a:gd name="connsiteX14" fmla="*/ 555944 w 1111889"/>
                <a:gd name="connsiteY14" fmla="*/ 896128 h 896128"/>
                <a:gd name="connsiteX15" fmla="*/ 2870 w 1111889"/>
                <a:gd name="connsiteY15" fmla="*/ 692538 h 896128"/>
                <a:gd name="connsiteX16" fmla="*/ 849 w 1111889"/>
                <a:gd name="connsiteY16" fmla="*/ 676212 h 896128"/>
                <a:gd name="connsiteX17" fmla="*/ 0 w 1111889"/>
                <a:gd name="connsiteY17" fmla="*/ 676212 h 896128"/>
                <a:gd name="connsiteX18" fmla="*/ 0 w 1111889"/>
                <a:gd name="connsiteY18" fmla="*/ 669351 h 896128"/>
                <a:gd name="connsiteX19" fmla="*/ 0 w 1111889"/>
                <a:gd name="connsiteY19" fmla="*/ 0 h 89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11889" h="896128">
                  <a:moveTo>
                    <a:pt x="0" y="0"/>
                  </a:moveTo>
                  <a:lnTo>
                    <a:pt x="849" y="0"/>
                  </a:lnTo>
                  <a:lnTo>
                    <a:pt x="2870" y="16326"/>
                  </a:lnTo>
                  <a:cubicBezTo>
                    <a:pt x="31340" y="130679"/>
                    <a:pt x="268095" y="219916"/>
                    <a:pt x="555944" y="219916"/>
                  </a:cubicBezTo>
                  <a:cubicBezTo>
                    <a:pt x="843794" y="219916"/>
                    <a:pt x="1080549" y="130679"/>
                    <a:pt x="1109019" y="16326"/>
                  </a:cubicBezTo>
                  <a:lnTo>
                    <a:pt x="1111040" y="0"/>
                  </a:lnTo>
                  <a:lnTo>
                    <a:pt x="1111888" y="0"/>
                  </a:lnTo>
                  <a:lnTo>
                    <a:pt x="1111888" y="33547"/>
                  </a:lnTo>
                  <a:cubicBezTo>
                    <a:pt x="1111889" y="277250"/>
                    <a:pt x="1111889" y="568047"/>
                    <a:pt x="1111889" y="669349"/>
                  </a:cubicBezTo>
                  <a:lnTo>
                    <a:pt x="1111889" y="669351"/>
                  </a:lnTo>
                  <a:lnTo>
                    <a:pt x="1111889" y="669353"/>
                  </a:lnTo>
                  <a:lnTo>
                    <a:pt x="1111889" y="676212"/>
                  </a:lnTo>
                  <a:lnTo>
                    <a:pt x="1111040" y="676212"/>
                  </a:lnTo>
                  <a:lnTo>
                    <a:pt x="1109019" y="692538"/>
                  </a:lnTo>
                  <a:cubicBezTo>
                    <a:pt x="1080549" y="806891"/>
                    <a:pt x="843794" y="896128"/>
                    <a:pt x="555944" y="896128"/>
                  </a:cubicBezTo>
                  <a:cubicBezTo>
                    <a:pt x="268095" y="896128"/>
                    <a:pt x="31340" y="806891"/>
                    <a:pt x="2870" y="692538"/>
                  </a:cubicBezTo>
                  <a:lnTo>
                    <a:pt x="849" y="676212"/>
                  </a:lnTo>
                  <a:lnTo>
                    <a:pt x="0" y="676212"/>
                  </a:lnTo>
                  <a:lnTo>
                    <a:pt x="0" y="669351"/>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59" name="Group 58"/>
            <p:cNvGrpSpPr/>
            <p:nvPr/>
          </p:nvGrpSpPr>
          <p:grpSpPr>
            <a:xfrm>
              <a:off x="1758300" y="3272438"/>
              <a:ext cx="1178707" cy="609439"/>
              <a:chOff x="1329597" y="3742168"/>
              <a:chExt cx="1129205" cy="609439"/>
            </a:xfrm>
          </p:grpSpPr>
          <p:sp>
            <p:nvSpPr>
              <p:cNvPr id="62" name="Freeform 61"/>
              <p:cNvSpPr>
                <a:spLocks/>
              </p:cNvSpPr>
              <p:nvPr/>
            </p:nvSpPr>
            <p:spPr bwMode="auto">
              <a:xfrm>
                <a:off x="1360282" y="3915941"/>
                <a:ext cx="1067836" cy="435666"/>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mn-cs"/>
                </a:endParaRPr>
              </a:p>
            </p:txBody>
          </p:sp>
          <p:sp>
            <p:nvSpPr>
              <p:cNvPr id="63" name="Freeform 62"/>
              <p:cNvSpPr>
                <a:spLocks/>
              </p:cNvSpPr>
              <p:nvPr/>
            </p:nvSpPr>
            <p:spPr bwMode="auto">
              <a:xfrm>
                <a:off x="1329597" y="3776468"/>
                <a:ext cx="1129205" cy="518649"/>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mn-cs"/>
                </a:endParaRPr>
              </a:p>
            </p:txBody>
          </p:sp>
          <p:sp>
            <p:nvSpPr>
              <p:cNvPr id="64" name="Freeform 63"/>
              <p:cNvSpPr>
                <a:spLocks/>
              </p:cNvSpPr>
              <p:nvPr/>
            </p:nvSpPr>
            <p:spPr bwMode="auto">
              <a:xfrm>
                <a:off x="1331642" y="3742168"/>
                <a:ext cx="1125114" cy="398321"/>
              </a:xfrm>
              <a:custGeom>
                <a:avLst/>
                <a:gdLst>
                  <a:gd name="T0" fmla="*/ 118 w 2472"/>
                  <a:gd name="T1" fmla="*/ 0 h 864"/>
                  <a:gd name="T2" fmla="*/ 1220 w 2472"/>
                  <a:gd name="T3" fmla="*/ 76 h 864"/>
                  <a:gd name="T4" fmla="*/ 1220 w 2472"/>
                  <a:gd name="T5" fmla="*/ 432 h 864"/>
                  <a:gd name="T6" fmla="*/ 1231 w 2472"/>
                  <a:gd name="T7" fmla="*/ 217 h 864"/>
                  <a:gd name="T8" fmla="*/ 2353 w 2472"/>
                  <a:gd name="T9" fmla="*/ 130 h 864"/>
                  <a:gd name="T10" fmla="*/ 2353 w 2472"/>
                  <a:gd name="T11" fmla="*/ 313 h 864"/>
                  <a:gd name="T12" fmla="*/ 2472 w 2472"/>
                  <a:gd name="T13" fmla="*/ 551 h 864"/>
                  <a:gd name="T14" fmla="*/ 2470 w 2472"/>
                  <a:gd name="T15" fmla="*/ 553 h 864"/>
                  <a:gd name="T16" fmla="*/ 2462 w 2472"/>
                  <a:gd name="T17" fmla="*/ 557 h 864"/>
                  <a:gd name="T18" fmla="*/ 2451 w 2472"/>
                  <a:gd name="T19" fmla="*/ 564 h 864"/>
                  <a:gd name="T20" fmla="*/ 2434 w 2472"/>
                  <a:gd name="T21" fmla="*/ 574 h 864"/>
                  <a:gd name="T22" fmla="*/ 2413 w 2472"/>
                  <a:gd name="T23" fmla="*/ 586 h 864"/>
                  <a:gd name="T24" fmla="*/ 2387 w 2472"/>
                  <a:gd name="T25" fmla="*/ 600 h 864"/>
                  <a:gd name="T26" fmla="*/ 2358 w 2472"/>
                  <a:gd name="T27" fmla="*/ 615 h 864"/>
                  <a:gd name="T28" fmla="*/ 2323 w 2472"/>
                  <a:gd name="T29" fmla="*/ 632 h 864"/>
                  <a:gd name="T30" fmla="*/ 2284 w 2472"/>
                  <a:gd name="T31" fmla="*/ 650 h 864"/>
                  <a:gd name="T32" fmla="*/ 2241 w 2472"/>
                  <a:gd name="T33" fmla="*/ 668 h 864"/>
                  <a:gd name="T34" fmla="*/ 2194 w 2472"/>
                  <a:gd name="T35" fmla="*/ 688 h 864"/>
                  <a:gd name="T36" fmla="*/ 2143 w 2472"/>
                  <a:gd name="T37" fmla="*/ 707 h 864"/>
                  <a:gd name="T38" fmla="*/ 2087 w 2472"/>
                  <a:gd name="T39" fmla="*/ 727 h 864"/>
                  <a:gd name="T40" fmla="*/ 2028 w 2472"/>
                  <a:gd name="T41" fmla="*/ 746 h 864"/>
                  <a:gd name="T42" fmla="*/ 1965 w 2472"/>
                  <a:gd name="T43" fmla="*/ 764 h 864"/>
                  <a:gd name="T44" fmla="*/ 1898 w 2472"/>
                  <a:gd name="T45" fmla="*/ 782 h 864"/>
                  <a:gd name="T46" fmla="*/ 1827 w 2472"/>
                  <a:gd name="T47" fmla="*/ 799 h 864"/>
                  <a:gd name="T48" fmla="*/ 1752 w 2472"/>
                  <a:gd name="T49" fmla="*/ 815 h 864"/>
                  <a:gd name="T50" fmla="*/ 1675 w 2472"/>
                  <a:gd name="T51" fmla="*/ 828 h 864"/>
                  <a:gd name="T52" fmla="*/ 1592 w 2472"/>
                  <a:gd name="T53" fmla="*/ 841 h 864"/>
                  <a:gd name="T54" fmla="*/ 1507 w 2472"/>
                  <a:gd name="T55" fmla="*/ 850 h 864"/>
                  <a:gd name="T56" fmla="*/ 1418 w 2472"/>
                  <a:gd name="T57" fmla="*/ 858 h 864"/>
                  <a:gd name="T58" fmla="*/ 1326 w 2472"/>
                  <a:gd name="T59" fmla="*/ 862 h 864"/>
                  <a:gd name="T60" fmla="*/ 1231 w 2472"/>
                  <a:gd name="T61" fmla="*/ 864 h 864"/>
                  <a:gd name="T62" fmla="*/ 1135 w 2472"/>
                  <a:gd name="T63" fmla="*/ 862 h 864"/>
                  <a:gd name="T64" fmla="*/ 1043 w 2472"/>
                  <a:gd name="T65" fmla="*/ 858 h 864"/>
                  <a:gd name="T66" fmla="*/ 954 w 2472"/>
                  <a:gd name="T67" fmla="*/ 849 h 864"/>
                  <a:gd name="T68" fmla="*/ 869 w 2472"/>
                  <a:gd name="T69" fmla="*/ 839 h 864"/>
                  <a:gd name="T70" fmla="*/ 788 w 2472"/>
                  <a:gd name="T71" fmla="*/ 826 h 864"/>
                  <a:gd name="T72" fmla="*/ 710 w 2472"/>
                  <a:gd name="T73" fmla="*/ 811 h 864"/>
                  <a:gd name="T74" fmla="*/ 637 w 2472"/>
                  <a:gd name="T75" fmla="*/ 795 h 864"/>
                  <a:gd name="T76" fmla="*/ 566 w 2472"/>
                  <a:gd name="T77" fmla="*/ 777 h 864"/>
                  <a:gd name="T78" fmla="*/ 500 w 2472"/>
                  <a:gd name="T79" fmla="*/ 758 h 864"/>
                  <a:gd name="T80" fmla="*/ 437 w 2472"/>
                  <a:gd name="T81" fmla="*/ 738 h 864"/>
                  <a:gd name="T82" fmla="*/ 378 w 2472"/>
                  <a:gd name="T83" fmla="*/ 717 h 864"/>
                  <a:gd name="T84" fmla="*/ 324 w 2472"/>
                  <a:gd name="T85" fmla="*/ 696 h 864"/>
                  <a:gd name="T86" fmla="*/ 273 w 2472"/>
                  <a:gd name="T87" fmla="*/ 675 h 864"/>
                  <a:gd name="T88" fmla="*/ 226 w 2472"/>
                  <a:gd name="T89" fmla="*/ 655 h 864"/>
                  <a:gd name="T90" fmla="*/ 184 w 2472"/>
                  <a:gd name="T91" fmla="*/ 635 h 864"/>
                  <a:gd name="T92" fmla="*/ 147 w 2472"/>
                  <a:gd name="T93" fmla="*/ 616 h 864"/>
                  <a:gd name="T94" fmla="*/ 112 w 2472"/>
                  <a:gd name="T95" fmla="*/ 598 h 864"/>
                  <a:gd name="T96" fmla="*/ 83 w 2472"/>
                  <a:gd name="T97" fmla="*/ 581 h 864"/>
                  <a:gd name="T98" fmla="*/ 58 w 2472"/>
                  <a:gd name="T99" fmla="*/ 566 h 864"/>
                  <a:gd name="T100" fmla="*/ 37 w 2472"/>
                  <a:gd name="T101" fmla="*/ 554 h 864"/>
                  <a:gd name="T102" fmla="*/ 21 w 2472"/>
                  <a:gd name="T103" fmla="*/ 543 h 864"/>
                  <a:gd name="T104" fmla="*/ 10 w 2472"/>
                  <a:gd name="T105" fmla="*/ 536 h 864"/>
                  <a:gd name="T106" fmla="*/ 2 w 2472"/>
                  <a:gd name="T107" fmla="*/ 531 h 864"/>
                  <a:gd name="T108" fmla="*/ 0 w 2472"/>
                  <a:gd name="T109" fmla="*/ 529 h 864"/>
                  <a:gd name="T110" fmla="*/ 118 w 2472"/>
                  <a:gd name="T111" fmla="*/ 280 h 864"/>
                  <a:gd name="T112" fmla="*/ 118 w 2472"/>
                  <a:gd name="T113"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2" h="864">
                    <a:moveTo>
                      <a:pt x="118" y="0"/>
                    </a:moveTo>
                    <a:lnTo>
                      <a:pt x="1220" y="76"/>
                    </a:lnTo>
                    <a:lnTo>
                      <a:pt x="1220" y="432"/>
                    </a:lnTo>
                    <a:lnTo>
                      <a:pt x="1231" y="217"/>
                    </a:lnTo>
                    <a:lnTo>
                      <a:pt x="2353" y="130"/>
                    </a:lnTo>
                    <a:lnTo>
                      <a:pt x="2353" y="313"/>
                    </a:lnTo>
                    <a:lnTo>
                      <a:pt x="2472" y="551"/>
                    </a:lnTo>
                    <a:lnTo>
                      <a:pt x="2470" y="553"/>
                    </a:lnTo>
                    <a:lnTo>
                      <a:pt x="2462" y="557"/>
                    </a:lnTo>
                    <a:lnTo>
                      <a:pt x="2451" y="564"/>
                    </a:lnTo>
                    <a:lnTo>
                      <a:pt x="2434" y="574"/>
                    </a:lnTo>
                    <a:lnTo>
                      <a:pt x="2413" y="586"/>
                    </a:lnTo>
                    <a:lnTo>
                      <a:pt x="2387" y="600"/>
                    </a:lnTo>
                    <a:lnTo>
                      <a:pt x="2358" y="615"/>
                    </a:lnTo>
                    <a:lnTo>
                      <a:pt x="2323" y="632"/>
                    </a:lnTo>
                    <a:lnTo>
                      <a:pt x="2284" y="650"/>
                    </a:lnTo>
                    <a:lnTo>
                      <a:pt x="2241" y="668"/>
                    </a:lnTo>
                    <a:lnTo>
                      <a:pt x="2194" y="688"/>
                    </a:lnTo>
                    <a:lnTo>
                      <a:pt x="2143" y="707"/>
                    </a:lnTo>
                    <a:lnTo>
                      <a:pt x="2087" y="727"/>
                    </a:lnTo>
                    <a:lnTo>
                      <a:pt x="2028" y="746"/>
                    </a:lnTo>
                    <a:lnTo>
                      <a:pt x="1965" y="764"/>
                    </a:lnTo>
                    <a:lnTo>
                      <a:pt x="1898" y="782"/>
                    </a:lnTo>
                    <a:lnTo>
                      <a:pt x="1827" y="799"/>
                    </a:lnTo>
                    <a:lnTo>
                      <a:pt x="1752" y="815"/>
                    </a:lnTo>
                    <a:lnTo>
                      <a:pt x="1675" y="828"/>
                    </a:lnTo>
                    <a:lnTo>
                      <a:pt x="1592" y="841"/>
                    </a:lnTo>
                    <a:lnTo>
                      <a:pt x="1507" y="850"/>
                    </a:lnTo>
                    <a:lnTo>
                      <a:pt x="1418" y="858"/>
                    </a:lnTo>
                    <a:lnTo>
                      <a:pt x="1326" y="862"/>
                    </a:lnTo>
                    <a:lnTo>
                      <a:pt x="1231" y="864"/>
                    </a:lnTo>
                    <a:lnTo>
                      <a:pt x="1135" y="862"/>
                    </a:lnTo>
                    <a:lnTo>
                      <a:pt x="1043" y="858"/>
                    </a:lnTo>
                    <a:lnTo>
                      <a:pt x="954" y="849"/>
                    </a:lnTo>
                    <a:lnTo>
                      <a:pt x="869" y="839"/>
                    </a:lnTo>
                    <a:lnTo>
                      <a:pt x="788" y="826"/>
                    </a:lnTo>
                    <a:lnTo>
                      <a:pt x="710" y="811"/>
                    </a:lnTo>
                    <a:lnTo>
                      <a:pt x="637" y="795"/>
                    </a:lnTo>
                    <a:lnTo>
                      <a:pt x="566" y="777"/>
                    </a:lnTo>
                    <a:lnTo>
                      <a:pt x="500" y="758"/>
                    </a:lnTo>
                    <a:lnTo>
                      <a:pt x="437" y="738"/>
                    </a:lnTo>
                    <a:lnTo>
                      <a:pt x="378" y="717"/>
                    </a:lnTo>
                    <a:lnTo>
                      <a:pt x="324" y="696"/>
                    </a:lnTo>
                    <a:lnTo>
                      <a:pt x="273" y="675"/>
                    </a:lnTo>
                    <a:lnTo>
                      <a:pt x="226" y="655"/>
                    </a:lnTo>
                    <a:lnTo>
                      <a:pt x="184" y="635"/>
                    </a:lnTo>
                    <a:lnTo>
                      <a:pt x="147" y="616"/>
                    </a:lnTo>
                    <a:lnTo>
                      <a:pt x="112" y="598"/>
                    </a:lnTo>
                    <a:lnTo>
                      <a:pt x="83" y="581"/>
                    </a:lnTo>
                    <a:lnTo>
                      <a:pt x="58" y="566"/>
                    </a:lnTo>
                    <a:lnTo>
                      <a:pt x="37" y="554"/>
                    </a:lnTo>
                    <a:lnTo>
                      <a:pt x="21" y="543"/>
                    </a:lnTo>
                    <a:lnTo>
                      <a:pt x="10" y="536"/>
                    </a:lnTo>
                    <a:lnTo>
                      <a:pt x="2" y="531"/>
                    </a:lnTo>
                    <a:lnTo>
                      <a:pt x="0" y="529"/>
                    </a:lnTo>
                    <a:lnTo>
                      <a:pt x="118" y="280"/>
                    </a:lnTo>
                    <a:lnTo>
                      <a:pt x="118" y="0"/>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60" name="Freeform 64"/>
            <p:cNvSpPr/>
            <p:nvPr/>
          </p:nvSpPr>
          <p:spPr bwMode="auto">
            <a:xfrm>
              <a:off x="1792032" y="2959461"/>
              <a:ext cx="1111887" cy="639743"/>
            </a:xfrm>
            <a:custGeom>
              <a:avLst/>
              <a:gdLst>
                <a:gd name="connsiteX0" fmla="*/ 555943 w 1111887"/>
                <a:gd name="connsiteY0" fmla="*/ 0 h 639743"/>
                <a:gd name="connsiteX1" fmla="*/ 1109018 w 1111887"/>
                <a:gd name="connsiteY1" fmla="*/ 203591 h 639743"/>
                <a:gd name="connsiteX2" fmla="*/ 1111039 w 1111887"/>
                <a:gd name="connsiteY2" fmla="*/ 219917 h 639743"/>
                <a:gd name="connsiteX3" fmla="*/ 1111887 w 1111887"/>
                <a:gd name="connsiteY3" fmla="*/ 219917 h 639743"/>
                <a:gd name="connsiteX4" fmla="*/ 1111887 w 1111887"/>
                <a:gd name="connsiteY4" fmla="*/ 226777 h 639743"/>
                <a:gd name="connsiteX5" fmla="*/ 1111887 w 1111887"/>
                <a:gd name="connsiteY5" fmla="*/ 363247 h 639743"/>
                <a:gd name="connsiteX6" fmla="*/ 1111887 w 1111887"/>
                <a:gd name="connsiteY6" fmla="*/ 419827 h 639743"/>
                <a:gd name="connsiteX7" fmla="*/ 1111040 w 1111887"/>
                <a:gd name="connsiteY7" fmla="*/ 419827 h 639743"/>
                <a:gd name="connsiteX8" fmla="*/ 1109019 w 1111887"/>
                <a:gd name="connsiteY8" fmla="*/ 436153 h 639743"/>
                <a:gd name="connsiteX9" fmla="*/ 555944 w 1111887"/>
                <a:gd name="connsiteY9" fmla="*/ 639743 h 639743"/>
                <a:gd name="connsiteX10" fmla="*/ 2870 w 1111887"/>
                <a:gd name="connsiteY10" fmla="*/ 436153 h 639743"/>
                <a:gd name="connsiteX11" fmla="*/ 849 w 1111887"/>
                <a:gd name="connsiteY11" fmla="*/ 419827 h 639743"/>
                <a:gd name="connsiteX12" fmla="*/ 0 w 1111887"/>
                <a:gd name="connsiteY12" fmla="*/ 419827 h 639743"/>
                <a:gd name="connsiteX13" fmla="*/ 0 w 1111887"/>
                <a:gd name="connsiteY13" fmla="*/ 412966 h 639743"/>
                <a:gd name="connsiteX14" fmla="*/ 0 w 1111887"/>
                <a:gd name="connsiteY14" fmla="*/ 226767 h 639743"/>
                <a:gd name="connsiteX15" fmla="*/ 2869 w 1111887"/>
                <a:gd name="connsiteY15" fmla="*/ 203591 h 639743"/>
                <a:gd name="connsiteX16" fmla="*/ 555943 w 1111887"/>
                <a:gd name="connsiteY16" fmla="*/ 0 h 639743"/>
                <a:gd name="connsiteX17" fmla="*/ 555943 w 1111887"/>
                <a:gd name="connsiteY17" fmla="*/ 81811 h 639743"/>
                <a:gd name="connsiteX18" fmla="*/ 172206 w 1111887"/>
                <a:gd name="connsiteY18" fmla="*/ 194437 h 639743"/>
                <a:gd name="connsiteX19" fmla="*/ 555943 w 1111887"/>
                <a:gd name="connsiteY19" fmla="*/ 307062 h 639743"/>
                <a:gd name="connsiteX20" fmla="*/ 939680 w 1111887"/>
                <a:gd name="connsiteY20" fmla="*/ 194437 h 639743"/>
                <a:gd name="connsiteX21" fmla="*/ 555943 w 1111887"/>
                <a:gd name="connsiteY21" fmla="*/ 81811 h 6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11887" h="639743">
                  <a:moveTo>
                    <a:pt x="555943" y="0"/>
                  </a:moveTo>
                  <a:cubicBezTo>
                    <a:pt x="843792" y="0"/>
                    <a:pt x="1080548" y="89237"/>
                    <a:pt x="1109018" y="203591"/>
                  </a:cubicBezTo>
                  <a:lnTo>
                    <a:pt x="1111039" y="219917"/>
                  </a:lnTo>
                  <a:lnTo>
                    <a:pt x="1111887" y="219917"/>
                  </a:lnTo>
                  <a:lnTo>
                    <a:pt x="1111887" y="226777"/>
                  </a:lnTo>
                  <a:cubicBezTo>
                    <a:pt x="1111887" y="257382"/>
                    <a:pt x="1111887" y="305002"/>
                    <a:pt x="1111887" y="363247"/>
                  </a:cubicBezTo>
                  <a:lnTo>
                    <a:pt x="1111887" y="419827"/>
                  </a:lnTo>
                  <a:lnTo>
                    <a:pt x="1111040" y="419827"/>
                  </a:lnTo>
                  <a:lnTo>
                    <a:pt x="1109019" y="436153"/>
                  </a:lnTo>
                  <a:cubicBezTo>
                    <a:pt x="1080549" y="550506"/>
                    <a:pt x="843794" y="639743"/>
                    <a:pt x="555944" y="639743"/>
                  </a:cubicBezTo>
                  <a:cubicBezTo>
                    <a:pt x="268095" y="639743"/>
                    <a:pt x="31340" y="550506"/>
                    <a:pt x="2870" y="436153"/>
                  </a:cubicBezTo>
                  <a:lnTo>
                    <a:pt x="849" y="419827"/>
                  </a:lnTo>
                  <a:lnTo>
                    <a:pt x="0" y="419827"/>
                  </a:lnTo>
                  <a:lnTo>
                    <a:pt x="0" y="412966"/>
                  </a:lnTo>
                  <a:lnTo>
                    <a:pt x="0" y="226767"/>
                  </a:lnTo>
                  <a:lnTo>
                    <a:pt x="2869" y="203591"/>
                  </a:lnTo>
                  <a:cubicBezTo>
                    <a:pt x="31339" y="89237"/>
                    <a:pt x="268093" y="0"/>
                    <a:pt x="555943" y="0"/>
                  </a:cubicBezTo>
                  <a:close/>
                  <a:moveTo>
                    <a:pt x="555943" y="81811"/>
                  </a:moveTo>
                  <a:cubicBezTo>
                    <a:pt x="344011" y="81811"/>
                    <a:pt x="172206" y="132234"/>
                    <a:pt x="172206" y="194437"/>
                  </a:cubicBezTo>
                  <a:cubicBezTo>
                    <a:pt x="172206" y="256638"/>
                    <a:pt x="344011" y="307062"/>
                    <a:pt x="555943" y="307062"/>
                  </a:cubicBezTo>
                  <a:cubicBezTo>
                    <a:pt x="767875" y="307062"/>
                    <a:pt x="939680" y="256638"/>
                    <a:pt x="939680" y="194437"/>
                  </a:cubicBezTo>
                  <a:cubicBezTo>
                    <a:pt x="939680" y="132234"/>
                    <a:pt x="767875" y="81811"/>
                    <a:pt x="555943" y="81811"/>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8" name="Rectangle 67"/>
          <p:cNvSpPr>
            <a:spLocks noChangeAspect="1"/>
          </p:cNvSpPr>
          <p:nvPr/>
        </p:nvSpPr>
        <p:spPr bwMode="auto">
          <a:xfrm>
            <a:off x="739925" y="6295280"/>
            <a:ext cx="2452307" cy="50095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60" tIns="9144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Redefines multi-tenancy</a:t>
            </a:r>
          </a:p>
        </p:txBody>
      </p:sp>
      <p:sp>
        <p:nvSpPr>
          <p:cNvPr id="69" name="Pentagon 68"/>
          <p:cNvSpPr/>
          <p:nvPr/>
        </p:nvSpPr>
        <p:spPr bwMode="auto">
          <a:xfrm>
            <a:off x="0" y="6245274"/>
            <a:ext cx="192024" cy="481395"/>
          </a:xfrm>
          <a:prstGeom prst="homePlate">
            <a:avLst>
              <a:gd name="adj" fmla="val 23545"/>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021443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bwMode="auto">
          <a:xfrm>
            <a:off x="5401429" y="2686595"/>
            <a:ext cx="2105360" cy="3864108"/>
          </a:xfrm>
          <a:prstGeom prst="rect">
            <a:avLst/>
          </a:prstGeom>
          <a:noFill/>
          <a:ln w="1905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normAutofit/>
          </a:bodyPr>
          <a:lstStyle/>
          <a:p>
            <a:r>
              <a:rPr lang="en-US" sz="2800" cap="all" spc="500" dirty="0">
                <a:ln w="3175">
                  <a:noFill/>
                </a:ln>
                <a:solidFill>
                  <a:srgbClr val="0078D7"/>
                </a:solidFill>
                <a:latin typeface="Segoe UI Semilight" charset="0"/>
                <a:ea typeface="+mn-ea"/>
                <a:cs typeface="Segoe UI Semilight" charset="0"/>
              </a:rPr>
              <a:t>Flexible languages and platforms</a:t>
            </a:r>
            <a:br>
              <a:rPr lang="en-US" dirty="0"/>
            </a:br>
            <a:r>
              <a:rPr lang="en-US" sz="2000" cap="all" dirty="0">
                <a:solidFill>
                  <a:srgbClr val="0078D7"/>
                </a:solidFill>
              </a:rPr>
              <a:t>Work with the tools you prefer  </a:t>
            </a:r>
          </a:p>
        </p:txBody>
      </p:sp>
      <p:sp>
        <p:nvSpPr>
          <p:cNvPr id="3" name="Text Placeholder 2"/>
          <p:cNvSpPr>
            <a:spLocks noGrp="1"/>
          </p:cNvSpPr>
          <p:nvPr>
            <p:ph type="body" sz="quarter" idx="10"/>
          </p:nvPr>
        </p:nvSpPr>
        <p:spPr>
          <a:xfrm>
            <a:off x="274638" y="2357133"/>
            <a:ext cx="4176725" cy="3434786"/>
          </a:xfrm>
        </p:spPr>
        <p:txBody>
          <a:bodyPr/>
          <a:lstStyle/>
          <a:p>
            <a:r>
              <a:rPr lang="en-US" sz="1800" dirty="0"/>
              <a:t>Supports frameworks such as Python, Java, Node.js, PHP, Ruby and .NET</a:t>
            </a:r>
          </a:p>
          <a:p>
            <a:r>
              <a:rPr lang="en-US" sz="1800" dirty="0"/>
              <a:t>Develop on Windows, Linux, or Mac</a:t>
            </a:r>
          </a:p>
          <a:p>
            <a:r>
              <a:rPr lang="en-US" sz="1800" dirty="0"/>
              <a:t>Leverage SQL Server &amp;Visual Studio skills and tools across on-premises and</a:t>
            </a:r>
            <a:br>
              <a:rPr lang="en-US" sz="1800" dirty="0"/>
            </a:br>
            <a:r>
              <a:rPr lang="en-US" sz="1800" dirty="0"/>
              <a:t>Azure environments</a:t>
            </a:r>
          </a:p>
        </p:txBody>
      </p:sp>
      <p:sp>
        <p:nvSpPr>
          <p:cNvPr id="16" name="TextBox 15"/>
          <p:cNvSpPr txBox="1"/>
          <p:nvPr/>
        </p:nvSpPr>
        <p:spPr>
          <a:xfrm>
            <a:off x="5292801" y="2230603"/>
            <a:ext cx="2321694" cy="338554"/>
          </a:xfrm>
          <a:prstGeom prst="rect">
            <a:avLst/>
          </a:prstGeom>
          <a:noFill/>
        </p:spPr>
        <p:txBody>
          <a:bodyPr wrap="square" rtlCol="0">
            <a:spAutoFit/>
          </a:bodyPr>
          <a:lstStyle/>
          <a:p>
            <a:pPr marL="0" marR="0" lvl="0" indent="0" algn="ctr" defTabSz="91360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Popular app languages</a:t>
            </a:r>
          </a:p>
        </p:txBody>
      </p:sp>
      <p:sp>
        <p:nvSpPr>
          <p:cNvPr id="11" name="TextBox 10"/>
          <p:cNvSpPr txBox="1"/>
          <p:nvPr/>
        </p:nvSpPr>
        <p:spPr>
          <a:xfrm>
            <a:off x="9392592" y="2230603"/>
            <a:ext cx="2339520" cy="338554"/>
          </a:xfrm>
          <a:prstGeom prst="rect">
            <a:avLst/>
          </a:prstGeom>
          <a:noFill/>
        </p:spPr>
        <p:txBody>
          <a:bodyPr wrap="square" rtlCol="0">
            <a:spAutoFit/>
          </a:bodyPr>
          <a:lstStyle/>
          <a:p>
            <a:pPr marL="0" marR="0" lvl="0" indent="0" algn="ctr" defTabSz="91360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Popular platforms</a:t>
            </a:r>
          </a:p>
        </p:txBody>
      </p:sp>
      <p:grpSp>
        <p:nvGrpSpPr>
          <p:cNvPr id="12" name="Group 11"/>
          <p:cNvGrpSpPr/>
          <p:nvPr/>
        </p:nvGrpSpPr>
        <p:grpSpPr>
          <a:xfrm>
            <a:off x="9866865" y="4214540"/>
            <a:ext cx="1390974" cy="797924"/>
            <a:chOff x="3007641" y="4852902"/>
            <a:chExt cx="1726594" cy="990451"/>
          </a:xfrm>
        </p:grpSpPr>
        <p:sp>
          <p:nvSpPr>
            <p:cNvPr id="24" name="Rectangle 12"/>
            <p:cNvSpPr>
              <a:spLocks noChangeArrowheads="1"/>
            </p:cNvSpPr>
            <p:nvPr/>
          </p:nvSpPr>
          <p:spPr bwMode="auto">
            <a:xfrm>
              <a:off x="3201716" y="4852902"/>
              <a:ext cx="1338445" cy="90568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8" name="Rectangle 14"/>
            <p:cNvSpPr>
              <a:spLocks noChangeArrowheads="1"/>
            </p:cNvSpPr>
            <p:nvPr/>
          </p:nvSpPr>
          <p:spPr bwMode="auto">
            <a:xfrm>
              <a:off x="3248561" y="4922056"/>
              <a:ext cx="1244754" cy="798606"/>
            </a:xfrm>
            <a:prstGeom prst="rect">
              <a:avLst/>
            </a:prstGeom>
            <a:solidFill>
              <a:srgbClr val="A8A8A8"/>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 name="Freeform 15"/>
            <p:cNvSpPr>
              <a:spLocks/>
            </p:cNvSpPr>
            <p:nvPr/>
          </p:nvSpPr>
          <p:spPr bwMode="auto">
            <a:xfrm>
              <a:off x="3007641" y="5774199"/>
              <a:ext cx="1726594" cy="69154"/>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1" name="Freeform 80"/>
            <p:cNvSpPr>
              <a:spLocks/>
            </p:cNvSpPr>
            <p:nvPr/>
          </p:nvSpPr>
          <p:spPr bwMode="auto">
            <a:xfrm>
              <a:off x="3657757" y="5042081"/>
              <a:ext cx="426363" cy="526455"/>
            </a:xfrm>
            <a:custGeom>
              <a:avLst/>
              <a:gdLst>
                <a:gd name="connsiteX0" fmla="*/ 129808 w 426363"/>
                <a:gd name="connsiteY0" fmla="*/ 126536 h 526455"/>
                <a:gd name="connsiteX1" fmla="*/ 218389 w 426363"/>
                <a:gd name="connsiteY1" fmla="*/ 149608 h 526455"/>
                <a:gd name="connsiteX2" fmla="*/ 318525 w 426363"/>
                <a:gd name="connsiteY2" fmla="*/ 126536 h 526455"/>
                <a:gd name="connsiteX3" fmla="*/ 414809 w 426363"/>
                <a:gd name="connsiteY3" fmla="*/ 176526 h 526455"/>
                <a:gd name="connsiteX4" fmla="*/ 357039 w 426363"/>
                <a:gd name="connsiteY4" fmla="*/ 276505 h 526455"/>
                <a:gd name="connsiteX5" fmla="*/ 426363 w 426363"/>
                <a:gd name="connsiteY5" fmla="*/ 384176 h 526455"/>
                <a:gd name="connsiteX6" fmla="*/ 391701 w 426363"/>
                <a:gd name="connsiteY6" fmla="*/ 461084 h 526455"/>
                <a:gd name="connsiteX7" fmla="*/ 310822 w 426363"/>
                <a:gd name="connsiteY7" fmla="*/ 522610 h 526455"/>
                <a:gd name="connsiteX8" fmla="*/ 222241 w 426363"/>
                <a:gd name="connsiteY8" fmla="*/ 503383 h 526455"/>
                <a:gd name="connsiteX9" fmla="*/ 137511 w 426363"/>
                <a:gd name="connsiteY9" fmla="*/ 526455 h 526455"/>
                <a:gd name="connsiteX10" fmla="*/ 52780 w 426363"/>
                <a:gd name="connsiteY10" fmla="*/ 457238 h 526455"/>
                <a:gd name="connsiteX11" fmla="*/ 21970 w 426363"/>
                <a:gd name="connsiteY11" fmla="*/ 191907 h 526455"/>
                <a:gd name="connsiteX12" fmla="*/ 129808 w 426363"/>
                <a:gd name="connsiteY12" fmla="*/ 126536 h 526455"/>
                <a:gd name="connsiteX13" fmla="*/ 317672 w 426363"/>
                <a:gd name="connsiteY13" fmla="*/ 0 h 526455"/>
                <a:gd name="connsiteX14" fmla="*/ 290749 w 426363"/>
                <a:gd name="connsiteY14" fmla="*/ 84351 h 526455"/>
                <a:gd name="connsiteX15" fmla="*/ 213827 w 426363"/>
                <a:gd name="connsiteY15" fmla="*/ 118858 h 526455"/>
                <a:gd name="connsiteX16" fmla="*/ 240750 w 426363"/>
                <a:gd name="connsiteY16" fmla="*/ 38341 h 526455"/>
                <a:gd name="connsiteX17" fmla="*/ 317672 w 426363"/>
                <a:gd name="connsiteY17" fmla="*/ 0 h 5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6363" h="526455">
                  <a:moveTo>
                    <a:pt x="129808" y="126536"/>
                  </a:moveTo>
                  <a:cubicBezTo>
                    <a:pt x="164470" y="126536"/>
                    <a:pt x="195281" y="149608"/>
                    <a:pt x="218389" y="149608"/>
                  </a:cubicBezTo>
                  <a:cubicBezTo>
                    <a:pt x="237646" y="149608"/>
                    <a:pt x="276160" y="122690"/>
                    <a:pt x="318525" y="126536"/>
                  </a:cubicBezTo>
                  <a:cubicBezTo>
                    <a:pt x="333930" y="126536"/>
                    <a:pt x="383998" y="134226"/>
                    <a:pt x="414809" y="176526"/>
                  </a:cubicBezTo>
                  <a:cubicBezTo>
                    <a:pt x="410958" y="180371"/>
                    <a:pt x="357039" y="211134"/>
                    <a:pt x="357039" y="276505"/>
                  </a:cubicBezTo>
                  <a:cubicBezTo>
                    <a:pt x="357039" y="357258"/>
                    <a:pt x="426363" y="384176"/>
                    <a:pt x="426363" y="384176"/>
                  </a:cubicBezTo>
                  <a:cubicBezTo>
                    <a:pt x="426363" y="388022"/>
                    <a:pt x="418660" y="422630"/>
                    <a:pt x="391701" y="461084"/>
                  </a:cubicBezTo>
                  <a:cubicBezTo>
                    <a:pt x="368593" y="491847"/>
                    <a:pt x="345484" y="522610"/>
                    <a:pt x="310822" y="522610"/>
                  </a:cubicBezTo>
                  <a:cubicBezTo>
                    <a:pt x="276160" y="526455"/>
                    <a:pt x="264606" y="503383"/>
                    <a:pt x="222241" y="503383"/>
                  </a:cubicBezTo>
                  <a:cubicBezTo>
                    <a:pt x="183727" y="503383"/>
                    <a:pt x="172173" y="522610"/>
                    <a:pt x="137511" y="526455"/>
                  </a:cubicBezTo>
                  <a:cubicBezTo>
                    <a:pt x="102848" y="526455"/>
                    <a:pt x="75889" y="491847"/>
                    <a:pt x="52780" y="457238"/>
                  </a:cubicBezTo>
                  <a:cubicBezTo>
                    <a:pt x="10415" y="391867"/>
                    <a:pt x="-24247" y="272660"/>
                    <a:pt x="21970" y="191907"/>
                  </a:cubicBezTo>
                  <a:cubicBezTo>
                    <a:pt x="45078" y="153453"/>
                    <a:pt x="83591" y="126536"/>
                    <a:pt x="129808" y="126536"/>
                  </a:cubicBezTo>
                  <a:close/>
                  <a:moveTo>
                    <a:pt x="317672" y="0"/>
                  </a:moveTo>
                  <a:cubicBezTo>
                    <a:pt x="321518" y="30673"/>
                    <a:pt x="309980" y="61346"/>
                    <a:pt x="290749" y="84351"/>
                  </a:cubicBezTo>
                  <a:cubicBezTo>
                    <a:pt x="271519" y="103521"/>
                    <a:pt x="240750" y="122692"/>
                    <a:pt x="213827" y="118858"/>
                  </a:cubicBezTo>
                  <a:cubicBezTo>
                    <a:pt x="209981" y="88185"/>
                    <a:pt x="221519" y="57512"/>
                    <a:pt x="240750" y="38341"/>
                  </a:cubicBezTo>
                  <a:cubicBezTo>
                    <a:pt x="259980" y="15336"/>
                    <a:pt x="290749" y="0"/>
                    <a:pt x="317672"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0" name="Group 9"/>
          <p:cNvGrpSpPr/>
          <p:nvPr/>
        </p:nvGrpSpPr>
        <p:grpSpPr>
          <a:xfrm>
            <a:off x="9866865" y="3040107"/>
            <a:ext cx="1390974" cy="797924"/>
            <a:chOff x="904051" y="4852902"/>
            <a:chExt cx="1726594" cy="990451"/>
          </a:xfrm>
        </p:grpSpPr>
        <p:sp>
          <p:nvSpPr>
            <p:cNvPr id="30" name="Rectangle 16"/>
            <p:cNvSpPr>
              <a:spLocks noChangeArrowheads="1"/>
            </p:cNvSpPr>
            <p:nvPr/>
          </p:nvSpPr>
          <p:spPr bwMode="auto">
            <a:xfrm>
              <a:off x="1099241" y="4852902"/>
              <a:ext cx="1336215" cy="90568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2" name="Rectangle 18"/>
            <p:cNvSpPr>
              <a:spLocks noChangeArrowheads="1"/>
            </p:cNvSpPr>
            <p:nvPr/>
          </p:nvSpPr>
          <p:spPr bwMode="auto">
            <a:xfrm>
              <a:off x="1142741" y="4922056"/>
              <a:ext cx="1249215" cy="798606"/>
            </a:xfrm>
            <a:prstGeom prst="rect">
              <a:avLst/>
            </a:pr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3" name="Freeform 19"/>
            <p:cNvSpPr>
              <a:spLocks/>
            </p:cNvSpPr>
            <p:nvPr/>
          </p:nvSpPr>
          <p:spPr bwMode="auto">
            <a:xfrm>
              <a:off x="904051" y="5774199"/>
              <a:ext cx="1726594" cy="69154"/>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4" name="Freeform 63"/>
            <p:cNvSpPr>
              <a:spLocks noChangeAspect="1" noEditPoints="1"/>
            </p:cNvSpPr>
            <p:nvPr/>
          </p:nvSpPr>
          <p:spPr bwMode="black">
            <a:xfrm>
              <a:off x="1508018" y="5066286"/>
              <a:ext cx="518660" cy="51655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pic>
        <p:nvPicPr>
          <p:cNvPr id="6" name="Picture 4" descr="http://www.jbase.com/new/products/images/java.png"/>
          <p:cNvPicPr>
            <a:picLocks noChangeAspect="1" noChangeArrowheads="1"/>
          </p:cNvPicPr>
          <p:nvPr/>
        </p:nvPicPr>
        <p:blipFill>
          <a:blip r:embed="rId3" cstate="print">
            <a:extLst/>
          </a:blip>
          <a:srcRect/>
          <a:stretch>
            <a:fillRect/>
          </a:stretch>
        </p:blipFill>
        <p:spPr bwMode="auto">
          <a:xfrm>
            <a:off x="6270046" y="2806377"/>
            <a:ext cx="316242" cy="622920"/>
          </a:xfrm>
          <a:prstGeom prst="rect">
            <a:avLst/>
          </a:prstGeom>
        </p:spPr>
      </p:pic>
      <p:pic>
        <p:nvPicPr>
          <p:cNvPr id="7" name="Picture 6" descr="PHP.png"/>
          <p:cNvPicPr>
            <a:picLocks noChangeAspect="1"/>
          </p:cNvPicPr>
          <p:nvPr/>
        </p:nvPicPr>
        <p:blipFill>
          <a:blip r:embed="rId4" cstate="print">
            <a:extLst/>
          </a:blip>
          <a:stretch>
            <a:fillRect/>
          </a:stretch>
        </p:blipFill>
        <p:spPr>
          <a:xfrm>
            <a:off x="6053761" y="5012464"/>
            <a:ext cx="748815" cy="415764"/>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94784" y="4428008"/>
            <a:ext cx="866766" cy="241897"/>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0984" y="5770785"/>
            <a:ext cx="474367" cy="544519"/>
          </a:xfrm>
          <a:prstGeom prst="rect">
            <a:avLst/>
          </a:prstGeom>
        </p:spPr>
      </p:pic>
      <p:pic>
        <p:nvPicPr>
          <p:cNvPr id="4098" name="Picture 2" descr="https://upload.wikimedia.org/wikipedia/commons/thumb/f/f8/Python_logo_and_wordmark.svg/486px-Python_logo_and_wordmark.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87280" y="3768389"/>
            <a:ext cx="1081775" cy="32052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9866865" y="5566974"/>
            <a:ext cx="1390974" cy="797924"/>
            <a:chOff x="5055462" y="4852902"/>
            <a:chExt cx="1726594" cy="990451"/>
          </a:xfrm>
        </p:grpSpPr>
        <p:sp>
          <p:nvSpPr>
            <p:cNvPr id="43" name="Rectangle 12"/>
            <p:cNvSpPr>
              <a:spLocks noChangeArrowheads="1"/>
            </p:cNvSpPr>
            <p:nvPr/>
          </p:nvSpPr>
          <p:spPr bwMode="auto">
            <a:xfrm>
              <a:off x="5249537" y="4852902"/>
              <a:ext cx="1338445" cy="90568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5" name="Rectangle 14"/>
            <p:cNvSpPr>
              <a:spLocks noChangeArrowheads="1"/>
            </p:cNvSpPr>
            <p:nvPr/>
          </p:nvSpPr>
          <p:spPr bwMode="auto">
            <a:xfrm>
              <a:off x="5296382" y="4922056"/>
              <a:ext cx="1244754" cy="798606"/>
            </a:xfrm>
            <a:prstGeom prst="rect">
              <a:avLst/>
            </a:pr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6" name="Freeform 15"/>
            <p:cNvSpPr>
              <a:spLocks/>
            </p:cNvSpPr>
            <p:nvPr/>
          </p:nvSpPr>
          <p:spPr bwMode="auto">
            <a:xfrm>
              <a:off x="5055462" y="5774199"/>
              <a:ext cx="1726594" cy="69154"/>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27" name="Picture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68238" y="5019604"/>
              <a:ext cx="501043" cy="586584"/>
            </a:xfrm>
            <a:prstGeom prst="rect">
              <a:avLst/>
            </a:prstGeom>
          </p:spPr>
        </p:pic>
      </p:grpSp>
      <p:cxnSp>
        <p:nvCxnSpPr>
          <p:cNvPr id="35" name="Straight Connector 34"/>
          <p:cNvCxnSpPr>
            <a:cxnSpLocks/>
            <a:endCxn id="31" idx="3"/>
          </p:cNvCxnSpPr>
          <p:nvPr/>
        </p:nvCxnSpPr>
        <p:spPr>
          <a:xfrm flipH="1">
            <a:off x="7506789" y="3436669"/>
            <a:ext cx="2286230" cy="1181980"/>
          </a:xfrm>
          <a:prstGeom prst="line">
            <a:avLst/>
          </a:prstGeom>
          <a:ln w="19050">
            <a:solidFill>
              <a:srgbClr val="0078D7"/>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cxnSpLocks/>
            <a:endCxn id="31" idx="3"/>
          </p:cNvCxnSpPr>
          <p:nvPr/>
        </p:nvCxnSpPr>
        <p:spPr>
          <a:xfrm flipH="1">
            <a:off x="7506789" y="4591937"/>
            <a:ext cx="2360076" cy="26712"/>
          </a:xfrm>
          <a:prstGeom prst="line">
            <a:avLst/>
          </a:prstGeom>
          <a:ln w="19050">
            <a:solidFill>
              <a:srgbClr val="0078D7"/>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cxnSpLocks/>
            <a:endCxn id="31" idx="3"/>
          </p:cNvCxnSpPr>
          <p:nvPr/>
        </p:nvCxnSpPr>
        <p:spPr>
          <a:xfrm flipH="1" flipV="1">
            <a:off x="7506789" y="4618649"/>
            <a:ext cx="2296836" cy="1291140"/>
          </a:xfrm>
          <a:prstGeom prst="line">
            <a:avLst/>
          </a:prstGeom>
          <a:ln w="19050">
            <a:solidFill>
              <a:srgbClr val="0078D7"/>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37"/>
          <p:cNvGrpSpPr/>
          <p:nvPr/>
        </p:nvGrpSpPr>
        <p:grpSpPr>
          <a:xfrm>
            <a:off x="370123" y="6268095"/>
            <a:ext cx="437186" cy="443206"/>
            <a:chOff x="7762088" y="3634560"/>
            <a:chExt cx="1541281" cy="1562509"/>
          </a:xfrm>
          <a:solidFill>
            <a:schemeClr val="bg1"/>
          </a:solidFill>
        </p:grpSpPr>
        <p:sp>
          <p:nvSpPr>
            <p:cNvPr id="39" name="Freeform 126"/>
            <p:cNvSpPr>
              <a:spLocks noEditPoints="1"/>
            </p:cNvSpPr>
            <p:nvPr/>
          </p:nvSpPr>
          <p:spPr bwMode="auto">
            <a:xfrm rot="16200000" flipH="1">
              <a:off x="7758109" y="3638539"/>
              <a:ext cx="1535853" cy="1527896"/>
            </a:xfrm>
            <a:custGeom>
              <a:avLst/>
              <a:gdLst>
                <a:gd name="T0" fmla="*/ 14 w 87"/>
                <a:gd name="T1" fmla="*/ 2 h 87"/>
                <a:gd name="T2" fmla="*/ 28 w 87"/>
                <a:gd name="T3" fmla="*/ 16 h 87"/>
                <a:gd name="T4" fmla="*/ 25 w 87"/>
                <a:gd name="T5" fmla="*/ 25 h 87"/>
                <a:gd name="T6" fmla="*/ 16 w 87"/>
                <a:gd name="T7" fmla="*/ 28 h 87"/>
                <a:gd name="T8" fmla="*/ 3 w 87"/>
                <a:gd name="T9" fmla="*/ 14 h 87"/>
                <a:gd name="T10" fmla="*/ 7 w 87"/>
                <a:gd name="T11" fmla="*/ 35 h 87"/>
                <a:gd name="T12" fmla="*/ 28 w 87"/>
                <a:gd name="T13" fmla="*/ 39 h 87"/>
                <a:gd name="T14" fmla="*/ 73 w 87"/>
                <a:gd name="T15" fmla="*/ 84 h 87"/>
                <a:gd name="T16" fmla="*/ 83 w 87"/>
                <a:gd name="T17" fmla="*/ 84 h 87"/>
                <a:gd name="T18" fmla="*/ 84 w 87"/>
                <a:gd name="T19" fmla="*/ 83 h 87"/>
                <a:gd name="T20" fmla="*/ 84 w 87"/>
                <a:gd name="T21" fmla="*/ 72 h 87"/>
                <a:gd name="T22" fmla="*/ 39 w 87"/>
                <a:gd name="T23" fmla="*/ 28 h 87"/>
                <a:gd name="T24" fmla="*/ 35 w 87"/>
                <a:gd name="T25" fmla="*/ 7 h 87"/>
                <a:gd name="T26" fmla="*/ 14 w 87"/>
                <a:gd name="T27" fmla="*/ 2 h 87"/>
                <a:gd name="T28" fmla="*/ 81 w 87"/>
                <a:gd name="T29" fmla="*/ 81 h 87"/>
                <a:gd name="T30" fmla="*/ 75 w 87"/>
                <a:gd name="T31" fmla="*/ 81 h 87"/>
                <a:gd name="T32" fmla="*/ 75 w 87"/>
                <a:gd name="T33" fmla="*/ 75 h 87"/>
                <a:gd name="T34" fmla="*/ 81 w 87"/>
                <a:gd name="T35" fmla="*/ 75 h 87"/>
                <a:gd name="T36" fmla="*/ 81 w 87"/>
                <a:gd name="T37" fmla="*/ 8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87">
                  <a:moveTo>
                    <a:pt x="14" y="2"/>
                  </a:moveTo>
                  <a:cubicBezTo>
                    <a:pt x="28" y="16"/>
                    <a:pt x="28" y="16"/>
                    <a:pt x="28" y="16"/>
                  </a:cubicBezTo>
                  <a:cubicBezTo>
                    <a:pt x="25" y="25"/>
                    <a:pt x="25" y="25"/>
                    <a:pt x="25" y="25"/>
                  </a:cubicBezTo>
                  <a:cubicBezTo>
                    <a:pt x="16" y="28"/>
                    <a:pt x="16" y="28"/>
                    <a:pt x="16" y="28"/>
                  </a:cubicBezTo>
                  <a:cubicBezTo>
                    <a:pt x="3" y="14"/>
                    <a:pt x="3" y="14"/>
                    <a:pt x="3" y="14"/>
                  </a:cubicBezTo>
                  <a:cubicBezTo>
                    <a:pt x="0" y="21"/>
                    <a:pt x="1" y="29"/>
                    <a:pt x="7" y="35"/>
                  </a:cubicBezTo>
                  <a:cubicBezTo>
                    <a:pt x="13" y="40"/>
                    <a:pt x="21" y="42"/>
                    <a:pt x="28" y="39"/>
                  </a:cubicBezTo>
                  <a:cubicBezTo>
                    <a:pt x="73" y="84"/>
                    <a:pt x="73" y="84"/>
                    <a:pt x="73" y="84"/>
                  </a:cubicBezTo>
                  <a:cubicBezTo>
                    <a:pt x="76" y="87"/>
                    <a:pt x="80" y="87"/>
                    <a:pt x="83" y="84"/>
                  </a:cubicBezTo>
                  <a:cubicBezTo>
                    <a:pt x="84" y="83"/>
                    <a:pt x="84" y="83"/>
                    <a:pt x="84" y="83"/>
                  </a:cubicBezTo>
                  <a:cubicBezTo>
                    <a:pt x="87" y="80"/>
                    <a:pt x="87" y="75"/>
                    <a:pt x="84" y="72"/>
                  </a:cubicBezTo>
                  <a:cubicBezTo>
                    <a:pt x="39" y="28"/>
                    <a:pt x="39" y="28"/>
                    <a:pt x="39" y="28"/>
                  </a:cubicBezTo>
                  <a:cubicBezTo>
                    <a:pt x="42" y="21"/>
                    <a:pt x="41" y="13"/>
                    <a:pt x="35" y="7"/>
                  </a:cubicBezTo>
                  <a:cubicBezTo>
                    <a:pt x="29" y="1"/>
                    <a:pt x="21" y="0"/>
                    <a:pt x="14" y="2"/>
                  </a:cubicBezTo>
                  <a:close/>
                  <a:moveTo>
                    <a:pt x="81" y="81"/>
                  </a:moveTo>
                  <a:cubicBezTo>
                    <a:pt x="79" y="83"/>
                    <a:pt x="77" y="83"/>
                    <a:pt x="75" y="81"/>
                  </a:cubicBezTo>
                  <a:cubicBezTo>
                    <a:pt x="73" y="79"/>
                    <a:pt x="73" y="76"/>
                    <a:pt x="75" y="75"/>
                  </a:cubicBezTo>
                  <a:cubicBezTo>
                    <a:pt x="77" y="73"/>
                    <a:pt x="79" y="73"/>
                    <a:pt x="81" y="75"/>
                  </a:cubicBezTo>
                  <a:cubicBezTo>
                    <a:pt x="83" y="76"/>
                    <a:pt x="83" y="79"/>
                    <a:pt x="81" y="8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 name="Freeform 7"/>
            <p:cNvSpPr>
              <a:spLocks/>
            </p:cNvSpPr>
            <p:nvPr/>
          </p:nvSpPr>
          <p:spPr bwMode="auto">
            <a:xfrm rot="16200000" flipH="1">
              <a:off x="7793867" y="3687567"/>
              <a:ext cx="1513661" cy="1505343"/>
            </a:xfrm>
            <a:custGeom>
              <a:avLst/>
              <a:gdLst>
                <a:gd name="T0" fmla="*/ 80 w 82"/>
                <a:gd name="T1" fmla="*/ 7 h 82"/>
                <a:gd name="T2" fmla="*/ 76 w 82"/>
                <a:gd name="T3" fmla="*/ 3 h 82"/>
                <a:gd name="T4" fmla="*/ 66 w 82"/>
                <a:gd name="T5" fmla="*/ 3 h 82"/>
                <a:gd name="T6" fmla="*/ 37 w 82"/>
                <a:gd name="T7" fmla="*/ 33 h 82"/>
                <a:gd name="T8" fmla="*/ 36 w 82"/>
                <a:gd name="T9" fmla="*/ 41 h 82"/>
                <a:gd name="T10" fmla="*/ 17 w 82"/>
                <a:gd name="T11" fmla="*/ 60 h 82"/>
                <a:gd name="T12" fmla="*/ 17 w 82"/>
                <a:gd name="T13" fmla="*/ 60 h 82"/>
                <a:gd name="T14" fmla="*/ 9 w 82"/>
                <a:gd name="T15" fmla="*/ 62 h 82"/>
                <a:gd name="T16" fmla="*/ 0 w 82"/>
                <a:gd name="T17" fmla="*/ 78 h 82"/>
                <a:gd name="T18" fmla="*/ 4 w 82"/>
                <a:gd name="T19" fmla="*/ 82 h 82"/>
                <a:gd name="T20" fmla="*/ 20 w 82"/>
                <a:gd name="T21" fmla="*/ 73 h 82"/>
                <a:gd name="T22" fmla="*/ 22 w 82"/>
                <a:gd name="T23" fmla="*/ 65 h 82"/>
                <a:gd name="T24" fmla="*/ 41 w 82"/>
                <a:gd name="T25" fmla="*/ 46 h 82"/>
                <a:gd name="T26" fmla="*/ 50 w 82"/>
                <a:gd name="T27" fmla="*/ 46 h 82"/>
                <a:gd name="T28" fmla="*/ 80 w 82"/>
                <a:gd name="T29" fmla="*/ 16 h 82"/>
                <a:gd name="T30" fmla="*/ 80 w 82"/>
                <a:gd name="T31" fmla="*/ 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 h="82">
                  <a:moveTo>
                    <a:pt x="80" y="7"/>
                  </a:moveTo>
                  <a:cubicBezTo>
                    <a:pt x="76" y="3"/>
                    <a:pt x="76" y="3"/>
                    <a:pt x="76" y="3"/>
                  </a:cubicBezTo>
                  <a:cubicBezTo>
                    <a:pt x="73" y="0"/>
                    <a:pt x="69" y="0"/>
                    <a:pt x="66" y="3"/>
                  </a:cubicBezTo>
                  <a:cubicBezTo>
                    <a:pt x="37" y="33"/>
                    <a:pt x="37" y="33"/>
                    <a:pt x="37" y="33"/>
                  </a:cubicBezTo>
                  <a:cubicBezTo>
                    <a:pt x="34" y="35"/>
                    <a:pt x="34" y="39"/>
                    <a:pt x="36" y="41"/>
                  </a:cubicBezTo>
                  <a:cubicBezTo>
                    <a:pt x="17" y="60"/>
                    <a:pt x="17" y="60"/>
                    <a:pt x="17" y="60"/>
                  </a:cubicBezTo>
                  <a:cubicBezTo>
                    <a:pt x="17" y="60"/>
                    <a:pt x="17" y="60"/>
                    <a:pt x="17" y="60"/>
                  </a:cubicBezTo>
                  <a:cubicBezTo>
                    <a:pt x="9" y="62"/>
                    <a:pt x="9" y="62"/>
                    <a:pt x="9" y="62"/>
                  </a:cubicBezTo>
                  <a:cubicBezTo>
                    <a:pt x="0" y="78"/>
                    <a:pt x="0" y="78"/>
                    <a:pt x="0" y="78"/>
                  </a:cubicBezTo>
                  <a:cubicBezTo>
                    <a:pt x="4" y="82"/>
                    <a:pt x="4" y="82"/>
                    <a:pt x="4" y="82"/>
                  </a:cubicBezTo>
                  <a:cubicBezTo>
                    <a:pt x="20" y="73"/>
                    <a:pt x="20" y="73"/>
                    <a:pt x="20" y="73"/>
                  </a:cubicBezTo>
                  <a:cubicBezTo>
                    <a:pt x="22" y="65"/>
                    <a:pt x="22" y="65"/>
                    <a:pt x="22" y="65"/>
                  </a:cubicBezTo>
                  <a:cubicBezTo>
                    <a:pt x="41" y="46"/>
                    <a:pt x="41" y="46"/>
                    <a:pt x="41" y="46"/>
                  </a:cubicBezTo>
                  <a:cubicBezTo>
                    <a:pt x="44" y="48"/>
                    <a:pt x="48" y="48"/>
                    <a:pt x="50" y="46"/>
                  </a:cubicBezTo>
                  <a:cubicBezTo>
                    <a:pt x="80" y="16"/>
                    <a:pt x="80" y="16"/>
                    <a:pt x="80" y="16"/>
                  </a:cubicBezTo>
                  <a:cubicBezTo>
                    <a:pt x="82" y="14"/>
                    <a:pt x="82" y="10"/>
                    <a:pt x="8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41" name="Rectangle 40"/>
          <p:cNvSpPr>
            <a:spLocks noChangeAspect="1"/>
          </p:cNvSpPr>
          <p:nvPr/>
        </p:nvSpPr>
        <p:spPr bwMode="auto">
          <a:xfrm>
            <a:off x="759674" y="6292860"/>
            <a:ext cx="2452307" cy="50095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60" tIns="9144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Works in your environment</a:t>
            </a:r>
          </a:p>
        </p:txBody>
      </p:sp>
      <p:sp>
        <p:nvSpPr>
          <p:cNvPr id="42" name="Pentagon 41"/>
          <p:cNvSpPr/>
          <p:nvPr/>
        </p:nvSpPr>
        <p:spPr bwMode="auto">
          <a:xfrm>
            <a:off x="0" y="6242853"/>
            <a:ext cx="192024" cy="481395"/>
          </a:xfrm>
          <a:prstGeom prst="homePlate">
            <a:avLst>
              <a:gd name="adj" fmla="val 23545"/>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0794138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2D70A-8F10-47E1-B441-055782BD7B11}"/>
              </a:ext>
            </a:extLst>
          </p:cNvPr>
          <p:cNvSpPr>
            <a:spLocks noGrp="1"/>
          </p:cNvSpPr>
          <p:nvPr>
            <p:ph type="title"/>
          </p:nvPr>
        </p:nvSpPr>
        <p:spPr>
          <a:xfrm>
            <a:off x="274638" y="579607"/>
            <a:ext cx="11642721" cy="1316945"/>
          </a:xfrm>
        </p:spPr>
        <p:txBody>
          <a:bodyPr>
            <a:normAutofit/>
          </a:bodyPr>
          <a:lstStyle/>
          <a:p>
            <a:r>
              <a:rPr lang="en-US" sz="3100" cap="all" spc="500" dirty="0">
                <a:ln w="3175">
                  <a:noFill/>
                </a:ln>
                <a:solidFill>
                  <a:srgbClr val="0078D7"/>
                </a:solidFill>
                <a:latin typeface="Segoe UI Semilight" charset="0"/>
                <a:ea typeface="+mn-ea"/>
                <a:cs typeface="Segoe UI Semilight" charset="0"/>
              </a:rPr>
              <a:t>Migration resources for fast deployments</a:t>
            </a:r>
            <a:br>
              <a:rPr lang="en-US" dirty="0"/>
            </a:br>
            <a:r>
              <a:rPr lang="en-US" sz="2000" cap="all" dirty="0">
                <a:solidFill>
                  <a:srgbClr val="0078D7"/>
                </a:solidFill>
              </a:rPr>
              <a:t>Accelerate your journey to the cloud</a:t>
            </a:r>
          </a:p>
        </p:txBody>
      </p:sp>
      <p:sp>
        <p:nvSpPr>
          <p:cNvPr id="4" name="Text Placeholder 2">
            <a:extLst>
              <a:ext uri="{FF2B5EF4-FFF2-40B4-BE49-F238E27FC236}">
                <a16:creationId xmlns:a16="http://schemas.microsoft.com/office/drawing/2014/main" id="{031D0FD9-C119-4350-B5E6-2E3C3958AFBF}"/>
              </a:ext>
            </a:extLst>
          </p:cNvPr>
          <p:cNvSpPr>
            <a:spLocks noGrp="1"/>
          </p:cNvSpPr>
          <p:nvPr>
            <p:ph type="body" sz="quarter" idx="10"/>
          </p:nvPr>
        </p:nvSpPr>
        <p:spPr>
          <a:xfrm>
            <a:off x="274638" y="2357133"/>
            <a:ext cx="4271962" cy="3434786"/>
          </a:xfrm>
        </p:spPr>
        <p:txBody>
          <a:bodyPr/>
          <a:lstStyle/>
          <a:p>
            <a:pPr lvl="0">
              <a:lnSpc>
                <a:spcPct val="100000"/>
              </a:lnSpc>
              <a:spcBef>
                <a:spcPts val="0"/>
              </a:spcBef>
              <a:buClr>
                <a:srgbClr val="0078D7"/>
              </a:buClr>
              <a:buSzPct val="90000"/>
              <a:defRPr/>
            </a:pPr>
            <a:r>
              <a:rPr lang="en-US" sz="1400" b="1" spc="100" dirty="0">
                <a:solidFill>
                  <a:srgbClr val="FFFFFF"/>
                </a:solidFill>
                <a:latin typeface="Segoe UI Semibold" charset="0"/>
                <a:ea typeface="Segoe UI Semibold" charset="0"/>
                <a:cs typeface="Segoe UI Semibold" charset="0"/>
              </a:rPr>
              <a:t>SQL Server Migration Assistant (SSMA) </a:t>
            </a:r>
          </a:p>
          <a:p>
            <a:pPr lvl="0">
              <a:lnSpc>
                <a:spcPct val="100000"/>
              </a:lnSpc>
              <a:spcBef>
                <a:spcPts val="0"/>
              </a:spcBef>
              <a:spcAft>
                <a:spcPts val="1200"/>
              </a:spcAft>
              <a:buClr>
                <a:srgbClr val="0078D7"/>
              </a:buClr>
              <a:buSzPct val="90000"/>
              <a:defRPr/>
            </a:pPr>
            <a:r>
              <a:rPr lang="en-US" sz="1400" spc="100" dirty="0">
                <a:solidFill>
                  <a:srgbClr val="FFFFFF"/>
                </a:solidFill>
                <a:latin typeface="Segoe UI Semilight" charset="0"/>
                <a:ea typeface="Segoe UI Semilight" charset="0"/>
                <a:cs typeface="Segoe UI Semilight" charset="0"/>
              </a:rPr>
              <a:t>Automates database migration to SQL Server from Microsoft Access, DB2, MySQL, Oracle, and SAP ASE.</a:t>
            </a:r>
          </a:p>
          <a:p>
            <a:pPr lvl="0">
              <a:lnSpc>
                <a:spcPct val="100000"/>
              </a:lnSpc>
              <a:spcBef>
                <a:spcPts val="0"/>
              </a:spcBef>
              <a:buClr>
                <a:srgbClr val="0078D7"/>
              </a:buClr>
              <a:buSzPct val="90000"/>
              <a:defRPr/>
            </a:pPr>
            <a:r>
              <a:rPr lang="en-US" sz="1400" b="1" spc="100" dirty="0">
                <a:solidFill>
                  <a:srgbClr val="FFFFFF"/>
                </a:solidFill>
                <a:latin typeface="Segoe UI Semibold" charset="0"/>
                <a:ea typeface="Segoe UI Semibold" charset="0"/>
                <a:cs typeface="Segoe UI Semibold" charset="0"/>
              </a:rPr>
              <a:t>Data Migration Assistant (DMA)</a:t>
            </a:r>
            <a:r>
              <a:rPr lang="en-US" sz="1400" b="1" spc="100" dirty="0">
                <a:gradFill>
                  <a:gsLst>
                    <a:gs pos="1250">
                      <a:srgbClr val="000000"/>
                    </a:gs>
                    <a:gs pos="100000">
                      <a:srgbClr val="000000"/>
                    </a:gs>
                  </a:gsLst>
                  <a:lin ang="5400000" scaled="0"/>
                </a:gradFill>
                <a:latin typeface="Segoe UI Semibold" charset="0"/>
                <a:ea typeface="Segoe UI Semibold" charset="0"/>
                <a:cs typeface="Segoe UI Semibold" charset="0"/>
              </a:rPr>
              <a:t> </a:t>
            </a:r>
          </a:p>
          <a:p>
            <a:pPr lvl="0">
              <a:lnSpc>
                <a:spcPct val="100000"/>
              </a:lnSpc>
              <a:spcBef>
                <a:spcPts val="0"/>
              </a:spcBef>
              <a:spcAft>
                <a:spcPts val="1200"/>
              </a:spcAft>
              <a:buClr>
                <a:srgbClr val="0078D7"/>
              </a:buClr>
              <a:buSzPct val="90000"/>
              <a:defRPr/>
            </a:pPr>
            <a:r>
              <a:rPr lang="en-US" sz="1400" spc="100" dirty="0">
                <a:solidFill>
                  <a:srgbClr val="FFFFFF"/>
                </a:solidFill>
                <a:latin typeface="Segoe UI Semilight" charset="0"/>
                <a:ea typeface="Segoe UI Semilight" charset="0"/>
                <a:cs typeface="Segoe UI Semilight" charset="0"/>
              </a:rPr>
              <a:t>Enables upgrade SQL Server and Azure SQL Database.</a:t>
            </a:r>
          </a:p>
          <a:p>
            <a:pPr lvl="0">
              <a:lnSpc>
                <a:spcPct val="100000"/>
              </a:lnSpc>
              <a:spcBef>
                <a:spcPts val="0"/>
              </a:spcBef>
              <a:buClr>
                <a:srgbClr val="0078D7"/>
              </a:buClr>
              <a:buSzPct val="90000"/>
              <a:defRPr/>
            </a:pPr>
            <a:r>
              <a:rPr lang="en-US" sz="1400" b="1" spc="100" dirty="0">
                <a:solidFill>
                  <a:srgbClr val="FFFFFF"/>
                </a:solidFill>
                <a:latin typeface="Segoe UI Semibold" charset="0"/>
                <a:cs typeface="Segoe UI Semibold" charset="0"/>
              </a:rPr>
              <a:t>Azure Database Migration Service (preview)</a:t>
            </a:r>
          </a:p>
          <a:p>
            <a:pPr>
              <a:lnSpc>
                <a:spcPct val="100000"/>
              </a:lnSpc>
              <a:spcBef>
                <a:spcPts val="0"/>
              </a:spcBef>
              <a:buClr>
                <a:srgbClr val="0078D7"/>
              </a:buClr>
              <a:buSzPct val="90000"/>
              <a:defRPr/>
            </a:pPr>
            <a:r>
              <a:rPr lang="en-US" sz="1400" spc="100" dirty="0">
                <a:solidFill>
                  <a:srgbClr val="FFFFFF"/>
                </a:solidFill>
                <a:latin typeface="Segoe UI Semilight" charset="0"/>
                <a:cs typeface="Segoe UI Semilight" charset="0"/>
              </a:rPr>
              <a:t>A seamless, end-to-end solution for moving on-premises SQL Server, Oracle, and other relational databases to the cloud. </a:t>
            </a:r>
          </a:p>
          <a:p>
            <a:pPr lvl="0">
              <a:lnSpc>
                <a:spcPct val="100000"/>
              </a:lnSpc>
              <a:spcBef>
                <a:spcPts val="0"/>
              </a:spcBef>
              <a:spcAft>
                <a:spcPts val="1200"/>
              </a:spcAft>
              <a:buClr>
                <a:srgbClr val="0078D7"/>
              </a:buClr>
              <a:buSzPct val="90000"/>
              <a:defRPr/>
            </a:pPr>
            <a:endParaRPr lang="en-US" sz="1400" spc="100" dirty="0">
              <a:solidFill>
                <a:srgbClr val="FFFFFF"/>
              </a:solidFill>
              <a:latin typeface="Segoe UI Semilight" charset="0"/>
              <a:ea typeface="Segoe UI Semilight" charset="0"/>
              <a:cs typeface="Segoe UI Semilight" charset="0"/>
            </a:endParaRPr>
          </a:p>
          <a:p>
            <a:pPr lvl="0">
              <a:lnSpc>
                <a:spcPct val="100000"/>
              </a:lnSpc>
              <a:spcBef>
                <a:spcPts val="0"/>
              </a:spcBef>
              <a:spcAft>
                <a:spcPts val="1200"/>
              </a:spcAft>
              <a:buClr>
                <a:srgbClr val="0078D7"/>
              </a:buClr>
              <a:buSzPct val="90000"/>
              <a:defRPr/>
            </a:pPr>
            <a:endParaRPr lang="en-US" sz="1400" spc="100" dirty="0">
              <a:solidFill>
                <a:srgbClr val="FFFFFF"/>
              </a:solidFill>
              <a:latin typeface="Segoe UI Semilight" charset="0"/>
              <a:ea typeface="Segoe UI Semilight" charset="0"/>
              <a:cs typeface="Segoe UI Semilight" charset="0"/>
            </a:endParaRPr>
          </a:p>
          <a:p>
            <a:endParaRPr lang="en-US" sz="1400" dirty="0"/>
          </a:p>
        </p:txBody>
      </p:sp>
      <p:grpSp>
        <p:nvGrpSpPr>
          <p:cNvPr id="133" name="Group 132"/>
          <p:cNvGrpSpPr/>
          <p:nvPr/>
        </p:nvGrpSpPr>
        <p:grpSpPr>
          <a:xfrm>
            <a:off x="370123" y="6268095"/>
            <a:ext cx="437186" cy="443206"/>
            <a:chOff x="7762088" y="3634560"/>
            <a:chExt cx="1541281" cy="1562509"/>
          </a:xfrm>
          <a:solidFill>
            <a:schemeClr val="bg1"/>
          </a:solidFill>
        </p:grpSpPr>
        <p:sp>
          <p:nvSpPr>
            <p:cNvPr id="134" name="Freeform 126"/>
            <p:cNvSpPr>
              <a:spLocks noEditPoints="1"/>
            </p:cNvSpPr>
            <p:nvPr/>
          </p:nvSpPr>
          <p:spPr bwMode="auto">
            <a:xfrm rot="16200000" flipH="1">
              <a:off x="7758109" y="3638539"/>
              <a:ext cx="1535853" cy="1527896"/>
            </a:xfrm>
            <a:custGeom>
              <a:avLst/>
              <a:gdLst>
                <a:gd name="T0" fmla="*/ 14 w 87"/>
                <a:gd name="T1" fmla="*/ 2 h 87"/>
                <a:gd name="T2" fmla="*/ 28 w 87"/>
                <a:gd name="T3" fmla="*/ 16 h 87"/>
                <a:gd name="T4" fmla="*/ 25 w 87"/>
                <a:gd name="T5" fmla="*/ 25 h 87"/>
                <a:gd name="T6" fmla="*/ 16 w 87"/>
                <a:gd name="T7" fmla="*/ 28 h 87"/>
                <a:gd name="T8" fmla="*/ 3 w 87"/>
                <a:gd name="T9" fmla="*/ 14 h 87"/>
                <a:gd name="T10" fmla="*/ 7 w 87"/>
                <a:gd name="T11" fmla="*/ 35 h 87"/>
                <a:gd name="T12" fmla="*/ 28 w 87"/>
                <a:gd name="T13" fmla="*/ 39 h 87"/>
                <a:gd name="T14" fmla="*/ 73 w 87"/>
                <a:gd name="T15" fmla="*/ 84 h 87"/>
                <a:gd name="T16" fmla="*/ 83 w 87"/>
                <a:gd name="T17" fmla="*/ 84 h 87"/>
                <a:gd name="T18" fmla="*/ 84 w 87"/>
                <a:gd name="T19" fmla="*/ 83 h 87"/>
                <a:gd name="T20" fmla="*/ 84 w 87"/>
                <a:gd name="T21" fmla="*/ 72 h 87"/>
                <a:gd name="T22" fmla="*/ 39 w 87"/>
                <a:gd name="T23" fmla="*/ 28 h 87"/>
                <a:gd name="T24" fmla="*/ 35 w 87"/>
                <a:gd name="T25" fmla="*/ 7 h 87"/>
                <a:gd name="T26" fmla="*/ 14 w 87"/>
                <a:gd name="T27" fmla="*/ 2 h 87"/>
                <a:gd name="T28" fmla="*/ 81 w 87"/>
                <a:gd name="T29" fmla="*/ 81 h 87"/>
                <a:gd name="T30" fmla="*/ 75 w 87"/>
                <a:gd name="T31" fmla="*/ 81 h 87"/>
                <a:gd name="T32" fmla="*/ 75 w 87"/>
                <a:gd name="T33" fmla="*/ 75 h 87"/>
                <a:gd name="T34" fmla="*/ 81 w 87"/>
                <a:gd name="T35" fmla="*/ 75 h 87"/>
                <a:gd name="T36" fmla="*/ 81 w 87"/>
                <a:gd name="T37" fmla="*/ 8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87">
                  <a:moveTo>
                    <a:pt x="14" y="2"/>
                  </a:moveTo>
                  <a:cubicBezTo>
                    <a:pt x="28" y="16"/>
                    <a:pt x="28" y="16"/>
                    <a:pt x="28" y="16"/>
                  </a:cubicBezTo>
                  <a:cubicBezTo>
                    <a:pt x="25" y="25"/>
                    <a:pt x="25" y="25"/>
                    <a:pt x="25" y="25"/>
                  </a:cubicBezTo>
                  <a:cubicBezTo>
                    <a:pt x="16" y="28"/>
                    <a:pt x="16" y="28"/>
                    <a:pt x="16" y="28"/>
                  </a:cubicBezTo>
                  <a:cubicBezTo>
                    <a:pt x="3" y="14"/>
                    <a:pt x="3" y="14"/>
                    <a:pt x="3" y="14"/>
                  </a:cubicBezTo>
                  <a:cubicBezTo>
                    <a:pt x="0" y="21"/>
                    <a:pt x="1" y="29"/>
                    <a:pt x="7" y="35"/>
                  </a:cubicBezTo>
                  <a:cubicBezTo>
                    <a:pt x="13" y="40"/>
                    <a:pt x="21" y="42"/>
                    <a:pt x="28" y="39"/>
                  </a:cubicBezTo>
                  <a:cubicBezTo>
                    <a:pt x="73" y="84"/>
                    <a:pt x="73" y="84"/>
                    <a:pt x="73" y="84"/>
                  </a:cubicBezTo>
                  <a:cubicBezTo>
                    <a:pt x="76" y="87"/>
                    <a:pt x="80" y="87"/>
                    <a:pt x="83" y="84"/>
                  </a:cubicBezTo>
                  <a:cubicBezTo>
                    <a:pt x="84" y="83"/>
                    <a:pt x="84" y="83"/>
                    <a:pt x="84" y="83"/>
                  </a:cubicBezTo>
                  <a:cubicBezTo>
                    <a:pt x="87" y="80"/>
                    <a:pt x="87" y="75"/>
                    <a:pt x="84" y="72"/>
                  </a:cubicBezTo>
                  <a:cubicBezTo>
                    <a:pt x="39" y="28"/>
                    <a:pt x="39" y="28"/>
                    <a:pt x="39" y="28"/>
                  </a:cubicBezTo>
                  <a:cubicBezTo>
                    <a:pt x="42" y="21"/>
                    <a:pt x="41" y="13"/>
                    <a:pt x="35" y="7"/>
                  </a:cubicBezTo>
                  <a:cubicBezTo>
                    <a:pt x="29" y="1"/>
                    <a:pt x="21" y="0"/>
                    <a:pt x="14" y="2"/>
                  </a:cubicBezTo>
                  <a:close/>
                  <a:moveTo>
                    <a:pt x="81" y="81"/>
                  </a:moveTo>
                  <a:cubicBezTo>
                    <a:pt x="79" y="83"/>
                    <a:pt x="77" y="83"/>
                    <a:pt x="75" y="81"/>
                  </a:cubicBezTo>
                  <a:cubicBezTo>
                    <a:pt x="73" y="79"/>
                    <a:pt x="73" y="76"/>
                    <a:pt x="75" y="75"/>
                  </a:cubicBezTo>
                  <a:cubicBezTo>
                    <a:pt x="77" y="73"/>
                    <a:pt x="79" y="73"/>
                    <a:pt x="81" y="75"/>
                  </a:cubicBezTo>
                  <a:cubicBezTo>
                    <a:pt x="83" y="76"/>
                    <a:pt x="83" y="79"/>
                    <a:pt x="81" y="8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5" name="Freeform 7"/>
            <p:cNvSpPr>
              <a:spLocks/>
            </p:cNvSpPr>
            <p:nvPr/>
          </p:nvSpPr>
          <p:spPr bwMode="auto">
            <a:xfrm rot="16200000" flipH="1">
              <a:off x="7793867" y="3687567"/>
              <a:ext cx="1513661" cy="1505343"/>
            </a:xfrm>
            <a:custGeom>
              <a:avLst/>
              <a:gdLst>
                <a:gd name="T0" fmla="*/ 80 w 82"/>
                <a:gd name="T1" fmla="*/ 7 h 82"/>
                <a:gd name="T2" fmla="*/ 76 w 82"/>
                <a:gd name="T3" fmla="*/ 3 h 82"/>
                <a:gd name="T4" fmla="*/ 66 w 82"/>
                <a:gd name="T5" fmla="*/ 3 h 82"/>
                <a:gd name="T6" fmla="*/ 37 w 82"/>
                <a:gd name="T7" fmla="*/ 33 h 82"/>
                <a:gd name="T8" fmla="*/ 36 w 82"/>
                <a:gd name="T9" fmla="*/ 41 h 82"/>
                <a:gd name="T10" fmla="*/ 17 w 82"/>
                <a:gd name="T11" fmla="*/ 60 h 82"/>
                <a:gd name="T12" fmla="*/ 17 w 82"/>
                <a:gd name="T13" fmla="*/ 60 h 82"/>
                <a:gd name="T14" fmla="*/ 9 w 82"/>
                <a:gd name="T15" fmla="*/ 62 h 82"/>
                <a:gd name="T16" fmla="*/ 0 w 82"/>
                <a:gd name="T17" fmla="*/ 78 h 82"/>
                <a:gd name="T18" fmla="*/ 4 w 82"/>
                <a:gd name="T19" fmla="*/ 82 h 82"/>
                <a:gd name="T20" fmla="*/ 20 w 82"/>
                <a:gd name="T21" fmla="*/ 73 h 82"/>
                <a:gd name="T22" fmla="*/ 22 w 82"/>
                <a:gd name="T23" fmla="*/ 65 h 82"/>
                <a:gd name="T24" fmla="*/ 41 w 82"/>
                <a:gd name="T25" fmla="*/ 46 h 82"/>
                <a:gd name="T26" fmla="*/ 50 w 82"/>
                <a:gd name="T27" fmla="*/ 46 h 82"/>
                <a:gd name="T28" fmla="*/ 80 w 82"/>
                <a:gd name="T29" fmla="*/ 16 h 82"/>
                <a:gd name="T30" fmla="*/ 80 w 82"/>
                <a:gd name="T31" fmla="*/ 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 h="82">
                  <a:moveTo>
                    <a:pt x="80" y="7"/>
                  </a:moveTo>
                  <a:cubicBezTo>
                    <a:pt x="76" y="3"/>
                    <a:pt x="76" y="3"/>
                    <a:pt x="76" y="3"/>
                  </a:cubicBezTo>
                  <a:cubicBezTo>
                    <a:pt x="73" y="0"/>
                    <a:pt x="69" y="0"/>
                    <a:pt x="66" y="3"/>
                  </a:cubicBezTo>
                  <a:cubicBezTo>
                    <a:pt x="37" y="33"/>
                    <a:pt x="37" y="33"/>
                    <a:pt x="37" y="33"/>
                  </a:cubicBezTo>
                  <a:cubicBezTo>
                    <a:pt x="34" y="35"/>
                    <a:pt x="34" y="39"/>
                    <a:pt x="36" y="41"/>
                  </a:cubicBezTo>
                  <a:cubicBezTo>
                    <a:pt x="17" y="60"/>
                    <a:pt x="17" y="60"/>
                    <a:pt x="17" y="60"/>
                  </a:cubicBezTo>
                  <a:cubicBezTo>
                    <a:pt x="17" y="60"/>
                    <a:pt x="17" y="60"/>
                    <a:pt x="17" y="60"/>
                  </a:cubicBezTo>
                  <a:cubicBezTo>
                    <a:pt x="9" y="62"/>
                    <a:pt x="9" y="62"/>
                    <a:pt x="9" y="62"/>
                  </a:cubicBezTo>
                  <a:cubicBezTo>
                    <a:pt x="0" y="78"/>
                    <a:pt x="0" y="78"/>
                    <a:pt x="0" y="78"/>
                  </a:cubicBezTo>
                  <a:cubicBezTo>
                    <a:pt x="4" y="82"/>
                    <a:pt x="4" y="82"/>
                    <a:pt x="4" y="82"/>
                  </a:cubicBezTo>
                  <a:cubicBezTo>
                    <a:pt x="20" y="73"/>
                    <a:pt x="20" y="73"/>
                    <a:pt x="20" y="73"/>
                  </a:cubicBezTo>
                  <a:cubicBezTo>
                    <a:pt x="22" y="65"/>
                    <a:pt x="22" y="65"/>
                    <a:pt x="22" y="65"/>
                  </a:cubicBezTo>
                  <a:cubicBezTo>
                    <a:pt x="41" y="46"/>
                    <a:pt x="41" y="46"/>
                    <a:pt x="41" y="46"/>
                  </a:cubicBezTo>
                  <a:cubicBezTo>
                    <a:pt x="44" y="48"/>
                    <a:pt x="48" y="48"/>
                    <a:pt x="50" y="46"/>
                  </a:cubicBezTo>
                  <a:cubicBezTo>
                    <a:pt x="80" y="16"/>
                    <a:pt x="80" y="16"/>
                    <a:pt x="80" y="16"/>
                  </a:cubicBezTo>
                  <a:cubicBezTo>
                    <a:pt x="82" y="14"/>
                    <a:pt x="82" y="10"/>
                    <a:pt x="8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36" name="Rectangle 135"/>
          <p:cNvSpPr>
            <a:spLocks noChangeAspect="1"/>
          </p:cNvSpPr>
          <p:nvPr/>
        </p:nvSpPr>
        <p:spPr bwMode="auto">
          <a:xfrm>
            <a:off x="759674" y="6292860"/>
            <a:ext cx="2452307" cy="50095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60" tIns="9144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Works in your environment</a:t>
            </a:r>
          </a:p>
        </p:txBody>
      </p:sp>
      <p:sp>
        <p:nvSpPr>
          <p:cNvPr id="137" name="Pentagon 136"/>
          <p:cNvSpPr/>
          <p:nvPr/>
        </p:nvSpPr>
        <p:spPr bwMode="auto">
          <a:xfrm>
            <a:off x="0" y="6242853"/>
            <a:ext cx="192024" cy="481395"/>
          </a:xfrm>
          <a:prstGeom prst="homePlate">
            <a:avLst>
              <a:gd name="adj" fmla="val 23545"/>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5" name="Freeform 127">
            <a:extLst>
              <a:ext uri="{FF2B5EF4-FFF2-40B4-BE49-F238E27FC236}">
                <a16:creationId xmlns:a16="http://schemas.microsoft.com/office/drawing/2014/main" id="{313F1C71-4F78-4695-9CDA-115631AB286A}"/>
              </a:ext>
            </a:extLst>
          </p:cNvPr>
          <p:cNvSpPr>
            <a:spLocks noChangeAspect="1"/>
          </p:cNvSpPr>
          <p:nvPr/>
        </p:nvSpPr>
        <p:spPr bwMode="black">
          <a:xfrm>
            <a:off x="6577668" y="2340700"/>
            <a:ext cx="3440249" cy="1981860"/>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146" name="Freeform 60">
            <a:extLst>
              <a:ext uri="{FF2B5EF4-FFF2-40B4-BE49-F238E27FC236}">
                <a16:creationId xmlns:a16="http://schemas.microsoft.com/office/drawing/2014/main" id="{10076759-E090-4A11-A2B4-E92B985416A5}"/>
              </a:ext>
            </a:extLst>
          </p:cNvPr>
          <p:cNvSpPr/>
          <p:nvPr/>
        </p:nvSpPr>
        <p:spPr bwMode="auto">
          <a:xfrm>
            <a:off x="7637756" y="4599799"/>
            <a:ext cx="1320072" cy="1693061"/>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7"/>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 name="Arrow: Right 2">
            <a:extLst>
              <a:ext uri="{FF2B5EF4-FFF2-40B4-BE49-F238E27FC236}">
                <a16:creationId xmlns:a16="http://schemas.microsoft.com/office/drawing/2014/main" id="{11FD6102-B942-47AE-88CD-D449F65D43B5}"/>
              </a:ext>
            </a:extLst>
          </p:cNvPr>
          <p:cNvSpPr/>
          <p:nvPr/>
        </p:nvSpPr>
        <p:spPr>
          <a:xfrm rot="16200000">
            <a:off x="7726292" y="3822700"/>
            <a:ext cx="1143000" cy="85725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7452468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99935-655B-4F7A-B96A-00A98BB325AE}"/>
              </a:ext>
            </a:extLst>
          </p:cNvPr>
          <p:cNvSpPr>
            <a:spLocks noGrp="1"/>
          </p:cNvSpPr>
          <p:nvPr>
            <p:ph type="title"/>
          </p:nvPr>
        </p:nvSpPr>
        <p:spPr/>
        <p:txBody>
          <a:bodyPr>
            <a:normAutofit/>
          </a:bodyPr>
          <a:lstStyle/>
          <a:p>
            <a:r>
              <a:rPr lang="en-US" sz="3100" cap="all" spc="500" dirty="0">
                <a:ln w="3175">
                  <a:noFill/>
                </a:ln>
                <a:solidFill>
                  <a:srgbClr val="0078D7"/>
                </a:solidFill>
                <a:latin typeface="Segoe UI Semilight" charset="0"/>
                <a:ea typeface="+mn-ea"/>
                <a:cs typeface="Segoe UI Semilight" charset="0"/>
              </a:rPr>
              <a:t>Layers of protection</a:t>
            </a:r>
            <a:br>
              <a:rPr lang="en-US" dirty="0"/>
            </a:br>
            <a:r>
              <a:rPr lang="en-US" sz="2000" cap="all" dirty="0">
                <a:solidFill>
                  <a:srgbClr val="0078D7"/>
                </a:solidFill>
              </a:rPr>
              <a:t>Rest easy with built-in security</a:t>
            </a:r>
          </a:p>
        </p:txBody>
      </p:sp>
      <p:sp>
        <p:nvSpPr>
          <p:cNvPr id="62" name="Text Placeholder 61">
            <a:extLst>
              <a:ext uri="{FF2B5EF4-FFF2-40B4-BE49-F238E27FC236}">
                <a16:creationId xmlns:a16="http://schemas.microsoft.com/office/drawing/2014/main" id="{356C16F2-69AB-4DD1-BC5D-EFF34E34FB3C}"/>
              </a:ext>
            </a:extLst>
          </p:cNvPr>
          <p:cNvSpPr>
            <a:spLocks noGrp="1"/>
          </p:cNvSpPr>
          <p:nvPr>
            <p:ph type="body" sz="quarter" idx="10"/>
          </p:nvPr>
        </p:nvSpPr>
        <p:spPr>
          <a:xfrm>
            <a:off x="274638" y="2357133"/>
            <a:ext cx="4562582" cy="3434786"/>
          </a:xfrm>
        </p:spPr>
        <p:txBody>
          <a:bodyPr/>
          <a:lstStyle/>
          <a:p>
            <a:r>
              <a:rPr lang="en-US" sz="1800" dirty="0"/>
              <a:t>Data encryption at rest and in motion</a:t>
            </a:r>
          </a:p>
          <a:p>
            <a:r>
              <a:rPr lang="en-US" sz="1800" dirty="0"/>
              <a:t>Dynamic data masking </a:t>
            </a:r>
          </a:p>
          <a:p>
            <a:r>
              <a:rPr lang="en-US" sz="1800" dirty="0"/>
              <a:t>Row-level security</a:t>
            </a:r>
          </a:p>
          <a:p>
            <a:r>
              <a:rPr lang="en-US" sz="1800" dirty="0"/>
              <a:t>Azure Active Directory and MFA</a:t>
            </a:r>
          </a:p>
        </p:txBody>
      </p:sp>
      <p:cxnSp>
        <p:nvCxnSpPr>
          <p:cNvPr id="3" name="Straight Connector 2">
            <a:extLst>
              <a:ext uri="{FF2B5EF4-FFF2-40B4-BE49-F238E27FC236}">
                <a16:creationId xmlns:a16="http://schemas.microsoft.com/office/drawing/2014/main" id="{1E19D72F-79AB-47DD-A23E-1BF05BB98220}"/>
              </a:ext>
            </a:extLst>
          </p:cNvPr>
          <p:cNvCxnSpPr>
            <a:cxnSpLocks/>
          </p:cNvCxnSpPr>
          <p:nvPr/>
        </p:nvCxnSpPr>
        <p:spPr>
          <a:xfrm flipH="1">
            <a:off x="6749808" y="4842095"/>
            <a:ext cx="748304" cy="0"/>
          </a:xfrm>
          <a:prstGeom prst="line">
            <a:avLst/>
          </a:prstGeom>
          <a:noFill/>
          <a:ln w="19050" cap="flat" cmpd="sng" algn="ctr">
            <a:solidFill>
              <a:srgbClr val="89C402"/>
            </a:solidFill>
            <a:prstDash val="sysDash"/>
            <a:miter lim="800000"/>
          </a:ln>
          <a:effectLst/>
        </p:spPr>
      </p:cxnSp>
      <p:cxnSp>
        <p:nvCxnSpPr>
          <p:cNvPr id="4" name="Straight Connector 3">
            <a:extLst>
              <a:ext uri="{FF2B5EF4-FFF2-40B4-BE49-F238E27FC236}">
                <a16:creationId xmlns:a16="http://schemas.microsoft.com/office/drawing/2014/main" id="{50E556EB-0F49-4636-AFD5-1E2C61D4C56F}"/>
              </a:ext>
            </a:extLst>
          </p:cNvPr>
          <p:cNvCxnSpPr>
            <a:cxnSpLocks/>
            <a:endCxn id="59" idx="14"/>
          </p:cNvCxnSpPr>
          <p:nvPr/>
        </p:nvCxnSpPr>
        <p:spPr>
          <a:xfrm>
            <a:off x="10241119" y="5450492"/>
            <a:ext cx="6428" cy="375057"/>
          </a:xfrm>
          <a:prstGeom prst="line">
            <a:avLst/>
          </a:prstGeom>
          <a:noFill/>
          <a:ln w="19050" cap="flat" cmpd="sng" algn="ctr">
            <a:solidFill>
              <a:srgbClr val="89C402"/>
            </a:solidFill>
            <a:prstDash val="sysDash"/>
            <a:miter lim="800000"/>
          </a:ln>
          <a:effectLst/>
        </p:spPr>
      </p:cxnSp>
      <p:cxnSp>
        <p:nvCxnSpPr>
          <p:cNvPr id="5" name="Straight Connector 4">
            <a:extLst>
              <a:ext uri="{FF2B5EF4-FFF2-40B4-BE49-F238E27FC236}">
                <a16:creationId xmlns:a16="http://schemas.microsoft.com/office/drawing/2014/main" id="{EB0234FE-E3FA-479C-BD1B-83D33FCB73F3}"/>
              </a:ext>
            </a:extLst>
          </p:cNvPr>
          <p:cNvCxnSpPr>
            <a:cxnSpLocks/>
            <a:endCxn id="58" idx="14"/>
          </p:cNvCxnSpPr>
          <p:nvPr/>
        </p:nvCxnSpPr>
        <p:spPr>
          <a:xfrm>
            <a:off x="9508154" y="5450492"/>
            <a:ext cx="5967" cy="375057"/>
          </a:xfrm>
          <a:prstGeom prst="line">
            <a:avLst/>
          </a:prstGeom>
          <a:noFill/>
          <a:ln w="19050" cap="flat" cmpd="sng" algn="ctr">
            <a:solidFill>
              <a:srgbClr val="89C402"/>
            </a:solidFill>
            <a:prstDash val="sysDash"/>
            <a:miter lim="800000"/>
          </a:ln>
          <a:effectLst/>
        </p:spPr>
      </p:cxnSp>
      <p:cxnSp>
        <p:nvCxnSpPr>
          <p:cNvPr id="6" name="Straight Connector 5">
            <a:extLst>
              <a:ext uri="{FF2B5EF4-FFF2-40B4-BE49-F238E27FC236}">
                <a16:creationId xmlns:a16="http://schemas.microsoft.com/office/drawing/2014/main" id="{FE9092A3-3653-4590-AA78-C9947359EA5E}"/>
              </a:ext>
            </a:extLst>
          </p:cNvPr>
          <p:cNvCxnSpPr>
            <a:cxnSpLocks/>
            <a:endCxn id="57" idx="14"/>
          </p:cNvCxnSpPr>
          <p:nvPr/>
        </p:nvCxnSpPr>
        <p:spPr>
          <a:xfrm>
            <a:off x="8773243" y="5450492"/>
            <a:ext cx="5967" cy="375057"/>
          </a:xfrm>
          <a:prstGeom prst="line">
            <a:avLst/>
          </a:prstGeom>
          <a:noFill/>
          <a:ln w="19050" cap="flat" cmpd="sng" algn="ctr">
            <a:solidFill>
              <a:srgbClr val="89C402"/>
            </a:solidFill>
            <a:prstDash val="sysDash"/>
            <a:miter lim="800000"/>
          </a:ln>
          <a:effectLst/>
        </p:spPr>
      </p:cxnSp>
      <p:cxnSp>
        <p:nvCxnSpPr>
          <p:cNvPr id="7" name="Straight Connector 6">
            <a:extLst>
              <a:ext uri="{FF2B5EF4-FFF2-40B4-BE49-F238E27FC236}">
                <a16:creationId xmlns:a16="http://schemas.microsoft.com/office/drawing/2014/main" id="{BF50FE64-BE54-4741-9222-9DED65B57BA4}"/>
              </a:ext>
            </a:extLst>
          </p:cNvPr>
          <p:cNvCxnSpPr>
            <a:cxnSpLocks/>
            <a:endCxn id="56" idx="14"/>
          </p:cNvCxnSpPr>
          <p:nvPr/>
        </p:nvCxnSpPr>
        <p:spPr>
          <a:xfrm>
            <a:off x="8112684" y="5450492"/>
            <a:ext cx="75" cy="375057"/>
          </a:xfrm>
          <a:prstGeom prst="line">
            <a:avLst/>
          </a:prstGeom>
          <a:noFill/>
          <a:ln w="19050" cap="flat" cmpd="sng" algn="ctr">
            <a:solidFill>
              <a:srgbClr val="89C402"/>
            </a:solidFill>
            <a:prstDash val="sysDash"/>
            <a:miter lim="800000"/>
          </a:ln>
          <a:effectLst/>
        </p:spPr>
      </p:cxnSp>
      <p:cxnSp>
        <p:nvCxnSpPr>
          <p:cNvPr id="8" name="Straight Connector 7">
            <a:extLst>
              <a:ext uri="{FF2B5EF4-FFF2-40B4-BE49-F238E27FC236}">
                <a16:creationId xmlns:a16="http://schemas.microsoft.com/office/drawing/2014/main" id="{C62E857A-233E-4F38-8826-04FF26518410}"/>
              </a:ext>
            </a:extLst>
          </p:cNvPr>
          <p:cNvCxnSpPr>
            <a:cxnSpLocks/>
          </p:cNvCxnSpPr>
          <p:nvPr/>
        </p:nvCxnSpPr>
        <p:spPr>
          <a:xfrm>
            <a:off x="7138809" y="3160559"/>
            <a:ext cx="1081505" cy="795036"/>
          </a:xfrm>
          <a:prstGeom prst="line">
            <a:avLst/>
          </a:prstGeom>
          <a:noFill/>
          <a:ln w="19050" cap="flat" cmpd="sng" algn="ctr">
            <a:solidFill>
              <a:srgbClr val="89C402"/>
            </a:solidFill>
            <a:prstDash val="sysDash"/>
            <a:miter lim="800000"/>
          </a:ln>
          <a:effectLst/>
        </p:spPr>
      </p:cxnSp>
      <p:cxnSp>
        <p:nvCxnSpPr>
          <p:cNvPr id="9" name="Straight Connector 8">
            <a:extLst>
              <a:ext uri="{FF2B5EF4-FFF2-40B4-BE49-F238E27FC236}">
                <a16:creationId xmlns:a16="http://schemas.microsoft.com/office/drawing/2014/main" id="{F03F5B4E-25D4-4467-829C-0B7C18159DA4}"/>
              </a:ext>
            </a:extLst>
          </p:cNvPr>
          <p:cNvCxnSpPr>
            <a:cxnSpLocks/>
          </p:cNvCxnSpPr>
          <p:nvPr/>
        </p:nvCxnSpPr>
        <p:spPr>
          <a:xfrm>
            <a:off x="8760430" y="3139252"/>
            <a:ext cx="12250" cy="1053409"/>
          </a:xfrm>
          <a:prstGeom prst="line">
            <a:avLst/>
          </a:prstGeom>
          <a:noFill/>
          <a:ln w="19050" cap="flat" cmpd="sng" algn="ctr">
            <a:solidFill>
              <a:srgbClr val="89C402"/>
            </a:solidFill>
            <a:prstDash val="sysDash"/>
            <a:miter lim="800000"/>
          </a:ln>
          <a:effectLst/>
        </p:spPr>
      </p:cxnSp>
      <p:cxnSp>
        <p:nvCxnSpPr>
          <p:cNvPr id="10" name="Straight Connector 9">
            <a:extLst>
              <a:ext uri="{FF2B5EF4-FFF2-40B4-BE49-F238E27FC236}">
                <a16:creationId xmlns:a16="http://schemas.microsoft.com/office/drawing/2014/main" id="{739EA694-6980-4474-BCF9-8022E08D8F17}"/>
              </a:ext>
            </a:extLst>
          </p:cNvPr>
          <p:cNvCxnSpPr>
            <a:cxnSpLocks/>
          </p:cNvCxnSpPr>
          <p:nvPr/>
        </p:nvCxnSpPr>
        <p:spPr>
          <a:xfrm flipH="1">
            <a:off x="9812049" y="3139066"/>
            <a:ext cx="821201" cy="995160"/>
          </a:xfrm>
          <a:prstGeom prst="line">
            <a:avLst/>
          </a:prstGeom>
          <a:noFill/>
          <a:ln w="19050" cap="flat" cmpd="sng" algn="ctr">
            <a:solidFill>
              <a:srgbClr val="89C402"/>
            </a:solidFill>
            <a:prstDash val="sysDash"/>
            <a:miter lim="800000"/>
          </a:ln>
          <a:effectLst/>
        </p:spPr>
      </p:cxnSp>
      <p:sp>
        <p:nvSpPr>
          <p:cNvPr id="12" name="Rectangle 11">
            <a:extLst>
              <a:ext uri="{FF2B5EF4-FFF2-40B4-BE49-F238E27FC236}">
                <a16:creationId xmlns:a16="http://schemas.microsoft.com/office/drawing/2014/main" id="{C0EEB9E6-8969-4B7B-87CA-0D3F413E5236}"/>
              </a:ext>
            </a:extLst>
          </p:cNvPr>
          <p:cNvSpPr/>
          <p:nvPr/>
        </p:nvSpPr>
        <p:spPr>
          <a:xfrm>
            <a:off x="6064020" y="2172403"/>
            <a:ext cx="1643066" cy="307777"/>
          </a:xfrm>
          <a:prstGeom prst="rect">
            <a:avLst/>
          </a:prstGeom>
          <a:noFill/>
          <a:ln w="12700" cap="flat" cmpd="sng" algn="ctr">
            <a:noFill/>
            <a:prstDash val="solid"/>
            <a:miter lim="800000"/>
          </a:ln>
          <a:effectLst/>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a:ea typeface="Segoe UI" charset="0"/>
                <a:cs typeface="Segoe UI" charset="0"/>
              </a:rPr>
              <a:t>Always encrypted</a:t>
            </a:r>
          </a:p>
        </p:txBody>
      </p:sp>
      <p:sp>
        <p:nvSpPr>
          <p:cNvPr id="13" name="Rectangle 12">
            <a:extLst>
              <a:ext uri="{FF2B5EF4-FFF2-40B4-BE49-F238E27FC236}">
                <a16:creationId xmlns:a16="http://schemas.microsoft.com/office/drawing/2014/main" id="{89D4055D-377C-4ECE-9F19-92E5EFEADCA7}"/>
              </a:ext>
            </a:extLst>
          </p:cNvPr>
          <p:cNvSpPr/>
          <p:nvPr/>
        </p:nvSpPr>
        <p:spPr>
          <a:xfrm>
            <a:off x="7958839" y="2172403"/>
            <a:ext cx="1643066" cy="307777"/>
          </a:xfrm>
          <a:prstGeom prst="rect">
            <a:avLst/>
          </a:prstGeom>
          <a:noFill/>
          <a:ln w="12700" cap="flat" cmpd="sng" algn="ctr">
            <a:noFill/>
            <a:prstDash val="solid"/>
            <a:miter lim="800000"/>
          </a:ln>
          <a:effectLst/>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a:ea typeface="Segoe UI" charset="0"/>
                <a:cs typeface="Segoe UI" charset="0"/>
              </a:rPr>
              <a:t>Row level security</a:t>
            </a:r>
          </a:p>
        </p:txBody>
      </p:sp>
      <p:sp>
        <p:nvSpPr>
          <p:cNvPr id="14" name="Rectangle 13">
            <a:extLst>
              <a:ext uri="{FF2B5EF4-FFF2-40B4-BE49-F238E27FC236}">
                <a16:creationId xmlns:a16="http://schemas.microsoft.com/office/drawing/2014/main" id="{0199DE61-7CE2-4E3A-A06A-841177996236}"/>
              </a:ext>
            </a:extLst>
          </p:cNvPr>
          <p:cNvSpPr/>
          <p:nvPr/>
        </p:nvSpPr>
        <p:spPr>
          <a:xfrm>
            <a:off x="9896554" y="2172403"/>
            <a:ext cx="1531522" cy="307777"/>
          </a:xfrm>
          <a:prstGeom prst="rect">
            <a:avLst/>
          </a:prstGeom>
          <a:noFill/>
          <a:ln w="12700" cap="flat" cmpd="sng" algn="ctr">
            <a:noFill/>
            <a:prstDash val="solid"/>
            <a:miter lim="800000"/>
          </a:ln>
          <a:effectLst/>
        </p:spPr>
        <p:txBody>
          <a:bodyPr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a:ea typeface="Segoe UI" charset="0"/>
                <a:cs typeface="Segoe UI" charset="0"/>
              </a:rPr>
              <a:t>Threat detection</a:t>
            </a:r>
          </a:p>
        </p:txBody>
      </p:sp>
      <p:sp>
        <p:nvSpPr>
          <p:cNvPr id="15" name="Freeform 5">
            <a:extLst>
              <a:ext uri="{FF2B5EF4-FFF2-40B4-BE49-F238E27FC236}">
                <a16:creationId xmlns:a16="http://schemas.microsoft.com/office/drawing/2014/main" id="{364E5863-949A-488A-B8ED-67D73C0916A7}"/>
              </a:ext>
            </a:extLst>
          </p:cNvPr>
          <p:cNvSpPr>
            <a:spLocks noEditPoints="1"/>
          </p:cNvSpPr>
          <p:nvPr/>
        </p:nvSpPr>
        <p:spPr bwMode="auto">
          <a:xfrm>
            <a:off x="10336473" y="2512845"/>
            <a:ext cx="627063" cy="519113"/>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 name="Freeform 127">
            <a:extLst>
              <a:ext uri="{FF2B5EF4-FFF2-40B4-BE49-F238E27FC236}">
                <a16:creationId xmlns:a16="http://schemas.microsoft.com/office/drawing/2014/main" id="{6621F4CF-B232-438F-BBEE-A3838C529CF4}"/>
              </a:ext>
            </a:extLst>
          </p:cNvPr>
          <p:cNvSpPr>
            <a:spLocks noChangeAspect="1"/>
          </p:cNvSpPr>
          <p:nvPr/>
        </p:nvSpPr>
        <p:spPr bwMode="black">
          <a:xfrm>
            <a:off x="7358379" y="3505288"/>
            <a:ext cx="3440249" cy="1981860"/>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16" name="Freeform 4">
            <a:extLst>
              <a:ext uri="{FF2B5EF4-FFF2-40B4-BE49-F238E27FC236}">
                <a16:creationId xmlns:a16="http://schemas.microsoft.com/office/drawing/2014/main" id="{E5B54C7B-62F8-46D4-9AB3-0158F632B97D}"/>
              </a:ext>
            </a:extLst>
          </p:cNvPr>
          <p:cNvSpPr/>
          <p:nvPr/>
        </p:nvSpPr>
        <p:spPr bwMode="auto">
          <a:xfrm>
            <a:off x="7684186" y="4554732"/>
            <a:ext cx="528622" cy="64049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7"/>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sp>
        <p:nvSpPr>
          <p:cNvPr id="17" name="Freeform 5">
            <a:extLst>
              <a:ext uri="{FF2B5EF4-FFF2-40B4-BE49-F238E27FC236}">
                <a16:creationId xmlns:a16="http://schemas.microsoft.com/office/drawing/2014/main" id="{B3427DE2-98F2-4E9E-AAB9-865BEF3D3474}"/>
              </a:ext>
            </a:extLst>
          </p:cNvPr>
          <p:cNvSpPr/>
          <p:nvPr/>
        </p:nvSpPr>
        <p:spPr bwMode="auto">
          <a:xfrm>
            <a:off x="7827463" y="4754379"/>
            <a:ext cx="242068" cy="329733"/>
          </a:xfrm>
          <a:custGeom>
            <a:avLst/>
            <a:gdLst>
              <a:gd name="connsiteX0" fmla="*/ 2536600 w 4972462"/>
              <a:gd name="connsiteY0" fmla="*/ 4008733 h 6773214"/>
              <a:gd name="connsiteX1" fmla="*/ 2013770 w 4972462"/>
              <a:gd name="connsiteY1" fmla="*/ 4531537 h 6773214"/>
              <a:gd name="connsiteX2" fmla="*/ 2309590 w 4972462"/>
              <a:gd name="connsiteY2" fmla="*/ 4960275 h 6773214"/>
              <a:gd name="connsiteX3" fmla="*/ 2195356 w 4972462"/>
              <a:gd name="connsiteY3" fmla="*/ 5874074 h 6773214"/>
              <a:gd name="connsiteX4" fmla="*/ 2892432 w 4972462"/>
              <a:gd name="connsiteY4" fmla="*/ 5874074 h 6773214"/>
              <a:gd name="connsiteX5" fmla="*/ 2777514 w 4972462"/>
              <a:gd name="connsiteY5" fmla="*/ 4954573 h 6773214"/>
              <a:gd name="connsiteX6" fmla="*/ 3059429 w 4972462"/>
              <a:gd name="connsiteY6" fmla="*/ 4531537 h 6773214"/>
              <a:gd name="connsiteX7" fmla="*/ 2536600 w 4972462"/>
              <a:gd name="connsiteY7" fmla="*/ 4008733 h 6773214"/>
              <a:gd name="connsiteX8" fmla="*/ 2536598 w 4972462"/>
              <a:gd name="connsiteY8" fmla="*/ 928007 h 6773214"/>
              <a:gd name="connsiteX9" fmla="*/ 1461449 w 4972462"/>
              <a:gd name="connsiteY9" fmla="*/ 1504391 h 6773214"/>
              <a:gd name="connsiteX10" fmla="*/ 1461449 w 4972462"/>
              <a:gd name="connsiteY10" fmla="*/ 2770414 h 6773214"/>
              <a:gd name="connsiteX11" fmla="*/ 3611841 w 4972462"/>
              <a:gd name="connsiteY11" fmla="*/ 2770414 h 6773214"/>
              <a:gd name="connsiteX12" fmla="*/ 3611747 w 4972462"/>
              <a:gd name="connsiteY12" fmla="*/ 1504391 h 6773214"/>
              <a:gd name="connsiteX13" fmla="*/ 2536598 w 4972462"/>
              <a:gd name="connsiteY13" fmla="*/ 928007 h 6773214"/>
              <a:gd name="connsiteX14" fmla="*/ 2536532 w 4972462"/>
              <a:gd name="connsiteY14" fmla="*/ 0 h 6773214"/>
              <a:gd name="connsiteX15" fmla="*/ 2536598 w 4972462"/>
              <a:gd name="connsiteY15" fmla="*/ 6 h 6773214"/>
              <a:gd name="connsiteX16" fmla="*/ 2536665 w 4972462"/>
              <a:gd name="connsiteY16" fmla="*/ 0 h 6773214"/>
              <a:gd name="connsiteX17" fmla="*/ 4563222 w 4972462"/>
              <a:gd name="connsiteY17" fmla="*/ 1719943 h 6773214"/>
              <a:gd name="connsiteX18" fmla="*/ 4563223 w 4972462"/>
              <a:gd name="connsiteY18" fmla="*/ 2822291 h 6773214"/>
              <a:gd name="connsiteX19" fmla="*/ 4564999 w 4972462"/>
              <a:gd name="connsiteY19" fmla="*/ 2822842 h 6773214"/>
              <a:gd name="connsiteX20" fmla="*/ 4972462 w 4972462"/>
              <a:gd name="connsiteY20" fmla="*/ 3437561 h 6773214"/>
              <a:gd name="connsiteX21" fmla="*/ 4972460 w 4972462"/>
              <a:gd name="connsiteY21" fmla="*/ 6319704 h 6773214"/>
              <a:gd name="connsiteX22" fmla="*/ 4518950 w 4972462"/>
              <a:gd name="connsiteY22" fmla="*/ 6773214 h 6773214"/>
              <a:gd name="connsiteX23" fmla="*/ 453510 w 4972462"/>
              <a:gd name="connsiteY23" fmla="*/ 6773214 h 6773214"/>
              <a:gd name="connsiteX24" fmla="*/ 0 w 4972462"/>
              <a:gd name="connsiteY24" fmla="*/ 6319704 h 6773214"/>
              <a:gd name="connsiteX25" fmla="*/ 2 w 4972462"/>
              <a:gd name="connsiteY25" fmla="*/ 3437561 h 6773214"/>
              <a:gd name="connsiteX26" fmla="*/ 407465 w 4972462"/>
              <a:gd name="connsiteY26" fmla="*/ 2822842 h 6773214"/>
              <a:gd name="connsiteX27" fmla="*/ 509974 w 4972462"/>
              <a:gd name="connsiteY27" fmla="*/ 2791021 h 6773214"/>
              <a:gd name="connsiteX28" fmla="*/ 509975 w 4972462"/>
              <a:gd name="connsiteY28" fmla="*/ 1719943 h 6773214"/>
              <a:gd name="connsiteX29" fmla="*/ 2536532 w 4972462"/>
              <a:gd name="connsiteY29" fmla="*/ 0 h 677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972462" h="6773214">
                <a:moveTo>
                  <a:pt x="2536600" y="4008733"/>
                </a:moveTo>
                <a:cubicBezTo>
                  <a:pt x="2247860" y="4008733"/>
                  <a:pt x="2013770" y="4242808"/>
                  <a:pt x="2013770" y="4531537"/>
                </a:cubicBezTo>
                <a:cubicBezTo>
                  <a:pt x="2013770" y="4731857"/>
                  <a:pt x="2126464" y="4905839"/>
                  <a:pt x="2309590" y="4960275"/>
                </a:cubicBezTo>
                <a:lnTo>
                  <a:pt x="2195356" y="5874074"/>
                </a:lnTo>
                <a:lnTo>
                  <a:pt x="2892432" y="5874074"/>
                </a:lnTo>
                <a:lnTo>
                  <a:pt x="2777514" y="4954573"/>
                </a:lnTo>
                <a:cubicBezTo>
                  <a:pt x="2953091" y="4895891"/>
                  <a:pt x="3059429" y="4726157"/>
                  <a:pt x="3059429" y="4531537"/>
                </a:cubicBezTo>
                <a:cubicBezTo>
                  <a:pt x="3059429" y="4242808"/>
                  <a:pt x="2825343" y="4008733"/>
                  <a:pt x="2536600" y="4008733"/>
                </a:cubicBezTo>
                <a:close/>
                <a:moveTo>
                  <a:pt x="2536598" y="928007"/>
                </a:moveTo>
                <a:cubicBezTo>
                  <a:pt x="1942810" y="928007"/>
                  <a:pt x="1461449" y="1186063"/>
                  <a:pt x="1461449" y="1504391"/>
                </a:cubicBezTo>
                <a:lnTo>
                  <a:pt x="1461449" y="2770414"/>
                </a:lnTo>
                <a:lnTo>
                  <a:pt x="3611841" y="2770414"/>
                </a:lnTo>
                <a:cubicBezTo>
                  <a:pt x="3611810" y="2348406"/>
                  <a:pt x="3611778" y="1926399"/>
                  <a:pt x="3611747" y="1504391"/>
                </a:cubicBezTo>
                <a:cubicBezTo>
                  <a:pt x="3606908" y="1132847"/>
                  <a:pt x="3130386" y="928007"/>
                  <a:pt x="2536598" y="928007"/>
                </a:cubicBezTo>
                <a:close/>
                <a:moveTo>
                  <a:pt x="2536532" y="0"/>
                </a:moveTo>
                <a:lnTo>
                  <a:pt x="2536598" y="6"/>
                </a:lnTo>
                <a:lnTo>
                  <a:pt x="2536665" y="0"/>
                </a:lnTo>
                <a:cubicBezTo>
                  <a:pt x="4275356" y="3629"/>
                  <a:pt x="4563222" y="1332895"/>
                  <a:pt x="4563222" y="1719943"/>
                </a:cubicBezTo>
                <a:cubicBezTo>
                  <a:pt x="4563222" y="2087392"/>
                  <a:pt x="4563223" y="2454842"/>
                  <a:pt x="4563223" y="2822291"/>
                </a:cubicBezTo>
                <a:lnTo>
                  <a:pt x="4564999" y="2822842"/>
                </a:lnTo>
                <a:cubicBezTo>
                  <a:pt x="4804448" y="2924120"/>
                  <a:pt x="4972462" y="3161220"/>
                  <a:pt x="4972462" y="3437561"/>
                </a:cubicBezTo>
                <a:cubicBezTo>
                  <a:pt x="4972461" y="4398275"/>
                  <a:pt x="4972461" y="5358990"/>
                  <a:pt x="4972460" y="6319704"/>
                </a:cubicBezTo>
                <a:cubicBezTo>
                  <a:pt x="4972460" y="6570171"/>
                  <a:pt x="4769417" y="6773214"/>
                  <a:pt x="4518950" y="6773214"/>
                </a:cubicBezTo>
                <a:lnTo>
                  <a:pt x="453510" y="6773214"/>
                </a:lnTo>
                <a:cubicBezTo>
                  <a:pt x="203043" y="6773214"/>
                  <a:pt x="0" y="6570171"/>
                  <a:pt x="0" y="6319704"/>
                </a:cubicBezTo>
                <a:cubicBezTo>
                  <a:pt x="1" y="5358990"/>
                  <a:pt x="1" y="4398275"/>
                  <a:pt x="2" y="3437561"/>
                </a:cubicBezTo>
                <a:cubicBezTo>
                  <a:pt x="2" y="3161220"/>
                  <a:pt x="168016" y="2924120"/>
                  <a:pt x="407465" y="2822842"/>
                </a:cubicBezTo>
                <a:lnTo>
                  <a:pt x="509974" y="2791021"/>
                </a:lnTo>
                <a:cubicBezTo>
                  <a:pt x="509974" y="2433995"/>
                  <a:pt x="509975" y="2076969"/>
                  <a:pt x="509975" y="1719943"/>
                </a:cubicBezTo>
                <a:cubicBezTo>
                  <a:pt x="509975" y="1332895"/>
                  <a:pt x="797841" y="3629"/>
                  <a:pt x="2536532" y="0"/>
                </a:cubicBezTo>
                <a:close/>
              </a:path>
            </a:pathLst>
          </a:custGeom>
          <a:solidFill>
            <a:schemeClr val="bg1"/>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pitchFamily="34" charset="0"/>
              <a:ea typeface="Segoe UI" pitchFamily="34" charset="0"/>
              <a:cs typeface="Segoe UI" pitchFamily="34" charset="0"/>
            </a:endParaRPr>
          </a:p>
        </p:txBody>
      </p:sp>
      <p:sp>
        <p:nvSpPr>
          <p:cNvPr id="18" name="Freeform 4">
            <a:extLst>
              <a:ext uri="{FF2B5EF4-FFF2-40B4-BE49-F238E27FC236}">
                <a16:creationId xmlns:a16="http://schemas.microsoft.com/office/drawing/2014/main" id="{04D75C77-03B9-4C28-8D46-3755F6331F19}"/>
              </a:ext>
            </a:extLst>
          </p:cNvPr>
          <p:cNvSpPr/>
          <p:nvPr/>
        </p:nvSpPr>
        <p:spPr bwMode="auto">
          <a:xfrm>
            <a:off x="8466110" y="4554732"/>
            <a:ext cx="528622" cy="64049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7"/>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sp>
        <p:nvSpPr>
          <p:cNvPr id="19" name="Freeform 5">
            <a:extLst>
              <a:ext uri="{FF2B5EF4-FFF2-40B4-BE49-F238E27FC236}">
                <a16:creationId xmlns:a16="http://schemas.microsoft.com/office/drawing/2014/main" id="{0E40AB34-BFD0-4594-AC3D-65A605041D89}"/>
              </a:ext>
            </a:extLst>
          </p:cNvPr>
          <p:cNvSpPr/>
          <p:nvPr/>
        </p:nvSpPr>
        <p:spPr bwMode="auto">
          <a:xfrm>
            <a:off x="8609387" y="4754379"/>
            <a:ext cx="242068" cy="329733"/>
          </a:xfrm>
          <a:custGeom>
            <a:avLst/>
            <a:gdLst>
              <a:gd name="connsiteX0" fmla="*/ 2536600 w 4972462"/>
              <a:gd name="connsiteY0" fmla="*/ 4008733 h 6773214"/>
              <a:gd name="connsiteX1" fmla="*/ 2013770 w 4972462"/>
              <a:gd name="connsiteY1" fmla="*/ 4531537 h 6773214"/>
              <a:gd name="connsiteX2" fmla="*/ 2309590 w 4972462"/>
              <a:gd name="connsiteY2" fmla="*/ 4960275 h 6773214"/>
              <a:gd name="connsiteX3" fmla="*/ 2195356 w 4972462"/>
              <a:gd name="connsiteY3" fmla="*/ 5874074 h 6773214"/>
              <a:gd name="connsiteX4" fmla="*/ 2892432 w 4972462"/>
              <a:gd name="connsiteY4" fmla="*/ 5874074 h 6773214"/>
              <a:gd name="connsiteX5" fmla="*/ 2777514 w 4972462"/>
              <a:gd name="connsiteY5" fmla="*/ 4954573 h 6773214"/>
              <a:gd name="connsiteX6" fmla="*/ 3059429 w 4972462"/>
              <a:gd name="connsiteY6" fmla="*/ 4531537 h 6773214"/>
              <a:gd name="connsiteX7" fmla="*/ 2536600 w 4972462"/>
              <a:gd name="connsiteY7" fmla="*/ 4008733 h 6773214"/>
              <a:gd name="connsiteX8" fmla="*/ 2536598 w 4972462"/>
              <a:gd name="connsiteY8" fmla="*/ 928007 h 6773214"/>
              <a:gd name="connsiteX9" fmla="*/ 1461449 w 4972462"/>
              <a:gd name="connsiteY9" fmla="*/ 1504391 h 6773214"/>
              <a:gd name="connsiteX10" fmla="*/ 1461449 w 4972462"/>
              <a:gd name="connsiteY10" fmla="*/ 2770414 h 6773214"/>
              <a:gd name="connsiteX11" fmla="*/ 3611841 w 4972462"/>
              <a:gd name="connsiteY11" fmla="*/ 2770414 h 6773214"/>
              <a:gd name="connsiteX12" fmla="*/ 3611747 w 4972462"/>
              <a:gd name="connsiteY12" fmla="*/ 1504391 h 6773214"/>
              <a:gd name="connsiteX13" fmla="*/ 2536598 w 4972462"/>
              <a:gd name="connsiteY13" fmla="*/ 928007 h 6773214"/>
              <a:gd name="connsiteX14" fmla="*/ 2536532 w 4972462"/>
              <a:gd name="connsiteY14" fmla="*/ 0 h 6773214"/>
              <a:gd name="connsiteX15" fmla="*/ 2536598 w 4972462"/>
              <a:gd name="connsiteY15" fmla="*/ 6 h 6773214"/>
              <a:gd name="connsiteX16" fmla="*/ 2536665 w 4972462"/>
              <a:gd name="connsiteY16" fmla="*/ 0 h 6773214"/>
              <a:gd name="connsiteX17" fmla="*/ 4563222 w 4972462"/>
              <a:gd name="connsiteY17" fmla="*/ 1719943 h 6773214"/>
              <a:gd name="connsiteX18" fmla="*/ 4563223 w 4972462"/>
              <a:gd name="connsiteY18" fmla="*/ 2822291 h 6773214"/>
              <a:gd name="connsiteX19" fmla="*/ 4564999 w 4972462"/>
              <a:gd name="connsiteY19" fmla="*/ 2822842 h 6773214"/>
              <a:gd name="connsiteX20" fmla="*/ 4972462 w 4972462"/>
              <a:gd name="connsiteY20" fmla="*/ 3437561 h 6773214"/>
              <a:gd name="connsiteX21" fmla="*/ 4972460 w 4972462"/>
              <a:gd name="connsiteY21" fmla="*/ 6319704 h 6773214"/>
              <a:gd name="connsiteX22" fmla="*/ 4518950 w 4972462"/>
              <a:gd name="connsiteY22" fmla="*/ 6773214 h 6773214"/>
              <a:gd name="connsiteX23" fmla="*/ 453510 w 4972462"/>
              <a:gd name="connsiteY23" fmla="*/ 6773214 h 6773214"/>
              <a:gd name="connsiteX24" fmla="*/ 0 w 4972462"/>
              <a:gd name="connsiteY24" fmla="*/ 6319704 h 6773214"/>
              <a:gd name="connsiteX25" fmla="*/ 2 w 4972462"/>
              <a:gd name="connsiteY25" fmla="*/ 3437561 h 6773214"/>
              <a:gd name="connsiteX26" fmla="*/ 407465 w 4972462"/>
              <a:gd name="connsiteY26" fmla="*/ 2822842 h 6773214"/>
              <a:gd name="connsiteX27" fmla="*/ 509974 w 4972462"/>
              <a:gd name="connsiteY27" fmla="*/ 2791021 h 6773214"/>
              <a:gd name="connsiteX28" fmla="*/ 509975 w 4972462"/>
              <a:gd name="connsiteY28" fmla="*/ 1719943 h 6773214"/>
              <a:gd name="connsiteX29" fmla="*/ 2536532 w 4972462"/>
              <a:gd name="connsiteY29" fmla="*/ 0 h 677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972462" h="6773214">
                <a:moveTo>
                  <a:pt x="2536600" y="4008733"/>
                </a:moveTo>
                <a:cubicBezTo>
                  <a:pt x="2247860" y="4008733"/>
                  <a:pt x="2013770" y="4242808"/>
                  <a:pt x="2013770" y="4531537"/>
                </a:cubicBezTo>
                <a:cubicBezTo>
                  <a:pt x="2013770" y="4731857"/>
                  <a:pt x="2126464" y="4905839"/>
                  <a:pt x="2309590" y="4960275"/>
                </a:cubicBezTo>
                <a:lnTo>
                  <a:pt x="2195356" y="5874074"/>
                </a:lnTo>
                <a:lnTo>
                  <a:pt x="2892432" y="5874074"/>
                </a:lnTo>
                <a:lnTo>
                  <a:pt x="2777514" y="4954573"/>
                </a:lnTo>
                <a:cubicBezTo>
                  <a:pt x="2953091" y="4895891"/>
                  <a:pt x="3059429" y="4726157"/>
                  <a:pt x="3059429" y="4531537"/>
                </a:cubicBezTo>
                <a:cubicBezTo>
                  <a:pt x="3059429" y="4242808"/>
                  <a:pt x="2825343" y="4008733"/>
                  <a:pt x="2536600" y="4008733"/>
                </a:cubicBezTo>
                <a:close/>
                <a:moveTo>
                  <a:pt x="2536598" y="928007"/>
                </a:moveTo>
                <a:cubicBezTo>
                  <a:pt x="1942810" y="928007"/>
                  <a:pt x="1461449" y="1186063"/>
                  <a:pt x="1461449" y="1504391"/>
                </a:cubicBezTo>
                <a:lnTo>
                  <a:pt x="1461449" y="2770414"/>
                </a:lnTo>
                <a:lnTo>
                  <a:pt x="3611841" y="2770414"/>
                </a:lnTo>
                <a:cubicBezTo>
                  <a:pt x="3611810" y="2348406"/>
                  <a:pt x="3611778" y="1926399"/>
                  <a:pt x="3611747" y="1504391"/>
                </a:cubicBezTo>
                <a:cubicBezTo>
                  <a:pt x="3606908" y="1132847"/>
                  <a:pt x="3130386" y="928007"/>
                  <a:pt x="2536598" y="928007"/>
                </a:cubicBezTo>
                <a:close/>
                <a:moveTo>
                  <a:pt x="2536532" y="0"/>
                </a:moveTo>
                <a:lnTo>
                  <a:pt x="2536598" y="6"/>
                </a:lnTo>
                <a:lnTo>
                  <a:pt x="2536665" y="0"/>
                </a:lnTo>
                <a:cubicBezTo>
                  <a:pt x="4275356" y="3629"/>
                  <a:pt x="4563222" y="1332895"/>
                  <a:pt x="4563222" y="1719943"/>
                </a:cubicBezTo>
                <a:cubicBezTo>
                  <a:pt x="4563222" y="2087392"/>
                  <a:pt x="4563223" y="2454842"/>
                  <a:pt x="4563223" y="2822291"/>
                </a:cubicBezTo>
                <a:lnTo>
                  <a:pt x="4564999" y="2822842"/>
                </a:lnTo>
                <a:cubicBezTo>
                  <a:pt x="4804448" y="2924120"/>
                  <a:pt x="4972462" y="3161220"/>
                  <a:pt x="4972462" y="3437561"/>
                </a:cubicBezTo>
                <a:cubicBezTo>
                  <a:pt x="4972461" y="4398275"/>
                  <a:pt x="4972461" y="5358990"/>
                  <a:pt x="4972460" y="6319704"/>
                </a:cubicBezTo>
                <a:cubicBezTo>
                  <a:pt x="4972460" y="6570171"/>
                  <a:pt x="4769417" y="6773214"/>
                  <a:pt x="4518950" y="6773214"/>
                </a:cubicBezTo>
                <a:lnTo>
                  <a:pt x="453510" y="6773214"/>
                </a:lnTo>
                <a:cubicBezTo>
                  <a:pt x="203043" y="6773214"/>
                  <a:pt x="0" y="6570171"/>
                  <a:pt x="0" y="6319704"/>
                </a:cubicBezTo>
                <a:cubicBezTo>
                  <a:pt x="1" y="5358990"/>
                  <a:pt x="1" y="4398275"/>
                  <a:pt x="2" y="3437561"/>
                </a:cubicBezTo>
                <a:cubicBezTo>
                  <a:pt x="2" y="3161220"/>
                  <a:pt x="168016" y="2924120"/>
                  <a:pt x="407465" y="2822842"/>
                </a:cubicBezTo>
                <a:lnTo>
                  <a:pt x="509974" y="2791021"/>
                </a:lnTo>
                <a:cubicBezTo>
                  <a:pt x="509974" y="2433995"/>
                  <a:pt x="509975" y="2076969"/>
                  <a:pt x="509975" y="1719943"/>
                </a:cubicBezTo>
                <a:cubicBezTo>
                  <a:pt x="509975" y="1332895"/>
                  <a:pt x="797841" y="3629"/>
                  <a:pt x="2536532" y="0"/>
                </a:cubicBezTo>
                <a:close/>
              </a:path>
            </a:pathLst>
          </a:custGeom>
          <a:solidFill>
            <a:schemeClr val="bg1"/>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pitchFamily="34" charset="0"/>
              <a:ea typeface="Segoe UI" pitchFamily="34" charset="0"/>
              <a:cs typeface="Segoe UI" pitchFamily="34" charset="0"/>
            </a:endParaRPr>
          </a:p>
        </p:txBody>
      </p:sp>
      <p:sp>
        <p:nvSpPr>
          <p:cNvPr id="20" name="Freeform 4">
            <a:extLst>
              <a:ext uri="{FF2B5EF4-FFF2-40B4-BE49-F238E27FC236}">
                <a16:creationId xmlns:a16="http://schemas.microsoft.com/office/drawing/2014/main" id="{5C699ECB-C179-40AB-AE02-5C4856773199}"/>
              </a:ext>
            </a:extLst>
          </p:cNvPr>
          <p:cNvSpPr/>
          <p:nvPr/>
        </p:nvSpPr>
        <p:spPr bwMode="auto">
          <a:xfrm>
            <a:off x="9248033" y="4554732"/>
            <a:ext cx="528622" cy="64049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7"/>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sp>
        <p:nvSpPr>
          <p:cNvPr id="21" name="Freeform 5">
            <a:extLst>
              <a:ext uri="{FF2B5EF4-FFF2-40B4-BE49-F238E27FC236}">
                <a16:creationId xmlns:a16="http://schemas.microsoft.com/office/drawing/2014/main" id="{3D34F28B-5976-4AD9-BEFB-0ADF37D33FCA}"/>
              </a:ext>
            </a:extLst>
          </p:cNvPr>
          <p:cNvSpPr/>
          <p:nvPr/>
        </p:nvSpPr>
        <p:spPr bwMode="auto">
          <a:xfrm>
            <a:off x="9391310" y="4754379"/>
            <a:ext cx="242068" cy="329733"/>
          </a:xfrm>
          <a:custGeom>
            <a:avLst/>
            <a:gdLst>
              <a:gd name="connsiteX0" fmla="*/ 2536600 w 4972462"/>
              <a:gd name="connsiteY0" fmla="*/ 4008733 h 6773214"/>
              <a:gd name="connsiteX1" fmla="*/ 2013770 w 4972462"/>
              <a:gd name="connsiteY1" fmla="*/ 4531537 h 6773214"/>
              <a:gd name="connsiteX2" fmla="*/ 2309590 w 4972462"/>
              <a:gd name="connsiteY2" fmla="*/ 4960275 h 6773214"/>
              <a:gd name="connsiteX3" fmla="*/ 2195356 w 4972462"/>
              <a:gd name="connsiteY3" fmla="*/ 5874074 h 6773214"/>
              <a:gd name="connsiteX4" fmla="*/ 2892432 w 4972462"/>
              <a:gd name="connsiteY4" fmla="*/ 5874074 h 6773214"/>
              <a:gd name="connsiteX5" fmla="*/ 2777514 w 4972462"/>
              <a:gd name="connsiteY5" fmla="*/ 4954573 h 6773214"/>
              <a:gd name="connsiteX6" fmla="*/ 3059429 w 4972462"/>
              <a:gd name="connsiteY6" fmla="*/ 4531537 h 6773214"/>
              <a:gd name="connsiteX7" fmla="*/ 2536600 w 4972462"/>
              <a:gd name="connsiteY7" fmla="*/ 4008733 h 6773214"/>
              <a:gd name="connsiteX8" fmla="*/ 2536598 w 4972462"/>
              <a:gd name="connsiteY8" fmla="*/ 928007 h 6773214"/>
              <a:gd name="connsiteX9" fmla="*/ 1461449 w 4972462"/>
              <a:gd name="connsiteY9" fmla="*/ 1504391 h 6773214"/>
              <a:gd name="connsiteX10" fmla="*/ 1461449 w 4972462"/>
              <a:gd name="connsiteY10" fmla="*/ 2770414 h 6773214"/>
              <a:gd name="connsiteX11" fmla="*/ 3611841 w 4972462"/>
              <a:gd name="connsiteY11" fmla="*/ 2770414 h 6773214"/>
              <a:gd name="connsiteX12" fmla="*/ 3611747 w 4972462"/>
              <a:gd name="connsiteY12" fmla="*/ 1504391 h 6773214"/>
              <a:gd name="connsiteX13" fmla="*/ 2536598 w 4972462"/>
              <a:gd name="connsiteY13" fmla="*/ 928007 h 6773214"/>
              <a:gd name="connsiteX14" fmla="*/ 2536532 w 4972462"/>
              <a:gd name="connsiteY14" fmla="*/ 0 h 6773214"/>
              <a:gd name="connsiteX15" fmla="*/ 2536598 w 4972462"/>
              <a:gd name="connsiteY15" fmla="*/ 6 h 6773214"/>
              <a:gd name="connsiteX16" fmla="*/ 2536665 w 4972462"/>
              <a:gd name="connsiteY16" fmla="*/ 0 h 6773214"/>
              <a:gd name="connsiteX17" fmla="*/ 4563222 w 4972462"/>
              <a:gd name="connsiteY17" fmla="*/ 1719943 h 6773214"/>
              <a:gd name="connsiteX18" fmla="*/ 4563223 w 4972462"/>
              <a:gd name="connsiteY18" fmla="*/ 2822291 h 6773214"/>
              <a:gd name="connsiteX19" fmla="*/ 4564999 w 4972462"/>
              <a:gd name="connsiteY19" fmla="*/ 2822842 h 6773214"/>
              <a:gd name="connsiteX20" fmla="*/ 4972462 w 4972462"/>
              <a:gd name="connsiteY20" fmla="*/ 3437561 h 6773214"/>
              <a:gd name="connsiteX21" fmla="*/ 4972460 w 4972462"/>
              <a:gd name="connsiteY21" fmla="*/ 6319704 h 6773214"/>
              <a:gd name="connsiteX22" fmla="*/ 4518950 w 4972462"/>
              <a:gd name="connsiteY22" fmla="*/ 6773214 h 6773214"/>
              <a:gd name="connsiteX23" fmla="*/ 453510 w 4972462"/>
              <a:gd name="connsiteY23" fmla="*/ 6773214 h 6773214"/>
              <a:gd name="connsiteX24" fmla="*/ 0 w 4972462"/>
              <a:gd name="connsiteY24" fmla="*/ 6319704 h 6773214"/>
              <a:gd name="connsiteX25" fmla="*/ 2 w 4972462"/>
              <a:gd name="connsiteY25" fmla="*/ 3437561 h 6773214"/>
              <a:gd name="connsiteX26" fmla="*/ 407465 w 4972462"/>
              <a:gd name="connsiteY26" fmla="*/ 2822842 h 6773214"/>
              <a:gd name="connsiteX27" fmla="*/ 509974 w 4972462"/>
              <a:gd name="connsiteY27" fmla="*/ 2791021 h 6773214"/>
              <a:gd name="connsiteX28" fmla="*/ 509975 w 4972462"/>
              <a:gd name="connsiteY28" fmla="*/ 1719943 h 6773214"/>
              <a:gd name="connsiteX29" fmla="*/ 2536532 w 4972462"/>
              <a:gd name="connsiteY29" fmla="*/ 0 h 677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972462" h="6773214">
                <a:moveTo>
                  <a:pt x="2536600" y="4008733"/>
                </a:moveTo>
                <a:cubicBezTo>
                  <a:pt x="2247860" y="4008733"/>
                  <a:pt x="2013770" y="4242808"/>
                  <a:pt x="2013770" y="4531537"/>
                </a:cubicBezTo>
                <a:cubicBezTo>
                  <a:pt x="2013770" y="4731857"/>
                  <a:pt x="2126464" y="4905839"/>
                  <a:pt x="2309590" y="4960275"/>
                </a:cubicBezTo>
                <a:lnTo>
                  <a:pt x="2195356" y="5874074"/>
                </a:lnTo>
                <a:lnTo>
                  <a:pt x="2892432" y="5874074"/>
                </a:lnTo>
                <a:lnTo>
                  <a:pt x="2777514" y="4954573"/>
                </a:lnTo>
                <a:cubicBezTo>
                  <a:pt x="2953091" y="4895891"/>
                  <a:pt x="3059429" y="4726157"/>
                  <a:pt x="3059429" y="4531537"/>
                </a:cubicBezTo>
                <a:cubicBezTo>
                  <a:pt x="3059429" y="4242808"/>
                  <a:pt x="2825343" y="4008733"/>
                  <a:pt x="2536600" y="4008733"/>
                </a:cubicBezTo>
                <a:close/>
                <a:moveTo>
                  <a:pt x="2536598" y="928007"/>
                </a:moveTo>
                <a:cubicBezTo>
                  <a:pt x="1942810" y="928007"/>
                  <a:pt x="1461449" y="1186063"/>
                  <a:pt x="1461449" y="1504391"/>
                </a:cubicBezTo>
                <a:lnTo>
                  <a:pt x="1461449" y="2770414"/>
                </a:lnTo>
                <a:lnTo>
                  <a:pt x="3611841" y="2770414"/>
                </a:lnTo>
                <a:cubicBezTo>
                  <a:pt x="3611810" y="2348406"/>
                  <a:pt x="3611778" y="1926399"/>
                  <a:pt x="3611747" y="1504391"/>
                </a:cubicBezTo>
                <a:cubicBezTo>
                  <a:pt x="3606908" y="1132847"/>
                  <a:pt x="3130386" y="928007"/>
                  <a:pt x="2536598" y="928007"/>
                </a:cubicBezTo>
                <a:close/>
                <a:moveTo>
                  <a:pt x="2536532" y="0"/>
                </a:moveTo>
                <a:lnTo>
                  <a:pt x="2536598" y="6"/>
                </a:lnTo>
                <a:lnTo>
                  <a:pt x="2536665" y="0"/>
                </a:lnTo>
                <a:cubicBezTo>
                  <a:pt x="4275356" y="3629"/>
                  <a:pt x="4563222" y="1332895"/>
                  <a:pt x="4563222" y="1719943"/>
                </a:cubicBezTo>
                <a:cubicBezTo>
                  <a:pt x="4563222" y="2087392"/>
                  <a:pt x="4563223" y="2454842"/>
                  <a:pt x="4563223" y="2822291"/>
                </a:cubicBezTo>
                <a:lnTo>
                  <a:pt x="4564999" y="2822842"/>
                </a:lnTo>
                <a:cubicBezTo>
                  <a:pt x="4804448" y="2924120"/>
                  <a:pt x="4972462" y="3161220"/>
                  <a:pt x="4972462" y="3437561"/>
                </a:cubicBezTo>
                <a:cubicBezTo>
                  <a:pt x="4972461" y="4398275"/>
                  <a:pt x="4972461" y="5358990"/>
                  <a:pt x="4972460" y="6319704"/>
                </a:cubicBezTo>
                <a:cubicBezTo>
                  <a:pt x="4972460" y="6570171"/>
                  <a:pt x="4769417" y="6773214"/>
                  <a:pt x="4518950" y="6773214"/>
                </a:cubicBezTo>
                <a:lnTo>
                  <a:pt x="453510" y="6773214"/>
                </a:lnTo>
                <a:cubicBezTo>
                  <a:pt x="203043" y="6773214"/>
                  <a:pt x="0" y="6570171"/>
                  <a:pt x="0" y="6319704"/>
                </a:cubicBezTo>
                <a:cubicBezTo>
                  <a:pt x="1" y="5358990"/>
                  <a:pt x="1" y="4398275"/>
                  <a:pt x="2" y="3437561"/>
                </a:cubicBezTo>
                <a:cubicBezTo>
                  <a:pt x="2" y="3161220"/>
                  <a:pt x="168016" y="2924120"/>
                  <a:pt x="407465" y="2822842"/>
                </a:cubicBezTo>
                <a:lnTo>
                  <a:pt x="509974" y="2791021"/>
                </a:lnTo>
                <a:cubicBezTo>
                  <a:pt x="509974" y="2433995"/>
                  <a:pt x="509975" y="2076969"/>
                  <a:pt x="509975" y="1719943"/>
                </a:cubicBezTo>
                <a:cubicBezTo>
                  <a:pt x="509975" y="1332895"/>
                  <a:pt x="797841" y="3629"/>
                  <a:pt x="2536532" y="0"/>
                </a:cubicBezTo>
                <a:close/>
              </a:path>
            </a:pathLst>
          </a:custGeom>
          <a:solidFill>
            <a:schemeClr val="bg1"/>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pitchFamily="34" charset="0"/>
              <a:ea typeface="Segoe UI" pitchFamily="34" charset="0"/>
              <a:cs typeface="Segoe UI" pitchFamily="34" charset="0"/>
            </a:endParaRPr>
          </a:p>
        </p:txBody>
      </p:sp>
      <p:sp>
        <p:nvSpPr>
          <p:cNvPr id="22" name="Freeform 4">
            <a:extLst>
              <a:ext uri="{FF2B5EF4-FFF2-40B4-BE49-F238E27FC236}">
                <a16:creationId xmlns:a16="http://schemas.microsoft.com/office/drawing/2014/main" id="{586BBF33-7D61-48F3-A55D-57011204CF9E}"/>
              </a:ext>
            </a:extLst>
          </p:cNvPr>
          <p:cNvSpPr/>
          <p:nvPr/>
        </p:nvSpPr>
        <p:spPr bwMode="auto">
          <a:xfrm>
            <a:off x="10029957" y="4554732"/>
            <a:ext cx="528622" cy="64049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7"/>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sp>
        <p:nvSpPr>
          <p:cNvPr id="23" name="Freeform 5">
            <a:extLst>
              <a:ext uri="{FF2B5EF4-FFF2-40B4-BE49-F238E27FC236}">
                <a16:creationId xmlns:a16="http://schemas.microsoft.com/office/drawing/2014/main" id="{17F8704E-33DC-442B-B1B1-A2242976F56A}"/>
              </a:ext>
            </a:extLst>
          </p:cNvPr>
          <p:cNvSpPr/>
          <p:nvPr/>
        </p:nvSpPr>
        <p:spPr bwMode="auto">
          <a:xfrm>
            <a:off x="10173234" y="4754379"/>
            <a:ext cx="242068" cy="329733"/>
          </a:xfrm>
          <a:custGeom>
            <a:avLst/>
            <a:gdLst>
              <a:gd name="connsiteX0" fmla="*/ 2536600 w 4972462"/>
              <a:gd name="connsiteY0" fmla="*/ 4008733 h 6773214"/>
              <a:gd name="connsiteX1" fmla="*/ 2013770 w 4972462"/>
              <a:gd name="connsiteY1" fmla="*/ 4531537 h 6773214"/>
              <a:gd name="connsiteX2" fmla="*/ 2309590 w 4972462"/>
              <a:gd name="connsiteY2" fmla="*/ 4960275 h 6773214"/>
              <a:gd name="connsiteX3" fmla="*/ 2195356 w 4972462"/>
              <a:gd name="connsiteY3" fmla="*/ 5874074 h 6773214"/>
              <a:gd name="connsiteX4" fmla="*/ 2892432 w 4972462"/>
              <a:gd name="connsiteY4" fmla="*/ 5874074 h 6773214"/>
              <a:gd name="connsiteX5" fmla="*/ 2777514 w 4972462"/>
              <a:gd name="connsiteY5" fmla="*/ 4954573 h 6773214"/>
              <a:gd name="connsiteX6" fmla="*/ 3059429 w 4972462"/>
              <a:gd name="connsiteY6" fmla="*/ 4531537 h 6773214"/>
              <a:gd name="connsiteX7" fmla="*/ 2536600 w 4972462"/>
              <a:gd name="connsiteY7" fmla="*/ 4008733 h 6773214"/>
              <a:gd name="connsiteX8" fmla="*/ 2536598 w 4972462"/>
              <a:gd name="connsiteY8" fmla="*/ 928007 h 6773214"/>
              <a:gd name="connsiteX9" fmla="*/ 1461449 w 4972462"/>
              <a:gd name="connsiteY9" fmla="*/ 1504391 h 6773214"/>
              <a:gd name="connsiteX10" fmla="*/ 1461449 w 4972462"/>
              <a:gd name="connsiteY10" fmla="*/ 2770414 h 6773214"/>
              <a:gd name="connsiteX11" fmla="*/ 3611841 w 4972462"/>
              <a:gd name="connsiteY11" fmla="*/ 2770414 h 6773214"/>
              <a:gd name="connsiteX12" fmla="*/ 3611747 w 4972462"/>
              <a:gd name="connsiteY12" fmla="*/ 1504391 h 6773214"/>
              <a:gd name="connsiteX13" fmla="*/ 2536598 w 4972462"/>
              <a:gd name="connsiteY13" fmla="*/ 928007 h 6773214"/>
              <a:gd name="connsiteX14" fmla="*/ 2536532 w 4972462"/>
              <a:gd name="connsiteY14" fmla="*/ 0 h 6773214"/>
              <a:gd name="connsiteX15" fmla="*/ 2536598 w 4972462"/>
              <a:gd name="connsiteY15" fmla="*/ 6 h 6773214"/>
              <a:gd name="connsiteX16" fmla="*/ 2536665 w 4972462"/>
              <a:gd name="connsiteY16" fmla="*/ 0 h 6773214"/>
              <a:gd name="connsiteX17" fmla="*/ 4563222 w 4972462"/>
              <a:gd name="connsiteY17" fmla="*/ 1719943 h 6773214"/>
              <a:gd name="connsiteX18" fmla="*/ 4563223 w 4972462"/>
              <a:gd name="connsiteY18" fmla="*/ 2822291 h 6773214"/>
              <a:gd name="connsiteX19" fmla="*/ 4564999 w 4972462"/>
              <a:gd name="connsiteY19" fmla="*/ 2822842 h 6773214"/>
              <a:gd name="connsiteX20" fmla="*/ 4972462 w 4972462"/>
              <a:gd name="connsiteY20" fmla="*/ 3437561 h 6773214"/>
              <a:gd name="connsiteX21" fmla="*/ 4972460 w 4972462"/>
              <a:gd name="connsiteY21" fmla="*/ 6319704 h 6773214"/>
              <a:gd name="connsiteX22" fmla="*/ 4518950 w 4972462"/>
              <a:gd name="connsiteY22" fmla="*/ 6773214 h 6773214"/>
              <a:gd name="connsiteX23" fmla="*/ 453510 w 4972462"/>
              <a:gd name="connsiteY23" fmla="*/ 6773214 h 6773214"/>
              <a:gd name="connsiteX24" fmla="*/ 0 w 4972462"/>
              <a:gd name="connsiteY24" fmla="*/ 6319704 h 6773214"/>
              <a:gd name="connsiteX25" fmla="*/ 2 w 4972462"/>
              <a:gd name="connsiteY25" fmla="*/ 3437561 h 6773214"/>
              <a:gd name="connsiteX26" fmla="*/ 407465 w 4972462"/>
              <a:gd name="connsiteY26" fmla="*/ 2822842 h 6773214"/>
              <a:gd name="connsiteX27" fmla="*/ 509974 w 4972462"/>
              <a:gd name="connsiteY27" fmla="*/ 2791021 h 6773214"/>
              <a:gd name="connsiteX28" fmla="*/ 509975 w 4972462"/>
              <a:gd name="connsiteY28" fmla="*/ 1719943 h 6773214"/>
              <a:gd name="connsiteX29" fmla="*/ 2536532 w 4972462"/>
              <a:gd name="connsiteY29" fmla="*/ 0 h 677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972462" h="6773214">
                <a:moveTo>
                  <a:pt x="2536600" y="4008733"/>
                </a:moveTo>
                <a:cubicBezTo>
                  <a:pt x="2247860" y="4008733"/>
                  <a:pt x="2013770" y="4242808"/>
                  <a:pt x="2013770" y="4531537"/>
                </a:cubicBezTo>
                <a:cubicBezTo>
                  <a:pt x="2013770" y="4731857"/>
                  <a:pt x="2126464" y="4905839"/>
                  <a:pt x="2309590" y="4960275"/>
                </a:cubicBezTo>
                <a:lnTo>
                  <a:pt x="2195356" y="5874074"/>
                </a:lnTo>
                <a:lnTo>
                  <a:pt x="2892432" y="5874074"/>
                </a:lnTo>
                <a:lnTo>
                  <a:pt x="2777514" y="4954573"/>
                </a:lnTo>
                <a:cubicBezTo>
                  <a:pt x="2953091" y="4895891"/>
                  <a:pt x="3059429" y="4726157"/>
                  <a:pt x="3059429" y="4531537"/>
                </a:cubicBezTo>
                <a:cubicBezTo>
                  <a:pt x="3059429" y="4242808"/>
                  <a:pt x="2825343" y="4008733"/>
                  <a:pt x="2536600" y="4008733"/>
                </a:cubicBezTo>
                <a:close/>
                <a:moveTo>
                  <a:pt x="2536598" y="928007"/>
                </a:moveTo>
                <a:cubicBezTo>
                  <a:pt x="1942810" y="928007"/>
                  <a:pt x="1461449" y="1186063"/>
                  <a:pt x="1461449" y="1504391"/>
                </a:cubicBezTo>
                <a:lnTo>
                  <a:pt x="1461449" y="2770414"/>
                </a:lnTo>
                <a:lnTo>
                  <a:pt x="3611841" y="2770414"/>
                </a:lnTo>
                <a:cubicBezTo>
                  <a:pt x="3611810" y="2348406"/>
                  <a:pt x="3611778" y="1926399"/>
                  <a:pt x="3611747" y="1504391"/>
                </a:cubicBezTo>
                <a:cubicBezTo>
                  <a:pt x="3606908" y="1132847"/>
                  <a:pt x="3130386" y="928007"/>
                  <a:pt x="2536598" y="928007"/>
                </a:cubicBezTo>
                <a:close/>
                <a:moveTo>
                  <a:pt x="2536532" y="0"/>
                </a:moveTo>
                <a:lnTo>
                  <a:pt x="2536598" y="6"/>
                </a:lnTo>
                <a:lnTo>
                  <a:pt x="2536665" y="0"/>
                </a:lnTo>
                <a:cubicBezTo>
                  <a:pt x="4275356" y="3629"/>
                  <a:pt x="4563222" y="1332895"/>
                  <a:pt x="4563222" y="1719943"/>
                </a:cubicBezTo>
                <a:cubicBezTo>
                  <a:pt x="4563222" y="2087392"/>
                  <a:pt x="4563223" y="2454842"/>
                  <a:pt x="4563223" y="2822291"/>
                </a:cubicBezTo>
                <a:lnTo>
                  <a:pt x="4564999" y="2822842"/>
                </a:lnTo>
                <a:cubicBezTo>
                  <a:pt x="4804448" y="2924120"/>
                  <a:pt x="4972462" y="3161220"/>
                  <a:pt x="4972462" y="3437561"/>
                </a:cubicBezTo>
                <a:cubicBezTo>
                  <a:pt x="4972461" y="4398275"/>
                  <a:pt x="4972461" y="5358990"/>
                  <a:pt x="4972460" y="6319704"/>
                </a:cubicBezTo>
                <a:cubicBezTo>
                  <a:pt x="4972460" y="6570171"/>
                  <a:pt x="4769417" y="6773214"/>
                  <a:pt x="4518950" y="6773214"/>
                </a:cubicBezTo>
                <a:lnTo>
                  <a:pt x="453510" y="6773214"/>
                </a:lnTo>
                <a:cubicBezTo>
                  <a:pt x="203043" y="6773214"/>
                  <a:pt x="0" y="6570171"/>
                  <a:pt x="0" y="6319704"/>
                </a:cubicBezTo>
                <a:cubicBezTo>
                  <a:pt x="1" y="5358990"/>
                  <a:pt x="1" y="4398275"/>
                  <a:pt x="2" y="3437561"/>
                </a:cubicBezTo>
                <a:cubicBezTo>
                  <a:pt x="2" y="3161220"/>
                  <a:pt x="168016" y="2924120"/>
                  <a:pt x="407465" y="2822842"/>
                </a:cubicBezTo>
                <a:lnTo>
                  <a:pt x="509974" y="2791021"/>
                </a:lnTo>
                <a:cubicBezTo>
                  <a:pt x="509974" y="2433995"/>
                  <a:pt x="509975" y="2076969"/>
                  <a:pt x="509975" y="1719943"/>
                </a:cubicBezTo>
                <a:cubicBezTo>
                  <a:pt x="509975" y="1332895"/>
                  <a:pt x="797841" y="3629"/>
                  <a:pt x="2536532" y="0"/>
                </a:cubicBezTo>
                <a:close/>
              </a:path>
            </a:pathLst>
          </a:custGeom>
          <a:solidFill>
            <a:schemeClr val="bg1"/>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pitchFamily="34" charset="0"/>
              <a:ea typeface="Segoe UI" pitchFamily="34" charset="0"/>
              <a:cs typeface="Segoe UI" pitchFamily="34" charset="0"/>
            </a:endParaRPr>
          </a:p>
        </p:txBody>
      </p:sp>
      <p:sp>
        <p:nvSpPr>
          <p:cNvPr id="24" name="TextBox 23">
            <a:extLst>
              <a:ext uri="{FF2B5EF4-FFF2-40B4-BE49-F238E27FC236}">
                <a16:creationId xmlns:a16="http://schemas.microsoft.com/office/drawing/2014/main" id="{1CAD544F-34C2-424E-B8C3-1F82BFA9D21B}"/>
              </a:ext>
            </a:extLst>
          </p:cNvPr>
          <p:cNvSpPr txBox="1"/>
          <p:nvPr/>
        </p:nvSpPr>
        <p:spPr>
          <a:xfrm>
            <a:off x="8413891" y="4179928"/>
            <a:ext cx="1423172" cy="26635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a:ea typeface="Segoe UI" charset="0"/>
                <a:cs typeface="Segoe UI" charset="0"/>
              </a:rPr>
              <a:t>Data isolation</a:t>
            </a:r>
          </a:p>
        </p:txBody>
      </p:sp>
      <p:grpSp>
        <p:nvGrpSpPr>
          <p:cNvPr id="25" name="Group 24">
            <a:extLst>
              <a:ext uri="{FF2B5EF4-FFF2-40B4-BE49-F238E27FC236}">
                <a16:creationId xmlns:a16="http://schemas.microsoft.com/office/drawing/2014/main" id="{32122E35-C06F-47BF-94E2-D316E8CCA9FE}"/>
              </a:ext>
            </a:extLst>
          </p:cNvPr>
          <p:cNvGrpSpPr/>
          <p:nvPr/>
        </p:nvGrpSpPr>
        <p:grpSpPr>
          <a:xfrm>
            <a:off x="6123747" y="4569972"/>
            <a:ext cx="513520" cy="468182"/>
            <a:chOff x="5874818" y="1755972"/>
            <a:chExt cx="4491079" cy="4094571"/>
          </a:xfrm>
          <a:solidFill>
            <a:srgbClr val="0078D7"/>
          </a:solidFill>
        </p:grpSpPr>
        <p:grpSp>
          <p:nvGrpSpPr>
            <p:cNvPr id="26" name="Group 25">
              <a:extLst>
                <a:ext uri="{FF2B5EF4-FFF2-40B4-BE49-F238E27FC236}">
                  <a16:creationId xmlns:a16="http://schemas.microsoft.com/office/drawing/2014/main" id="{79978701-9DA8-410C-8DBF-28EA6BE478DA}"/>
                </a:ext>
              </a:extLst>
            </p:cNvPr>
            <p:cNvGrpSpPr/>
            <p:nvPr/>
          </p:nvGrpSpPr>
          <p:grpSpPr>
            <a:xfrm>
              <a:off x="7549869" y="1755972"/>
              <a:ext cx="1140977" cy="4094571"/>
              <a:chOff x="7590329" y="1755972"/>
              <a:chExt cx="1140977" cy="4094571"/>
            </a:xfrm>
            <a:grpFill/>
          </p:grpSpPr>
          <p:sp>
            <p:nvSpPr>
              <p:cNvPr id="34" name="Oval 33">
                <a:extLst>
                  <a:ext uri="{FF2B5EF4-FFF2-40B4-BE49-F238E27FC236}">
                    <a16:creationId xmlns:a16="http://schemas.microsoft.com/office/drawing/2014/main" id="{98F6C23A-99B3-484E-90B2-8F0D5F9A975B}"/>
                  </a:ext>
                </a:extLst>
              </p:cNvPr>
              <p:cNvSpPr/>
              <p:nvPr/>
            </p:nvSpPr>
            <p:spPr bwMode="auto">
              <a:xfrm>
                <a:off x="7590329" y="1755972"/>
                <a:ext cx="1140977" cy="1140977"/>
              </a:xfrm>
              <a:prstGeom prst="ellipse">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5" name="Oval 34">
                <a:extLst>
                  <a:ext uri="{FF2B5EF4-FFF2-40B4-BE49-F238E27FC236}">
                    <a16:creationId xmlns:a16="http://schemas.microsoft.com/office/drawing/2014/main" id="{C348AC8A-3DB5-4467-A5A1-4C6B2B0CCB53}"/>
                  </a:ext>
                </a:extLst>
              </p:cNvPr>
              <p:cNvSpPr/>
              <p:nvPr/>
            </p:nvSpPr>
            <p:spPr bwMode="auto">
              <a:xfrm>
                <a:off x="7671249" y="4871407"/>
                <a:ext cx="979138" cy="979136"/>
              </a:xfrm>
              <a:prstGeom prst="ellipse">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27" name="Oval 26">
              <a:extLst>
                <a:ext uri="{FF2B5EF4-FFF2-40B4-BE49-F238E27FC236}">
                  <a16:creationId xmlns:a16="http://schemas.microsoft.com/office/drawing/2014/main" id="{A0D5D4D0-CD26-40DB-B1AB-D9663523B2B6}"/>
                </a:ext>
              </a:extLst>
            </p:cNvPr>
            <p:cNvSpPr/>
            <p:nvPr/>
          </p:nvSpPr>
          <p:spPr bwMode="auto">
            <a:xfrm>
              <a:off x="9322025" y="3568591"/>
              <a:ext cx="1043872" cy="1043870"/>
            </a:xfrm>
            <a:prstGeom prst="ellipse">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8" name="Oval 27">
              <a:extLst>
                <a:ext uri="{FF2B5EF4-FFF2-40B4-BE49-F238E27FC236}">
                  <a16:creationId xmlns:a16="http://schemas.microsoft.com/office/drawing/2014/main" id="{9382CD52-D1D7-4ECD-A569-7134583711B5}"/>
                </a:ext>
              </a:extLst>
            </p:cNvPr>
            <p:cNvSpPr/>
            <p:nvPr/>
          </p:nvSpPr>
          <p:spPr bwMode="auto">
            <a:xfrm>
              <a:off x="5874818" y="3568591"/>
              <a:ext cx="1043872" cy="1043870"/>
            </a:xfrm>
            <a:prstGeom prst="ellipse">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9" name="Rectangle 28">
              <a:extLst>
                <a:ext uri="{FF2B5EF4-FFF2-40B4-BE49-F238E27FC236}">
                  <a16:creationId xmlns:a16="http://schemas.microsoft.com/office/drawing/2014/main" id="{194DD0E5-C023-4B8E-BB8C-8339A8963626}"/>
                </a:ext>
              </a:extLst>
            </p:cNvPr>
            <p:cNvSpPr/>
            <p:nvPr/>
          </p:nvSpPr>
          <p:spPr bwMode="auto">
            <a:xfrm rot="2975711">
              <a:off x="7824997" y="3131618"/>
              <a:ext cx="2395243" cy="299405"/>
            </a:xfrm>
            <a:prstGeom prst="rect">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0" name="Rectangle 29">
              <a:extLst>
                <a:ext uri="{FF2B5EF4-FFF2-40B4-BE49-F238E27FC236}">
                  <a16:creationId xmlns:a16="http://schemas.microsoft.com/office/drawing/2014/main" id="{A366E2F1-807F-4620-B76D-F4EE64597B21}"/>
                </a:ext>
              </a:extLst>
            </p:cNvPr>
            <p:cNvSpPr/>
            <p:nvPr/>
          </p:nvSpPr>
          <p:spPr bwMode="auto">
            <a:xfrm rot="18961982" flipH="1">
              <a:off x="6002940" y="3186913"/>
              <a:ext cx="2395243" cy="299405"/>
            </a:xfrm>
            <a:prstGeom prst="rect">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1" name="Rectangle 30">
              <a:extLst>
                <a:ext uri="{FF2B5EF4-FFF2-40B4-BE49-F238E27FC236}">
                  <a16:creationId xmlns:a16="http://schemas.microsoft.com/office/drawing/2014/main" id="{A86F893E-62A3-4B16-839B-9C3EFD48A79C}"/>
                </a:ext>
              </a:extLst>
            </p:cNvPr>
            <p:cNvSpPr/>
            <p:nvPr/>
          </p:nvSpPr>
          <p:spPr bwMode="auto">
            <a:xfrm rot="19521169" flipH="1">
              <a:off x="7580888" y="4594928"/>
              <a:ext cx="2395243" cy="299405"/>
            </a:xfrm>
            <a:prstGeom prst="rect">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2" name="Rectangle 31">
              <a:extLst>
                <a:ext uri="{FF2B5EF4-FFF2-40B4-BE49-F238E27FC236}">
                  <a16:creationId xmlns:a16="http://schemas.microsoft.com/office/drawing/2014/main" id="{8F804150-61BB-4069-B365-734D3BE64559}"/>
                </a:ext>
              </a:extLst>
            </p:cNvPr>
            <p:cNvSpPr/>
            <p:nvPr/>
          </p:nvSpPr>
          <p:spPr bwMode="auto">
            <a:xfrm rot="2036687" flipH="1">
              <a:off x="6043814" y="4572422"/>
              <a:ext cx="2395241" cy="248660"/>
            </a:xfrm>
            <a:prstGeom prst="rect">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3" name="Rectangle 32">
              <a:extLst>
                <a:ext uri="{FF2B5EF4-FFF2-40B4-BE49-F238E27FC236}">
                  <a16:creationId xmlns:a16="http://schemas.microsoft.com/office/drawing/2014/main" id="{B265455F-A1E9-4D43-BDA6-AFCBD8BB8FDD}"/>
                </a:ext>
              </a:extLst>
            </p:cNvPr>
            <p:cNvSpPr/>
            <p:nvPr/>
          </p:nvSpPr>
          <p:spPr bwMode="auto">
            <a:xfrm rot="5400000" flipH="1">
              <a:off x="6922734" y="3793815"/>
              <a:ext cx="2395243" cy="250854"/>
            </a:xfrm>
            <a:prstGeom prst="rect">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36" name="TextBox 35">
            <a:extLst>
              <a:ext uri="{FF2B5EF4-FFF2-40B4-BE49-F238E27FC236}">
                <a16:creationId xmlns:a16="http://schemas.microsoft.com/office/drawing/2014/main" id="{A81DBD96-003B-4863-8939-9183E0F8FB47}"/>
              </a:ext>
            </a:extLst>
          </p:cNvPr>
          <p:cNvSpPr txBox="1"/>
          <p:nvPr/>
        </p:nvSpPr>
        <p:spPr>
          <a:xfrm>
            <a:off x="5699903" y="4120308"/>
            <a:ext cx="138221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a:ea typeface="Segoe UI" charset="0"/>
                <a:cs typeface="Segoe UI" charset="0"/>
              </a:rPr>
              <a:t>Azure Active Directory</a:t>
            </a:r>
          </a:p>
        </p:txBody>
      </p:sp>
      <p:sp>
        <p:nvSpPr>
          <p:cNvPr id="37" name="Freeform 218">
            <a:extLst>
              <a:ext uri="{FF2B5EF4-FFF2-40B4-BE49-F238E27FC236}">
                <a16:creationId xmlns:a16="http://schemas.microsoft.com/office/drawing/2014/main" id="{38DBE72E-1123-4EB2-B847-5167394D5D01}"/>
              </a:ext>
            </a:extLst>
          </p:cNvPr>
          <p:cNvSpPr/>
          <p:nvPr/>
        </p:nvSpPr>
        <p:spPr bwMode="auto">
          <a:xfrm>
            <a:off x="6189644" y="5749101"/>
            <a:ext cx="389956" cy="473000"/>
          </a:xfrm>
          <a:custGeom>
            <a:avLst/>
            <a:gdLst>
              <a:gd name="connsiteX0" fmla="*/ 798094 w 3353970"/>
              <a:gd name="connsiteY0" fmla="*/ 2861714 h 4068206"/>
              <a:gd name="connsiteX1" fmla="*/ 2555877 w 3353970"/>
              <a:gd name="connsiteY1" fmla="*/ 2861714 h 4068206"/>
              <a:gd name="connsiteX2" fmla="*/ 2699133 w 3353970"/>
              <a:gd name="connsiteY2" fmla="*/ 3004970 h 4068206"/>
              <a:gd name="connsiteX3" fmla="*/ 2555877 w 3353970"/>
              <a:gd name="connsiteY3" fmla="*/ 3148226 h 4068206"/>
              <a:gd name="connsiteX4" fmla="*/ 798094 w 3353970"/>
              <a:gd name="connsiteY4" fmla="*/ 3148226 h 4068206"/>
              <a:gd name="connsiteX5" fmla="*/ 654838 w 3353970"/>
              <a:gd name="connsiteY5" fmla="*/ 3004970 h 4068206"/>
              <a:gd name="connsiteX6" fmla="*/ 798094 w 3353970"/>
              <a:gd name="connsiteY6" fmla="*/ 2861714 h 4068206"/>
              <a:gd name="connsiteX7" fmla="*/ 798094 w 3353970"/>
              <a:gd name="connsiteY7" fmla="*/ 2277716 h 4068206"/>
              <a:gd name="connsiteX8" fmla="*/ 2555877 w 3353970"/>
              <a:gd name="connsiteY8" fmla="*/ 2277716 h 4068206"/>
              <a:gd name="connsiteX9" fmla="*/ 2699133 w 3353970"/>
              <a:gd name="connsiteY9" fmla="*/ 2420972 h 4068206"/>
              <a:gd name="connsiteX10" fmla="*/ 2555877 w 3353970"/>
              <a:gd name="connsiteY10" fmla="*/ 2564228 h 4068206"/>
              <a:gd name="connsiteX11" fmla="*/ 798094 w 3353970"/>
              <a:gd name="connsiteY11" fmla="*/ 2564228 h 4068206"/>
              <a:gd name="connsiteX12" fmla="*/ 654838 w 3353970"/>
              <a:gd name="connsiteY12" fmla="*/ 2420972 h 4068206"/>
              <a:gd name="connsiteX13" fmla="*/ 798094 w 3353970"/>
              <a:gd name="connsiteY13" fmla="*/ 2277716 h 4068206"/>
              <a:gd name="connsiteX14" fmla="*/ 798094 w 3353970"/>
              <a:gd name="connsiteY14" fmla="*/ 1693718 h 4068206"/>
              <a:gd name="connsiteX15" fmla="*/ 2555877 w 3353970"/>
              <a:gd name="connsiteY15" fmla="*/ 1693718 h 4068206"/>
              <a:gd name="connsiteX16" fmla="*/ 2699133 w 3353970"/>
              <a:gd name="connsiteY16" fmla="*/ 1836974 h 4068206"/>
              <a:gd name="connsiteX17" fmla="*/ 2555877 w 3353970"/>
              <a:gd name="connsiteY17" fmla="*/ 1980230 h 4068206"/>
              <a:gd name="connsiteX18" fmla="*/ 798094 w 3353970"/>
              <a:gd name="connsiteY18" fmla="*/ 1980230 h 4068206"/>
              <a:gd name="connsiteX19" fmla="*/ 654838 w 3353970"/>
              <a:gd name="connsiteY19" fmla="*/ 1836974 h 4068206"/>
              <a:gd name="connsiteX20" fmla="*/ 798094 w 3353970"/>
              <a:gd name="connsiteY20" fmla="*/ 1693718 h 4068206"/>
              <a:gd name="connsiteX21" fmla="*/ 1530134 w 3353970"/>
              <a:gd name="connsiteY21" fmla="*/ 1144192 h 4068206"/>
              <a:gd name="connsiteX22" fmla="*/ 2555877 w 3353970"/>
              <a:gd name="connsiteY22" fmla="*/ 1144192 h 4068206"/>
              <a:gd name="connsiteX23" fmla="*/ 2699133 w 3353970"/>
              <a:gd name="connsiteY23" fmla="*/ 1287448 h 4068206"/>
              <a:gd name="connsiteX24" fmla="*/ 2555877 w 3353970"/>
              <a:gd name="connsiteY24" fmla="*/ 1430704 h 4068206"/>
              <a:gd name="connsiteX25" fmla="*/ 1530134 w 3353970"/>
              <a:gd name="connsiteY25" fmla="*/ 1430704 h 4068206"/>
              <a:gd name="connsiteX26" fmla="*/ 1386878 w 3353970"/>
              <a:gd name="connsiteY26" fmla="*/ 1287448 h 4068206"/>
              <a:gd name="connsiteX27" fmla="*/ 1530134 w 3353970"/>
              <a:gd name="connsiteY27" fmla="*/ 1144192 h 4068206"/>
              <a:gd name="connsiteX28" fmla="*/ 2943154 w 3353970"/>
              <a:gd name="connsiteY28" fmla="*/ 244615 h 4068206"/>
              <a:gd name="connsiteX29" fmla="*/ 1232526 w 3353970"/>
              <a:gd name="connsiteY29" fmla="*/ 244616 h 4068206"/>
              <a:gd name="connsiteX30" fmla="*/ 1232526 w 3353970"/>
              <a:gd name="connsiteY30" fmla="*/ 856139 h 4068206"/>
              <a:gd name="connsiteX31" fmla="*/ 915088 w 3353970"/>
              <a:gd name="connsiteY31" fmla="*/ 1173577 h 4068206"/>
              <a:gd name="connsiteX32" fmla="*/ 271532 w 3353970"/>
              <a:gd name="connsiteY32" fmla="*/ 1173577 h 4068206"/>
              <a:gd name="connsiteX33" fmla="*/ 271532 w 3353970"/>
              <a:gd name="connsiteY33" fmla="*/ 3630672 h 4068206"/>
              <a:gd name="connsiteX34" fmla="*/ 442122 w 3353970"/>
              <a:gd name="connsiteY34" fmla="*/ 3801262 h 4068206"/>
              <a:gd name="connsiteX35" fmla="*/ 2943154 w 3353970"/>
              <a:gd name="connsiteY35" fmla="*/ 3801262 h 4068206"/>
              <a:gd name="connsiteX36" fmla="*/ 3113744 w 3353970"/>
              <a:gd name="connsiteY36" fmla="*/ 3630672 h 4068206"/>
              <a:gd name="connsiteX37" fmla="*/ 3113744 w 3353970"/>
              <a:gd name="connsiteY37" fmla="*/ 415205 h 4068206"/>
              <a:gd name="connsiteX38" fmla="*/ 2943154 w 3353970"/>
              <a:gd name="connsiteY38" fmla="*/ 244615 h 4068206"/>
              <a:gd name="connsiteX39" fmla="*/ 3022095 w 3353970"/>
              <a:gd name="connsiteY39" fmla="*/ 0 h 4068206"/>
              <a:gd name="connsiteX40" fmla="*/ 3353970 w 3353970"/>
              <a:gd name="connsiteY40" fmla="*/ 331875 h 4068206"/>
              <a:gd name="connsiteX41" fmla="*/ 3353970 w 3353970"/>
              <a:gd name="connsiteY41" fmla="*/ 3736331 h 4068206"/>
              <a:gd name="connsiteX42" fmla="*/ 3022095 w 3353970"/>
              <a:gd name="connsiteY42" fmla="*/ 4068206 h 4068206"/>
              <a:gd name="connsiteX43" fmla="*/ 331875 w 3353970"/>
              <a:gd name="connsiteY43" fmla="*/ 4068206 h 4068206"/>
              <a:gd name="connsiteX44" fmla="*/ 0 w 3353970"/>
              <a:gd name="connsiteY44" fmla="*/ 3736331 h 4068206"/>
              <a:gd name="connsiteX45" fmla="*/ 0 w 3353970"/>
              <a:gd name="connsiteY45" fmla="*/ 1047346 h 4068206"/>
              <a:gd name="connsiteX46" fmla="*/ 1047345 w 3353970"/>
              <a:gd name="connsiteY46" fmla="*/ 1 h 406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353970" h="4068206">
                <a:moveTo>
                  <a:pt x="798094" y="2861714"/>
                </a:moveTo>
                <a:lnTo>
                  <a:pt x="2555877" y="2861714"/>
                </a:lnTo>
                <a:cubicBezTo>
                  <a:pt x="2634995" y="2861714"/>
                  <a:pt x="2699133" y="2925852"/>
                  <a:pt x="2699133" y="3004970"/>
                </a:cubicBezTo>
                <a:cubicBezTo>
                  <a:pt x="2699133" y="3084088"/>
                  <a:pt x="2634995" y="3148226"/>
                  <a:pt x="2555877" y="3148226"/>
                </a:cubicBezTo>
                <a:lnTo>
                  <a:pt x="798094" y="3148226"/>
                </a:lnTo>
                <a:cubicBezTo>
                  <a:pt x="718976" y="3148226"/>
                  <a:pt x="654838" y="3084088"/>
                  <a:pt x="654838" y="3004970"/>
                </a:cubicBezTo>
                <a:cubicBezTo>
                  <a:pt x="654838" y="2925852"/>
                  <a:pt x="718976" y="2861714"/>
                  <a:pt x="798094" y="2861714"/>
                </a:cubicBezTo>
                <a:close/>
                <a:moveTo>
                  <a:pt x="798094" y="2277716"/>
                </a:moveTo>
                <a:lnTo>
                  <a:pt x="2555877" y="2277716"/>
                </a:lnTo>
                <a:cubicBezTo>
                  <a:pt x="2634995" y="2277716"/>
                  <a:pt x="2699133" y="2341854"/>
                  <a:pt x="2699133" y="2420972"/>
                </a:cubicBezTo>
                <a:cubicBezTo>
                  <a:pt x="2699133" y="2500090"/>
                  <a:pt x="2634995" y="2564228"/>
                  <a:pt x="2555877" y="2564228"/>
                </a:cubicBezTo>
                <a:lnTo>
                  <a:pt x="798094" y="2564228"/>
                </a:lnTo>
                <a:cubicBezTo>
                  <a:pt x="718976" y="2564228"/>
                  <a:pt x="654838" y="2500090"/>
                  <a:pt x="654838" y="2420972"/>
                </a:cubicBezTo>
                <a:cubicBezTo>
                  <a:pt x="654838" y="2341854"/>
                  <a:pt x="718976" y="2277716"/>
                  <a:pt x="798094" y="2277716"/>
                </a:cubicBezTo>
                <a:close/>
                <a:moveTo>
                  <a:pt x="798094" y="1693718"/>
                </a:moveTo>
                <a:lnTo>
                  <a:pt x="2555877" y="1693718"/>
                </a:lnTo>
                <a:cubicBezTo>
                  <a:pt x="2634995" y="1693718"/>
                  <a:pt x="2699133" y="1757856"/>
                  <a:pt x="2699133" y="1836974"/>
                </a:cubicBezTo>
                <a:cubicBezTo>
                  <a:pt x="2699133" y="1916092"/>
                  <a:pt x="2634995" y="1980230"/>
                  <a:pt x="2555877" y="1980230"/>
                </a:cubicBezTo>
                <a:lnTo>
                  <a:pt x="798094" y="1980230"/>
                </a:lnTo>
                <a:cubicBezTo>
                  <a:pt x="718976" y="1980230"/>
                  <a:pt x="654838" y="1916092"/>
                  <a:pt x="654838" y="1836974"/>
                </a:cubicBezTo>
                <a:cubicBezTo>
                  <a:pt x="654838" y="1757856"/>
                  <a:pt x="718976" y="1693718"/>
                  <a:pt x="798094" y="1693718"/>
                </a:cubicBezTo>
                <a:close/>
                <a:moveTo>
                  <a:pt x="1530134" y="1144192"/>
                </a:moveTo>
                <a:lnTo>
                  <a:pt x="2555877" y="1144192"/>
                </a:lnTo>
                <a:cubicBezTo>
                  <a:pt x="2634995" y="1144192"/>
                  <a:pt x="2699133" y="1208330"/>
                  <a:pt x="2699133" y="1287448"/>
                </a:cubicBezTo>
                <a:cubicBezTo>
                  <a:pt x="2699133" y="1366566"/>
                  <a:pt x="2634995" y="1430704"/>
                  <a:pt x="2555877" y="1430704"/>
                </a:cubicBezTo>
                <a:lnTo>
                  <a:pt x="1530134" y="1430704"/>
                </a:lnTo>
                <a:cubicBezTo>
                  <a:pt x="1451016" y="1430704"/>
                  <a:pt x="1386878" y="1366566"/>
                  <a:pt x="1386878" y="1287448"/>
                </a:cubicBezTo>
                <a:cubicBezTo>
                  <a:pt x="1386878" y="1208330"/>
                  <a:pt x="1451016" y="1144192"/>
                  <a:pt x="1530134" y="1144192"/>
                </a:cubicBezTo>
                <a:close/>
                <a:moveTo>
                  <a:pt x="2943154" y="244615"/>
                </a:moveTo>
                <a:lnTo>
                  <a:pt x="1232526" y="244616"/>
                </a:lnTo>
                <a:lnTo>
                  <a:pt x="1232526" y="856139"/>
                </a:lnTo>
                <a:cubicBezTo>
                  <a:pt x="1232526" y="1031455"/>
                  <a:pt x="1090404" y="1173577"/>
                  <a:pt x="915088" y="1173577"/>
                </a:cubicBezTo>
                <a:lnTo>
                  <a:pt x="271532" y="1173577"/>
                </a:lnTo>
                <a:lnTo>
                  <a:pt x="271532" y="3630672"/>
                </a:lnTo>
                <a:cubicBezTo>
                  <a:pt x="271532" y="3724886"/>
                  <a:pt x="347908" y="3801262"/>
                  <a:pt x="442122" y="3801262"/>
                </a:cubicBezTo>
                <a:lnTo>
                  <a:pt x="2943154" y="3801262"/>
                </a:lnTo>
                <a:cubicBezTo>
                  <a:pt x="3037368" y="3801262"/>
                  <a:pt x="3113744" y="3724886"/>
                  <a:pt x="3113744" y="3630672"/>
                </a:cubicBezTo>
                <a:lnTo>
                  <a:pt x="3113744" y="415205"/>
                </a:lnTo>
                <a:cubicBezTo>
                  <a:pt x="3113744" y="320991"/>
                  <a:pt x="3037368" y="244615"/>
                  <a:pt x="2943154" y="244615"/>
                </a:cubicBezTo>
                <a:close/>
                <a:moveTo>
                  <a:pt x="3022095" y="0"/>
                </a:moveTo>
                <a:cubicBezTo>
                  <a:pt x="3205385" y="0"/>
                  <a:pt x="3353970" y="148585"/>
                  <a:pt x="3353970" y="331875"/>
                </a:cubicBezTo>
                <a:lnTo>
                  <a:pt x="3353970" y="3736331"/>
                </a:lnTo>
                <a:cubicBezTo>
                  <a:pt x="3353970" y="3919621"/>
                  <a:pt x="3205385" y="4068206"/>
                  <a:pt x="3022095" y="4068206"/>
                </a:cubicBezTo>
                <a:lnTo>
                  <a:pt x="331875" y="4068206"/>
                </a:lnTo>
                <a:cubicBezTo>
                  <a:pt x="148585" y="4068206"/>
                  <a:pt x="0" y="3919621"/>
                  <a:pt x="0" y="3736331"/>
                </a:cubicBezTo>
                <a:lnTo>
                  <a:pt x="0" y="1047346"/>
                </a:lnTo>
                <a:lnTo>
                  <a:pt x="1047345" y="1"/>
                </a:lnTo>
                <a:close/>
              </a:path>
            </a:pathLst>
          </a:custGeom>
          <a:solidFill>
            <a:srgbClr val="0078D7"/>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38" name="Straight Connector 37">
            <a:extLst>
              <a:ext uri="{FF2B5EF4-FFF2-40B4-BE49-F238E27FC236}">
                <a16:creationId xmlns:a16="http://schemas.microsoft.com/office/drawing/2014/main" id="{4BC2FED8-B8FC-46A0-8C49-727DA386BE27}"/>
              </a:ext>
            </a:extLst>
          </p:cNvPr>
          <p:cNvCxnSpPr>
            <a:cxnSpLocks/>
          </p:cNvCxnSpPr>
          <p:nvPr/>
        </p:nvCxnSpPr>
        <p:spPr>
          <a:xfrm>
            <a:off x="6384284" y="5092396"/>
            <a:ext cx="0" cy="589448"/>
          </a:xfrm>
          <a:prstGeom prst="line">
            <a:avLst/>
          </a:prstGeom>
          <a:noFill/>
          <a:ln w="19050" cap="flat" cmpd="sng" algn="ctr">
            <a:solidFill>
              <a:srgbClr val="89C402"/>
            </a:solidFill>
            <a:prstDash val="sysDash"/>
            <a:miter lim="800000"/>
            <a:tailEnd type="triangle"/>
          </a:ln>
          <a:effectLst/>
        </p:spPr>
      </p:cxnSp>
      <p:cxnSp>
        <p:nvCxnSpPr>
          <p:cNvPr id="39" name="Straight Connector 38">
            <a:extLst>
              <a:ext uri="{FF2B5EF4-FFF2-40B4-BE49-F238E27FC236}">
                <a16:creationId xmlns:a16="http://schemas.microsoft.com/office/drawing/2014/main" id="{8B1052F7-A5B4-4290-A271-C41F15DAB707}"/>
              </a:ext>
            </a:extLst>
          </p:cNvPr>
          <p:cNvCxnSpPr/>
          <p:nvPr/>
        </p:nvCxnSpPr>
        <p:spPr>
          <a:xfrm flipH="1">
            <a:off x="6636500" y="6049440"/>
            <a:ext cx="1148079" cy="0"/>
          </a:xfrm>
          <a:prstGeom prst="line">
            <a:avLst/>
          </a:prstGeom>
          <a:noFill/>
          <a:ln w="19050" cap="flat" cmpd="sng" algn="ctr">
            <a:solidFill>
              <a:srgbClr val="89C402"/>
            </a:solidFill>
            <a:prstDash val="sysDash"/>
            <a:miter lim="800000"/>
            <a:headEnd type="triangle"/>
            <a:tailEnd type="none"/>
          </a:ln>
          <a:effectLst/>
        </p:spPr>
      </p:cxnSp>
      <p:sp>
        <p:nvSpPr>
          <p:cNvPr id="40" name="TextBox 39">
            <a:extLst>
              <a:ext uri="{FF2B5EF4-FFF2-40B4-BE49-F238E27FC236}">
                <a16:creationId xmlns:a16="http://schemas.microsoft.com/office/drawing/2014/main" id="{2877E351-D47D-433A-80EB-E86704C8F23B}"/>
              </a:ext>
            </a:extLst>
          </p:cNvPr>
          <p:cNvSpPr txBox="1"/>
          <p:nvPr/>
        </p:nvSpPr>
        <p:spPr>
          <a:xfrm>
            <a:off x="5939480" y="6240186"/>
            <a:ext cx="91852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a:ea typeface="Segoe UI" charset="0"/>
                <a:cs typeface="Segoe UI" charset="0"/>
              </a:rPr>
              <a:t>Report generation</a:t>
            </a:r>
          </a:p>
        </p:txBody>
      </p:sp>
      <p:grpSp>
        <p:nvGrpSpPr>
          <p:cNvPr id="41" name="Group 40">
            <a:extLst>
              <a:ext uri="{FF2B5EF4-FFF2-40B4-BE49-F238E27FC236}">
                <a16:creationId xmlns:a16="http://schemas.microsoft.com/office/drawing/2014/main" id="{C114BFB2-C44F-4723-8B3E-B3E2563BE160}"/>
              </a:ext>
            </a:extLst>
          </p:cNvPr>
          <p:cNvGrpSpPr/>
          <p:nvPr/>
        </p:nvGrpSpPr>
        <p:grpSpPr>
          <a:xfrm>
            <a:off x="6612498" y="2502508"/>
            <a:ext cx="491804" cy="572802"/>
            <a:chOff x="14487410" y="3133600"/>
            <a:chExt cx="950548" cy="1107096"/>
          </a:xfrm>
          <a:solidFill>
            <a:srgbClr val="0078D7"/>
          </a:solidFill>
        </p:grpSpPr>
        <p:sp>
          <p:nvSpPr>
            <p:cNvPr id="42" name="Freeform 92">
              <a:extLst>
                <a:ext uri="{FF2B5EF4-FFF2-40B4-BE49-F238E27FC236}">
                  <a16:creationId xmlns:a16="http://schemas.microsoft.com/office/drawing/2014/main" id="{0B3841D3-DD6B-4051-9D9B-CE53A8435BE9}"/>
                </a:ext>
              </a:extLst>
            </p:cNvPr>
            <p:cNvSpPr>
              <a:spLocks noEditPoints="1"/>
            </p:cNvSpPr>
            <p:nvPr/>
          </p:nvSpPr>
          <p:spPr bwMode="black">
            <a:xfrm>
              <a:off x="14572579" y="3133600"/>
              <a:ext cx="812760" cy="110709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grpFill/>
            <a:ln>
              <a:noFill/>
            </a:ln>
            <a:ex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a:ea typeface="+mn-ea"/>
                <a:cs typeface="+mn-cs"/>
              </a:endParaRPr>
            </a:p>
          </p:txBody>
        </p:sp>
        <p:sp>
          <p:nvSpPr>
            <p:cNvPr id="43" name="Freeform 250">
              <a:extLst>
                <a:ext uri="{FF2B5EF4-FFF2-40B4-BE49-F238E27FC236}">
                  <a16:creationId xmlns:a16="http://schemas.microsoft.com/office/drawing/2014/main" id="{ECAA928E-C7F7-4796-A8B2-9E981BC088FE}"/>
                </a:ext>
              </a:extLst>
            </p:cNvPr>
            <p:cNvSpPr/>
            <p:nvPr/>
          </p:nvSpPr>
          <p:spPr>
            <a:xfrm rot="19603749">
              <a:off x="14487410" y="3732924"/>
              <a:ext cx="950548" cy="448568"/>
            </a:xfrm>
            <a:custGeom>
              <a:avLst/>
              <a:gdLst>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884586 w 1940082"/>
                <a:gd name="connsiteY9" fmla="*/ 713911 h 915534"/>
                <a:gd name="connsiteX10" fmla="*/ 1915417 w 1940082"/>
                <a:gd name="connsiteY10" fmla="*/ 784135 h 915534"/>
                <a:gd name="connsiteX11" fmla="*/ 1940082 w 1940082"/>
                <a:gd name="connsiteY11" fmla="*/ 840314 h 915534"/>
                <a:gd name="connsiteX12" fmla="*/ 1819720 w 1940082"/>
                <a:gd name="connsiteY12" fmla="*/ 909784 h 915534"/>
                <a:gd name="connsiteX13" fmla="*/ 1717905 w 1940082"/>
                <a:gd name="connsiteY13" fmla="*/ 884051 h 915534"/>
                <a:gd name="connsiteX14" fmla="*/ 1661325 w 1940082"/>
                <a:gd name="connsiteY14" fmla="*/ 915534 h 915534"/>
                <a:gd name="connsiteX15" fmla="*/ 1586937 w 1940082"/>
                <a:gd name="connsiteY15" fmla="*/ 891184 h 915534"/>
                <a:gd name="connsiteX16" fmla="*/ 1523548 w 1940082"/>
                <a:gd name="connsiteY16" fmla="*/ 784984 h 915534"/>
                <a:gd name="connsiteX17" fmla="*/ 1455671 w 1940082"/>
                <a:gd name="connsiteY17" fmla="*/ 767829 h 915534"/>
                <a:gd name="connsiteX18" fmla="*/ 1399436 w 1940082"/>
                <a:gd name="connsiteY18" fmla="*/ 792462 h 915534"/>
                <a:gd name="connsiteX19" fmla="*/ 1338416 w 1940082"/>
                <a:gd name="connsiteY19" fmla="*/ 775653 h 915534"/>
                <a:gd name="connsiteX20" fmla="*/ 1274634 w 1940082"/>
                <a:gd name="connsiteY20" fmla="*/ 813640 h 915534"/>
                <a:gd name="connsiteX21" fmla="*/ 1193389 w 1940082"/>
                <a:gd name="connsiteY21" fmla="*/ 788944 h 915534"/>
                <a:gd name="connsiteX22" fmla="*/ 1136857 w 1940082"/>
                <a:gd name="connsiteY22" fmla="*/ 683090 h 915534"/>
                <a:gd name="connsiteX23" fmla="*/ 1041899 w 1940082"/>
                <a:gd name="connsiteY23" fmla="*/ 657703 h 915534"/>
                <a:gd name="connsiteX24" fmla="*/ 935596 w 1940082"/>
                <a:gd name="connsiteY24" fmla="*/ 721014 h 915534"/>
                <a:gd name="connsiteX25" fmla="*/ 779617 w 1940082"/>
                <a:gd name="connsiteY25" fmla="*/ 678818 h 915534"/>
                <a:gd name="connsiteX26" fmla="*/ 765903 w 1940082"/>
                <a:gd name="connsiteY26" fmla="*/ 678127 h 915534"/>
                <a:gd name="connsiteX27" fmla="*/ 311240 w 1940082"/>
                <a:gd name="connsiteY27" fmla="*/ 833751 h 915534"/>
                <a:gd name="connsiteX28" fmla="*/ 14176 w 1940082"/>
                <a:gd name="connsiteY28" fmla="*/ 317490 h 915534"/>
                <a:gd name="connsiteX29" fmla="*/ 451842 w 1940082"/>
                <a:gd name="connsiteY29" fmla="*/ 721 h 915534"/>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915417 w 1940082"/>
                <a:gd name="connsiteY9" fmla="*/ 784135 h 915534"/>
                <a:gd name="connsiteX10" fmla="*/ 1940082 w 1940082"/>
                <a:gd name="connsiteY10" fmla="*/ 840314 h 915534"/>
                <a:gd name="connsiteX11" fmla="*/ 1819720 w 1940082"/>
                <a:gd name="connsiteY11" fmla="*/ 909784 h 915534"/>
                <a:gd name="connsiteX12" fmla="*/ 1717905 w 1940082"/>
                <a:gd name="connsiteY12" fmla="*/ 884051 h 915534"/>
                <a:gd name="connsiteX13" fmla="*/ 1661325 w 1940082"/>
                <a:gd name="connsiteY13" fmla="*/ 915534 h 915534"/>
                <a:gd name="connsiteX14" fmla="*/ 1586937 w 1940082"/>
                <a:gd name="connsiteY14" fmla="*/ 891184 h 915534"/>
                <a:gd name="connsiteX15" fmla="*/ 1523548 w 1940082"/>
                <a:gd name="connsiteY15" fmla="*/ 784984 h 915534"/>
                <a:gd name="connsiteX16" fmla="*/ 1455671 w 1940082"/>
                <a:gd name="connsiteY16" fmla="*/ 767829 h 915534"/>
                <a:gd name="connsiteX17" fmla="*/ 1399436 w 1940082"/>
                <a:gd name="connsiteY17" fmla="*/ 792462 h 915534"/>
                <a:gd name="connsiteX18" fmla="*/ 1338416 w 1940082"/>
                <a:gd name="connsiteY18" fmla="*/ 775653 h 915534"/>
                <a:gd name="connsiteX19" fmla="*/ 1274634 w 1940082"/>
                <a:gd name="connsiteY19" fmla="*/ 813640 h 915534"/>
                <a:gd name="connsiteX20" fmla="*/ 1193389 w 1940082"/>
                <a:gd name="connsiteY20" fmla="*/ 788944 h 915534"/>
                <a:gd name="connsiteX21" fmla="*/ 1136857 w 1940082"/>
                <a:gd name="connsiteY21" fmla="*/ 683090 h 915534"/>
                <a:gd name="connsiteX22" fmla="*/ 1041899 w 1940082"/>
                <a:gd name="connsiteY22" fmla="*/ 657703 h 915534"/>
                <a:gd name="connsiteX23" fmla="*/ 935596 w 1940082"/>
                <a:gd name="connsiteY23" fmla="*/ 721014 h 915534"/>
                <a:gd name="connsiteX24" fmla="*/ 779617 w 1940082"/>
                <a:gd name="connsiteY24" fmla="*/ 678818 h 915534"/>
                <a:gd name="connsiteX25" fmla="*/ 765903 w 1940082"/>
                <a:gd name="connsiteY25" fmla="*/ 678127 h 915534"/>
                <a:gd name="connsiteX26" fmla="*/ 311240 w 1940082"/>
                <a:gd name="connsiteY26" fmla="*/ 833751 h 915534"/>
                <a:gd name="connsiteX27" fmla="*/ 14176 w 1940082"/>
                <a:gd name="connsiteY27" fmla="*/ 317490 h 915534"/>
                <a:gd name="connsiteX28" fmla="*/ 451842 w 1940082"/>
                <a:gd name="connsiteY28" fmla="*/ 721 h 915534"/>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940082 w 1940082"/>
                <a:gd name="connsiteY9" fmla="*/ 840314 h 915534"/>
                <a:gd name="connsiteX10" fmla="*/ 1819720 w 1940082"/>
                <a:gd name="connsiteY10" fmla="*/ 909784 h 915534"/>
                <a:gd name="connsiteX11" fmla="*/ 1717905 w 1940082"/>
                <a:gd name="connsiteY11" fmla="*/ 884051 h 915534"/>
                <a:gd name="connsiteX12" fmla="*/ 1661325 w 1940082"/>
                <a:gd name="connsiteY12" fmla="*/ 915534 h 915534"/>
                <a:gd name="connsiteX13" fmla="*/ 1586937 w 1940082"/>
                <a:gd name="connsiteY13" fmla="*/ 891184 h 915534"/>
                <a:gd name="connsiteX14" fmla="*/ 1523548 w 1940082"/>
                <a:gd name="connsiteY14" fmla="*/ 784984 h 915534"/>
                <a:gd name="connsiteX15" fmla="*/ 1455671 w 1940082"/>
                <a:gd name="connsiteY15" fmla="*/ 767829 h 915534"/>
                <a:gd name="connsiteX16" fmla="*/ 1399436 w 1940082"/>
                <a:gd name="connsiteY16" fmla="*/ 792462 h 915534"/>
                <a:gd name="connsiteX17" fmla="*/ 1338416 w 1940082"/>
                <a:gd name="connsiteY17" fmla="*/ 775653 h 915534"/>
                <a:gd name="connsiteX18" fmla="*/ 1274634 w 1940082"/>
                <a:gd name="connsiteY18" fmla="*/ 813640 h 915534"/>
                <a:gd name="connsiteX19" fmla="*/ 1193389 w 1940082"/>
                <a:gd name="connsiteY19" fmla="*/ 788944 h 915534"/>
                <a:gd name="connsiteX20" fmla="*/ 1136857 w 1940082"/>
                <a:gd name="connsiteY20" fmla="*/ 683090 h 915534"/>
                <a:gd name="connsiteX21" fmla="*/ 1041899 w 1940082"/>
                <a:gd name="connsiteY21" fmla="*/ 657703 h 915534"/>
                <a:gd name="connsiteX22" fmla="*/ 935596 w 1940082"/>
                <a:gd name="connsiteY22" fmla="*/ 721014 h 915534"/>
                <a:gd name="connsiteX23" fmla="*/ 779617 w 1940082"/>
                <a:gd name="connsiteY23" fmla="*/ 678818 h 915534"/>
                <a:gd name="connsiteX24" fmla="*/ 765903 w 1940082"/>
                <a:gd name="connsiteY24" fmla="*/ 678127 h 915534"/>
                <a:gd name="connsiteX25" fmla="*/ 311240 w 1940082"/>
                <a:gd name="connsiteY25" fmla="*/ 833751 h 915534"/>
                <a:gd name="connsiteX26" fmla="*/ 14176 w 1940082"/>
                <a:gd name="connsiteY26" fmla="*/ 317490 h 915534"/>
                <a:gd name="connsiteX27" fmla="*/ 451842 w 1940082"/>
                <a:gd name="connsiteY27" fmla="*/ 721 h 915534"/>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940082 w 1940082"/>
                <a:gd name="connsiteY9" fmla="*/ 840314 h 915534"/>
                <a:gd name="connsiteX10" fmla="*/ 1819720 w 1940082"/>
                <a:gd name="connsiteY10" fmla="*/ 909784 h 915534"/>
                <a:gd name="connsiteX11" fmla="*/ 1717905 w 1940082"/>
                <a:gd name="connsiteY11" fmla="*/ 884051 h 915534"/>
                <a:gd name="connsiteX12" fmla="*/ 1661325 w 1940082"/>
                <a:gd name="connsiteY12" fmla="*/ 915534 h 915534"/>
                <a:gd name="connsiteX13" fmla="*/ 1586937 w 1940082"/>
                <a:gd name="connsiteY13" fmla="*/ 891184 h 915534"/>
                <a:gd name="connsiteX14" fmla="*/ 1523548 w 1940082"/>
                <a:gd name="connsiteY14" fmla="*/ 784984 h 915534"/>
                <a:gd name="connsiteX15" fmla="*/ 1455671 w 1940082"/>
                <a:gd name="connsiteY15" fmla="*/ 767829 h 915534"/>
                <a:gd name="connsiteX16" fmla="*/ 1399436 w 1940082"/>
                <a:gd name="connsiteY16" fmla="*/ 792462 h 915534"/>
                <a:gd name="connsiteX17" fmla="*/ 1338416 w 1940082"/>
                <a:gd name="connsiteY17" fmla="*/ 775653 h 915534"/>
                <a:gd name="connsiteX18" fmla="*/ 1274634 w 1940082"/>
                <a:gd name="connsiteY18" fmla="*/ 813640 h 915534"/>
                <a:gd name="connsiteX19" fmla="*/ 1193389 w 1940082"/>
                <a:gd name="connsiteY19" fmla="*/ 788944 h 915534"/>
                <a:gd name="connsiteX20" fmla="*/ 1136857 w 1940082"/>
                <a:gd name="connsiteY20" fmla="*/ 683090 h 915534"/>
                <a:gd name="connsiteX21" fmla="*/ 1041899 w 1940082"/>
                <a:gd name="connsiteY21" fmla="*/ 657703 h 915534"/>
                <a:gd name="connsiteX22" fmla="*/ 935596 w 1940082"/>
                <a:gd name="connsiteY22" fmla="*/ 721014 h 915534"/>
                <a:gd name="connsiteX23" fmla="*/ 765903 w 1940082"/>
                <a:gd name="connsiteY23" fmla="*/ 678127 h 915534"/>
                <a:gd name="connsiteX24" fmla="*/ 311240 w 1940082"/>
                <a:gd name="connsiteY24" fmla="*/ 833751 h 915534"/>
                <a:gd name="connsiteX25" fmla="*/ 14176 w 1940082"/>
                <a:gd name="connsiteY25" fmla="*/ 317490 h 915534"/>
                <a:gd name="connsiteX26" fmla="*/ 451842 w 1940082"/>
                <a:gd name="connsiteY26" fmla="*/ 721 h 915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40082" h="915534">
                  <a:moveTo>
                    <a:pt x="266606" y="257749"/>
                  </a:moveTo>
                  <a:cubicBezTo>
                    <a:pt x="196112" y="257749"/>
                    <a:pt x="138966" y="314895"/>
                    <a:pt x="138966" y="385389"/>
                  </a:cubicBezTo>
                  <a:cubicBezTo>
                    <a:pt x="138966" y="455883"/>
                    <a:pt x="196112" y="513029"/>
                    <a:pt x="266606" y="513029"/>
                  </a:cubicBezTo>
                  <a:cubicBezTo>
                    <a:pt x="337100" y="513029"/>
                    <a:pt x="394246" y="455883"/>
                    <a:pt x="394246" y="385389"/>
                  </a:cubicBezTo>
                  <a:cubicBezTo>
                    <a:pt x="394246" y="314895"/>
                    <a:pt x="337100" y="257749"/>
                    <a:pt x="266606" y="257749"/>
                  </a:cubicBezTo>
                  <a:close/>
                  <a:moveTo>
                    <a:pt x="451842" y="721"/>
                  </a:moveTo>
                  <a:cubicBezTo>
                    <a:pt x="480424" y="2363"/>
                    <a:pt x="509307" y="6823"/>
                    <a:pt x="538146" y="14286"/>
                  </a:cubicBezTo>
                  <a:cubicBezTo>
                    <a:pt x="707838" y="57173"/>
                    <a:pt x="830866" y="207581"/>
                    <a:pt x="849661" y="380202"/>
                  </a:cubicBezTo>
                  <a:lnTo>
                    <a:pt x="1860266" y="650883"/>
                  </a:lnTo>
                  <a:lnTo>
                    <a:pt x="1940082" y="840314"/>
                  </a:lnTo>
                  <a:lnTo>
                    <a:pt x="1819720" y="909784"/>
                  </a:lnTo>
                  <a:lnTo>
                    <a:pt x="1717905" y="884051"/>
                  </a:lnTo>
                  <a:lnTo>
                    <a:pt x="1661325" y="915534"/>
                  </a:lnTo>
                  <a:lnTo>
                    <a:pt x="1586937" y="891184"/>
                  </a:lnTo>
                  <a:lnTo>
                    <a:pt x="1523548" y="784984"/>
                  </a:lnTo>
                  <a:lnTo>
                    <a:pt x="1455671" y="767829"/>
                  </a:lnTo>
                  <a:lnTo>
                    <a:pt x="1399436" y="792462"/>
                  </a:lnTo>
                  <a:lnTo>
                    <a:pt x="1338416" y="775653"/>
                  </a:lnTo>
                  <a:lnTo>
                    <a:pt x="1274634" y="813640"/>
                  </a:lnTo>
                  <a:lnTo>
                    <a:pt x="1193389" y="788944"/>
                  </a:lnTo>
                  <a:lnTo>
                    <a:pt x="1136857" y="683090"/>
                  </a:lnTo>
                  <a:lnTo>
                    <a:pt x="1041899" y="657703"/>
                  </a:lnTo>
                  <a:lnTo>
                    <a:pt x="935596" y="721014"/>
                  </a:lnTo>
                  <a:lnTo>
                    <a:pt x="765903" y="678127"/>
                  </a:lnTo>
                  <a:cubicBezTo>
                    <a:pt x="669516" y="817474"/>
                    <a:pt x="487443" y="883834"/>
                    <a:pt x="311240" y="833751"/>
                  </a:cubicBezTo>
                  <a:cubicBezTo>
                    <a:pt x="87384" y="774399"/>
                    <a:pt x="-45214" y="541106"/>
                    <a:pt x="14176" y="317490"/>
                  </a:cubicBezTo>
                  <a:cubicBezTo>
                    <a:pt x="66444" y="115832"/>
                    <a:pt x="251769" y="-10771"/>
                    <a:pt x="451842" y="721"/>
                  </a:cubicBezTo>
                  <a:close/>
                </a:path>
              </a:pathLst>
            </a:custGeom>
            <a:grpFill/>
            <a:ln w="41275" cap="flat" cmpd="sng" algn="ctr">
              <a:solidFill>
                <a:srgbClr val="D9EBF9"/>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 name="Freeform 253">
              <a:extLst>
                <a:ext uri="{FF2B5EF4-FFF2-40B4-BE49-F238E27FC236}">
                  <a16:creationId xmlns:a16="http://schemas.microsoft.com/office/drawing/2014/main" id="{BD0F75D0-3B6D-47CB-8482-FF2E38A9EE5E}"/>
                </a:ext>
              </a:extLst>
            </p:cNvPr>
            <p:cNvSpPr/>
            <p:nvPr/>
          </p:nvSpPr>
          <p:spPr>
            <a:xfrm rot="19603749">
              <a:off x="14487410" y="3732924"/>
              <a:ext cx="950548" cy="448568"/>
            </a:xfrm>
            <a:custGeom>
              <a:avLst/>
              <a:gdLst>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884586 w 1940082"/>
                <a:gd name="connsiteY9" fmla="*/ 713911 h 915534"/>
                <a:gd name="connsiteX10" fmla="*/ 1915417 w 1940082"/>
                <a:gd name="connsiteY10" fmla="*/ 784135 h 915534"/>
                <a:gd name="connsiteX11" fmla="*/ 1940082 w 1940082"/>
                <a:gd name="connsiteY11" fmla="*/ 840314 h 915534"/>
                <a:gd name="connsiteX12" fmla="*/ 1819720 w 1940082"/>
                <a:gd name="connsiteY12" fmla="*/ 909784 h 915534"/>
                <a:gd name="connsiteX13" fmla="*/ 1717905 w 1940082"/>
                <a:gd name="connsiteY13" fmla="*/ 884051 h 915534"/>
                <a:gd name="connsiteX14" fmla="*/ 1661325 w 1940082"/>
                <a:gd name="connsiteY14" fmla="*/ 915534 h 915534"/>
                <a:gd name="connsiteX15" fmla="*/ 1586937 w 1940082"/>
                <a:gd name="connsiteY15" fmla="*/ 891184 h 915534"/>
                <a:gd name="connsiteX16" fmla="*/ 1523548 w 1940082"/>
                <a:gd name="connsiteY16" fmla="*/ 784984 h 915534"/>
                <a:gd name="connsiteX17" fmla="*/ 1455671 w 1940082"/>
                <a:gd name="connsiteY17" fmla="*/ 767829 h 915534"/>
                <a:gd name="connsiteX18" fmla="*/ 1399436 w 1940082"/>
                <a:gd name="connsiteY18" fmla="*/ 792462 h 915534"/>
                <a:gd name="connsiteX19" fmla="*/ 1338416 w 1940082"/>
                <a:gd name="connsiteY19" fmla="*/ 775653 h 915534"/>
                <a:gd name="connsiteX20" fmla="*/ 1274634 w 1940082"/>
                <a:gd name="connsiteY20" fmla="*/ 813640 h 915534"/>
                <a:gd name="connsiteX21" fmla="*/ 1193389 w 1940082"/>
                <a:gd name="connsiteY21" fmla="*/ 788944 h 915534"/>
                <a:gd name="connsiteX22" fmla="*/ 1136857 w 1940082"/>
                <a:gd name="connsiteY22" fmla="*/ 683090 h 915534"/>
                <a:gd name="connsiteX23" fmla="*/ 1041899 w 1940082"/>
                <a:gd name="connsiteY23" fmla="*/ 657703 h 915534"/>
                <a:gd name="connsiteX24" fmla="*/ 935596 w 1940082"/>
                <a:gd name="connsiteY24" fmla="*/ 721014 h 915534"/>
                <a:gd name="connsiteX25" fmla="*/ 779617 w 1940082"/>
                <a:gd name="connsiteY25" fmla="*/ 678818 h 915534"/>
                <a:gd name="connsiteX26" fmla="*/ 765903 w 1940082"/>
                <a:gd name="connsiteY26" fmla="*/ 678127 h 915534"/>
                <a:gd name="connsiteX27" fmla="*/ 311240 w 1940082"/>
                <a:gd name="connsiteY27" fmla="*/ 833751 h 915534"/>
                <a:gd name="connsiteX28" fmla="*/ 14176 w 1940082"/>
                <a:gd name="connsiteY28" fmla="*/ 317490 h 915534"/>
                <a:gd name="connsiteX29" fmla="*/ 451842 w 1940082"/>
                <a:gd name="connsiteY29" fmla="*/ 721 h 915534"/>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915417 w 1940082"/>
                <a:gd name="connsiteY9" fmla="*/ 784135 h 915534"/>
                <a:gd name="connsiteX10" fmla="*/ 1940082 w 1940082"/>
                <a:gd name="connsiteY10" fmla="*/ 840314 h 915534"/>
                <a:gd name="connsiteX11" fmla="*/ 1819720 w 1940082"/>
                <a:gd name="connsiteY11" fmla="*/ 909784 h 915534"/>
                <a:gd name="connsiteX12" fmla="*/ 1717905 w 1940082"/>
                <a:gd name="connsiteY12" fmla="*/ 884051 h 915534"/>
                <a:gd name="connsiteX13" fmla="*/ 1661325 w 1940082"/>
                <a:gd name="connsiteY13" fmla="*/ 915534 h 915534"/>
                <a:gd name="connsiteX14" fmla="*/ 1586937 w 1940082"/>
                <a:gd name="connsiteY14" fmla="*/ 891184 h 915534"/>
                <a:gd name="connsiteX15" fmla="*/ 1523548 w 1940082"/>
                <a:gd name="connsiteY15" fmla="*/ 784984 h 915534"/>
                <a:gd name="connsiteX16" fmla="*/ 1455671 w 1940082"/>
                <a:gd name="connsiteY16" fmla="*/ 767829 h 915534"/>
                <a:gd name="connsiteX17" fmla="*/ 1399436 w 1940082"/>
                <a:gd name="connsiteY17" fmla="*/ 792462 h 915534"/>
                <a:gd name="connsiteX18" fmla="*/ 1338416 w 1940082"/>
                <a:gd name="connsiteY18" fmla="*/ 775653 h 915534"/>
                <a:gd name="connsiteX19" fmla="*/ 1274634 w 1940082"/>
                <a:gd name="connsiteY19" fmla="*/ 813640 h 915534"/>
                <a:gd name="connsiteX20" fmla="*/ 1193389 w 1940082"/>
                <a:gd name="connsiteY20" fmla="*/ 788944 h 915534"/>
                <a:gd name="connsiteX21" fmla="*/ 1136857 w 1940082"/>
                <a:gd name="connsiteY21" fmla="*/ 683090 h 915534"/>
                <a:gd name="connsiteX22" fmla="*/ 1041899 w 1940082"/>
                <a:gd name="connsiteY22" fmla="*/ 657703 h 915534"/>
                <a:gd name="connsiteX23" fmla="*/ 935596 w 1940082"/>
                <a:gd name="connsiteY23" fmla="*/ 721014 h 915534"/>
                <a:gd name="connsiteX24" fmla="*/ 779617 w 1940082"/>
                <a:gd name="connsiteY24" fmla="*/ 678818 h 915534"/>
                <a:gd name="connsiteX25" fmla="*/ 765903 w 1940082"/>
                <a:gd name="connsiteY25" fmla="*/ 678127 h 915534"/>
                <a:gd name="connsiteX26" fmla="*/ 311240 w 1940082"/>
                <a:gd name="connsiteY26" fmla="*/ 833751 h 915534"/>
                <a:gd name="connsiteX27" fmla="*/ 14176 w 1940082"/>
                <a:gd name="connsiteY27" fmla="*/ 317490 h 915534"/>
                <a:gd name="connsiteX28" fmla="*/ 451842 w 1940082"/>
                <a:gd name="connsiteY28" fmla="*/ 721 h 915534"/>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940082 w 1940082"/>
                <a:gd name="connsiteY9" fmla="*/ 840314 h 915534"/>
                <a:gd name="connsiteX10" fmla="*/ 1819720 w 1940082"/>
                <a:gd name="connsiteY10" fmla="*/ 909784 h 915534"/>
                <a:gd name="connsiteX11" fmla="*/ 1717905 w 1940082"/>
                <a:gd name="connsiteY11" fmla="*/ 884051 h 915534"/>
                <a:gd name="connsiteX12" fmla="*/ 1661325 w 1940082"/>
                <a:gd name="connsiteY12" fmla="*/ 915534 h 915534"/>
                <a:gd name="connsiteX13" fmla="*/ 1586937 w 1940082"/>
                <a:gd name="connsiteY13" fmla="*/ 891184 h 915534"/>
                <a:gd name="connsiteX14" fmla="*/ 1523548 w 1940082"/>
                <a:gd name="connsiteY14" fmla="*/ 784984 h 915534"/>
                <a:gd name="connsiteX15" fmla="*/ 1455671 w 1940082"/>
                <a:gd name="connsiteY15" fmla="*/ 767829 h 915534"/>
                <a:gd name="connsiteX16" fmla="*/ 1399436 w 1940082"/>
                <a:gd name="connsiteY16" fmla="*/ 792462 h 915534"/>
                <a:gd name="connsiteX17" fmla="*/ 1338416 w 1940082"/>
                <a:gd name="connsiteY17" fmla="*/ 775653 h 915534"/>
                <a:gd name="connsiteX18" fmla="*/ 1274634 w 1940082"/>
                <a:gd name="connsiteY18" fmla="*/ 813640 h 915534"/>
                <a:gd name="connsiteX19" fmla="*/ 1193389 w 1940082"/>
                <a:gd name="connsiteY19" fmla="*/ 788944 h 915534"/>
                <a:gd name="connsiteX20" fmla="*/ 1136857 w 1940082"/>
                <a:gd name="connsiteY20" fmla="*/ 683090 h 915534"/>
                <a:gd name="connsiteX21" fmla="*/ 1041899 w 1940082"/>
                <a:gd name="connsiteY21" fmla="*/ 657703 h 915534"/>
                <a:gd name="connsiteX22" fmla="*/ 935596 w 1940082"/>
                <a:gd name="connsiteY22" fmla="*/ 721014 h 915534"/>
                <a:gd name="connsiteX23" fmla="*/ 779617 w 1940082"/>
                <a:gd name="connsiteY23" fmla="*/ 678818 h 915534"/>
                <a:gd name="connsiteX24" fmla="*/ 765903 w 1940082"/>
                <a:gd name="connsiteY24" fmla="*/ 678127 h 915534"/>
                <a:gd name="connsiteX25" fmla="*/ 311240 w 1940082"/>
                <a:gd name="connsiteY25" fmla="*/ 833751 h 915534"/>
                <a:gd name="connsiteX26" fmla="*/ 14176 w 1940082"/>
                <a:gd name="connsiteY26" fmla="*/ 317490 h 915534"/>
                <a:gd name="connsiteX27" fmla="*/ 451842 w 1940082"/>
                <a:gd name="connsiteY27" fmla="*/ 721 h 915534"/>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940082 w 1940082"/>
                <a:gd name="connsiteY9" fmla="*/ 840314 h 915534"/>
                <a:gd name="connsiteX10" fmla="*/ 1819720 w 1940082"/>
                <a:gd name="connsiteY10" fmla="*/ 909784 h 915534"/>
                <a:gd name="connsiteX11" fmla="*/ 1717905 w 1940082"/>
                <a:gd name="connsiteY11" fmla="*/ 884051 h 915534"/>
                <a:gd name="connsiteX12" fmla="*/ 1661325 w 1940082"/>
                <a:gd name="connsiteY12" fmla="*/ 915534 h 915534"/>
                <a:gd name="connsiteX13" fmla="*/ 1586937 w 1940082"/>
                <a:gd name="connsiteY13" fmla="*/ 891184 h 915534"/>
                <a:gd name="connsiteX14" fmla="*/ 1523548 w 1940082"/>
                <a:gd name="connsiteY14" fmla="*/ 784984 h 915534"/>
                <a:gd name="connsiteX15" fmla="*/ 1455671 w 1940082"/>
                <a:gd name="connsiteY15" fmla="*/ 767829 h 915534"/>
                <a:gd name="connsiteX16" fmla="*/ 1399436 w 1940082"/>
                <a:gd name="connsiteY16" fmla="*/ 792462 h 915534"/>
                <a:gd name="connsiteX17" fmla="*/ 1338416 w 1940082"/>
                <a:gd name="connsiteY17" fmla="*/ 775653 h 915534"/>
                <a:gd name="connsiteX18" fmla="*/ 1274634 w 1940082"/>
                <a:gd name="connsiteY18" fmla="*/ 813640 h 915534"/>
                <a:gd name="connsiteX19" fmla="*/ 1193389 w 1940082"/>
                <a:gd name="connsiteY19" fmla="*/ 788944 h 915534"/>
                <a:gd name="connsiteX20" fmla="*/ 1136857 w 1940082"/>
                <a:gd name="connsiteY20" fmla="*/ 683090 h 915534"/>
                <a:gd name="connsiteX21" fmla="*/ 1041899 w 1940082"/>
                <a:gd name="connsiteY21" fmla="*/ 657703 h 915534"/>
                <a:gd name="connsiteX22" fmla="*/ 935596 w 1940082"/>
                <a:gd name="connsiteY22" fmla="*/ 721014 h 915534"/>
                <a:gd name="connsiteX23" fmla="*/ 765903 w 1940082"/>
                <a:gd name="connsiteY23" fmla="*/ 678127 h 915534"/>
                <a:gd name="connsiteX24" fmla="*/ 311240 w 1940082"/>
                <a:gd name="connsiteY24" fmla="*/ 833751 h 915534"/>
                <a:gd name="connsiteX25" fmla="*/ 14176 w 1940082"/>
                <a:gd name="connsiteY25" fmla="*/ 317490 h 915534"/>
                <a:gd name="connsiteX26" fmla="*/ 451842 w 1940082"/>
                <a:gd name="connsiteY26" fmla="*/ 721 h 915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40082" h="915534">
                  <a:moveTo>
                    <a:pt x="266606" y="257749"/>
                  </a:moveTo>
                  <a:cubicBezTo>
                    <a:pt x="196112" y="257749"/>
                    <a:pt x="138966" y="314895"/>
                    <a:pt x="138966" y="385389"/>
                  </a:cubicBezTo>
                  <a:cubicBezTo>
                    <a:pt x="138966" y="455883"/>
                    <a:pt x="196112" y="513029"/>
                    <a:pt x="266606" y="513029"/>
                  </a:cubicBezTo>
                  <a:cubicBezTo>
                    <a:pt x="337100" y="513029"/>
                    <a:pt x="394246" y="455883"/>
                    <a:pt x="394246" y="385389"/>
                  </a:cubicBezTo>
                  <a:cubicBezTo>
                    <a:pt x="394246" y="314895"/>
                    <a:pt x="337100" y="257749"/>
                    <a:pt x="266606" y="257749"/>
                  </a:cubicBezTo>
                  <a:close/>
                  <a:moveTo>
                    <a:pt x="451842" y="721"/>
                  </a:moveTo>
                  <a:cubicBezTo>
                    <a:pt x="480424" y="2363"/>
                    <a:pt x="509307" y="6823"/>
                    <a:pt x="538146" y="14286"/>
                  </a:cubicBezTo>
                  <a:cubicBezTo>
                    <a:pt x="707838" y="57173"/>
                    <a:pt x="830866" y="207581"/>
                    <a:pt x="849661" y="380202"/>
                  </a:cubicBezTo>
                  <a:lnTo>
                    <a:pt x="1860266" y="650883"/>
                  </a:lnTo>
                  <a:lnTo>
                    <a:pt x="1940082" y="840314"/>
                  </a:lnTo>
                  <a:lnTo>
                    <a:pt x="1819720" y="909784"/>
                  </a:lnTo>
                  <a:lnTo>
                    <a:pt x="1717905" y="884051"/>
                  </a:lnTo>
                  <a:lnTo>
                    <a:pt x="1661325" y="915534"/>
                  </a:lnTo>
                  <a:lnTo>
                    <a:pt x="1586937" y="891184"/>
                  </a:lnTo>
                  <a:lnTo>
                    <a:pt x="1523548" y="784984"/>
                  </a:lnTo>
                  <a:lnTo>
                    <a:pt x="1455671" y="767829"/>
                  </a:lnTo>
                  <a:lnTo>
                    <a:pt x="1399436" y="792462"/>
                  </a:lnTo>
                  <a:lnTo>
                    <a:pt x="1338416" y="775653"/>
                  </a:lnTo>
                  <a:lnTo>
                    <a:pt x="1274634" y="813640"/>
                  </a:lnTo>
                  <a:lnTo>
                    <a:pt x="1193389" y="788944"/>
                  </a:lnTo>
                  <a:lnTo>
                    <a:pt x="1136857" y="683090"/>
                  </a:lnTo>
                  <a:lnTo>
                    <a:pt x="1041899" y="657703"/>
                  </a:lnTo>
                  <a:lnTo>
                    <a:pt x="935596" y="721014"/>
                  </a:lnTo>
                  <a:lnTo>
                    <a:pt x="765903" y="678127"/>
                  </a:lnTo>
                  <a:cubicBezTo>
                    <a:pt x="669516" y="817474"/>
                    <a:pt x="487443" y="883834"/>
                    <a:pt x="311240" y="833751"/>
                  </a:cubicBezTo>
                  <a:cubicBezTo>
                    <a:pt x="87384" y="774399"/>
                    <a:pt x="-45214" y="541106"/>
                    <a:pt x="14176" y="317490"/>
                  </a:cubicBezTo>
                  <a:cubicBezTo>
                    <a:pt x="66444" y="115832"/>
                    <a:pt x="251769" y="-10771"/>
                    <a:pt x="451842" y="721"/>
                  </a:cubicBezTo>
                  <a:close/>
                </a:path>
              </a:pathLst>
            </a:custGeom>
            <a:grpFill/>
            <a:ln w="0" cap="flat" cmpd="sng" algn="ctr">
              <a:solidFill>
                <a:srgbClr val="D9EBF9"/>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nvGrpSpPr>
          <p:cNvPr id="45" name="Group 44">
            <a:extLst>
              <a:ext uri="{FF2B5EF4-FFF2-40B4-BE49-F238E27FC236}">
                <a16:creationId xmlns:a16="http://schemas.microsoft.com/office/drawing/2014/main" id="{29B49A5B-64F6-4B82-8F3A-BB2F873AAAB8}"/>
              </a:ext>
            </a:extLst>
          </p:cNvPr>
          <p:cNvGrpSpPr/>
          <p:nvPr/>
        </p:nvGrpSpPr>
        <p:grpSpPr>
          <a:xfrm>
            <a:off x="8363605" y="2539025"/>
            <a:ext cx="761912" cy="510666"/>
            <a:chOff x="13345385" y="3536597"/>
            <a:chExt cx="2684493" cy="1799262"/>
          </a:xfrm>
          <a:solidFill>
            <a:srgbClr val="0078D7"/>
          </a:solidFill>
        </p:grpSpPr>
        <p:sp>
          <p:nvSpPr>
            <p:cNvPr id="46" name="Rectangle 45">
              <a:extLst>
                <a:ext uri="{FF2B5EF4-FFF2-40B4-BE49-F238E27FC236}">
                  <a16:creationId xmlns:a16="http://schemas.microsoft.com/office/drawing/2014/main" id="{C6BE636F-2020-4E77-A874-10271E71640B}"/>
                </a:ext>
              </a:extLst>
            </p:cNvPr>
            <p:cNvSpPr/>
            <p:nvPr/>
          </p:nvSpPr>
          <p:spPr>
            <a:xfrm>
              <a:off x="13901020" y="3540317"/>
              <a:ext cx="2128858" cy="305542"/>
            </a:xfrm>
            <a:prstGeom prst="rect">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7" name="Freeform 6">
              <a:extLst>
                <a:ext uri="{FF2B5EF4-FFF2-40B4-BE49-F238E27FC236}">
                  <a16:creationId xmlns:a16="http://schemas.microsoft.com/office/drawing/2014/main" id="{54E63272-F19F-45F7-871D-10FE040EA150}"/>
                </a:ext>
              </a:extLst>
            </p:cNvPr>
            <p:cNvSpPr>
              <a:spLocks/>
            </p:cNvSpPr>
            <p:nvPr/>
          </p:nvSpPr>
          <p:spPr bwMode="auto">
            <a:xfrm>
              <a:off x="13345385" y="4010524"/>
              <a:ext cx="416668" cy="360754"/>
            </a:xfrm>
            <a:custGeom>
              <a:avLst/>
              <a:gdLst>
                <a:gd name="T0" fmla="*/ 983 w 1123"/>
                <a:gd name="T1" fmla="*/ 48 h 972"/>
                <a:gd name="T2" fmla="*/ 884 w 1123"/>
                <a:gd name="T3" fmla="*/ 36 h 972"/>
                <a:gd name="T4" fmla="*/ 409 w 1123"/>
                <a:gd name="T5" fmla="*/ 515 h 972"/>
                <a:gd name="T6" fmla="*/ 251 w 1123"/>
                <a:gd name="T7" fmla="*/ 357 h 972"/>
                <a:gd name="T8" fmla="*/ 107 w 1123"/>
                <a:gd name="T9" fmla="*/ 369 h 972"/>
                <a:gd name="T10" fmla="*/ 42 w 1123"/>
                <a:gd name="T11" fmla="*/ 446 h 972"/>
                <a:gd name="T12" fmla="*/ 41 w 1123"/>
                <a:gd name="T13" fmla="*/ 534 h 972"/>
                <a:gd name="T14" fmla="*/ 356 w 1123"/>
                <a:gd name="T15" fmla="*/ 871 h 972"/>
                <a:gd name="T16" fmla="*/ 500 w 1123"/>
                <a:gd name="T17" fmla="*/ 872 h 972"/>
                <a:gd name="T18" fmla="*/ 1058 w 1123"/>
                <a:gd name="T19" fmla="*/ 267 h 972"/>
                <a:gd name="T20" fmla="*/ 1065 w 1123"/>
                <a:gd name="T21" fmla="*/ 154 h 972"/>
                <a:gd name="T22" fmla="*/ 983 w 1123"/>
                <a:gd name="T23" fmla="*/ 48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3" h="972">
                  <a:moveTo>
                    <a:pt x="983" y="48"/>
                  </a:moveTo>
                  <a:cubicBezTo>
                    <a:pt x="983" y="48"/>
                    <a:pt x="952" y="0"/>
                    <a:pt x="884" y="36"/>
                  </a:cubicBezTo>
                  <a:cubicBezTo>
                    <a:pt x="774" y="95"/>
                    <a:pt x="533" y="321"/>
                    <a:pt x="409" y="515"/>
                  </a:cubicBezTo>
                  <a:cubicBezTo>
                    <a:pt x="409" y="515"/>
                    <a:pt x="320" y="412"/>
                    <a:pt x="251" y="357"/>
                  </a:cubicBezTo>
                  <a:cubicBezTo>
                    <a:pt x="183" y="302"/>
                    <a:pt x="170" y="309"/>
                    <a:pt x="107" y="369"/>
                  </a:cubicBezTo>
                  <a:cubicBezTo>
                    <a:pt x="66" y="408"/>
                    <a:pt x="42" y="446"/>
                    <a:pt x="42" y="446"/>
                  </a:cubicBezTo>
                  <a:cubicBezTo>
                    <a:pt x="42" y="446"/>
                    <a:pt x="0" y="490"/>
                    <a:pt x="41" y="534"/>
                  </a:cubicBezTo>
                  <a:cubicBezTo>
                    <a:pt x="93" y="589"/>
                    <a:pt x="283" y="776"/>
                    <a:pt x="356" y="871"/>
                  </a:cubicBezTo>
                  <a:cubicBezTo>
                    <a:pt x="432" y="972"/>
                    <a:pt x="500" y="872"/>
                    <a:pt x="500" y="872"/>
                  </a:cubicBezTo>
                  <a:cubicBezTo>
                    <a:pt x="500" y="872"/>
                    <a:pt x="734" y="489"/>
                    <a:pt x="1058" y="267"/>
                  </a:cubicBezTo>
                  <a:cubicBezTo>
                    <a:pt x="1058" y="267"/>
                    <a:pt x="1123" y="229"/>
                    <a:pt x="1065" y="154"/>
                  </a:cubicBezTo>
                  <a:cubicBezTo>
                    <a:pt x="1007" y="79"/>
                    <a:pt x="983" y="48"/>
                    <a:pt x="983" y="4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8" name="Rectangle 47">
              <a:extLst>
                <a:ext uri="{FF2B5EF4-FFF2-40B4-BE49-F238E27FC236}">
                  <a16:creationId xmlns:a16="http://schemas.microsoft.com/office/drawing/2014/main" id="{B27DA763-E6F4-4CC2-9CF4-3BB46A4ECB2E}"/>
                </a:ext>
              </a:extLst>
            </p:cNvPr>
            <p:cNvSpPr/>
            <p:nvPr/>
          </p:nvSpPr>
          <p:spPr>
            <a:xfrm>
              <a:off x="13901020" y="4024411"/>
              <a:ext cx="2128858" cy="305542"/>
            </a:xfrm>
            <a:prstGeom prst="rect">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DA829A68-4AF6-4034-B192-0E811C6DD168}"/>
                </a:ext>
              </a:extLst>
            </p:cNvPr>
            <p:cNvSpPr/>
            <p:nvPr/>
          </p:nvSpPr>
          <p:spPr>
            <a:xfrm>
              <a:off x="13901020" y="4499540"/>
              <a:ext cx="2128858" cy="305542"/>
            </a:xfrm>
            <a:prstGeom prst="rect">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nvGrpSpPr>
            <p:cNvPr id="50" name="Group 49">
              <a:extLst>
                <a:ext uri="{FF2B5EF4-FFF2-40B4-BE49-F238E27FC236}">
                  <a16:creationId xmlns:a16="http://schemas.microsoft.com/office/drawing/2014/main" id="{0997C864-E69C-458F-AEF0-832C08322856}"/>
                </a:ext>
              </a:extLst>
            </p:cNvPr>
            <p:cNvGrpSpPr/>
            <p:nvPr/>
          </p:nvGrpSpPr>
          <p:grpSpPr>
            <a:xfrm>
              <a:off x="13409324" y="4504477"/>
              <a:ext cx="315914" cy="312850"/>
              <a:chOff x="13349269" y="5224934"/>
              <a:chExt cx="436023" cy="431795"/>
            </a:xfrm>
            <a:grpFill/>
          </p:grpSpPr>
          <p:sp>
            <p:nvSpPr>
              <p:cNvPr id="54" name="Freeform 88">
                <a:extLst>
                  <a:ext uri="{FF2B5EF4-FFF2-40B4-BE49-F238E27FC236}">
                    <a16:creationId xmlns:a16="http://schemas.microsoft.com/office/drawing/2014/main" id="{DB033B08-B5F8-4CAD-B995-452CCDBAA5AC}"/>
                  </a:ext>
                </a:extLst>
              </p:cNvPr>
              <p:cNvSpPr>
                <a:spLocks/>
              </p:cNvSpPr>
              <p:nvPr/>
            </p:nvSpPr>
            <p:spPr bwMode="black">
              <a:xfrm>
                <a:off x="13353719" y="5224934"/>
                <a:ext cx="419568" cy="431795"/>
              </a:xfrm>
              <a:custGeom>
                <a:avLst/>
                <a:gdLst>
                  <a:gd name="T0" fmla="*/ 13 w 102"/>
                  <a:gd name="T1" fmla="*/ 105 h 105"/>
                  <a:gd name="T2" fmla="*/ 102 w 102"/>
                  <a:gd name="T3" fmla="*/ 15 h 105"/>
                  <a:gd name="T4" fmla="*/ 89 w 102"/>
                  <a:gd name="T5" fmla="*/ 0 h 105"/>
                  <a:gd name="T6" fmla="*/ 0 w 102"/>
                  <a:gd name="T7" fmla="*/ 91 h 105"/>
                  <a:gd name="T8" fmla="*/ 13 w 102"/>
                  <a:gd name="T9" fmla="*/ 105 h 105"/>
                </a:gdLst>
                <a:ahLst/>
                <a:cxnLst>
                  <a:cxn ang="0">
                    <a:pos x="T0" y="T1"/>
                  </a:cxn>
                  <a:cxn ang="0">
                    <a:pos x="T2" y="T3"/>
                  </a:cxn>
                  <a:cxn ang="0">
                    <a:pos x="T4" y="T5"/>
                  </a:cxn>
                  <a:cxn ang="0">
                    <a:pos x="T6" y="T7"/>
                  </a:cxn>
                  <a:cxn ang="0">
                    <a:pos x="T8" y="T9"/>
                  </a:cxn>
                </a:cxnLst>
                <a:rect l="0" t="0" r="r" b="b"/>
                <a:pathLst>
                  <a:path w="102" h="105">
                    <a:moveTo>
                      <a:pt x="13" y="105"/>
                    </a:moveTo>
                    <a:lnTo>
                      <a:pt x="102" y="15"/>
                    </a:lnTo>
                    <a:lnTo>
                      <a:pt x="89" y="0"/>
                    </a:lnTo>
                    <a:lnTo>
                      <a:pt x="0" y="91"/>
                    </a:lnTo>
                    <a:lnTo>
                      <a:pt x="13" y="105"/>
                    </a:lnTo>
                    <a:close/>
                  </a:path>
                </a:pathLst>
              </a:custGeom>
              <a:grpFill/>
              <a:ln w="15875" cap="rnd">
                <a:solidFill>
                  <a:srgbClr val="0078D7"/>
                </a:solidFill>
              </a:ln>
              <a:ex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a:ea typeface="+mn-ea"/>
                  <a:cs typeface="+mn-cs"/>
                </a:endParaRPr>
              </a:p>
            </p:txBody>
          </p:sp>
          <p:sp>
            <p:nvSpPr>
              <p:cNvPr id="55" name="Freeform 89">
                <a:extLst>
                  <a:ext uri="{FF2B5EF4-FFF2-40B4-BE49-F238E27FC236}">
                    <a16:creationId xmlns:a16="http://schemas.microsoft.com/office/drawing/2014/main" id="{39457D62-EAA0-4F89-B4FD-B5F291B4EEF3}"/>
                  </a:ext>
                </a:extLst>
              </p:cNvPr>
              <p:cNvSpPr>
                <a:spLocks/>
              </p:cNvSpPr>
              <p:nvPr/>
            </p:nvSpPr>
            <p:spPr bwMode="black">
              <a:xfrm>
                <a:off x="13349269" y="5224934"/>
                <a:ext cx="436023" cy="431795"/>
              </a:xfrm>
              <a:custGeom>
                <a:avLst/>
                <a:gdLst>
                  <a:gd name="T0" fmla="*/ 106 w 106"/>
                  <a:gd name="T1" fmla="*/ 91 h 105"/>
                  <a:gd name="T2" fmla="*/ 15 w 106"/>
                  <a:gd name="T3" fmla="*/ 0 h 105"/>
                  <a:gd name="T4" fmla="*/ 0 w 106"/>
                  <a:gd name="T5" fmla="*/ 14 h 105"/>
                  <a:gd name="T6" fmla="*/ 91 w 106"/>
                  <a:gd name="T7" fmla="*/ 105 h 105"/>
                  <a:gd name="T8" fmla="*/ 106 w 106"/>
                  <a:gd name="T9" fmla="*/ 91 h 105"/>
                </a:gdLst>
                <a:ahLst/>
                <a:cxnLst>
                  <a:cxn ang="0">
                    <a:pos x="T0" y="T1"/>
                  </a:cxn>
                  <a:cxn ang="0">
                    <a:pos x="T2" y="T3"/>
                  </a:cxn>
                  <a:cxn ang="0">
                    <a:pos x="T4" y="T5"/>
                  </a:cxn>
                  <a:cxn ang="0">
                    <a:pos x="T6" y="T7"/>
                  </a:cxn>
                  <a:cxn ang="0">
                    <a:pos x="T8" y="T9"/>
                  </a:cxn>
                </a:cxnLst>
                <a:rect l="0" t="0" r="r" b="b"/>
                <a:pathLst>
                  <a:path w="106" h="105">
                    <a:moveTo>
                      <a:pt x="106" y="91"/>
                    </a:moveTo>
                    <a:lnTo>
                      <a:pt x="15" y="0"/>
                    </a:lnTo>
                    <a:lnTo>
                      <a:pt x="0" y="14"/>
                    </a:lnTo>
                    <a:lnTo>
                      <a:pt x="91" y="105"/>
                    </a:lnTo>
                    <a:lnTo>
                      <a:pt x="106" y="91"/>
                    </a:lnTo>
                    <a:close/>
                  </a:path>
                </a:pathLst>
              </a:custGeom>
              <a:solidFill>
                <a:srgbClr val="0078D7"/>
              </a:solidFill>
              <a:ln w="15875" cap="rnd">
                <a:solidFill>
                  <a:srgbClr val="0078D7"/>
                </a:solidFill>
              </a:ln>
              <a:ex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a:ea typeface="+mn-ea"/>
                  <a:cs typeface="+mn-cs"/>
                </a:endParaRPr>
              </a:p>
            </p:txBody>
          </p:sp>
        </p:grpSp>
        <p:sp>
          <p:nvSpPr>
            <p:cNvPr id="51" name="Freeform 6">
              <a:extLst>
                <a:ext uri="{FF2B5EF4-FFF2-40B4-BE49-F238E27FC236}">
                  <a16:creationId xmlns:a16="http://schemas.microsoft.com/office/drawing/2014/main" id="{3EA34AF8-F6A3-4607-BA02-7F8FE96A8ECB}"/>
                </a:ext>
              </a:extLst>
            </p:cNvPr>
            <p:cNvSpPr>
              <a:spLocks/>
            </p:cNvSpPr>
            <p:nvPr/>
          </p:nvSpPr>
          <p:spPr bwMode="auto">
            <a:xfrm>
              <a:off x="13345385" y="3536597"/>
              <a:ext cx="416668" cy="360754"/>
            </a:xfrm>
            <a:custGeom>
              <a:avLst/>
              <a:gdLst>
                <a:gd name="T0" fmla="*/ 983 w 1123"/>
                <a:gd name="T1" fmla="*/ 48 h 972"/>
                <a:gd name="T2" fmla="*/ 884 w 1123"/>
                <a:gd name="T3" fmla="*/ 36 h 972"/>
                <a:gd name="T4" fmla="*/ 409 w 1123"/>
                <a:gd name="T5" fmla="*/ 515 h 972"/>
                <a:gd name="T6" fmla="*/ 251 w 1123"/>
                <a:gd name="T7" fmla="*/ 357 h 972"/>
                <a:gd name="T8" fmla="*/ 107 w 1123"/>
                <a:gd name="T9" fmla="*/ 369 h 972"/>
                <a:gd name="T10" fmla="*/ 42 w 1123"/>
                <a:gd name="T11" fmla="*/ 446 h 972"/>
                <a:gd name="T12" fmla="*/ 41 w 1123"/>
                <a:gd name="T13" fmla="*/ 534 h 972"/>
                <a:gd name="T14" fmla="*/ 356 w 1123"/>
                <a:gd name="T15" fmla="*/ 871 h 972"/>
                <a:gd name="T16" fmla="*/ 500 w 1123"/>
                <a:gd name="T17" fmla="*/ 872 h 972"/>
                <a:gd name="T18" fmla="*/ 1058 w 1123"/>
                <a:gd name="T19" fmla="*/ 267 h 972"/>
                <a:gd name="T20" fmla="*/ 1065 w 1123"/>
                <a:gd name="T21" fmla="*/ 154 h 972"/>
                <a:gd name="T22" fmla="*/ 983 w 1123"/>
                <a:gd name="T23" fmla="*/ 48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3" h="972">
                  <a:moveTo>
                    <a:pt x="983" y="48"/>
                  </a:moveTo>
                  <a:cubicBezTo>
                    <a:pt x="983" y="48"/>
                    <a:pt x="952" y="0"/>
                    <a:pt x="884" y="36"/>
                  </a:cubicBezTo>
                  <a:cubicBezTo>
                    <a:pt x="774" y="95"/>
                    <a:pt x="533" y="321"/>
                    <a:pt x="409" y="515"/>
                  </a:cubicBezTo>
                  <a:cubicBezTo>
                    <a:pt x="409" y="515"/>
                    <a:pt x="320" y="412"/>
                    <a:pt x="251" y="357"/>
                  </a:cubicBezTo>
                  <a:cubicBezTo>
                    <a:pt x="183" y="302"/>
                    <a:pt x="170" y="309"/>
                    <a:pt x="107" y="369"/>
                  </a:cubicBezTo>
                  <a:cubicBezTo>
                    <a:pt x="66" y="408"/>
                    <a:pt x="42" y="446"/>
                    <a:pt x="42" y="446"/>
                  </a:cubicBezTo>
                  <a:cubicBezTo>
                    <a:pt x="42" y="446"/>
                    <a:pt x="0" y="490"/>
                    <a:pt x="41" y="534"/>
                  </a:cubicBezTo>
                  <a:cubicBezTo>
                    <a:pt x="93" y="589"/>
                    <a:pt x="283" y="776"/>
                    <a:pt x="356" y="871"/>
                  </a:cubicBezTo>
                  <a:cubicBezTo>
                    <a:pt x="432" y="972"/>
                    <a:pt x="500" y="872"/>
                    <a:pt x="500" y="872"/>
                  </a:cubicBezTo>
                  <a:cubicBezTo>
                    <a:pt x="500" y="872"/>
                    <a:pt x="734" y="489"/>
                    <a:pt x="1058" y="267"/>
                  </a:cubicBezTo>
                  <a:cubicBezTo>
                    <a:pt x="1058" y="267"/>
                    <a:pt x="1123" y="229"/>
                    <a:pt x="1065" y="154"/>
                  </a:cubicBezTo>
                  <a:cubicBezTo>
                    <a:pt x="1007" y="79"/>
                    <a:pt x="983" y="48"/>
                    <a:pt x="983" y="4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2" name="Rectangle 51">
              <a:extLst>
                <a:ext uri="{FF2B5EF4-FFF2-40B4-BE49-F238E27FC236}">
                  <a16:creationId xmlns:a16="http://schemas.microsoft.com/office/drawing/2014/main" id="{908B4C7A-CE48-4F38-941B-3AF410CD8142}"/>
                </a:ext>
              </a:extLst>
            </p:cNvPr>
            <p:cNvSpPr/>
            <p:nvPr/>
          </p:nvSpPr>
          <p:spPr>
            <a:xfrm>
              <a:off x="13901020" y="4978825"/>
              <a:ext cx="2128858" cy="305542"/>
            </a:xfrm>
            <a:prstGeom prst="rect">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3" name="Freeform 6">
              <a:extLst>
                <a:ext uri="{FF2B5EF4-FFF2-40B4-BE49-F238E27FC236}">
                  <a16:creationId xmlns:a16="http://schemas.microsoft.com/office/drawing/2014/main" id="{95D3C004-38B7-4D60-83B3-E048866A881D}"/>
                </a:ext>
              </a:extLst>
            </p:cNvPr>
            <p:cNvSpPr>
              <a:spLocks/>
            </p:cNvSpPr>
            <p:nvPr/>
          </p:nvSpPr>
          <p:spPr bwMode="auto">
            <a:xfrm>
              <a:off x="13345385" y="4975105"/>
              <a:ext cx="416668" cy="360754"/>
            </a:xfrm>
            <a:custGeom>
              <a:avLst/>
              <a:gdLst>
                <a:gd name="T0" fmla="*/ 983 w 1123"/>
                <a:gd name="T1" fmla="*/ 48 h 972"/>
                <a:gd name="T2" fmla="*/ 884 w 1123"/>
                <a:gd name="T3" fmla="*/ 36 h 972"/>
                <a:gd name="T4" fmla="*/ 409 w 1123"/>
                <a:gd name="T5" fmla="*/ 515 h 972"/>
                <a:gd name="T6" fmla="*/ 251 w 1123"/>
                <a:gd name="T7" fmla="*/ 357 h 972"/>
                <a:gd name="T8" fmla="*/ 107 w 1123"/>
                <a:gd name="T9" fmla="*/ 369 h 972"/>
                <a:gd name="T10" fmla="*/ 42 w 1123"/>
                <a:gd name="T11" fmla="*/ 446 h 972"/>
                <a:gd name="T12" fmla="*/ 41 w 1123"/>
                <a:gd name="T13" fmla="*/ 534 h 972"/>
                <a:gd name="T14" fmla="*/ 356 w 1123"/>
                <a:gd name="T15" fmla="*/ 871 h 972"/>
                <a:gd name="T16" fmla="*/ 500 w 1123"/>
                <a:gd name="T17" fmla="*/ 872 h 972"/>
                <a:gd name="T18" fmla="*/ 1058 w 1123"/>
                <a:gd name="T19" fmla="*/ 267 h 972"/>
                <a:gd name="T20" fmla="*/ 1065 w 1123"/>
                <a:gd name="T21" fmla="*/ 154 h 972"/>
                <a:gd name="T22" fmla="*/ 983 w 1123"/>
                <a:gd name="T23" fmla="*/ 48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3" h="972">
                  <a:moveTo>
                    <a:pt x="983" y="48"/>
                  </a:moveTo>
                  <a:cubicBezTo>
                    <a:pt x="983" y="48"/>
                    <a:pt x="952" y="0"/>
                    <a:pt x="884" y="36"/>
                  </a:cubicBezTo>
                  <a:cubicBezTo>
                    <a:pt x="774" y="95"/>
                    <a:pt x="533" y="321"/>
                    <a:pt x="409" y="515"/>
                  </a:cubicBezTo>
                  <a:cubicBezTo>
                    <a:pt x="409" y="515"/>
                    <a:pt x="320" y="412"/>
                    <a:pt x="251" y="357"/>
                  </a:cubicBezTo>
                  <a:cubicBezTo>
                    <a:pt x="183" y="302"/>
                    <a:pt x="170" y="309"/>
                    <a:pt x="107" y="369"/>
                  </a:cubicBezTo>
                  <a:cubicBezTo>
                    <a:pt x="66" y="408"/>
                    <a:pt x="42" y="446"/>
                    <a:pt x="42" y="446"/>
                  </a:cubicBezTo>
                  <a:cubicBezTo>
                    <a:pt x="42" y="446"/>
                    <a:pt x="0" y="490"/>
                    <a:pt x="41" y="534"/>
                  </a:cubicBezTo>
                  <a:cubicBezTo>
                    <a:pt x="93" y="589"/>
                    <a:pt x="283" y="776"/>
                    <a:pt x="356" y="871"/>
                  </a:cubicBezTo>
                  <a:cubicBezTo>
                    <a:pt x="432" y="972"/>
                    <a:pt x="500" y="872"/>
                    <a:pt x="500" y="872"/>
                  </a:cubicBezTo>
                  <a:cubicBezTo>
                    <a:pt x="500" y="872"/>
                    <a:pt x="734" y="489"/>
                    <a:pt x="1058" y="267"/>
                  </a:cubicBezTo>
                  <a:cubicBezTo>
                    <a:pt x="1058" y="267"/>
                    <a:pt x="1123" y="229"/>
                    <a:pt x="1065" y="154"/>
                  </a:cubicBezTo>
                  <a:cubicBezTo>
                    <a:pt x="1007" y="79"/>
                    <a:pt x="983" y="48"/>
                    <a:pt x="983" y="4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56" name="Freeform: Shape 39">
            <a:extLst>
              <a:ext uri="{FF2B5EF4-FFF2-40B4-BE49-F238E27FC236}">
                <a16:creationId xmlns:a16="http://schemas.microsoft.com/office/drawing/2014/main" id="{EC6DFEF6-71CC-4874-96A2-3886FD0C19C6}"/>
              </a:ext>
            </a:extLst>
          </p:cNvPr>
          <p:cNvSpPr/>
          <p:nvPr/>
        </p:nvSpPr>
        <p:spPr>
          <a:xfrm>
            <a:off x="7869105" y="5825549"/>
            <a:ext cx="487159" cy="447781"/>
          </a:xfrm>
          <a:custGeom>
            <a:avLst/>
            <a:gdLst>
              <a:gd name="connsiteX0" fmla="*/ 359967 w 1102852"/>
              <a:gd name="connsiteY0" fmla="*/ 556201 h 1022703"/>
              <a:gd name="connsiteX1" fmla="*/ 362086 w 1102852"/>
              <a:gd name="connsiteY1" fmla="*/ 560066 h 1022703"/>
              <a:gd name="connsiteX2" fmla="*/ 365004 w 1102852"/>
              <a:gd name="connsiteY2" fmla="*/ 559246 h 1022703"/>
              <a:gd name="connsiteX3" fmla="*/ 367919 w 1102852"/>
              <a:gd name="connsiteY3" fmla="*/ 570704 h 1022703"/>
              <a:gd name="connsiteX4" fmla="*/ 374799 w 1102852"/>
              <a:gd name="connsiteY4" fmla="*/ 583251 h 1022703"/>
              <a:gd name="connsiteX5" fmla="*/ 548687 w 1102852"/>
              <a:gd name="connsiteY5" fmla="*/ 625680 h 1022703"/>
              <a:gd name="connsiteX6" fmla="*/ 737407 w 1102852"/>
              <a:gd name="connsiteY6" fmla="*/ 556201 h 1022703"/>
              <a:gd name="connsiteX7" fmla="*/ 737407 w 1102852"/>
              <a:gd name="connsiteY7" fmla="*/ 561991 h 1022703"/>
              <a:gd name="connsiteX8" fmla="*/ 738182 w 1102852"/>
              <a:gd name="connsiteY8" fmla="*/ 559245 h 1022703"/>
              <a:gd name="connsiteX9" fmla="*/ 1094218 w 1102852"/>
              <a:gd name="connsiteY9" fmla="*/ 952427 h 1022703"/>
              <a:gd name="connsiteX10" fmla="*/ 553135 w 1102852"/>
              <a:gd name="connsiteY10" fmla="*/ 1022694 h 1022703"/>
              <a:gd name="connsiteX11" fmla="*/ 8969 w 1102852"/>
              <a:gd name="connsiteY11" fmla="*/ 952427 h 1022703"/>
              <a:gd name="connsiteX12" fmla="*/ 288824 w 1102852"/>
              <a:gd name="connsiteY12" fmla="*/ 580652 h 1022703"/>
              <a:gd name="connsiteX13" fmla="*/ 359967 w 1102852"/>
              <a:gd name="connsiteY13" fmla="*/ 560662 h 1022703"/>
              <a:gd name="connsiteX14" fmla="*/ 551595 w 1102852"/>
              <a:gd name="connsiteY14" fmla="*/ 0 h 1022703"/>
              <a:gd name="connsiteX15" fmla="*/ 829703 w 1102852"/>
              <a:gd name="connsiteY15" fmla="*/ 267584 h 1022703"/>
              <a:gd name="connsiteX16" fmla="*/ 551595 w 1102852"/>
              <a:gd name="connsiteY16" fmla="*/ 535168 h 1022703"/>
              <a:gd name="connsiteX17" fmla="*/ 273488 w 1102852"/>
              <a:gd name="connsiteY17" fmla="*/ 267584 h 1022703"/>
              <a:gd name="connsiteX18" fmla="*/ 551595 w 1102852"/>
              <a:gd name="connsiteY18" fmla="*/ 0 h 102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2852" h="1022703">
                <a:moveTo>
                  <a:pt x="359967" y="556201"/>
                </a:moveTo>
                <a:lnTo>
                  <a:pt x="362086" y="560066"/>
                </a:lnTo>
                <a:lnTo>
                  <a:pt x="365004" y="559246"/>
                </a:lnTo>
                <a:lnTo>
                  <a:pt x="367919" y="570704"/>
                </a:lnTo>
                <a:lnTo>
                  <a:pt x="374799" y="583251"/>
                </a:lnTo>
                <a:cubicBezTo>
                  <a:pt x="403452" y="608191"/>
                  <a:pt x="470528" y="625680"/>
                  <a:pt x="548687" y="625680"/>
                </a:cubicBezTo>
                <a:cubicBezTo>
                  <a:pt x="652898" y="625680"/>
                  <a:pt x="737407" y="594587"/>
                  <a:pt x="737407" y="556201"/>
                </a:cubicBezTo>
                <a:lnTo>
                  <a:pt x="737407" y="561991"/>
                </a:lnTo>
                <a:lnTo>
                  <a:pt x="738182" y="559245"/>
                </a:lnTo>
                <a:cubicBezTo>
                  <a:pt x="1175738" y="664684"/>
                  <a:pt x="1100283" y="928020"/>
                  <a:pt x="1094218" y="952427"/>
                </a:cubicBezTo>
                <a:cubicBezTo>
                  <a:pt x="994138" y="989470"/>
                  <a:pt x="793358" y="1023340"/>
                  <a:pt x="553135" y="1022694"/>
                </a:cubicBezTo>
                <a:cubicBezTo>
                  <a:pt x="312912" y="1022048"/>
                  <a:pt x="189457" y="988530"/>
                  <a:pt x="8969" y="952427"/>
                </a:cubicBezTo>
                <a:cubicBezTo>
                  <a:pt x="2560" y="919505"/>
                  <a:pt x="-63480" y="695414"/>
                  <a:pt x="288824" y="580652"/>
                </a:cubicBezTo>
                <a:lnTo>
                  <a:pt x="359967" y="560662"/>
                </a:lnTo>
                <a:close/>
                <a:moveTo>
                  <a:pt x="551595" y="0"/>
                </a:moveTo>
                <a:cubicBezTo>
                  <a:pt x="705190" y="0"/>
                  <a:pt x="829703" y="119802"/>
                  <a:pt x="829703" y="267584"/>
                </a:cubicBezTo>
                <a:cubicBezTo>
                  <a:pt x="829703" y="415366"/>
                  <a:pt x="705190" y="535168"/>
                  <a:pt x="551595" y="535168"/>
                </a:cubicBezTo>
                <a:cubicBezTo>
                  <a:pt x="398001" y="535168"/>
                  <a:pt x="273488" y="415366"/>
                  <a:pt x="273488" y="267584"/>
                </a:cubicBezTo>
                <a:cubicBezTo>
                  <a:pt x="273488" y="119802"/>
                  <a:pt x="398001" y="0"/>
                  <a:pt x="551595" y="0"/>
                </a:cubicBezTo>
                <a:close/>
              </a:path>
            </a:pathLst>
          </a:custGeom>
          <a:solidFill>
            <a:srgbClr val="89C402"/>
          </a:solidFill>
          <a:ln w="12700" cap="flat" cmpd="sng" algn="ctr">
            <a:noFill/>
            <a:prstDash val="solid"/>
            <a:miter lim="800000"/>
          </a:ln>
          <a:effectLst/>
        </p:spPr>
        <p:txBody>
          <a:bodyPr wrap="square" rtlCol="0" anchor="ctr">
            <a:no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endParaRPr kumimoji="0" lang="en-IN" sz="1836"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 name="Freeform: Shape 40">
            <a:extLst>
              <a:ext uri="{FF2B5EF4-FFF2-40B4-BE49-F238E27FC236}">
                <a16:creationId xmlns:a16="http://schemas.microsoft.com/office/drawing/2014/main" id="{EE63484E-D106-4A72-A06E-6FD4C0999146}"/>
              </a:ext>
            </a:extLst>
          </p:cNvPr>
          <p:cNvSpPr/>
          <p:nvPr/>
        </p:nvSpPr>
        <p:spPr>
          <a:xfrm>
            <a:off x="8535556" y="5825549"/>
            <a:ext cx="487159" cy="447781"/>
          </a:xfrm>
          <a:custGeom>
            <a:avLst/>
            <a:gdLst>
              <a:gd name="connsiteX0" fmla="*/ 359967 w 1102852"/>
              <a:gd name="connsiteY0" fmla="*/ 556201 h 1022703"/>
              <a:gd name="connsiteX1" fmla="*/ 362086 w 1102852"/>
              <a:gd name="connsiteY1" fmla="*/ 560066 h 1022703"/>
              <a:gd name="connsiteX2" fmla="*/ 365004 w 1102852"/>
              <a:gd name="connsiteY2" fmla="*/ 559246 h 1022703"/>
              <a:gd name="connsiteX3" fmla="*/ 367919 w 1102852"/>
              <a:gd name="connsiteY3" fmla="*/ 570704 h 1022703"/>
              <a:gd name="connsiteX4" fmla="*/ 374799 w 1102852"/>
              <a:gd name="connsiteY4" fmla="*/ 583251 h 1022703"/>
              <a:gd name="connsiteX5" fmla="*/ 548687 w 1102852"/>
              <a:gd name="connsiteY5" fmla="*/ 625680 h 1022703"/>
              <a:gd name="connsiteX6" fmla="*/ 737407 w 1102852"/>
              <a:gd name="connsiteY6" fmla="*/ 556201 h 1022703"/>
              <a:gd name="connsiteX7" fmla="*/ 737407 w 1102852"/>
              <a:gd name="connsiteY7" fmla="*/ 561991 h 1022703"/>
              <a:gd name="connsiteX8" fmla="*/ 738182 w 1102852"/>
              <a:gd name="connsiteY8" fmla="*/ 559245 h 1022703"/>
              <a:gd name="connsiteX9" fmla="*/ 1094218 w 1102852"/>
              <a:gd name="connsiteY9" fmla="*/ 952427 h 1022703"/>
              <a:gd name="connsiteX10" fmla="*/ 553135 w 1102852"/>
              <a:gd name="connsiteY10" fmla="*/ 1022694 h 1022703"/>
              <a:gd name="connsiteX11" fmla="*/ 8969 w 1102852"/>
              <a:gd name="connsiteY11" fmla="*/ 952427 h 1022703"/>
              <a:gd name="connsiteX12" fmla="*/ 288824 w 1102852"/>
              <a:gd name="connsiteY12" fmla="*/ 580652 h 1022703"/>
              <a:gd name="connsiteX13" fmla="*/ 359967 w 1102852"/>
              <a:gd name="connsiteY13" fmla="*/ 560662 h 1022703"/>
              <a:gd name="connsiteX14" fmla="*/ 551595 w 1102852"/>
              <a:gd name="connsiteY14" fmla="*/ 0 h 1022703"/>
              <a:gd name="connsiteX15" fmla="*/ 829703 w 1102852"/>
              <a:gd name="connsiteY15" fmla="*/ 267584 h 1022703"/>
              <a:gd name="connsiteX16" fmla="*/ 551595 w 1102852"/>
              <a:gd name="connsiteY16" fmla="*/ 535168 h 1022703"/>
              <a:gd name="connsiteX17" fmla="*/ 273488 w 1102852"/>
              <a:gd name="connsiteY17" fmla="*/ 267584 h 1022703"/>
              <a:gd name="connsiteX18" fmla="*/ 551595 w 1102852"/>
              <a:gd name="connsiteY18" fmla="*/ 0 h 102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2852" h="1022703">
                <a:moveTo>
                  <a:pt x="359967" y="556201"/>
                </a:moveTo>
                <a:lnTo>
                  <a:pt x="362086" y="560066"/>
                </a:lnTo>
                <a:lnTo>
                  <a:pt x="365004" y="559246"/>
                </a:lnTo>
                <a:lnTo>
                  <a:pt x="367919" y="570704"/>
                </a:lnTo>
                <a:lnTo>
                  <a:pt x="374799" y="583251"/>
                </a:lnTo>
                <a:cubicBezTo>
                  <a:pt x="403452" y="608191"/>
                  <a:pt x="470528" y="625680"/>
                  <a:pt x="548687" y="625680"/>
                </a:cubicBezTo>
                <a:cubicBezTo>
                  <a:pt x="652898" y="625680"/>
                  <a:pt x="737407" y="594587"/>
                  <a:pt x="737407" y="556201"/>
                </a:cubicBezTo>
                <a:lnTo>
                  <a:pt x="737407" y="561991"/>
                </a:lnTo>
                <a:lnTo>
                  <a:pt x="738182" y="559245"/>
                </a:lnTo>
                <a:cubicBezTo>
                  <a:pt x="1175738" y="664684"/>
                  <a:pt x="1100283" y="928020"/>
                  <a:pt x="1094218" y="952427"/>
                </a:cubicBezTo>
                <a:cubicBezTo>
                  <a:pt x="994138" y="989470"/>
                  <a:pt x="793358" y="1023340"/>
                  <a:pt x="553135" y="1022694"/>
                </a:cubicBezTo>
                <a:cubicBezTo>
                  <a:pt x="312912" y="1022048"/>
                  <a:pt x="189457" y="988530"/>
                  <a:pt x="8969" y="952427"/>
                </a:cubicBezTo>
                <a:cubicBezTo>
                  <a:pt x="2560" y="919505"/>
                  <a:pt x="-63480" y="695414"/>
                  <a:pt x="288824" y="580652"/>
                </a:cubicBezTo>
                <a:lnTo>
                  <a:pt x="359967" y="560662"/>
                </a:lnTo>
                <a:close/>
                <a:moveTo>
                  <a:pt x="551595" y="0"/>
                </a:moveTo>
                <a:cubicBezTo>
                  <a:pt x="705190" y="0"/>
                  <a:pt x="829703" y="119802"/>
                  <a:pt x="829703" y="267584"/>
                </a:cubicBezTo>
                <a:cubicBezTo>
                  <a:pt x="829703" y="415366"/>
                  <a:pt x="705190" y="535168"/>
                  <a:pt x="551595" y="535168"/>
                </a:cubicBezTo>
                <a:cubicBezTo>
                  <a:pt x="398001" y="535168"/>
                  <a:pt x="273488" y="415366"/>
                  <a:pt x="273488" y="267584"/>
                </a:cubicBezTo>
                <a:cubicBezTo>
                  <a:pt x="273488" y="119802"/>
                  <a:pt x="398001" y="0"/>
                  <a:pt x="551595" y="0"/>
                </a:cubicBezTo>
                <a:close/>
              </a:path>
            </a:pathLst>
          </a:custGeom>
          <a:solidFill>
            <a:srgbClr val="89C402"/>
          </a:solidFill>
          <a:ln w="12700" cap="flat" cmpd="sng" algn="ctr">
            <a:noFill/>
            <a:prstDash val="solid"/>
            <a:miter lim="800000"/>
          </a:ln>
          <a:effectLst/>
        </p:spPr>
        <p:txBody>
          <a:bodyPr wrap="square" rtlCol="0" anchor="ctr">
            <a:no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endParaRPr kumimoji="0" lang="en-IN" sz="1836"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 name="Freeform: Shape 41">
            <a:extLst>
              <a:ext uri="{FF2B5EF4-FFF2-40B4-BE49-F238E27FC236}">
                <a16:creationId xmlns:a16="http://schemas.microsoft.com/office/drawing/2014/main" id="{B884FADD-52B0-4145-ABAD-9243A40224F9}"/>
              </a:ext>
            </a:extLst>
          </p:cNvPr>
          <p:cNvSpPr/>
          <p:nvPr/>
        </p:nvSpPr>
        <p:spPr>
          <a:xfrm>
            <a:off x="9270467" y="5825549"/>
            <a:ext cx="487159" cy="447781"/>
          </a:xfrm>
          <a:custGeom>
            <a:avLst/>
            <a:gdLst>
              <a:gd name="connsiteX0" fmla="*/ 359967 w 1102852"/>
              <a:gd name="connsiteY0" fmla="*/ 556201 h 1022703"/>
              <a:gd name="connsiteX1" fmla="*/ 362086 w 1102852"/>
              <a:gd name="connsiteY1" fmla="*/ 560066 h 1022703"/>
              <a:gd name="connsiteX2" fmla="*/ 365004 w 1102852"/>
              <a:gd name="connsiteY2" fmla="*/ 559246 h 1022703"/>
              <a:gd name="connsiteX3" fmla="*/ 367919 w 1102852"/>
              <a:gd name="connsiteY3" fmla="*/ 570704 h 1022703"/>
              <a:gd name="connsiteX4" fmla="*/ 374799 w 1102852"/>
              <a:gd name="connsiteY4" fmla="*/ 583251 h 1022703"/>
              <a:gd name="connsiteX5" fmla="*/ 548687 w 1102852"/>
              <a:gd name="connsiteY5" fmla="*/ 625680 h 1022703"/>
              <a:gd name="connsiteX6" fmla="*/ 737407 w 1102852"/>
              <a:gd name="connsiteY6" fmla="*/ 556201 h 1022703"/>
              <a:gd name="connsiteX7" fmla="*/ 737407 w 1102852"/>
              <a:gd name="connsiteY7" fmla="*/ 561991 h 1022703"/>
              <a:gd name="connsiteX8" fmla="*/ 738182 w 1102852"/>
              <a:gd name="connsiteY8" fmla="*/ 559245 h 1022703"/>
              <a:gd name="connsiteX9" fmla="*/ 1094218 w 1102852"/>
              <a:gd name="connsiteY9" fmla="*/ 952427 h 1022703"/>
              <a:gd name="connsiteX10" fmla="*/ 553135 w 1102852"/>
              <a:gd name="connsiteY10" fmla="*/ 1022694 h 1022703"/>
              <a:gd name="connsiteX11" fmla="*/ 8969 w 1102852"/>
              <a:gd name="connsiteY11" fmla="*/ 952427 h 1022703"/>
              <a:gd name="connsiteX12" fmla="*/ 288824 w 1102852"/>
              <a:gd name="connsiteY12" fmla="*/ 580652 h 1022703"/>
              <a:gd name="connsiteX13" fmla="*/ 359967 w 1102852"/>
              <a:gd name="connsiteY13" fmla="*/ 560662 h 1022703"/>
              <a:gd name="connsiteX14" fmla="*/ 551595 w 1102852"/>
              <a:gd name="connsiteY14" fmla="*/ 0 h 1022703"/>
              <a:gd name="connsiteX15" fmla="*/ 829703 w 1102852"/>
              <a:gd name="connsiteY15" fmla="*/ 267584 h 1022703"/>
              <a:gd name="connsiteX16" fmla="*/ 551595 w 1102852"/>
              <a:gd name="connsiteY16" fmla="*/ 535168 h 1022703"/>
              <a:gd name="connsiteX17" fmla="*/ 273488 w 1102852"/>
              <a:gd name="connsiteY17" fmla="*/ 267584 h 1022703"/>
              <a:gd name="connsiteX18" fmla="*/ 551595 w 1102852"/>
              <a:gd name="connsiteY18" fmla="*/ 0 h 102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2852" h="1022703">
                <a:moveTo>
                  <a:pt x="359967" y="556201"/>
                </a:moveTo>
                <a:lnTo>
                  <a:pt x="362086" y="560066"/>
                </a:lnTo>
                <a:lnTo>
                  <a:pt x="365004" y="559246"/>
                </a:lnTo>
                <a:lnTo>
                  <a:pt x="367919" y="570704"/>
                </a:lnTo>
                <a:lnTo>
                  <a:pt x="374799" y="583251"/>
                </a:lnTo>
                <a:cubicBezTo>
                  <a:pt x="403452" y="608191"/>
                  <a:pt x="470528" y="625680"/>
                  <a:pt x="548687" y="625680"/>
                </a:cubicBezTo>
                <a:cubicBezTo>
                  <a:pt x="652898" y="625680"/>
                  <a:pt x="737407" y="594587"/>
                  <a:pt x="737407" y="556201"/>
                </a:cubicBezTo>
                <a:lnTo>
                  <a:pt x="737407" y="561991"/>
                </a:lnTo>
                <a:lnTo>
                  <a:pt x="738182" y="559245"/>
                </a:lnTo>
                <a:cubicBezTo>
                  <a:pt x="1175738" y="664684"/>
                  <a:pt x="1100283" y="928020"/>
                  <a:pt x="1094218" y="952427"/>
                </a:cubicBezTo>
                <a:cubicBezTo>
                  <a:pt x="994138" y="989470"/>
                  <a:pt x="793358" y="1023340"/>
                  <a:pt x="553135" y="1022694"/>
                </a:cubicBezTo>
                <a:cubicBezTo>
                  <a:pt x="312912" y="1022048"/>
                  <a:pt x="189457" y="988530"/>
                  <a:pt x="8969" y="952427"/>
                </a:cubicBezTo>
                <a:cubicBezTo>
                  <a:pt x="2560" y="919505"/>
                  <a:pt x="-63480" y="695414"/>
                  <a:pt x="288824" y="580652"/>
                </a:cubicBezTo>
                <a:lnTo>
                  <a:pt x="359967" y="560662"/>
                </a:lnTo>
                <a:close/>
                <a:moveTo>
                  <a:pt x="551595" y="0"/>
                </a:moveTo>
                <a:cubicBezTo>
                  <a:pt x="705190" y="0"/>
                  <a:pt x="829703" y="119802"/>
                  <a:pt x="829703" y="267584"/>
                </a:cubicBezTo>
                <a:cubicBezTo>
                  <a:pt x="829703" y="415366"/>
                  <a:pt x="705190" y="535168"/>
                  <a:pt x="551595" y="535168"/>
                </a:cubicBezTo>
                <a:cubicBezTo>
                  <a:pt x="398001" y="535168"/>
                  <a:pt x="273488" y="415366"/>
                  <a:pt x="273488" y="267584"/>
                </a:cubicBezTo>
                <a:cubicBezTo>
                  <a:pt x="273488" y="119802"/>
                  <a:pt x="398001" y="0"/>
                  <a:pt x="551595" y="0"/>
                </a:cubicBezTo>
                <a:close/>
              </a:path>
            </a:pathLst>
          </a:custGeom>
          <a:solidFill>
            <a:srgbClr val="89C402"/>
          </a:solidFill>
          <a:ln w="12700" cap="flat" cmpd="sng" algn="ctr">
            <a:noFill/>
            <a:prstDash val="solid"/>
            <a:miter lim="800000"/>
          </a:ln>
          <a:effectLst/>
        </p:spPr>
        <p:txBody>
          <a:bodyPr wrap="square" rtlCol="0" anchor="ctr">
            <a:no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endParaRPr kumimoji="0" lang="en-IN" sz="1836"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 name="Freeform: Shape 42">
            <a:extLst>
              <a:ext uri="{FF2B5EF4-FFF2-40B4-BE49-F238E27FC236}">
                <a16:creationId xmlns:a16="http://schemas.microsoft.com/office/drawing/2014/main" id="{6AA594D4-0F20-4DB6-B741-4A750A2C1051}"/>
              </a:ext>
            </a:extLst>
          </p:cNvPr>
          <p:cNvSpPr/>
          <p:nvPr/>
        </p:nvSpPr>
        <p:spPr>
          <a:xfrm>
            <a:off x="10003893" y="5825549"/>
            <a:ext cx="487159" cy="447781"/>
          </a:xfrm>
          <a:custGeom>
            <a:avLst/>
            <a:gdLst>
              <a:gd name="connsiteX0" fmla="*/ 359967 w 1102852"/>
              <a:gd name="connsiteY0" fmla="*/ 556201 h 1022703"/>
              <a:gd name="connsiteX1" fmla="*/ 362086 w 1102852"/>
              <a:gd name="connsiteY1" fmla="*/ 560066 h 1022703"/>
              <a:gd name="connsiteX2" fmla="*/ 365004 w 1102852"/>
              <a:gd name="connsiteY2" fmla="*/ 559246 h 1022703"/>
              <a:gd name="connsiteX3" fmla="*/ 367919 w 1102852"/>
              <a:gd name="connsiteY3" fmla="*/ 570704 h 1022703"/>
              <a:gd name="connsiteX4" fmla="*/ 374799 w 1102852"/>
              <a:gd name="connsiteY4" fmla="*/ 583251 h 1022703"/>
              <a:gd name="connsiteX5" fmla="*/ 548687 w 1102852"/>
              <a:gd name="connsiteY5" fmla="*/ 625680 h 1022703"/>
              <a:gd name="connsiteX6" fmla="*/ 737407 w 1102852"/>
              <a:gd name="connsiteY6" fmla="*/ 556201 h 1022703"/>
              <a:gd name="connsiteX7" fmla="*/ 737407 w 1102852"/>
              <a:gd name="connsiteY7" fmla="*/ 561991 h 1022703"/>
              <a:gd name="connsiteX8" fmla="*/ 738182 w 1102852"/>
              <a:gd name="connsiteY8" fmla="*/ 559245 h 1022703"/>
              <a:gd name="connsiteX9" fmla="*/ 1094218 w 1102852"/>
              <a:gd name="connsiteY9" fmla="*/ 952427 h 1022703"/>
              <a:gd name="connsiteX10" fmla="*/ 553135 w 1102852"/>
              <a:gd name="connsiteY10" fmla="*/ 1022694 h 1022703"/>
              <a:gd name="connsiteX11" fmla="*/ 8969 w 1102852"/>
              <a:gd name="connsiteY11" fmla="*/ 952427 h 1022703"/>
              <a:gd name="connsiteX12" fmla="*/ 288824 w 1102852"/>
              <a:gd name="connsiteY12" fmla="*/ 580652 h 1022703"/>
              <a:gd name="connsiteX13" fmla="*/ 359967 w 1102852"/>
              <a:gd name="connsiteY13" fmla="*/ 560662 h 1022703"/>
              <a:gd name="connsiteX14" fmla="*/ 551595 w 1102852"/>
              <a:gd name="connsiteY14" fmla="*/ 0 h 1022703"/>
              <a:gd name="connsiteX15" fmla="*/ 829703 w 1102852"/>
              <a:gd name="connsiteY15" fmla="*/ 267584 h 1022703"/>
              <a:gd name="connsiteX16" fmla="*/ 551595 w 1102852"/>
              <a:gd name="connsiteY16" fmla="*/ 535168 h 1022703"/>
              <a:gd name="connsiteX17" fmla="*/ 273488 w 1102852"/>
              <a:gd name="connsiteY17" fmla="*/ 267584 h 1022703"/>
              <a:gd name="connsiteX18" fmla="*/ 551595 w 1102852"/>
              <a:gd name="connsiteY18" fmla="*/ 0 h 102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2852" h="1022703">
                <a:moveTo>
                  <a:pt x="359967" y="556201"/>
                </a:moveTo>
                <a:lnTo>
                  <a:pt x="362086" y="560066"/>
                </a:lnTo>
                <a:lnTo>
                  <a:pt x="365004" y="559246"/>
                </a:lnTo>
                <a:lnTo>
                  <a:pt x="367919" y="570704"/>
                </a:lnTo>
                <a:lnTo>
                  <a:pt x="374799" y="583251"/>
                </a:lnTo>
                <a:cubicBezTo>
                  <a:pt x="403452" y="608191"/>
                  <a:pt x="470528" y="625680"/>
                  <a:pt x="548687" y="625680"/>
                </a:cubicBezTo>
                <a:cubicBezTo>
                  <a:pt x="652898" y="625680"/>
                  <a:pt x="737407" y="594587"/>
                  <a:pt x="737407" y="556201"/>
                </a:cubicBezTo>
                <a:lnTo>
                  <a:pt x="737407" y="561991"/>
                </a:lnTo>
                <a:lnTo>
                  <a:pt x="738182" y="559245"/>
                </a:lnTo>
                <a:cubicBezTo>
                  <a:pt x="1175738" y="664684"/>
                  <a:pt x="1100283" y="928020"/>
                  <a:pt x="1094218" y="952427"/>
                </a:cubicBezTo>
                <a:cubicBezTo>
                  <a:pt x="994138" y="989470"/>
                  <a:pt x="793358" y="1023340"/>
                  <a:pt x="553135" y="1022694"/>
                </a:cubicBezTo>
                <a:cubicBezTo>
                  <a:pt x="312912" y="1022048"/>
                  <a:pt x="189457" y="988530"/>
                  <a:pt x="8969" y="952427"/>
                </a:cubicBezTo>
                <a:cubicBezTo>
                  <a:pt x="2560" y="919505"/>
                  <a:pt x="-63480" y="695414"/>
                  <a:pt x="288824" y="580652"/>
                </a:cubicBezTo>
                <a:lnTo>
                  <a:pt x="359967" y="560662"/>
                </a:lnTo>
                <a:close/>
                <a:moveTo>
                  <a:pt x="551595" y="0"/>
                </a:moveTo>
                <a:cubicBezTo>
                  <a:pt x="705190" y="0"/>
                  <a:pt x="829703" y="119802"/>
                  <a:pt x="829703" y="267584"/>
                </a:cubicBezTo>
                <a:cubicBezTo>
                  <a:pt x="829703" y="415366"/>
                  <a:pt x="705190" y="535168"/>
                  <a:pt x="551595" y="535168"/>
                </a:cubicBezTo>
                <a:cubicBezTo>
                  <a:pt x="398001" y="535168"/>
                  <a:pt x="273488" y="415366"/>
                  <a:pt x="273488" y="267584"/>
                </a:cubicBezTo>
                <a:cubicBezTo>
                  <a:pt x="273488" y="119802"/>
                  <a:pt x="398001" y="0"/>
                  <a:pt x="551595" y="0"/>
                </a:cubicBezTo>
                <a:close/>
              </a:path>
            </a:pathLst>
          </a:custGeom>
          <a:solidFill>
            <a:srgbClr val="89C402"/>
          </a:solidFill>
          <a:ln w="12700" cap="flat" cmpd="sng" algn="ctr">
            <a:noFill/>
            <a:prstDash val="solid"/>
            <a:miter lim="800000"/>
          </a:ln>
          <a:effectLst/>
        </p:spPr>
        <p:txBody>
          <a:bodyPr wrap="square" rtlCol="0" anchor="ctr">
            <a:no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endParaRPr kumimoji="0" lang="en-IN" sz="1836" b="1"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9" name="Group 68"/>
          <p:cNvGrpSpPr/>
          <p:nvPr/>
        </p:nvGrpSpPr>
        <p:grpSpPr>
          <a:xfrm>
            <a:off x="396763" y="6307147"/>
            <a:ext cx="345034" cy="409611"/>
            <a:chOff x="10467703" y="-2406750"/>
            <a:chExt cx="798347" cy="947769"/>
          </a:xfrm>
        </p:grpSpPr>
        <p:sp>
          <p:nvSpPr>
            <p:cNvPr id="70" name="Freeform 130"/>
            <p:cNvSpPr/>
            <p:nvPr/>
          </p:nvSpPr>
          <p:spPr>
            <a:xfrm rot="10800000" flipH="1">
              <a:off x="10467703" y="-2406750"/>
              <a:ext cx="798347" cy="947769"/>
            </a:xfrm>
            <a:custGeom>
              <a:avLst/>
              <a:gdLst>
                <a:gd name="connsiteX0" fmla="*/ 0 w 797833"/>
                <a:gd name="connsiteY0" fmla="*/ 947773 h 947773"/>
                <a:gd name="connsiteX1" fmla="*/ 797832 w 797833"/>
                <a:gd name="connsiteY1" fmla="*/ 947773 h 947773"/>
                <a:gd name="connsiteX2" fmla="*/ 797832 w 797833"/>
                <a:gd name="connsiteY2" fmla="*/ 947771 h 947773"/>
                <a:gd name="connsiteX3" fmla="*/ 797833 w 797833"/>
                <a:gd name="connsiteY3" fmla="*/ 947771 h 947773"/>
                <a:gd name="connsiteX4" fmla="*/ 797833 w 797833"/>
                <a:gd name="connsiteY4" fmla="*/ 422989 h 947773"/>
                <a:gd name="connsiteX5" fmla="*/ 797831 w 797833"/>
                <a:gd name="connsiteY5" fmla="*/ 422987 h 947773"/>
                <a:gd name="connsiteX6" fmla="*/ 789773 w 797833"/>
                <a:gd name="connsiteY6" fmla="*/ 389753 h 947773"/>
                <a:gd name="connsiteX7" fmla="*/ 479628 w 797833"/>
                <a:gd name="connsiteY7" fmla="*/ 29420 h 947773"/>
                <a:gd name="connsiteX8" fmla="*/ 398920 w 797833"/>
                <a:gd name="connsiteY8" fmla="*/ 4 h 947773"/>
                <a:gd name="connsiteX9" fmla="*/ 398917 w 797833"/>
                <a:gd name="connsiteY9" fmla="*/ 0 h 947773"/>
                <a:gd name="connsiteX10" fmla="*/ 1 w 797833"/>
                <a:gd name="connsiteY10" fmla="*/ 422989 h 947773"/>
                <a:gd name="connsiteX11" fmla="*/ 1 w 797833"/>
                <a:gd name="connsiteY11" fmla="*/ 422990 h 947773"/>
                <a:gd name="connsiteX12" fmla="*/ 0 w 797833"/>
                <a:gd name="connsiteY12" fmla="*/ 422991 h 947773"/>
                <a:gd name="connsiteX0" fmla="*/ 0 w 797833"/>
                <a:gd name="connsiteY0" fmla="*/ 947773 h 947773"/>
                <a:gd name="connsiteX1" fmla="*/ 797832 w 797833"/>
                <a:gd name="connsiteY1" fmla="*/ 947773 h 947773"/>
                <a:gd name="connsiteX2" fmla="*/ 797832 w 797833"/>
                <a:gd name="connsiteY2" fmla="*/ 947771 h 947773"/>
                <a:gd name="connsiteX3" fmla="*/ 797833 w 797833"/>
                <a:gd name="connsiteY3" fmla="*/ 947771 h 947773"/>
                <a:gd name="connsiteX4" fmla="*/ 797833 w 797833"/>
                <a:gd name="connsiteY4" fmla="*/ 422989 h 947773"/>
                <a:gd name="connsiteX5" fmla="*/ 797831 w 797833"/>
                <a:gd name="connsiteY5" fmla="*/ 422987 h 947773"/>
                <a:gd name="connsiteX6" fmla="*/ 789773 w 797833"/>
                <a:gd name="connsiteY6" fmla="*/ 389753 h 947773"/>
                <a:gd name="connsiteX7" fmla="*/ 398920 w 797833"/>
                <a:gd name="connsiteY7" fmla="*/ 4 h 947773"/>
                <a:gd name="connsiteX8" fmla="*/ 398917 w 797833"/>
                <a:gd name="connsiteY8" fmla="*/ 0 h 947773"/>
                <a:gd name="connsiteX9" fmla="*/ 1 w 797833"/>
                <a:gd name="connsiteY9" fmla="*/ 422989 h 947773"/>
                <a:gd name="connsiteX10" fmla="*/ 1 w 797833"/>
                <a:gd name="connsiteY10" fmla="*/ 422990 h 947773"/>
                <a:gd name="connsiteX11" fmla="*/ 0 w 797833"/>
                <a:gd name="connsiteY11" fmla="*/ 422991 h 947773"/>
                <a:gd name="connsiteX12" fmla="*/ 0 w 797833"/>
                <a:gd name="connsiteY12" fmla="*/ 947773 h 947773"/>
                <a:gd name="connsiteX0" fmla="*/ 0 w 797833"/>
                <a:gd name="connsiteY0" fmla="*/ 947773 h 947773"/>
                <a:gd name="connsiteX1" fmla="*/ 797832 w 797833"/>
                <a:gd name="connsiteY1" fmla="*/ 947773 h 947773"/>
                <a:gd name="connsiteX2" fmla="*/ 797832 w 797833"/>
                <a:gd name="connsiteY2" fmla="*/ 947771 h 947773"/>
                <a:gd name="connsiteX3" fmla="*/ 797833 w 797833"/>
                <a:gd name="connsiteY3" fmla="*/ 947771 h 947773"/>
                <a:gd name="connsiteX4" fmla="*/ 797833 w 797833"/>
                <a:gd name="connsiteY4" fmla="*/ 422989 h 947773"/>
                <a:gd name="connsiteX5" fmla="*/ 797831 w 797833"/>
                <a:gd name="connsiteY5" fmla="*/ 422987 h 947773"/>
                <a:gd name="connsiteX6" fmla="*/ 398920 w 797833"/>
                <a:gd name="connsiteY6" fmla="*/ 4 h 947773"/>
                <a:gd name="connsiteX7" fmla="*/ 398917 w 797833"/>
                <a:gd name="connsiteY7" fmla="*/ 0 h 947773"/>
                <a:gd name="connsiteX8" fmla="*/ 1 w 797833"/>
                <a:gd name="connsiteY8" fmla="*/ 422989 h 947773"/>
                <a:gd name="connsiteX9" fmla="*/ 1 w 797833"/>
                <a:gd name="connsiteY9" fmla="*/ 422990 h 947773"/>
                <a:gd name="connsiteX10" fmla="*/ 0 w 797833"/>
                <a:gd name="connsiteY10" fmla="*/ 422991 h 947773"/>
                <a:gd name="connsiteX11" fmla="*/ 0 w 797833"/>
                <a:gd name="connsiteY11" fmla="*/ 947773 h 947773"/>
                <a:gd name="connsiteX0" fmla="*/ 0 w 797833"/>
                <a:gd name="connsiteY0" fmla="*/ 947773 h 947773"/>
                <a:gd name="connsiteX1" fmla="*/ 797832 w 797833"/>
                <a:gd name="connsiteY1" fmla="*/ 947773 h 947773"/>
                <a:gd name="connsiteX2" fmla="*/ 797832 w 797833"/>
                <a:gd name="connsiteY2" fmla="*/ 947771 h 947773"/>
                <a:gd name="connsiteX3" fmla="*/ 797833 w 797833"/>
                <a:gd name="connsiteY3" fmla="*/ 947771 h 947773"/>
                <a:gd name="connsiteX4" fmla="*/ 797833 w 797833"/>
                <a:gd name="connsiteY4" fmla="*/ 422989 h 947773"/>
                <a:gd name="connsiteX5" fmla="*/ 797831 w 797833"/>
                <a:gd name="connsiteY5" fmla="*/ 422987 h 947773"/>
                <a:gd name="connsiteX6" fmla="*/ 398920 w 797833"/>
                <a:gd name="connsiteY6" fmla="*/ 4 h 947773"/>
                <a:gd name="connsiteX7" fmla="*/ 398917 w 797833"/>
                <a:gd name="connsiteY7" fmla="*/ 0 h 947773"/>
                <a:gd name="connsiteX8" fmla="*/ 1 w 797833"/>
                <a:gd name="connsiteY8" fmla="*/ 422989 h 947773"/>
                <a:gd name="connsiteX9" fmla="*/ 1 w 797833"/>
                <a:gd name="connsiteY9" fmla="*/ 422990 h 947773"/>
                <a:gd name="connsiteX10" fmla="*/ 0 w 797833"/>
                <a:gd name="connsiteY10" fmla="*/ 422991 h 947773"/>
                <a:gd name="connsiteX11" fmla="*/ 0 w 797833"/>
                <a:gd name="connsiteY11" fmla="*/ 947773 h 947773"/>
                <a:gd name="connsiteX0" fmla="*/ 0 w 797839"/>
                <a:gd name="connsiteY0" fmla="*/ 947773 h 947773"/>
                <a:gd name="connsiteX1" fmla="*/ 797832 w 797839"/>
                <a:gd name="connsiteY1" fmla="*/ 947773 h 947773"/>
                <a:gd name="connsiteX2" fmla="*/ 797832 w 797839"/>
                <a:gd name="connsiteY2" fmla="*/ 947771 h 947773"/>
                <a:gd name="connsiteX3" fmla="*/ 797833 w 797839"/>
                <a:gd name="connsiteY3" fmla="*/ 947771 h 947773"/>
                <a:gd name="connsiteX4" fmla="*/ 797833 w 797839"/>
                <a:gd name="connsiteY4" fmla="*/ 422989 h 947773"/>
                <a:gd name="connsiteX5" fmla="*/ 797831 w 797839"/>
                <a:gd name="connsiteY5" fmla="*/ 422987 h 947773"/>
                <a:gd name="connsiteX6" fmla="*/ 398920 w 797839"/>
                <a:gd name="connsiteY6" fmla="*/ 4 h 947773"/>
                <a:gd name="connsiteX7" fmla="*/ 398917 w 797839"/>
                <a:gd name="connsiteY7" fmla="*/ 0 h 947773"/>
                <a:gd name="connsiteX8" fmla="*/ 1 w 797839"/>
                <a:gd name="connsiteY8" fmla="*/ 422989 h 947773"/>
                <a:gd name="connsiteX9" fmla="*/ 1 w 797839"/>
                <a:gd name="connsiteY9" fmla="*/ 422990 h 947773"/>
                <a:gd name="connsiteX10" fmla="*/ 0 w 797839"/>
                <a:gd name="connsiteY10" fmla="*/ 422991 h 947773"/>
                <a:gd name="connsiteX11" fmla="*/ 0 w 797839"/>
                <a:gd name="connsiteY11" fmla="*/ 947773 h 947773"/>
                <a:gd name="connsiteX0" fmla="*/ 0 w 797839"/>
                <a:gd name="connsiteY0" fmla="*/ 947773 h 947773"/>
                <a:gd name="connsiteX1" fmla="*/ 797832 w 797839"/>
                <a:gd name="connsiteY1" fmla="*/ 947773 h 947773"/>
                <a:gd name="connsiteX2" fmla="*/ 797832 w 797839"/>
                <a:gd name="connsiteY2" fmla="*/ 947771 h 947773"/>
                <a:gd name="connsiteX3" fmla="*/ 797833 w 797839"/>
                <a:gd name="connsiteY3" fmla="*/ 947771 h 947773"/>
                <a:gd name="connsiteX4" fmla="*/ 797833 w 797839"/>
                <a:gd name="connsiteY4" fmla="*/ 422989 h 947773"/>
                <a:gd name="connsiteX5" fmla="*/ 797831 w 797839"/>
                <a:gd name="connsiteY5" fmla="*/ 422987 h 947773"/>
                <a:gd name="connsiteX6" fmla="*/ 398920 w 797839"/>
                <a:gd name="connsiteY6" fmla="*/ 4 h 947773"/>
                <a:gd name="connsiteX7" fmla="*/ 398917 w 797839"/>
                <a:gd name="connsiteY7" fmla="*/ 0 h 947773"/>
                <a:gd name="connsiteX8" fmla="*/ 1 w 797839"/>
                <a:gd name="connsiteY8" fmla="*/ 422989 h 947773"/>
                <a:gd name="connsiteX9" fmla="*/ 1 w 797839"/>
                <a:gd name="connsiteY9" fmla="*/ 422990 h 947773"/>
                <a:gd name="connsiteX10" fmla="*/ 0 w 797839"/>
                <a:gd name="connsiteY10" fmla="*/ 422991 h 947773"/>
                <a:gd name="connsiteX11" fmla="*/ 0 w 797839"/>
                <a:gd name="connsiteY11" fmla="*/ 947773 h 947773"/>
                <a:gd name="connsiteX0" fmla="*/ 0 w 797839"/>
                <a:gd name="connsiteY0" fmla="*/ 968938 h 968938"/>
                <a:gd name="connsiteX1" fmla="*/ 797832 w 797839"/>
                <a:gd name="connsiteY1" fmla="*/ 968938 h 968938"/>
                <a:gd name="connsiteX2" fmla="*/ 797832 w 797839"/>
                <a:gd name="connsiteY2" fmla="*/ 968936 h 968938"/>
                <a:gd name="connsiteX3" fmla="*/ 797833 w 797839"/>
                <a:gd name="connsiteY3" fmla="*/ 968936 h 968938"/>
                <a:gd name="connsiteX4" fmla="*/ 797833 w 797839"/>
                <a:gd name="connsiteY4" fmla="*/ 444154 h 968938"/>
                <a:gd name="connsiteX5" fmla="*/ 797831 w 797839"/>
                <a:gd name="connsiteY5" fmla="*/ 444152 h 968938"/>
                <a:gd name="connsiteX6" fmla="*/ 398920 w 797839"/>
                <a:gd name="connsiteY6" fmla="*/ 21169 h 968938"/>
                <a:gd name="connsiteX7" fmla="*/ 398917 w 797839"/>
                <a:gd name="connsiteY7" fmla="*/ 21165 h 968938"/>
                <a:gd name="connsiteX8" fmla="*/ 1 w 797839"/>
                <a:gd name="connsiteY8" fmla="*/ 444154 h 968938"/>
                <a:gd name="connsiteX9" fmla="*/ 1 w 797839"/>
                <a:gd name="connsiteY9" fmla="*/ 444155 h 968938"/>
                <a:gd name="connsiteX10" fmla="*/ 0 w 797839"/>
                <a:gd name="connsiteY10" fmla="*/ 444156 h 968938"/>
                <a:gd name="connsiteX11" fmla="*/ 0 w 797839"/>
                <a:gd name="connsiteY11" fmla="*/ 968938 h 968938"/>
                <a:gd name="connsiteX0" fmla="*/ 0 w 797839"/>
                <a:gd name="connsiteY0" fmla="*/ 968938 h 968938"/>
                <a:gd name="connsiteX1" fmla="*/ 797832 w 797839"/>
                <a:gd name="connsiteY1" fmla="*/ 968938 h 968938"/>
                <a:gd name="connsiteX2" fmla="*/ 797832 w 797839"/>
                <a:gd name="connsiteY2" fmla="*/ 968936 h 968938"/>
                <a:gd name="connsiteX3" fmla="*/ 797833 w 797839"/>
                <a:gd name="connsiteY3" fmla="*/ 968936 h 968938"/>
                <a:gd name="connsiteX4" fmla="*/ 797833 w 797839"/>
                <a:gd name="connsiteY4" fmla="*/ 444154 h 968938"/>
                <a:gd name="connsiteX5" fmla="*/ 797831 w 797839"/>
                <a:gd name="connsiteY5" fmla="*/ 444152 h 968938"/>
                <a:gd name="connsiteX6" fmla="*/ 398920 w 797839"/>
                <a:gd name="connsiteY6" fmla="*/ 21169 h 968938"/>
                <a:gd name="connsiteX7" fmla="*/ 398917 w 797839"/>
                <a:gd name="connsiteY7" fmla="*/ 21165 h 968938"/>
                <a:gd name="connsiteX8" fmla="*/ 1 w 797839"/>
                <a:gd name="connsiteY8" fmla="*/ 444154 h 968938"/>
                <a:gd name="connsiteX9" fmla="*/ 1 w 797839"/>
                <a:gd name="connsiteY9" fmla="*/ 444155 h 968938"/>
                <a:gd name="connsiteX10" fmla="*/ 0 w 797839"/>
                <a:gd name="connsiteY10" fmla="*/ 444156 h 968938"/>
                <a:gd name="connsiteX11" fmla="*/ 0 w 797839"/>
                <a:gd name="connsiteY11" fmla="*/ 968938 h 968938"/>
                <a:gd name="connsiteX0" fmla="*/ 0 w 797839"/>
                <a:gd name="connsiteY0" fmla="*/ 947773 h 947773"/>
                <a:gd name="connsiteX1" fmla="*/ 797832 w 797839"/>
                <a:gd name="connsiteY1" fmla="*/ 947773 h 947773"/>
                <a:gd name="connsiteX2" fmla="*/ 797832 w 797839"/>
                <a:gd name="connsiteY2" fmla="*/ 947771 h 947773"/>
                <a:gd name="connsiteX3" fmla="*/ 797833 w 797839"/>
                <a:gd name="connsiteY3" fmla="*/ 947771 h 947773"/>
                <a:gd name="connsiteX4" fmla="*/ 797833 w 797839"/>
                <a:gd name="connsiteY4" fmla="*/ 422989 h 947773"/>
                <a:gd name="connsiteX5" fmla="*/ 797831 w 797839"/>
                <a:gd name="connsiteY5" fmla="*/ 422987 h 947773"/>
                <a:gd name="connsiteX6" fmla="*/ 398920 w 797839"/>
                <a:gd name="connsiteY6" fmla="*/ 4 h 947773"/>
                <a:gd name="connsiteX7" fmla="*/ 398917 w 797839"/>
                <a:gd name="connsiteY7" fmla="*/ 0 h 947773"/>
                <a:gd name="connsiteX8" fmla="*/ 1 w 797839"/>
                <a:gd name="connsiteY8" fmla="*/ 422989 h 947773"/>
                <a:gd name="connsiteX9" fmla="*/ 1 w 797839"/>
                <a:gd name="connsiteY9" fmla="*/ 422990 h 947773"/>
                <a:gd name="connsiteX10" fmla="*/ 0 w 797839"/>
                <a:gd name="connsiteY10" fmla="*/ 422991 h 947773"/>
                <a:gd name="connsiteX11" fmla="*/ 0 w 797839"/>
                <a:gd name="connsiteY11" fmla="*/ 947773 h 947773"/>
                <a:gd name="connsiteX0" fmla="*/ 0 w 797839"/>
                <a:gd name="connsiteY0" fmla="*/ 947769 h 947769"/>
                <a:gd name="connsiteX1" fmla="*/ 797832 w 797839"/>
                <a:gd name="connsiteY1" fmla="*/ 947769 h 947769"/>
                <a:gd name="connsiteX2" fmla="*/ 797832 w 797839"/>
                <a:gd name="connsiteY2" fmla="*/ 947767 h 947769"/>
                <a:gd name="connsiteX3" fmla="*/ 797833 w 797839"/>
                <a:gd name="connsiteY3" fmla="*/ 947767 h 947769"/>
                <a:gd name="connsiteX4" fmla="*/ 797833 w 797839"/>
                <a:gd name="connsiteY4" fmla="*/ 422985 h 947769"/>
                <a:gd name="connsiteX5" fmla="*/ 797831 w 797839"/>
                <a:gd name="connsiteY5" fmla="*/ 422983 h 947769"/>
                <a:gd name="connsiteX6" fmla="*/ 398920 w 797839"/>
                <a:gd name="connsiteY6" fmla="*/ 0 h 947769"/>
                <a:gd name="connsiteX7" fmla="*/ 1 w 797839"/>
                <a:gd name="connsiteY7" fmla="*/ 422985 h 947769"/>
                <a:gd name="connsiteX8" fmla="*/ 1 w 797839"/>
                <a:gd name="connsiteY8" fmla="*/ 422986 h 947769"/>
                <a:gd name="connsiteX9" fmla="*/ 0 w 797839"/>
                <a:gd name="connsiteY9" fmla="*/ 422987 h 947769"/>
                <a:gd name="connsiteX10" fmla="*/ 0 w 797839"/>
                <a:gd name="connsiteY10" fmla="*/ 947769 h 947769"/>
                <a:gd name="connsiteX0" fmla="*/ 0 w 797839"/>
                <a:gd name="connsiteY0" fmla="*/ 947769 h 947769"/>
                <a:gd name="connsiteX1" fmla="*/ 797832 w 797839"/>
                <a:gd name="connsiteY1" fmla="*/ 947769 h 947769"/>
                <a:gd name="connsiteX2" fmla="*/ 797832 w 797839"/>
                <a:gd name="connsiteY2" fmla="*/ 947767 h 947769"/>
                <a:gd name="connsiteX3" fmla="*/ 797833 w 797839"/>
                <a:gd name="connsiteY3" fmla="*/ 947767 h 947769"/>
                <a:gd name="connsiteX4" fmla="*/ 797833 w 797839"/>
                <a:gd name="connsiteY4" fmla="*/ 422985 h 947769"/>
                <a:gd name="connsiteX5" fmla="*/ 797831 w 797839"/>
                <a:gd name="connsiteY5" fmla="*/ 422983 h 947769"/>
                <a:gd name="connsiteX6" fmla="*/ 398920 w 797839"/>
                <a:gd name="connsiteY6" fmla="*/ 0 h 947769"/>
                <a:gd name="connsiteX7" fmla="*/ 1 w 797839"/>
                <a:gd name="connsiteY7" fmla="*/ 422985 h 947769"/>
                <a:gd name="connsiteX8" fmla="*/ 1 w 797839"/>
                <a:gd name="connsiteY8" fmla="*/ 422986 h 947769"/>
                <a:gd name="connsiteX9" fmla="*/ 0 w 797839"/>
                <a:gd name="connsiteY9" fmla="*/ 422987 h 947769"/>
                <a:gd name="connsiteX10" fmla="*/ 0 w 797839"/>
                <a:gd name="connsiteY10" fmla="*/ 947769 h 947769"/>
                <a:gd name="connsiteX0" fmla="*/ 0 w 797843"/>
                <a:gd name="connsiteY0" fmla="*/ 947769 h 947769"/>
                <a:gd name="connsiteX1" fmla="*/ 797832 w 797843"/>
                <a:gd name="connsiteY1" fmla="*/ 947769 h 947769"/>
                <a:gd name="connsiteX2" fmla="*/ 797832 w 797843"/>
                <a:gd name="connsiteY2" fmla="*/ 947767 h 947769"/>
                <a:gd name="connsiteX3" fmla="*/ 797833 w 797843"/>
                <a:gd name="connsiteY3" fmla="*/ 947767 h 947769"/>
                <a:gd name="connsiteX4" fmla="*/ 797833 w 797843"/>
                <a:gd name="connsiteY4" fmla="*/ 422985 h 947769"/>
                <a:gd name="connsiteX5" fmla="*/ 797831 w 797843"/>
                <a:gd name="connsiteY5" fmla="*/ 422983 h 947769"/>
                <a:gd name="connsiteX6" fmla="*/ 398920 w 797843"/>
                <a:gd name="connsiteY6" fmla="*/ 0 h 947769"/>
                <a:gd name="connsiteX7" fmla="*/ 1 w 797843"/>
                <a:gd name="connsiteY7" fmla="*/ 422985 h 947769"/>
                <a:gd name="connsiteX8" fmla="*/ 1 w 797843"/>
                <a:gd name="connsiteY8" fmla="*/ 422986 h 947769"/>
                <a:gd name="connsiteX9" fmla="*/ 0 w 797843"/>
                <a:gd name="connsiteY9" fmla="*/ 422987 h 947769"/>
                <a:gd name="connsiteX10" fmla="*/ 0 w 797843"/>
                <a:gd name="connsiteY10" fmla="*/ 947769 h 947769"/>
                <a:gd name="connsiteX0" fmla="*/ 604 w 798447"/>
                <a:gd name="connsiteY0" fmla="*/ 947769 h 947769"/>
                <a:gd name="connsiteX1" fmla="*/ 798436 w 798447"/>
                <a:gd name="connsiteY1" fmla="*/ 947769 h 947769"/>
                <a:gd name="connsiteX2" fmla="*/ 798436 w 798447"/>
                <a:gd name="connsiteY2" fmla="*/ 947767 h 947769"/>
                <a:gd name="connsiteX3" fmla="*/ 798437 w 798447"/>
                <a:gd name="connsiteY3" fmla="*/ 947767 h 947769"/>
                <a:gd name="connsiteX4" fmla="*/ 798437 w 798447"/>
                <a:gd name="connsiteY4" fmla="*/ 422985 h 947769"/>
                <a:gd name="connsiteX5" fmla="*/ 798435 w 798447"/>
                <a:gd name="connsiteY5" fmla="*/ 422983 h 947769"/>
                <a:gd name="connsiteX6" fmla="*/ 399524 w 798447"/>
                <a:gd name="connsiteY6" fmla="*/ 0 h 947769"/>
                <a:gd name="connsiteX7" fmla="*/ 605 w 798447"/>
                <a:gd name="connsiteY7" fmla="*/ 422985 h 947769"/>
                <a:gd name="connsiteX8" fmla="*/ 605 w 798447"/>
                <a:gd name="connsiteY8" fmla="*/ 422986 h 947769"/>
                <a:gd name="connsiteX9" fmla="*/ 604 w 798447"/>
                <a:gd name="connsiteY9" fmla="*/ 422987 h 947769"/>
                <a:gd name="connsiteX10" fmla="*/ 604 w 798447"/>
                <a:gd name="connsiteY10" fmla="*/ 947769 h 947769"/>
                <a:gd name="connsiteX0" fmla="*/ 59098 w 856941"/>
                <a:gd name="connsiteY0" fmla="*/ 947769 h 947769"/>
                <a:gd name="connsiteX1" fmla="*/ 856930 w 856941"/>
                <a:gd name="connsiteY1" fmla="*/ 947769 h 947769"/>
                <a:gd name="connsiteX2" fmla="*/ 856930 w 856941"/>
                <a:gd name="connsiteY2" fmla="*/ 947767 h 947769"/>
                <a:gd name="connsiteX3" fmla="*/ 856931 w 856941"/>
                <a:gd name="connsiteY3" fmla="*/ 947767 h 947769"/>
                <a:gd name="connsiteX4" fmla="*/ 856931 w 856941"/>
                <a:gd name="connsiteY4" fmla="*/ 422985 h 947769"/>
                <a:gd name="connsiteX5" fmla="*/ 856929 w 856941"/>
                <a:gd name="connsiteY5" fmla="*/ 422983 h 947769"/>
                <a:gd name="connsiteX6" fmla="*/ 458018 w 856941"/>
                <a:gd name="connsiteY6" fmla="*/ 0 h 947769"/>
                <a:gd name="connsiteX7" fmla="*/ 59099 w 856941"/>
                <a:gd name="connsiteY7" fmla="*/ 422985 h 947769"/>
                <a:gd name="connsiteX8" fmla="*/ 59099 w 856941"/>
                <a:gd name="connsiteY8" fmla="*/ 422986 h 947769"/>
                <a:gd name="connsiteX9" fmla="*/ 59098 w 856941"/>
                <a:gd name="connsiteY9" fmla="*/ 947769 h 947769"/>
                <a:gd name="connsiteX0" fmla="*/ 59098 w 856931"/>
                <a:gd name="connsiteY0" fmla="*/ 947769 h 947769"/>
                <a:gd name="connsiteX1" fmla="*/ 856930 w 856931"/>
                <a:gd name="connsiteY1" fmla="*/ 947769 h 947769"/>
                <a:gd name="connsiteX2" fmla="*/ 856930 w 856931"/>
                <a:gd name="connsiteY2" fmla="*/ 947767 h 947769"/>
                <a:gd name="connsiteX3" fmla="*/ 856931 w 856931"/>
                <a:gd name="connsiteY3" fmla="*/ 947767 h 947769"/>
                <a:gd name="connsiteX4" fmla="*/ 856931 w 856931"/>
                <a:gd name="connsiteY4" fmla="*/ 422985 h 947769"/>
                <a:gd name="connsiteX5" fmla="*/ 458018 w 856931"/>
                <a:gd name="connsiteY5" fmla="*/ 0 h 947769"/>
                <a:gd name="connsiteX6" fmla="*/ 59099 w 856931"/>
                <a:gd name="connsiteY6" fmla="*/ 422985 h 947769"/>
                <a:gd name="connsiteX7" fmla="*/ 59099 w 856931"/>
                <a:gd name="connsiteY7" fmla="*/ 422986 h 947769"/>
                <a:gd name="connsiteX8" fmla="*/ 59098 w 856931"/>
                <a:gd name="connsiteY8" fmla="*/ 947769 h 947769"/>
                <a:gd name="connsiteX0" fmla="*/ 0 w 797833"/>
                <a:gd name="connsiteY0" fmla="*/ 947769 h 947769"/>
                <a:gd name="connsiteX1" fmla="*/ 797832 w 797833"/>
                <a:gd name="connsiteY1" fmla="*/ 947769 h 947769"/>
                <a:gd name="connsiteX2" fmla="*/ 797832 w 797833"/>
                <a:gd name="connsiteY2" fmla="*/ 947767 h 947769"/>
                <a:gd name="connsiteX3" fmla="*/ 797833 w 797833"/>
                <a:gd name="connsiteY3" fmla="*/ 947767 h 947769"/>
                <a:gd name="connsiteX4" fmla="*/ 797833 w 797833"/>
                <a:gd name="connsiteY4" fmla="*/ 422985 h 947769"/>
                <a:gd name="connsiteX5" fmla="*/ 398920 w 797833"/>
                <a:gd name="connsiteY5" fmla="*/ 0 h 947769"/>
                <a:gd name="connsiteX6" fmla="*/ 1 w 797833"/>
                <a:gd name="connsiteY6" fmla="*/ 422985 h 947769"/>
                <a:gd name="connsiteX7" fmla="*/ 1 w 797833"/>
                <a:gd name="connsiteY7" fmla="*/ 422986 h 947769"/>
                <a:gd name="connsiteX8" fmla="*/ 0 w 797833"/>
                <a:gd name="connsiteY8" fmla="*/ 947769 h 947769"/>
                <a:gd name="connsiteX0" fmla="*/ 59098 w 856931"/>
                <a:gd name="connsiteY0" fmla="*/ 947769 h 947769"/>
                <a:gd name="connsiteX1" fmla="*/ 856930 w 856931"/>
                <a:gd name="connsiteY1" fmla="*/ 947769 h 947769"/>
                <a:gd name="connsiteX2" fmla="*/ 856930 w 856931"/>
                <a:gd name="connsiteY2" fmla="*/ 947767 h 947769"/>
                <a:gd name="connsiteX3" fmla="*/ 856931 w 856931"/>
                <a:gd name="connsiteY3" fmla="*/ 947767 h 947769"/>
                <a:gd name="connsiteX4" fmla="*/ 856931 w 856931"/>
                <a:gd name="connsiteY4" fmla="*/ 422985 h 947769"/>
                <a:gd name="connsiteX5" fmla="*/ 458018 w 856931"/>
                <a:gd name="connsiteY5" fmla="*/ 0 h 947769"/>
                <a:gd name="connsiteX6" fmla="*/ 59099 w 856931"/>
                <a:gd name="connsiteY6" fmla="*/ 422985 h 947769"/>
                <a:gd name="connsiteX7" fmla="*/ 59099 w 856931"/>
                <a:gd name="connsiteY7" fmla="*/ 422986 h 947769"/>
                <a:gd name="connsiteX8" fmla="*/ 59098 w 856931"/>
                <a:gd name="connsiteY8" fmla="*/ 947769 h 947769"/>
                <a:gd name="connsiteX0" fmla="*/ 58202 w 856035"/>
                <a:gd name="connsiteY0" fmla="*/ 947769 h 947769"/>
                <a:gd name="connsiteX1" fmla="*/ 856034 w 856035"/>
                <a:gd name="connsiteY1" fmla="*/ 947769 h 947769"/>
                <a:gd name="connsiteX2" fmla="*/ 856034 w 856035"/>
                <a:gd name="connsiteY2" fmla="*/ 947767 h 947769"/>
                <a:gd name="connsiteX3" fmla="*/ 856035 w 856035"/>
                <a:gd name="connsiteY3" fmla="*/ 947767 h 947769"/>
                <a:gd name="connsiteX4" fmla="*/ 856035 w 856035"/>
                <a:gd name="connsiteY4" fmla="*/ 422985 h 947769"/>
                <a:gd name="connsiteX5" fmla="*/ 457122 w 856035"/>
                <a:gd name="connsiteY5" fmla="*/ 0 h 947769"/>
                <a:gd name="connsiteX6" fmla="*/ 58203 w 856035"/>
                <a:gd name="connsiteY6" fmla="*/ 422985 h 947769"/>
                <a:gd name="connsiteX7" fmla="*/ 58203 w 856035"/>
                <a:gd name="connsiteY7" fmla="*/ 422986 h 947769"/>
                <a:gd name="connsiteX8" fmla="*/ 58202 w 856035"/>
                <a:gd name="connsiteY8" fmla="*/ 947769 h 947769"/>
                <a:gd name="connsiteX0" fmla="*/ 1814 w 799647"/>
                <a:gd name="connsiteY0" fmla="*/ 947769 h 947769"/>
                <a:gd name="connsiteX1" fmla="*/ 799646 w 799647"/>
                <a:gd name="connsiteY1" fmla="*/ 947769 h 947769"/>
                <a:gd name="connsiteX2" fmla="*/ 799646 w 799647"/>
                <a:gd name="connsiteY2" fmla="*/ 947767 h 947769"/>
                <a:gd name="connsiteX3" fmla="*/ 799647 w 799647"/>
                <a:gd name="connsiteY3" fmla="*/ 947767 h 947769"/>
                <a:gd name="connsiteX4" fmla="*/ 799647 w 799647"/>
                <a:gd name="connsiteY4" fmla="*/ 422985 h 947769"/>
                <a:gd name="connsiteX5" fmla="*/ 400734 w 799647"/>
                <a:gd name="connsiteY5" fmla="*/ 0 h 947769"/>
                <a:gd name="connsiteX6" fmla="*/ 1815 w 799647"/>
                <a:gd name="connsiteY6" fmla="*/ 422985 h 947769"/>
                <a:gd name="connsiteX7" fmla="*/ 1815 w 799647"/>
                <a:gd name="connsiteY7" fmla="*/ 422986 h 947769"/>
                <a:gd name="connsiteX8" fmla="*/ 1814 w 799647"/>
                <a:gd name="connsiteY8" fmla="*/ 947769 h 947769"/>
                <a:gd name="connsiteX0" fmla="*/ 19956 w 817789"/>
                <a:gd name="connsiteY0" fmla="*/ 947769 h 947769"/>
                <a:gd name="connsiteX1" fmla="*/ 817788 w 817789"/>
                <a:gd name="connsiteY1" fmla="*/ 947769 h 947769"/>
                <a:gd name="connsiteX2" fmla="*/ 817788 w 817789"/>
                <a:gd name="connsiteY2" fmla="*/ 947767 h 947769"/>
                <a:gd name="connsiteX3" fmla="*/ 817789 w 817789"/>
                <a:gd name="connsiteY3" fmla="*/ 947767 h 947769"/>
                <a:gd name="connsiteX4" fmla="*/ 817789 w 817789"/>
                <a:gd name="connsiteY4" fmla="*/ 422985 h 947769"/>
                <a:gd name="connsiteX5" fmla="*/ 418876 w 817789"/>
                <a:gd name="connsiteY5" fmla="*/ 0 h 947769"/>
                <a:gd name="connsiteX6" fmla="*/ 19957 w 817789"/>
                <a:gd name="connsiteY6" fmla="*/ 422985 h 947769"/>
                <a:gd name="connsiteX7" fmla="*/ 19957 w 817789"/>
                <a:gd name="connsiteY7" fmla="*/ 422986 h 947769"/>
                <a:gd name="connsiteX8" fmla="*/ 19956 w 817789"/>
                <a:gd name="connsiteY8" fmla="*/ 947769 h 947769"/>
                <a:gd name="connsiteX0" fmla="*/ 76771 w 874604"/>
                <a:gd name="connsiteY0" fmla="*/ 947769 h 947769"/>
                <a:gd name="connsiteX1" fmla="*/ 874603 w 874604"/>
                <a:gd name="connsiteY1" fmla="*/ 947769 h 947769"/>
                <a:gd name="connsiteX2" fmla="*/ 874603 w 874604"/>
                <a:gd name="connsiteY2" fmla="*/ 947767 h 947769"/>
                <a:gd name="connsiteX3" fmla="*/ 874604 w 874604"/>
                <a:gd name="connsiteY3" fmla="*/ 947767 h 947769"/>
                <a:gd name="connsiteX4" fmla="*/ 874604 w 874604"/>
                <a:gd name="connsiteY4" fmla="*/ 422985 h 947769"/>
                <a:gd name="connsiteX5" fmla="*/ 475691 w 874604"/>
                <a:gd name="connsiteY5" fmla="*/ 0 h 947769"/>
                <a:gd name="connsiteX6" fmla="*/ 76772 w 874604"/>
                <a:gd name="connsiteY6" fmla="*/ 422985 h 947769"/>
                <a:gd name="connsiteX7" fmla="*/ 76771 w 874604"/>
                <a:gd name="connsiteY7" fmla="*/ 947769 h 947769"/>
                <a:gd name="connsiteX0" fmla="*/ 76771 w 874604"/>
                <a:gd name="connsiteY0" fmla="*/ 947769 h 947769"/>
                <a:gd name="connsiteX1" fmla="*/ 874603 w 874604"/>
                <a:gd name="connsiteY1" fmla="*/ 947769 h 947769"/>
                <a:gd name="connsiteX2" fmla="*/ 874603 w 874604"/>
                <a:gd name="connsiteY2" fmla="*/ 947767 h 947769"/>
                <a:gd name="connsiteX3" fmla="*/ 874604 w 874604"/>
                <a:gd name="connsiteY3" fmla="*/ 947767 h 947769"/>
                <a:gd name="connsiteX4" fmla="*/ 874604 w 874604"/>
                <a:gd name="connsiteY4" fmla="*/ 422985 h 947769"/>
                <a:gd name="connsiteX5" fmla="*/ 475691 w 874604"/>
                <a:gd name="connsiteY5" fmla="*/ 0 h 947769"/>
                <a:gd name="connsiteX6" fmla="*/ 76772 w 874604"/>
                <a:gd name="connsiteY6" fmla="*/ 422985 h 947769"/>
                <a:gd name="connsiteX7" fmla="*/ 76771 w 874604"/>
                <a:gd name="connsiteY7" fmla="*/ 947769 h 947769"/>
                <a:gd name="connsiteX0" fmla="*/ 60597 w 858430"/>
                <a:gd name="connsiteY0" fmla="*/ 947769 h 947769"/>
                <a:gd name="connsiteX1" fmla="*/ 858429 w 858430"/>
                <a:gd name="connsiteY1" fmla="*/ 947769 h 947769"/>
                <a:gd name="connsiteX2" fmla="*/ 858429 w 858430"/>
                <a:gd name="connsiteY2" fmla="*/ 947767 h 947769"/>
                <a:gd name="connsiteX3" fmla="*/ 858430 w 858430"/>
                <a:gd name="connsiteY3" fmla="*/ 947767 h 947769"/>
                <a:gd name="connsiteX4" fmla="*/ 858430 w 858430"/>
                <a:gd name="connsiteY4" fmla="*/ 422985 h 947769"/>
                <a:gd name="connsiteX5" fmla="*/ 459517 w 858430"/>
                <a:gd name="connsiteY5" fmla="*/ 0 h 947769"/>
                <a:gd name="connsiteX6" fmla="*/ 60598 w 858430"/>
                <a:gd name="connsiteY6" fmla="*/ 422985 h 947769"/>
                <a:gd name="connsiteX7" fmla="*/ 60597 w 858430"/>
                <a:gd name="connsiteY7" fmla="*/ 947769 h 947769"/>
                <a:gd name="connsiteX0" fmla="*/ 0 w 797833"/>
                <a:gd name="connsiteY0" fmla="*/ 947769 h 947769"/>
                <a:gd name="connsiteX1" fmla="*/ 797832 w 797833"/>
                <a:gd name="connsiteY1" fmla="*/ 947769 h 947769"/>
                <a:gd name="connsiteX2" fmla="*/ 797832 w 797833"/>
                <a:gd name="connsiteY2" fmla="*/ 947767 h 947769"/>
                <a:gd name="connsiteX3" fmla="*/ 797833 w 797833"/>
                <a:gd name="connsiteY3" fmla="*/ 947767 h 947769"/>
                <a:gd name="connsiteX4" fmla="*/ 797833 w 797833"/>
                <a:gd name="connsiteY4" fmla="*/ 422985 h 947769"/>
                <a:gd name="connsiteX5" fmla="*/ 398920 w 797833"/>
                <a:gd name="connsiteY5" fmla="*/ 0 h 947769"/>
                <a:gd name="connsiteX6" fmla="*/ 1 w 797833"/>
                <a:gd name="connsiteY6" fmla="*/ 422985 h 947769"/>
                <a:gd name="connsiteX7" fmla="*/ 0 w 797833"/>
                <a:gd name="connsiteY7" fmla="*/ 947769 h 947769"/>
                <a:gd name="connsiteX0" fmla="*/ 0 w 827382"/>
                <a:gd name="connsiteY0" fmla="*/ 947769 h 947769"/>
                <a:gd name="connsiteX1" fmla="*/ 797832 w 827382"/>
                <a:gd name="connsiteY1" fmla="*/ 947769 h 947769"/>
                <a:gd name="connsiteX2" fmla="*/ 797832 w 827382"/>
                <a:gd name="connsiteY2" fmla="*/ 947767 h 947769"/>
                <a:gd name="connsiteX3" fmla="*/ 797833 w 827382"/>
                <a:gd name="connsiteY3" fmla="*/ 947767 h 947769"/>
                <a:gd name="connsiteX4" fmla="*/ 797833 w 827382"/>
                <a:gd name="connsiteY4" fmla="*/ 422985 h 947769"/>
                <a:gd name="connsiteX5" fmla="*/ 398920 w 827382"/>
                <a:gd name="connsiteY5" fmla="*/ 0 h 947769"/>
                <a:gd name="connsiteX6" fmla="*/ 1 w 827382"/>
                <a:gd name="connsiteY6" fmla="*/ 422985 h 947769"/>
                <a:gd name="connsiteX7" fmla="*/ 0 w 827382"/>
                <a:gd name="connsiteY7" fmla="*/ 947769 h 947769"/>
                <a:gd name="connsiteX0" fmla="*/ 0 w 797833"/>
                <a:gd name="connsiteY0" fmla="*/ 947769 h 947769"/>
                <a:gd name="connsiteX1" fmla="*/ 797832 w 797833"/>
                <a:gd name="connsiteY1" fmla="*/ 947769 h 947769"/>
                <a:gd name="connsiteX2" fmla="*/ 797832 w 797833"/>
                <a:gd name="connsiteY2" fmla="*/ 947767 h 947769"/>
                <a:gd name="connsiteX3" fmla="*/ 797833 w 797833"/>
                <a:gd name="connsiteY3" fmla="*/ 947767 h 947769"/>
                <a:gd name="connsiteX4" fmla="*/ 797833 w 797833"/>
                <a:gd name="connsiteY4" fmla="*/ 422985 h 947769"/>
                <a:gd name="connsiteX5" fmla="*/ 398920 w 797833"/>
                <a:gd name="connsiteY5" fmla="*/ 0 h 947769"/>
                <a:gd name="connsiteX6" fmla="*/ 1 w 797833"/>
                <a:gd name="connsiteY6" fmla="*/ 422985 h 947769"/>
                <a:gd name="connsiteX7" fmla="*/ 0 w 797833"/>
                <a:gd name="connsiteY7" fmla="*/ 947769 h 947769"/>
                <a:gd name="connsiteX0" fmla="*/ 0 w 797919"/>
                <a:gd name="connsiteY0" fmla="*/ 947769 h 947769"/>
                <a:gd name="connsiteX1" fmla="*/ 797832 w 797919"/>
                <a:gd name="connsiteY1" fmla="*/ 947769 h 947769"/>
                <a:gd name="connsiteX2" fmla="*/ 797832 w 797919"/>
                <a:gd name="connsiteY2" fmla="*/ 947767 h 947769"/>
                <a:gd name="connsiteX3" fmla="*/ 797833 w 797919"/>
                <a:gd name="connsiteY3" fmla="*/ 947767 h 947769"/>
                <a:gd name="connsiteX4" fmla="*/ 797833 w 797919"/>
                <a:gd name="connsiteY4" fmla="*/ 422985 h 947769"/>
                <a:gd name="connsiteX5" fmla="*/ 398920 w 797919"/>
                <a:gd name="connsiteY5" fmla="*/ 0 h 947769"/>
                <a:gd name="connsiteX6" fmla="*/ 1 w 797919"/>
                <a:gd name="connsiteY6" fmla="*/ 422985 h 947769"/>
                <a:gd name="connsiteX7" fmla="*/ 0 w 797919"/>
                <a:gd name="connsiteY7" fmla="*/ 947769 h 947769"/>
                <a:gd name="connsiteX0" fmla="*/ 0 w 797919"/>
                <a:gd name="connsiteY0" fmla="*/ 947769 h 947769"/>
                <a:gd name="connsiteX1" fmla="*/ 797832 w 797919"/>
                <a:gd name="connsiteY1" fmla="*/ 947769 h 947769"/>
                <a:gd name="connsiteX2" fmla="*/ 797832 w 797919"/>
                <a:gd name="connsiteY2" fmla="*/ 947767 h 947769"/>
                <a:gd name="connsiteX3" fmla="*/ 797833 w 797919"/>
                <a:gd name="connsiteY3" fmla="*/ 947767 h 947769"/>
                <a:gd name="connsiteX4" fmla="*/ 797833 w 797919"/>
                <a:gd name="connsiteY4" fmla="*/ 422985 h 947769"/>
                <a:gd name="connsiteX5" fmla="*/ 398920 w 797919"/>
                <a:gd name="connsiteY5" fmla="*/ 0 h 947769"/>
                <a:gd name="connsiteX6" fmla="*/ 1 w 797919"/>
                <a:gd name="connsiteY6" fmla="*/ 422985 h 947769"/>
                <a:gd name="connsiteX7" fmla="*/ 0 w 797919"/>
                <a:gd name="connsiteY7" fmla="*/ 947769 h 947769"/>
                <a:gd name="connsiteX0" fmla="*/ 0 w 797833"/>
                <a:gd name="connsiteY0" fmla="*/ 947769 h 947769"/>
                <a:gd name="connsiteX1" fmla="*/ 797832 w 797833"/>
                <a:gd name="connsiteY1" fmla="*/ 947769 h 947769"/>
                <a:gd name="connsiteX2" fmla="*/ 797832 w 797833"/>
                <a:gd name="connsiteY2" fmla="*/ 947767 h 947769"/>
                <a:gd name="connsiteX3" fmla="*/ 797833 w 797833"/>
                <a:gd name="connsiteY3" fmla="*/ 947767 h 947769"/>
                <a:gd name="connsiteX4" fmla="*/ 797833 w 797833"/>
                <a:gd name="connsiteY4" fmla="*/ 422985 h 947769"/>
                <a:gd name="connsiteX5" fmla="*/ 398920 w 797833"/>
                <a:gd name="connsiteY5" fmla="*/ 0 h 947769"/>
                <a:gd name="connsiteX6" fmla="*/ 1 w 797833"/>
                <a:gd name="connsiteY6" fmla="*/ 422985 h 947769"/>
                <a:gd name="connsiteX7" fmla="*/ 0 w 797833"/>
                <a:gd name="connsiteY7" fmla="*/ 947769 h 947769"/>
                <a:gd name="connsiteX0" fmla="*/ 0 w 797833"/>
                <a:gd name="connsiteY0" fmla="*/ 947769 h 947769"/>
                <a:gd name="connsiteX1" fmla="*/ 797832 w 797833"/>
                <a:gd name="connsiteY1" fmla="*/ 947769 h 947769"/>
                <a:gd name="connsiteX2" fmla="*/ 797832 w 797833"/>
                <a:gd name="connsiteY2" fmla="*/ 947767 h 947769"/>
                <a:gd name="connsiteX3" fmla="*/ 797833 w 797833"/>
                <a:gd name="connsiteY3" fmla="*/ 947767 h 947769"/>
                <a:gd name="connsiteX4" fmla="*/ 797833 w 797833"/>
                <a:gd name="connsiteY4" fmla="*/ 422985 h 947769"/>
                <a:gd name="connsiteX5" fmla="*/ 398920 w 797833"/>
                <a:gd name="connsiteY5" fmla="*/ 0 h 947769"/>
                <a:gd name="connsiteX6" fmla="*/ 1 w 797833"/>
                <a:gd name="connsiteY6" fmla="*/ 422985 h 947769"/>
                <a:gd name="connsiteX7" fmla="*/ 0 w 797833"/>
                <a:gd name="connsiteY7" fmla="*/ 947769 h 947769"/>
                <a:gd name="connsiteX0" fmla="*/ 0 w 797833"/>
                <a:gd name="connsiteY0" fmla="*/ 947817 h 947817"/>
                <a:gd name="connsiteX1" fmla="*/ 797832 w 797833"/>
                <a:gd name="connsiteY1" fmla="*/ 947817 h 947817"/>
                <a:gd name="connsiteX2" fmla="*/ 797832 w 797833"/>
                <a:gd name="connsiteY2" fmla="*/ 947815 h 947817"/>
                <a:gd name="connsiteX3" fmla="*/ 797833 w 797833"/>
                <a:gd name="connsiteY3" fmla="*/ 947815 h 947817"/>
                <a:gd name="connsiteX4" fmla="*/ 797833 w 797833"/>
                <a:gd name="connsiteY4" fmla="*/ 423033 h 947817"/>
                <a:gd name="connsiteX5" fmla="*/ 398920 w 797833"/>
                <a:gd name="connsiteY5" fmla="*/ 48 h 947817"/>
                <a:gd name="connsiteX6" fmla="*/ 1 w 797833"/>
                <a:gd name="connsiteY6" fmla="*/ 423033 h 947817"/>
                <a:gd name="connsiteX7" fmla="*/ 0 w 797833"/>
                <a:gd name="connsiteY7" fmla="*/ 947817 h 947817"/>
                <a:gd name="connsiteX0" fmla="*/ 0 w 798347"/>
                <a:gd name="connsiteY0" fmla="*/ 947817 h 947817"/>
                <a:gd name="connsiteX1" fmla="*/ 797832 w 798347"/>
                <a:gd name="connsiteY1" fmla="*/ 947817 h 947817"/>
                <a:gd name="connsiteX2" fmla="*/ 797832 w 798347"/>
                <a:gd name="connsiteY2" fmla="*/ 947815 h 947817"/>
                <a:gd name="connsiteX3" fmla="*/ 797833 w 798347"/>
                <a:gd name="connsiteY3" fmla="*/ 947815 h 947817"/>
                <a:gd name="connsiteX4" fmla="*/ 797833 w 798347"/>
                <a:gd name="connsiteY4" fmla="*/ 423033 h 947817"/>
                <a:gd name="connsiteX5" fmla="*/ 398920 w 798347"/>
                <a:gd name="connsiteY5" fmla="*/ 48 h 947817"/>
                <a:gd name="connsiteX6" fmla="*/ 1 w 798347"/>
                <a:gd name="connsiteY6" fmla="*/ 423033 h 947817"/>
                <a:gd name="connsiteX7" fmla="*/ 0 w 798347"/>
                <a:gd name="connsiteY7" fmla="*/ 947817 h 947817"/>
                <a:gd name="connsiteX0" fmla="*/ 0 w 798347"/>
                <a:gd name="connsiteY0" fmla="*/ 947817 h 947817"/>
                <a:gd name="connsiteX1" fmla="*/ 797832 w 798347"/>
                <a:gd name="connsiteY1" fmla="*/ 947817 h 947817"/>
                <a:gd name="connsiteX2" fmla="*/ 797832 w 798347"/>
                <a:gd name="connsiteY2" fmla="*/ 947815 h 947817"/>
                <a:gd name="connsiteX3" fmla="*/ 797833 w 798347"/>
                <a:gd name="connsiteY3" fmla="*/ 947815 h 947817"/>
                <a:gd name="connsiteX4" fmla="*/ 797833 w 798347"/>
                <a:gd name="connsiteY4" fmla="*/ 423033 h 947817"/>
                <a:gd name="connsiteX5" fmla="*/ 398920 w 798347"/>
                <a:gd name="connsiteY5" fmla="*/ 48 h 947817"/>
                <a:gd name="connsiteX6" fmla="*/ 1 w 798347"/>
                <a:gd name="connsiteY6" fmla="*/ 423033 h 947817"/>
                <a:gd name="connsiteX7" fmla="*/ 0 w 798347"/>
                <a:gd name="connsiteY7" fmla="*/ 947817 h 947817"/>
                <a:gd name="connsiteX0" fmla="*/ 0 w 798347"/>
                <a:gd name="connsiteY0" fmla="*/ 947817 h 947817"/>
                <a:gd name="connsiteX1" fmla="*/ 797832 w 798347"/>
                <a:gd name="connsiteY1" fmla="*/ 947817 h 947817"/>
                <a:gd name="connsiteX2" fmla="*/ 797832 w 798347"/>
                <a:gd name="connsiteY2" fmla="*/ 947815 h 947817"/>
                <a:gd name="connsiteX3" fmla="*/ 797833 w 798347"/>
                <a:gd name="connsiteY3" fmla="*/ 947815 h 947817"/>
                <a:gd name="connsiteX4" fmla="*/ 797833 w 798347"/>
                <a:gd name="connsiteY4" fmla="*/ 423033 h 947817"/>
                <a:gd name="connsiteX5" fmla="*/ 398920 w 798347"/>
                <a:gd name="connsiteY5" fmla="*/ 48 h 947817"/>
                <a:gd name="connsiteX6" fmla="*/ 1 w 798347"/>
                <a:gd name="connsiteY6" fmla="*/ 423033 h 947817"/>
                <a:gd name="connsiteX7" fmla="*/ 0 w 798347"/>
                <a:gd name="connsiteY7" fmla="*/ 947817 h 947817"/>
                <a:gd name="connsiteX0" fmla="*/ 0 w 798347"/>
                <a:gd name="connsiteY0" fmla="*/ 947769 h 947769"/>
                <a:gd name="connsiteX1" fmla="*/ 797832 w 798347"/>
                <a:gd name="connsiteY1" fmla="*/ 947769 h 947769"/>
                <a:gd name="connsiteX2" fmla="*/ 797832 w 798347"/>
                <a:gd name="connsiteY2" fmla="*/ 947767 h 947769"/>
                <a:gd name="connsiteX3" fmla="*/ 797833 w 798347"/>
                <a:gd name="connsiteY3" fmla="*/ 947767 h 947769"/>
                <a:gd name="connsiteX4" fmla="*/ 797833 w 798347"/>
                <a:gd name="connsiteY4" fmla="*/ 422985 h 947769"/>
                <a:gd name="connsiteX5" fmla="*/ 398920 w 798347"/>
                <a:gd name="connsiteY5" fmla="*/ 0 h 947769"/>
                <a:gd name="connsiteX6" fmla="*/ 1 w 798347"/>
                <a:gd name="connsiteY6" fmla="*/ 422985 h 947769"/>
                <a:gd name="connsiteX7" fmla="*/ 0 w 798347"/>
                <a:gd name="connsiteY7" fmla="*/ 947769 h 94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8347" h="947769">
                  <a:moveTo>
                    <a:pt x="0" y="947769"/>
                  </a:moveTo>
                  <a:lnTo>
                    <a:pt x="797832" y="947769"/>
                  </a:lnTo>
                  <a:lnTo>
                    <a:pt x="797832" y="947767"/>
                  </a:lnTo>
                  <a:lnTo>
                    <a:pt x="797833" y="947767"/>
                  </a:lnTo>
                  <a:cubicBezTo>
                    <a:pt x="797833" y="772840"/>
                    <a:pt x="798991" y="597908"/>
                    <a:pt x="797833" y="422985"/>
                  </a:cubicBezTo>
                  <a:cubicBezTo>
                    <a:pt x="796661" y="245974"/>
                    <a:pt x="503317" y="23132"/>
                    <a:pt x="398920" y="0"/>
                  </a:cubicBezTo>
                  <a:cubicBezTo>
                    <a:pt x="297244" y="19050"/>
                    <a:pt x="6616" y="248695"/>
                    <a:pt x="1" y="422985"/>
                  </a:cubicBezTo>
                  <a:cubicBezTo>
                    <a:pt x="1" y="597913"/>
                    <a:pt x="0" y="772841"/>
                    <a:pt x="0" y="94776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1" name="Freeform 132"/>
            <p:cNvSpPr/>
            <p:nvPr/>
          </p:nvSpPr>
          <p:spPr>
            <a:xfrm>
              <a:off x="10774490" y="-2170559"/>
              <a:ext cx="184772" cy="321502"/>
            </a:xfrm>
            <a:custGeom>
              <a:avLst/>
              <a:gdLst>
                <a:gd name="connsiteX0" fmla="*/ 57150 w 114300"/>
                <a:gd name="connsiteY0" fmla="*/ 0 h 198881"/>
                <a:gd name="connsiteX1" fmla="*/ 114300 w 114300"/>
                <a:gd name="connsiteY1" fmla="*/ 57150 h 198881"/>
                <a:gd name="connsiteX2" fmla="*/ 97561 w 114300"/>
                <a:gd name="connsiteY2" fmla="*/ 97561 h 198881"/>
                <a:gd name="connsiteX3" fmla="*/ 83608 w 114300"/>
                <a:gd name="connsiteY3" fmla="*/ 103341 h 198881"/>
                <a:gd name="connsiteX4" fmla="*/ 103415 w 114300"/>
                <a:gd name="connsiteY4" fmla="*/ 198881 h 198881"/>
                <a:gd name="connsiteX5" fmla="*/ 10885 w 114300"/>
                <a:gd name="connsiteY5" fmla="*/ 198881 h 198881"/>
                <a:gd name="connsiteX6" fmla="*/ 30693 w 114300"/>
                <a:gd name="connsiteY6" fmla="*/ 103341 h 198881"/>
                <a:gd name="connsiteX7" fmla="*/ 16739 w 114300"/>
                <a:gd name="connsiteY7" fmla="*/ 97561 h 198881"/>
                <a:gd name="connsiteX8" fmla="*/ 0 w 114300"/>
                <a:gd name="connsiteY8" fmla="*/ 57150 h 198881"/>
                <a:gd name="connsiteX9" fmla="*/ 57150 w 114300"/>
                <a:gd name="connsiteY9" fmla="*/ 0 h 198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198881">
                  <a:moveTo>
                    <a:pt x="57150" y="0"/>
                  </a:moveTo>
                  <a:cubicBezTo>
                    <a:pt x="88713" y="0"/>
                    <a:pt x="114300" y="25587"/>
                    <a:pt x="114300" y="57150"/>
                  </a:cubicBezTo>
                  <a:cubicBezTo>
                    <a:pt x="114300" y="72931"/>
                    <a:pt x="107903" y="87219"/>
                    <a:pt x="97561" y="97561"/>
                  </a:cubicBezTo>
                  <a:lnTo>
                    <a:pt x="83608" y="103341"/>
                  </a:lnTo>
                  <a:lnTo>
                    <a:pt x="103415" y="198881"/>
                  </a:lnTo>
                  <a:lnTo>
                    <a:pt x="10885" y="198881"/>
                  </a:lnTo>
                  <a:lnTo>
                    <a:pt x="30693" y="103341"/>
                  </a:lnTo>
                  <a:lnTo>
                    <a:pt x="16739" y="97561"/>
                  </a:lnTo>
                  <a:cubicBezTo>
                    <a:pt x="6397" y="87219"/>
                    <a:pt x="0" y="72931"/>
                    <a:pt x="0" y="57150"/>
                  </a:cubicBezTo>
                  <a:cubicBezTo>
                    <a:pt x="0" y="25587"/>
                    <a:pt x="25587" y="0"/>
                    <a:pt x="57150"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72" name="Rectangle 71"/>
          <p:cNvSpPr>
            <a:spLocks noChangeAspect="1"/>
          </p:cNvSpPr>
          <p:nvPr/>
        </p:nvSpPr>
        <p:spPr bwMode="auto">
          <a:xfrm>
            <a:off x="739925" y="6292859"/>
            <a:ext cx="2452307" cy="50095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60" tIns="9144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Secures &amp; protects</a:t>
            </a:r>
          </a:p>
        </p:txBody>
      </p:sp>
      <p:sp>
        <p:nvSpPr>
          <p:cNvPr id="73" name="Pentagon 72"/>
          <p:cNvSpPr/>
          <p:nvPr/>
        </p:nvSpPr>
        <p:spPr bwMode="auto">
          <a:xfrm>
            <a:off x="0" y="6242853"/>
            <a:ext cx="192024" cy="481395"/>
          </a:xfrm>
          <a:prstGeom prst="homePlate">
            <a:avLst>
              <a:gd name="adj" fmla="val 23545"/>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238993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0" y="487"/>
            <a:ext cx="12192000" cy="6934130"/>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latin typeface="Segoe UI"/>
            </a:endParaRPr>
          </a:p>
        </p:txBody>
      </p:sp>
      <p:sp>
        <p:nvSpPr>
          <p:cNvPr id="78" name="Rectangle 77"/>
          <p:cNvSpPr/>
          <p:nvPr/>
        </p:nvSpPr>
        <p:spPr bwMode="auto">
          <a:xfrm>
            <a:off x="124771" y="91137"/>
            <a:ext cx="11877497" cy="437753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372" b="1" kern="0" dirty="0">
                <a:solidFill>
                  <a:srgbClr val="FFFF00"/>
                </a:solidFill>
                <a:latin typeface="Segoe UI"/>
                <a:ea typeface="Segoe UI" pitchFamily="34" charset="0"/>
                <a:cs typeface="Segoe UI" pitchFamily="34" charset="0"/>
              </a:rPr>
              <a:t>Platform Services</a:t>
            </a:r>
          </a:p>
        </p:txBody>
      </p:sp>
      <p:sp>
        <p:nvSpPr>
          <p:cNvPr id="75" name="Rectangle 74"/>
          <p:cNvSpPr/>
          <p:nvPr/>
        </p:nvSpPr>
        <p:spPr bwMode="auto">
          <a:xfrm>
            <a:off x="348143" y="522379"/>
            <a:ext cx="1517289" cy="3896966"/>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372" b="1" kern="0" dirty="0">
                <a:solidFill>
                  <a:srgbClr val="FFFFFF"/>
                </a:solidFill>
                <a:latin typeface="Segoe UI"/>
                <a:ea typeface="Segoe UI" pitchFamily="34" charset="0"/>
                <a:cs typeface="Segoe UI" pitchFamily="34" charset="0"/>
              </a:rPr>
              <a:t>Security &amp; Management</a:t>
            </a:r>
          </a:p>
        </p:txBody>
      </p:sp>
      <p:sp>
        <p:nvSpPr>
          <p:cNvPr id="87" name="Rectangle 86"/>
          <p:cNvSpPr/>
          <p:nvPr/>
        </p:nvSpPr>
        <p:spPr bwMode="auto">
          <a:xfrm>
            <a:off x="0" y="4468669"/>
            <a:ext cx="12192000" cy="2404834"/>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algn="ctr" defTabSz="895923" fontAlgn="base">
              <a:lnSpc>
                <a:spcPct val="90000"/>
              </a:lnSpc>
            </a:pPr>
            <a:r>
              <a:rPr lang="en-US" sz="1372" b="1" kern="0" dirty="0">
                <a:solidFill>
                  <a:srgbClr val="FFFF00"/>
                </a:solidFill>
                <a:latin typeface="Segoe UI"/>
                <a:ea typeface="Segoe UI" pitchFamily="34" charset="0"/>
                <a:cs typeface="Segoe UI" pitchFamily="34" charset="0"/>
              </a:rPr>
              <a:t>Infrastructure Services</a:t>
            </a:r>
          </a:p>
        </p:txBody>
      </p:sp>
      <p:sp>
        <p:nvSpPr>
          <p:cNvPr id="31" name="Rectangle 30"/>
          <p:cNvSpPr/>
          <p:nvPr/>
        </p:nvSpPr>
        <p:spPr bwMode="auto">
          <a:xfrm>
            <a:off x="124771" y="4834576"/>
            <a:ext cx="2577487" cy="77387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latin typeface="Segoe UI"/>
                <a:ea typeface="Segoe UI" pitchFamily="34" charset="0"/>
                <a:cs typeface="Segoe UI" pitchFamily="34" charset="0"/>
              </a:rPr>
              <a:t>Compute</a:t>
            </a:r>
          </a:p>
        </p:txBody>
      </p:sp>
      <p:sp>
        <p:nvSpPr>
          <p:cNvPr id="32" name="Rectangle 31"/>
          <p:cNvSpPr/>
          <p:nvPr/>
        </p:nvSpPr>
        <p:spPr bwMode="auto">
          <a:xfrm>
            <a:off x="2879912" y="4834576"/>
            <a:ext cx="2835269" cy="77427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latin typeface="Segoe UI"/>
                <a:ea typeface="Segoe UI" pitchFamily="34" charset="0"/>
                <a:cs typeface="Segoe UI" pitchFamily="34" charset="0"/>
              </a:rPr>
              <a:t>Storage</a:t>
            </a:r>
          </a:p>
        </p:txBody>
      </p:sp>
      <p:sp>
        <p:nvSpPr>
          <p:cNvPr id="56" name="Rectangle 55"/>
          <p:cNvSpPr/>
          <p:nvPr/>
        </p:nvSpPr>
        <p:spPr bwMode="auto">
          <a:xfrm>
            <a:off x="-140398" y="5735057"/>
            <a:ext cx="12393406" cy="1075843"/>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algn="ctr" defTabSz="895923" fontAlgn="base">
              <a:lnSpc>
                <a:spcPct val="90000"/>
              </a:lnSpc>
            </a:pPr>
            <a:r>
              <a:rPr lang="en-US" sz="1372" b="1" kern="0" dirty="0">
                <a:gradFill>
                  <a:gsLst>
                    <a:gs pos="0">
                      <a:srgbClr val="FFFFFF"/>
                    </a:gs>
                    <a:gs pos="100000">
                      <a:srgbClr val="FFFFFF"/>
                    </a:gs>
                  </a:gsLst>
                  <a:lin ang="5400000" scaled="0"/>
                </a:gradFill>
                <a:latin typeface="Segoe UI"/>
                <a:ea typeface="Segoe UI" pitchFamily="34" charset="0"/>
                <a:cs typeface="Segoe UI" pitchFamily="34" charset="0"/>
              </a:rPr>
              <a:t>Datacenter Infrastructure (24 Regions)</a:t>
            </a:r>
          </a:p>
        </p:txBody>
      </p:sp>
      <p:grpSp>
        <p:nvGrpSpPr>
          <p:cNvPr id="5" name="Group 4"/>
          <p:cNvGrpSpPr/>
          <p:nvPr/>
        </p:nvGrpSpPr>
        <p:grpSpPr>
          <a:xfrm>
            <a:off x="-246426" y="6169666"/>
            <a:ext cx="12602556" cy="764951"/>
            <a:chOff x="-224921" y="6392494"/>
            <a:chExt cx="12855263" cy="780290"/>
          </a:xfrm>
        </p:grpSpPr>
        <p:pic>
          <p:nvPicPr>
            <p:cNvPr id="3" name="Picture 2"/>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385697" y="6392494"/>
              <a:ext cx="780290" cy="780290"/>
            </a:xfrm>
            <a:prstGeom prst="rect">
              <a:avLst/>
            </a:prstGeom>
          </p:spPr>
        </p:pic>
        <p:pic>
          <p:nvPicPr>
            <p:cNvPr id="45" name="Picture 44"/>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191006" y="6392494"/>
              <a:ext cx="780290" cy="780290"/>
            </a:xfrm>
            <a:prstGeom prst="rect">
              <a:avLst/>
            </a:prstGeom>
          </p:spPr>
        </p:pic>
        <p:pic>
          <p:nvPicPr>
            <p:cNvPr id="46" name="Picture 45"/>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996315" y="6392494"/>
              <a:ext cx="780290" cy="780290"/>
            </a:xfrm>
            <a:prstGeom prst="rect">
              <a:avLst/>
            </a:prstGeom>
          </p:spPr>
        </p:pic>
        <p:pic>
          <p:nvPicPr>
            <p:cNvPr id="47" name="Picture 46"/>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3796962" y="6392494"/>
              <a:ext cx="780290" cy="780290"/>
            </a:xfrm>
            <a:prstGeom prst="rect">
              <a:avLst/>
            </a:prstGeom>
          </p:spPr>
        </p:pic>
        <p:pic>
          <p:nvPicPr>
            <p:cNvPr id="48" name="Picture 47"/>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4602271" y="6392494"/>
              <a:ext cx="780290" cy="780290"/>
            </a:xfrm>
            <a:prstGeom prst="rect">
              <a:avLst/>
            </a:prstGeom>
          </p:spPr>
        </p:pic>
        <p:pic>
          <p:nvPicPr>
            <p:cNvPr id="49" name="Picture 48"/>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5407580" y="6392494"/>
              <a:ext cx="780290" cy="780290"/>
            </a:xfrm>
            <a:prstGeom prst="rect">
              <a:avLst/>
            </a:prstGeom>
          </p:spPr>
        </p:pic>
        <p:pic>
          <p:nvPicPr>
            <p:cNvPr id="50" name="Picture 49"/>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6212889" y="6392494"/>
              <a:ext cx="780290" cy="780290"/>
            </a:xfrm>
            <a:prstGeom prst="rect">
              <a:avLst/>
            </a:prstGeom>
          </p:spPr>
        </p:pic>
        <p:pic>
          <p:nvPicPr>
            <p:cNvPr id="51" name="Picture 50"/>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7018198" y="6392494"/>
              <a:ext cx="780290" cy="780290"/>
            </a:xfrm>
            <a:prstGeom prst="rect">
              <a:avLst/>
            </a:prstGeom>
          </p:spPr>
        </p:pic>
        <p:pic>
          <p:nvPicPr>
            <p:cNvPr id="52" name="Picture 51"/>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7823507" y="6392494"/>
              <a:ext cx="780290" cy="780290"/>
            </a:xfrm>
            <a:prstGeom prst="rect">
              <a:avLst/>
            </a:prstGeom>
          </p:spPr>
        </p:pic>
        <p:pic>
          <p:nvPicPr>
            <p:cNvPr id="53" name="Picture 52"/>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8628816" y="6392494"/>
              <a:ext cx="780290" cy="780290"/>
            </a:xfrm>
            <a:prstGeom prst="rect">
              <a:avLst/>
            </a:prstGeom>
          </p:spPr>
        </p:pic>
        <p:pic>
          <p:nvPicPr>
            <p:cNvPr id="54" name="Picture 53"/>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9434125" y="6392494"/>
              <a:ext cx="780290" cy="780290"/>
            </a:xfrm>
            <a:prstGeom prst="rect">
              <a:avLst/>
            </a:prstGeom>
          </p:spPr>
        </p:pic>
        <p:pic>
          <p:nvPicPr>
            <p:cNvPr id="55" name="Picture 54"/>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0239434" y="6392494"/>
              <a:ext cx="780290" cy="780290"/>
            </a:xfrm>
            <a:prstGeom prst="rect">
              <a:avLst/>
            </a:prstGeom>
          </p:spPr>
        </p:pic>
        <p:pic>
          <p:nvPicPr>
            <p:cNvPr id="57" name="Picture 56"/>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1044743" y="6392494"/>
              <a:ext cx="780290" cy="780290"/>
            </a:xfrm>
            <a:prstGeom prst="rect">
              <a:avLst/>
            </a:prstGeom>
          </p:spPr>
        </p:pic>
        <p:pic>
          <p:nvPicPr>
            <p:cNvPr id="58" name="Picture 57"/>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1850052" y="6392494"/>
              <a:ext cx="780290" cy="780290"/>
            </a:xfrm>
            <a:prstGeom prst="rect">
              <a:avLst/>
            </a:prstGeom>
          </p:spPr>
        </p:pic>
        <p:pic>
          <p:nvPicPr>
            <p:cNvPr id="59" name="Picture 58"/>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24921" y="6392494"/>
              <a:ext cx="780290" cy="780290"/>
            </a:xfrm>
            <a:prstGeom prst="rect">
              <a:avLst/>
            </a:prstGeom>
          </p:spPr>
        </p:pic>
        <p:pic>
          <p:nvPicPr>
            <p:cNvPr id="60" name="Picture 59"/>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580388" y="6392494"/>
              <a:ext cx="780290" cy="780290"/>
            </a:xfrm>
            <a:prstGeom prst="rect">
              <a:avLst/>
            </a:prstGeom>
          </p:spPr>
        </p:pic>
      </p:grpSp>
      <p:grpSp>
        <p:nvGrpSpPr>
          <p:cNvPr id="143" name="Group 142"/>
          <p:cNvGrpSpPr/>
          <p:nvPr/>
        </p:nvGrpSpPr>
        <p:grpSpPr>
          <a:xfrm>
            <a:off x="4185429" y="523890"/>
            <a:ext cx="3613920" cy="1403307"/>
            <a:chOff x="5259761" y="1539578"/>
            <a:chExt cx="3686387" cy="1431446"/>
          </a:xfrm>
        </p:grpSpPr>
        <p:sp>
          <p:nvSpPr>
            <p:cNvPr id="41" name="Rectangle 40"/>
            <p:cNvSpPr/>
            <p:nvPr/>
          </p:nvSpPr>
          <p:spPr bwMode="auto">
            <a:xfrm>
              <a:off x="5259761" y="1539578"/>
              <a:ext cx="3686387" cy="143144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latin typeface="Segoe UI"/>
                  <a:ea typeface="Segoe UI" pitchFamily="34" charset="0"/>
                  <a:cs typeface="Segoe UI" pitchFamily="34" charset="0"/>
                </a:rPr>
                <a:t>Web and Mobile</a:t>
              </a:r>
            </a:p>
          </p:txBody>
        </p:sp>
        <p:grpSp>
          <p:nvGrpSpPr>
            <p:cNvPr id="137" name="Group 136"/>
            <p:cNvGrpSpPr/>
            <p:nvPr/>
          </p:nvGrpSpPr>
          <p:grpSpPr>
            <a:xfrm>
              <a:off x="5594200" y="1976912"/>
              <a:ext cx="1008542" cy="316971"/>
              <a:chOff x="5594200" y="1976912"/>
              <a:chExt cx="1008542" cy="316971"/>
            </a:xfrm>
          </p:grpSpPr>
          <p:sp>
            <p:nvSpPr>
              <p:cNvPr id="151" name="TextBox 150"/>
              <p:cNvSpPr txBox="1"/>
              <p:nvPr/>
            </p:nvSpPr>
            <p:spPr>
              <a:xfrm>
                <a:off x="5943586" y="1992777"/>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 Apps</a:t>
                </a:r>
              </a:p>
            </p:txBody>
          </p:sp>
          <p:pic>
            <p:nvPicPr>
              <p:cNvPr id="152" name="Picture 151"/>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5594200" y="1976912"/>
                <a:ext cx="286784" cy="286785"/>
              </a:xfrm>
              <a:prstGeom prst="rect">
                <a:avLst/>
              </a:prstGeom>
            </p:spPr>
          </p:pic>
        </p:grpSp>
        <p:grpSp>
          <p:nvGrpSpPr>
            <p:cNvPr id="138" name="Group 137"/>
            <p:cNvGrpSpPr/>
            <p:nvPr/>
          </p:nvGrpSpPr>
          <p:grpSpPr>
            <a:xfrm>
              <a:off x="5600026" y="2468878"/>
              <a:ext cx="1016034" cy="291093"/>
              <a:chOff x="5600026" y="2468878"/>
              <a:chExt cx="1016034" cy="291093"/>
            </a:xfrm>
          </p:grpSpPr>
          <p:sp>
            <p:nvSpPr>
              <p:cNvPr id="153" name="TextBox 152"/>
              <p:cNvSpPr txBox="1"/>
              <p:nvPr/>
            </p:nvSpPr>
            <p:spPr>
              <a:xfrm>
                <a:off x="5956904" y="2495182"/>
                <a:ext cx="659156" cy="26163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email">
                <a:biLevel thresh="25000"/>
                <a:extLst>
                  <a:ext uri="{28A0092B-C50C-407E-A947-70E740481C1C}">
                    <a14:useLocalDpi xmlns:a14="http://schemas.microsoft.com/office/drawing/2010/main"/>
                  </a:ext>
                </a:extLst>
              </a:blip>
              <a:stretch>
                <a:fillRect/>
              </a:stretch>
            </p:blipFill>
            <p:spPr>
              <a:xfrm>
                <a:off x="5600026" y="2468878"/>
                <a:ext cx="291092" cy="291093"/>
              </a:xfrm>
              <a:prstGeom prst="rect">
                <a:avLst/>
              </a:prstGeom>
            </p:spPr>
          </p:pic>
        </p:grpSp>
        <p:grpSp>
          <p:nvGrpSpPr>
            <p:cNvPr id="141" name="Group 140"/>
            <p:cNvGrpSpPr/>
            <p:nvPr/>
          </p:nvGrpSpPr>
          <p:grpSpPr>
            <a:xfrm>
              <a:off x="7471235" y="1938824"/>
              <a:ext cx="1007917" cy="339779"/>
              <a:chOff x="7471235" y="1938824"/>
              <a:chExt cx="1007917" cy="339779"/>
            </a:xfrm>
          </p:grpSpPr>
          <p:sp>
            <p:nvSpPr>
              <p:cNvPr id="155" name="TextBox 154"/>
              <p:cNvSpPr txBox="1"/>
              <p:nvPr/>
            </p:nvSpPr>
            <p:spPr>
              <a:xfrm>
                <a:off x="7819996" y="1977497"/>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156" name="Picture 155"/>
              <p:cNvPicPr>
                <a:picLocks noChangeAspect="1"/>
              </p:cNvPicPr>
              <p:nvPr/>
            </p:nvPicPr>
            <p:blipFill>
              <a:blip r:embed="rId6" cstate="email">
                <a:biLevel thresh="25000"/>
                <a:extLst>
                  <a:ext uri="{28A0092B-C50C-407E-A947-70E740481C1C}">
                    <a14:useLocalDpi xmlns:a14="http://schemas.microsoft.com/office/drawing/2010/main"/>
                  </a:ext>
                </a:extLst>
              </a:blip>
              <a:stretch>
                <a:fillRect/>
              </a:stretch>
            </p:blipFill>
            <p:spPr>
              <a:xfrm>
                <a:off x="7471235" y="1938824"/>
                <a:ext cx="291545" cy="291546"/>
              </a:xfrm>
              <a:prstGeom prst="rect">
                <a:avLst/>
              </a:prstGeom>
            </p:spPr>
          </p:pic>
        </p:grpSp>
        <p:grpSp>
          <p:nvGrpSpPr>
            <p:cNvPr id="139" name="Group 138"/>
            <p:cNvGrpSpPr/>
            <p:nvPr/>
          </p:nvGrpSpPr>
          <p:grpSpPr>
            <a:xfrm>
              <a:off x="6522621" y="1960361"/>
              <a:ext cx="1018326" cy="294805"/>
              <a:chOff x="6522621" y="1960361"/>
              <a:chExt cx="1018326" cy="294805"/>
            </a:xfrm>
          </p:grpSpPr>
          <p:sp>
            <p:nvSpPr>
              <p:cNvPr id="157" name="TextBox 156"/>
              <p:cNvSpPr txBox="1"/>
              <p:nvPr/>
            </p:nvSpPr>
            <p:spPr>
              <a:xfrm>
                <a:off x="6881791" y="1980087"/>
                <a:ext cx="659156" cy="256602"/>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7" cstate="email">
                <a:biLevel thresh="25000"/>
                <a:extLst>
                  <a:ext uri="{28A0092B-C50C-407E-A947-70E740481C1C}">
                    <a14:useLocalDpi xmlns:a14="http://schemas.microsoft.com/office/drawing/2010/main"/>
                  </a:ext>
                </a:extLst>
              </a:blip>
              <a:stretch>
                <a:fillRect/>
              </a:stretch>
            </p:blipFill>
            <p:spPr>
              <a:xfrm>
                <a:off x="6522621" y="1960361"/>
                <a:ext cx="294804" cy="294805"/>
              </a:xfrm>
              <a:prstGeom prst="rect">
                <a:avLst/>
              </a:prstGeom>
            </p:spPr>
          </p:pic>
        </p:grpSp>
        <p:grpSp>
          <p:nvGrpSpPr>
            <p:cNvPr id="140" name="Group 139"/>
            <p:cNvGrpSpPr/>
            <p:nvPr/>
          </p:nvGrpSpPr>
          <p:grpSpPr>
            <a:xfrm>
              <a:off x="6536908" y="2477932"/>
              <a:ext cx="1008542" cy="308500"/>
              <a:chOff x="6536908" y="2477932"/>
              <a:chExt cx="1008542" cy="308500"/>
            </a:xfrm>
          </p:grpSpPr>
          <p:sp>
            <p:nvSpPr>
              <p:cNvPr id="159" name="TextBox 158"/>
              <p:cNvSpPr txBox="1"/>
              <p:nvPr/>
            </p:nvSpPr>
            <p:spPr>
              <a:xfrm>
                <a:off x="6886294" y="2485326"/>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60" name="Picture 159"/>
              <p:cNvPicPr>
                <a:picLocks noChangeAspect="1"/>
              </p:cNvPicPr>
              <p:nvPr/>
            </p:nvPicPr>
            <p:blipFill>
              <a:blip r:embed="rId8" cstate="email">
                <a:biLevel thresh="25000"/>
                <a:extLst>
                  <a:ext uri="{28A0092B-C50C-407E-A947-70E740481C1C}">
                    <a14:useLocalDpi xmlns:a14="http://schemas.microsoft.com/office/drawing/2010/main"/>
                  </a:ext>
                </a:extLst>
              </a:blip>
              <a:stretch>
                <a:fillRect/>
              </a:stretch>
            </p:blipFill>
            <p:spPr>
              <a:xfrm>
                <a:off x="6536908" y="2477932"/>
                <a:ext cx="292423" cy="292423"/>
              </a:xfrm>
              <a:prstGeom prst="rect">
                <a:avLst/>
              </a:prstGeom>
            </p:spPr>
          </p:pic>
        </p:grpSp>
        <p:grpSp>
          <p:nvGrpSpPr>
            <p:cNvPr id="142" name="Group 141"/>
            <p:cNvGrpSpPr/>
            <p:nvPr/>
          </p:nvGrpSpPr>
          <p:grpSpPr>
            <a:xfrm>
              <a:off x="7480661" y="2473259"/>
              <a:ext cx="1003560" cy="328116"/>
              <a:chOff x="7480661" y="2473259"/>
              <a:chExt cx="1003560" cy="328116"/>
            </a:xfrm>
          </p:grpSpPr>
          <p:sp>
            <p:nvSpPr>
              <p:cNvPr id="161" name="TextBox 160"/>
              <p:cNvSpPr txBox="1"/>
              <p:nvPr/>
            </p:nvSpPr>
            <p:spPr>
              <a:xfrm>
                <a:off x="7825065" y="2500269"/>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9" cstate="email">
                <a:biLevel thresh="25000"/>
                <a:extLst>
                  <a:ext uri="{28A0092B-C50C-407E-A947-70E740481C1C}">
                    <a14:useLocalDpi xmlns:a14="http://schemas.microsoft.com/office/drawing/2010/main"/>
                  </a:ext>
                </a:extLst>
              </a:blip>
              <a:stretch>
                <a:fillRect/>
              </a:stretch>
            </p:blipFill>
            <p:spPr>
              <a:xfrm>
                <a:off x="7480661" y="2473259"/>
                <a:ext cx="289263" cy="289263"/>
              </a:xfrm>
              <a:prstGeom prst="rect">
                <a:avLst/>
              </a:prstGeom>
            </p:spPr>
          </p:pic>
        </p:grpSp>
      </p:grpSp>
      <p:grpSp>
        <p:nvGrpSpPr>
          <p:cNvPr id="395" name="Group 394"/>
          <p:cNvGrpSpPr/>
          <p:nvPr/>
        </p:nvGrpSpPr>
        <p:grpSpPr>
          <a:xfrm>
            <a:off x="1975470" y="3533308"/>
            <a:ext cx="2358557" cy="823962"/>
            <a:chOff x="2392677" y="3336393"/>
            <a:chExt cx="2405851" cy="840484"/>
          </a:xfrm>
        </p:grpSpPr>
        <p:sp>
          <p:nvSpPr>
            <p:cNvPr id="38" name="Rectangle 37"/>
            <p:cNvSpPr/>
            <p:nvPr/>
          </p:nvSpPr>
          <p:spPr bwMode="auto">
            <a:xfrm>
              <a:off x="2392677" y="3336393"/>
              <a:ext cx="2405851"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140609" rIns="89642"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latin typeface="Segoe UI"/>
                  <a:ea typeface="Segoe UI" pitchFamily="34" charset="0"/>
                  <a:cs typeface="Segoe UI" pitchFamily="34" charset="0"/>
                </a:rPr>
                <a:t>Media &amp; CDN</a:t>
              </a:r>
            </a:p>
          </p:txBody>
        </p:sp>
        <p:grpSp>
          <p:nvGrpSpPr>
            <p:cNvPr id="343" name="Group 342"/>
            <p:cNvGrpSpPr/>
            <p:nvPr/>
          </p:nvGrpSpPr>
          <p:grpSpPr>
            <a:xfrm>
              <a:off x="3589335" y="3766457"/>
              <a:ext cx="1046674" cy="331327"/>
              <a:chOff x="3763993" y="3766457"/>
              <a:chExt cx="1046674" cy="331327"/>
            </a:xfrm>
          </p:grpSpPr>
          <p:sp>
            <p:nvSpPr>
              <p:cNvPr id="163" name="TextBox 162"/>
              <p:cNvSpPr txBox="1"/>
              <p:nvPr/>
            </p:nvSpPr>
            <p:spPr>
              <a:xfrm>
                <a:off x="4151511" y="3796679"/>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84"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Content Delivery</a:t>
                </a:r>
              </a:p>
              <a:p>
                <a:pPr defTabSz="913950" eaLnBrk="0" fontAlgn="base" hangingPunct="0">
                  <a:lnSpc>
                    <a:spcPts val="800"/>
                  </a:lnSpc>
                  <a:spcBef>
                    <a:spcPct val="0"/>
                  </a:spcBef>
                  <a:spcAft>
                    <a:spcPct val="0"/>
                  </a:spcAft>
                </a:pPr>
                <a:r>
                  <a:rPr lang="en-US" sz="784"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Network (CDN)</a:t>
                </a:r>
              </a:p>
            </p:txBody>
          </p:sp>
          <p:pic>
            <p:nvPicPr>
              <p:cNvPr id="164" name="Picture 163" descr="Content Delivery Network (CDN).png"/>
              <p:cNvPicPr>
                <a:picLocks noChangeAspect="1"/>
              </p:cNvPicPr>
              <p:nvPr/>
            </p:nvPicPr>
            <p:blipFill>
              <a:blip r:embed="rId10" cstate="email">
                <a:biLevel thresh="25000"/>
                <a:extLst>
                  <a:ext uri="{28A0092B-C50C-407E-A947-70E740481C1C}">
                    <a14:useLocalDpi xmlns:a14="http://schemas.microsoft.com/office/drawing/2010/main"/>
                  </a:ext>
                </a:extLst>
              </a:blip>
              <a:stretch>
                <a:fillRect/>
              </a:stretch>
            </p:blipFill>
            <p:spPr>
              <a:xfrm>
                <a:off x="3763993" y="3766457"/>
                <a:ext cx="296167" cy="296167"/>
              </a:xfrm>
              <a:prstGeom prst="rect">
                <a:avLst/>
              </a:prstGeom>
            </p:spPr>
          </p:pic>
        </p:grpSp>
        <p:grpSp>
          <p:nvGrpSpPr>
            <p:cNvPr id="342" name="Group 341"/>
            <p:cNvGrpSpPr/>
            <p:nvPr/>
          </p:nvGrpSpPr>
          <p:grpSpPr>
            <a:xfrm>
              <a:off x="2602049" y="3774113"/>
              <a:ext cx="1014764" cy="326444"/>
              <a:chOff x="2951369" y="3774113"/>
              <a:chExt cx="1014764" cy="326444"/>
            </a:xfrm>
          </p:grpSpPr>
          <p:sp>
            <p:nvSpPr>
              <p:cNvPr id="165" name="TextBox 164"/>
              <p:cNvSpPr txBox="1"/>
              <p:nvPr/>
            </p:nvSpPr>
            <p:spPr>
              <a:xfrm>
                <a:off x="3306977" y="3799452"/>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66" name="Picture 165" descr="Media Services.png"/>
              <p:cNvPicPr>
                <a:picLocks noChangeAspect="1"/>
              </p:cNvPicPr>
              <p:nvPr/>
            </p:nvPicPr>
            <p:blipFill>
              <a:blip r:embed="rId11" cstate="email">
                <a:biLevel thresh="25000"/>
                <a:extLst>
                  <a:ext uri="{28A0092B-C50C-407E-A947-70E740481C1C}">
                    <a14:useLocalDpi xmlns:a14="http://schemas.microsoft.com/office/drawing/2010/main"/>
                  </a:ext>
                </a:extLst>
              </a:blip>
              <a:stretch>
                <a:fillRect/>
              </a:stretch>
            </p:blipFill>
            <p:spPr>
              <a:xfrm>
                <a:off x="2951369" y="3774113"/>
                <a:ext cx="282134" cy="282134"/>
              </a:xfrm>
              <a:prstGeom prst="rect">
                <a:avLst/>
              </a:prstGeom>
            </p:spPr>
          </p:pic>
        </p:grpSp>
      </p:grpSp>
      <p:grpSp>
        <p:nvGrpSpPr>
          <p:cNvPr id="387" name="Group 386"/>
          <p:cNvGrpSpPr/>
          <p:nvPr/>
        </p:nvGrpSpPr>
        <p:grpSpPr>
          <a:xfrm>
            <a:off x="4541152" y="2067271"/>
            <a:ext cx="2740792" cy="2290000"/>
            <a:chOff x="5864958" y="2910816"/>
            <a:chExt cx="2795751" cy="2335919"/>
          </a:xfrm>
        </p:grpSpPr>
        <p:sp>
          <p:nvSpPr>
            <p:cNvPr id="39" name="Rectangle 38"/>
            <p:cNvSpPr/>
            <p:nvPr/>
          </p:nvSpPr>
          <p:spPr bwMode="auto">
            <a:xfrm>
              <a:off x="5864958" y="2910816"/>
              <a:ext cx="2795751" cy="2335919"/>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latin typeface="Segoe UI"/>
                  <a:ea typeface="Segoe UI" pitchFamily="34" charset="0"/>
                  <a:cs typeface="Segoe UI" pitchFamily="34" charset="0"/>
                </a:rPr>
                <a:t>Analytics &amp; </a:t>
              </a:r>
              <a:r>
                <a:rPr lang="en-US" sz="1176" b="1" kern="0" dirty="0" err="1">
                  <a:gradFill>
                    <a:gsLst>
                      <a:gs pos="0">
                        <a:srgbClr val="FFFFFF"/>
                      </a:gs>
                      <a:gs pos="100000">
                        <a:srgbClr val="FFFFFF"/>
                      </a:gs>
                    </a:gsLst>
                    <a:lin ang="5400000" scaled="0"/>
                  </a:gradFill>
                  <a:latin typeface="Segoe UI"/>
                  <a:ea typeface="Segoe UI" pitchFamily="34" charset="0"/>
                  <a:cs typeface="Segoe UI" pitchFamily="34" charset="0"/>
                </a:rPr>
                <a:t>IoT</a:t>
              </a:r>
              <a:endParaRPr lang="en-US" sz="1176" b="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81" name="Group 380"/>
            <p:cNvGrpSpPr/>
            <p:nvPr/>
          </p:nvGrpSpPr>
          <p:grpSpPr>
            <a:xfrm>
              <a:off x="6264708" y="3452128"/>
              <a:ext cx="1011681" cy="347362"/>
              <a:chOff x="6264708" y="3452128"/>
              <a:chExt cx="1011681" cy="347362"/>
            </a:xfrm>
          </p:grpSpPr>
          <p:sp>
            <p:nvSpPr>
              <p:cNvPr id="181" name="TextBox 180"/>
              <p:cNvSpPr txBox="1"/>
              <p:nvPr/>
            </p:nvSpPr>
            <p:spPr>
              <a:xfrm>
                <a:off x="6617233" y="3498385"/>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82" name="Picture 181"/>
              <p:cNvPicPr>
                <a:picLocks noChangeAspect="1"/>
              </p:cNvPicPr>
              <p:nvPr/>
            </p:nvPicPr>
            <p:blipFill>
              <a:blip r:embed="rId12" cstate="email">
                <a:biLevel thresh="25000"/>
                <a:extLst>
                  <a:ext uri="{28A0092B-C50C-407E-A947-70E740481C1C}">
                    <a14:useLocalDpi xmlns:a14="http://schemas.microsoft.com/office/drawing/2010/main"/>
                  </a:ext>
                </a:extLst>
              </a:blip>
              <a:stretch>
                <a:fillRect/>
              </a:stretch>
            </p:blipFill>
            <p:spPr>
              <a:xfrm>
                <a:off x="6264708" y="3452128"/>
                <a:ext cx="296813" cy="296813"/>
              </a:xfrm>
              <a:prstGeom prst="rect">
                <a:avLst/>
              </a:prstGeom>
            </p:spPr>
          </p:pic>
        </p:grpSp>
        <p:grpSp>
          <p:nvGrpSpPr>
            <p:cNvPr id="382" name="Group 381"/>
            <p:cNvGrpSpPr/>
            <p:nvPr/>
          </p:nvGrpSpPr>
          <p:grpSpPr>
            <a:xfrm>
              <a:off x="7430331" y="3487300"/>
              <a:ext cx="1012136" cy="319344"/>
              <a:chOff x="7430331" y="3487300"/>
              <a:chExt cx="1012136" cy="319344"/>
            </a:xfrm>
          </p:grpSpPr>
          <p:sp>
            <p:nvSpPr>
              <p:cNvPr id="183" name="TextBox 182"/>
              <p:cNvSpPr txBox="1"/>
              <p:nvPr/>
            </p:nvSpPr>
            <p:spPr>
              <a:xfrm>
                <a:off x="7783311" y="3505539"/>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13" cstate="email">
                <a:biLevel thresh="25000"/>
                <a:extLst>
                  <a:ext uri="{28A0092B-C50C-407E-A947-70E740481C1C}">
                    <a14:useLocalDpi xmlns:a14="http://schemas.microsoft.com/office/drawing/2010/main"/>
                  </a:ext>
                </a:extLst>
              </a:blip>
              <a:stretch>
                <a:fillRect/>
              </a:stretch>
            </p:blipFill>
            <p:spPr>
              <a:xfrm>
                <a:off x="7430331" y="3487300"/>
                <a:ext cx="285754" cy="285754"/>
              </a:xfrm>
              <a:prstGeom prst="rect">
                <a:avLst/>
              </a:prstGeom>
            </p:spPr>
          </p:pic>
        </p:grpSp>
        <p:grpSp>
          <p:nvGrpSpPr>
            <p:cNvPr id="383" name="Group 382"/>
            <p:cNvGrpSpPr/>
            <p:nvPr/>
          </p:nvGrpSpPr>
          <p:grpSpPr>
            <a:xfrm>
              <a:off x="6197972" y="4617996"/>
              <a:ext cx="1022705" cy="345461"/>
              <a:chOff x="6197972" y="4617996"/>
              <a:chExt cx="1022705" cy="345461"/>
            </a:xfrm>
          </p:grpSpPr>
          <p:sp>
            <p:nvSpPr>
              <p:cNvPr id="185" name="TextBox 184"/>
              <p:cNvSpPr txBox="1"/>
              <p:nvPr/>
            </p:nvSpPr>
            <p:spPr>
              <a:xfrm>
                <a:off x="6561521" y="4662352"/>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186" name="Picture 185"/>
              <p:cNvPicPr>
                <a:picLocks noChangeAspect="1"/>
              </p:cNvPicPr>
              <p:nvPr/>
            </p:nvPicPr>
            <p:blipFill>
              <a:blip r:embed="rId14" cstate="email">
                <a:biLevel thresh="25000"/>
                <a:extLst>
                  <a:ext uri="{28A0092B-C50C-407E-A947-70E740481C1C}">
                    <a14:useLocalDpi xmlns:a14="http://schemas.microsoft.com/office/drawing/2010/main"/>
                  </a:ext>
                </a:extLst>
              </a:blip>
              <a:stretch>
                <a:fillRect/>
              </a:stretch>
            </p:blipFill>
            <p:spPr>
              <a:xfrm>
                <a:off x="6197972" y="4617996"/>
                <a:ext cx="310547" cy="310546"/>
              </a:xfrm>
              <a:prstGeom prst="rect">
                <a:avLst/>
              </a:prstGeom>
            </p:spPr>
          </p:pic>
        </p:grpSp>
        <p:grpSp>
          <p:nvGrpSpPr>
            <p:cNvPr id="384" name="Group 383"/>
            <p:cNvGrpSpPr/>
            <p:nvPr/>
          </p:nvGrpSpPr>
          <p:grpSpPr>
            <a:xfrm>
              <a:off x="6228800" y="4056656"/>
              <a:ext cx="1002965" cy="334571"/>
              <a:chOff x="6228800" y="4056656"/>
              <a:chExt cx="1002965" cy="334571"/>
            </a:xfrm>
          </p:grpSpPr>
          <p:sp>
            <p:nvSpPr>
              <p:cNvPr id="187" name="TextBox 186"/>
              <p:cNvSpPr txBox="1"/>
              <p:nvPr/>
            </p:nvSpPr>
            <p:spPr>
              <a:xfrm>
                <a:off x="6572609" y="4090122"/>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15" cstate="email">
                <a:biLevel thresh="25000"/>
                <a:extLst>
                  <a:ext uri="{28A0092B-C50C-407E-A947-70E740481C1C}">
                    <a14:useLocalDpi xmlns:a14="http://schemas.microsoft.com/office/drawing/2010/main"/>
                  </a:ext>
                </a:extLst>
              </a:blip>
              <a:stretch>
                <a:fillRect/>
              </a:stretch>
            </p:blipFill>
            <p:spPr>
              <a:xfrm>
                <a:off x="6228800" y="4056656"/>
                <a:ext cx="302121" cy="302121"/>
              </a:xfrm>
              <a:prstGeom prst="rect">
                <a:avLst/>
              </a:prstGeom>
            </p:spPr>
          </p:pic>
        </p:grpSp>
        <p:grpSp>
          <p:nvGrpSpPr>
            <p:cNvPr id="385" name="Group 384"/>
            <p:cNvGrpSpPr/>
            <p:nvPr/>
          </p:nvGrpSpPr>
          <p:grpSpPr>
            <a:xfrm>
              <a:off x="7428168" y="4064595"/>
              <a:ext cx="1005670" cy="327678"/>
              <a:chOff x="7428168" y="4064595"/>
              <a:chExt cx="1005670" cy="327678"/>
            </a:xfrm>
          </p:grpSpPr>
          <p:sp>
            <p:nvSpPr>
              <p:cNvPr id="189" name="TextBox 188"/>
              <p:cNvSpPr txBox="1"/>
              <p:nvPr/>
            </p:nvSpPr>
            <p:spPr>
              <a:xfrm>
                <a:off x="7774682" y="4091168"/>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Event</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16" cstate="email">
                <a:biLevel thresh="25000"/>
                <a:extLst>
                  <a:ext uri="{28A0092B-C50C-407E-A947-70E740481C1C}">
                    <a14:useLocalDpi xmlns:a14="http://schemas.microsoft.com/office/drawing/2010/main"/>
                  </a:ext>
                </a:extLst>
              </a:blip>
              <a:stretch>
                <a:fillRect/>
              </a:stretch>
            </p:blipFill>
            <p:spPr>
              <a:xfrm>
                <a:off x="7428168" y="4064595"/>
                <a:ext cx="296417" cy="296417"/>
              </a:xfrm>
              <a:prstGeom prst="rect">
                <a:avLst/>
              </a:prstGeom>
            </p:spPr>
          </p:pic>
        </p:grpSp>
        <p:grpSp>
          <p:nvGrpSpPr>
            <p:cNvPr id="386" name="Group 385"/>
            <p:cNvGrpSpPr/>
            <p:nvPr/>
          </p:nvGrpSpPr>
          <p:grpSpPr>
            <a:xfrm>
              <a:off x="7466284" y="4661302"/>
              <a:ext cx="989338" cy="296656"/>
              <a:chOff x="7466284" y="4661302"/>
              <a:chExt cx="989338" cy="296656"/>
            </a:xfrm>
          </p:grpSpPr>
          <p:sp>
            <p:nvSpPr>
              <p:cNvPr id="191" name="TextBox 190"/>
              <p:cNvSpPr txBox="1"/>
              <p:nvPr/>
            </p:nvSpPr>
            <p:spPr>
              <a:xfrm>
                <a:off x="7796466" y="4676797"/>
                <a:ext cx="659156" cy="258458"/>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pic>
            <p:nvPicPr>
              <p:cNvPr id="192" name="Picture 191"/>
              <p:cNvPicPr>
                <a:picLocks noChangeAspect="1"/>
              </p:cNvPicPr>
              <p:nvPr/>
            </p:nvPicPr>
            <p:blipFill>
              <a:blip r:embed="rId17" cstate="email">
                <a:biLevel thresh="25000"/>
                <a:extLst>
                  <a:ext uri="{28A0092B-C50C-407E-A947-70E740481C1C}">
                    <a14:useLocalDpi xmlns:a14="http://schemas.microsoft.com/office/drawing/2010/main"/>
                  </a:ext>
                </a:extLst>
              </a:blip>
              <a:stretch>
                <a:fillRect/>
              </a:stretch>
            </p:blipFill>
            <p:spPr>
              <a:xfrm>
                <a:off x="7466284" y="4661302"/>
                <a:ext cx="296656" cy="296656"/>
              </a:xfrm>
              <a:prstGeom prst="rect">
                <a:avLst/>
              </a:prstGeom>
            </p:spPr>
          </p:pic>
        </p:grpSp>
      </p:grpSp>
      <p:grpSp>
        <p:nvGrpSpPr>
          <p:cNvPr id="334" name="Group 333"/>
          <p:cNvGrpSpPr/>
          <p:nvPr/>
        </p:nvGrpSpPr>
        <p:grpSpPr>
          <a:xfrm>
            <a:off x="548432" y="1605940"/>
            <a:ext cx="992677" cy="315111"/>
            <a:chOff x="6813227" y="457506"/>
            <a:chExt cx="1012582" cy="321430"/>
          </a:xfrm>
        </p:grpSpPr>
        <p:sp>
          <p:nvSpPr>
            <p:cNvPr id="193" name="TextBox 192"/>
            <p:cNvSpPr txBox="1"/>
            <p:nvPr/>
          </p:nvSpPr>
          <p:spPr>
            <a:xfrm>
              <a:off x="7166653" y="477831"/>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Active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6813227" y="457506"/>
              <a:ext cx="298103" cy="298102"/>
            </a:xfrm>
            <a:prstGeom prst="rect">
              <a:avLst/>
            </a:prstGeom>
          </p:spPr>
        </p:pic>
      </p:grpSp>
      <p:grpSp>
        <p:nvGrpSpPr>
          <p:cNvPr id="335" name="Group 334"/>
          <p:cNvGrpSpPr/>
          <p:nvPr/>
        </p:nvGrpSpPr>
        <p:grpSpPr>
          <a:xfrm>
            <a:off x="548432" y="2129616"/>
            <a:ext cx="955414" cy="304907"/>
            <a:chOff x="7922427" y="464301"/>
            <a:chExt cx="974572" cy="311021"/>
          </a:xfrm>
        </p:grpSpPr>
        <p:sp>
          <p:nvSpPr>
            <p:cNvPr id="195" name="TextBox 194"/>
            <p:cNvSpPr txBox="1"/>
            <p:nvPr/>
          </p:nvSpPr>
          <p:spPr>
            <a:xfrm>
              <a:off x="8237843" y="474217"/>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19" cstate="email">
              <a:biLevel thresh="25000"/>
              <a:extLst>
                <a:ext uri="{28A0092B-C50C-407E-A947-70E740481C1C}">
                  <a14:useLocalDpi xmlns:a14="http://schemas.microsoft.com/office/drawing/2010/main"/>
                </a:ext>
              </a:extLst>
            </a:blip>
            <a:stretch>
              <a:fillRect/>
            </a:stretch>
          </p:blipFill>
          <p:spPr>
            <a:xfrm>
              <a:off x="7922427" y="464301"/>
              <a:ext cx="288019" cy="288019"/>
            </a:xfrm>
            <a:prstGeom prst="rect">
              <a:avLst/>
            </a:prstGeom>
          </p:spPr>
        </p:pic>
      </p:grpSp>
      <p:grpSp>
        <p:nvGrpSpPr>
          <p:cNvPr id="331" name="Group 330"/>
          <p:cNvGrpSpPr/>
          <p:nvPr/>
        </p:nvGrpSpPr>
        <p:grpSpPr>
          <a:xfrm>
            <a:off x="548432" y="2651005"/>
            <a:ext cx="988673" cy="330512"/>
            <a:chOff x="2492088" y="428524"/>
            <a:chExt cx="1008498" cy="337139"/>
          </a:xfrm>
        </p:grpSpPr>
        <p:sp>
          <p:nvSpPr>
            <p:cNvPr id="198" name="TextBox 197"/>
            <p:cNvSpPr txBox="1"/>
            <p:nvPr/>
          </p:nvSpPr>
          <p:spPr>
            <a:xfrm>
              <a:off x="2841430" y="464557"/>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20" cstate="email">
              <a:biLevel thresh="25000"/>
              <a:extLst>
                <a:ext uri="{28A0092B-C50C-407E-A947-70E740481C1C}">
                  <a14:useLocalDpi xmlns:a14="http://schemas.microsoft.com/office/drawing/2010/main"/>
                </a:ext>
              </a:extLst>
            </a:blip>
            <a:stretch>
              <a:fillRect/>
            </a:stretch>
          </p:blipFill>
          <p:spPr>
            <a:xfrm>
              <a:off x="2492088" y="428524"/>
              <a:ext cx="289607" cy="289607"/>
            </a:xfrm>
            <a:prstGeom prst="rect">
              <a:avLst/>
            </a:prstGeom>
          </p:spPr>
        </p:pic>
      </p:grpSp>
      <p:grpSp>
        <p:nvGrpSpPr>
          <p:cNvPr id="332" name="Group 331"/>
          <p:cNvGrpSpPr/>
          <p:nvPr/>
        </p:nvGrpSpPr>
        <p:grpSpPr>
          <a:xfrm>
            <a:off x="548433" y="1162455"/>
            <a:ext cx="980472" cy="341210"/>
            <a:chOff x="3528269" y="417611"/>
            <a:chExt cx="1000133" cy="348052"/>
          </a:xfrm>
        </p:grpSpPr>
        <p:sp>
          <p:nvSpPr>
            <p:cNvPr id="200" name="TextBox 199"/>
            <p:cNvSpPr txBox="1"/>
            <p:nvPr/>
          </p:nvSpPr>
          <p:spPr>
            <a:xfrm>
              <a:off x="3869246" y="464557"/>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3528269" y="417611"/>
              <a:ext cx="286236" cy="286236"/>
            </a:xfrm>
            <a:prstGeom prst="rect">
              <a:avLst/>
            </a:prstGeom>
          </p:spPr>
        </p:pic>
      </p:grpSp>
      <p:grpSp>
        <p:nvGrpSpPr>
          <p:cNvPr id="333" name="Group 332"/>
          <p:cNvGrpSpPr/>
          <p:nvPr/>
        </p:nvGrpSpPr>
        <p:grpSpPr>
          <a:xfrm>
            <a:off x="548432" y="3132872"/>
            <a:ext cx="986875" cy="353354"/>
            <a:chOff x="4552624" y="449870"/>
            <a:chExt cx="1006664" cy="360439"/>
          </a:xfrm>
        </p:grpSpPr>
        <p:sp>
          <p:nvSpPr>
            <p:cNvPr id="204" name="TextBox 203"/>
            <p:cNvSpPr txBox="1"/>
            <p:nvPr/>
          </p:nvSpPr>
          <p:spPr>
            <a:xfrm>
              <a:off x="4900132" y="509203"/>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4552624" y="449870"/>
              <a:ext cx="267038" cy="296708"/>
            </a:xfrm>
            <a:prstGeom prst="rect">
              <a:avLst/>
            </a:prstGeom>
          </p:spPr>
        </p:pic>
      </p:grpSp>
      <p:grpSp>
        <p:nvGrpSpPr>
          <p:cNvPr id="380" name="Group 379"/>
          <p:cNvGrpSpPr/>
          <p:nvPr/>
        </p:nvGrpSpPr>
        <p:grpSpPr>
          <a:xfrm>
            <a:off x="1958629" y="2071811"/>
            <a:ext cx="2379444" cy="1324462"/>
            <a:chOff x="3326868" y="2362886"/>
            <a:chExt cx="2427157" cy="1351020"/>
          </a:xfrm>
        </p:grpSpPr>
        <p:sp>
          <p:nvSpPr>
            <p:cNvPr id="40" name="Rectangle 39"/>
            <p:cNvSpPr/>
            <p:nvPr/>
          </p:nvSpPr>
          <p:spPr bwMode="auto">
            <a:xfrm>
              <a:off x="3326868" y="2362886"/>
              <a:ext cx="2427157"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latin typeface="Segoe UI"/>
                  <a:ea typeface="Segoe UI" pitchFamily="34" charset="0"/>
                  <a:cs typeface="Segoe UI" pitchFamily="34" charset="0"/>
                </a:rPr>
                <a:t>Integration</a:t>
              </a:r>
            </a:p>
          </p:txBody>
        </p:sp>
        <p:grpSp>
          <p:nvGrpSpPr>
            <p:cNvPr id="377" name="Group 376"/>
            <p:cNvGrpSpPr/>
            <p:nvPr/>
          </p:nvGrpSpPr>
          <p:grpSpPr>
            <a:xfrm>
              <a:off x="4605524" y="2773724"/>
              <a:ext cx="1005586" cy="320716"/>
              <a:chOff x="4605524" y="2773724"/>
              <a:chExt cx="1005586" cy="320716"/>
            </a:xfrm>
          </p:grpSpPr>
          <p:sp>
            <p:nvSpPr>
              <p:cNvPr id="214" name="TextBox 213"/>
              <p:cNvSpPr txBox="1"/>
              <p:nvPr/>
            </p:nvSpPr>
            <p:spPr>
              <a:xfrm>
                <a:off x="4951954" y="2793335"/>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Biztalk</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215" name="Picture 214" descr="BizTalk Services.png"/>
              <p:cNvPicPr>
                <a:picLocks noChangeAspect="1"/>
              </p:cNvPicPr>
              <p:nvPr/>
            </p:nvPicPr>
            <p:blipFill>
              <a:blip r:embed="rId23" cstate="email">
                <a:biLevel thresh="25000"/>
                <a:extLst>
                  <a:ext uri="{28A0092B-C50C-407E-A947-70E740481C1C}">
                    <a14:useLocalDpi xmlns:a14="http://schemas.microsoft.com/office/drawing/2010/main"/>
                  </a:ext>
                </a:extLst>
              </a:blip>
              <a:stretch>
                <a:fillRect/>
              </a:stretch>
            </p:blipFill>
            <p:spPr>
              <a:xfrm>
                <a:off x="4605524" y="2773724"/>
                <a:ext cx="293814" cy="293814"/>
              </a:xfrm>
              <a:prstGeom prst="rect">
                <a:avLst/>
              </a:prstGeom>
            </p:spPr>
          </p:pic>
        </p:grpSp>
        <p:grpSp>
          <p:nvGrpSpPr>
            <p:cNvPr id="378" name="Group 377"/>
            <p:cNvGrpSpPr/>
            <p:nvPr/>
          </p:nvGrpSpPr>
          <p:grpSpPr>
            <a:xfrm>
              <a:off x="3571364" y="3313178"/>
              <a:ext cx="1008307" cy="316721"/>
              <a:chOff x="3571364" y="3313178"/>
              <a:chExt cx="1008307" cy="316721"/>
            </a:xfrm>
          </p:grpSpPr>
          <p:sp>
            <p:nvSpPr>
              <p:cNvPr id="216" name="TextBox 215"/>
              <p:cNvSpPr txBox="1"/>
              <p:nvPr/>
            </p:nvSpPr>
            <p:spPr>
              <a:xfrm>
                <a:off x="3920515" y="3328794"/>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Hybrid</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Connections</a:t>
                </a:r>
              </a:p>
            </p:txBody>
          </p:sp>
          <p:pic>
            <p:nvPicPr>
              <p:cNvPr id="217" name="Picture 216" descr="Hybrid Connections (BizTalk).png"/>
              <p:cNvPicPr>
                <a:picLocks noChangeAspect="1"/>
              </p:cNvPicPr>
              <p:nvPr/>
            </p:nvPicPr>
            <p:blipFill>
              <a:blip r:embed="rId24" cstate="email">
                <a:biLevel thresh="25000"/>
                <a:extLst>
                  <a:ext uri="{28A0092B-C50C-407E-A947-70E740481C1C}">
                    <a14:useLocalDpi xmlns:a14="http://schemas.microsoft.com/office/drawing/2010/main"/>
                  </a:ext>
                </a:extLst>
              </a:blip>
              <a:stretch>
                <a:fillRect/>
              </a:stretch>
            </p:blipFill>
            <p:spPr>
              <a:xfrm>
                <a:off x="3571364" y="3313178"/>
                <a:ext cx="292125" cy="292125"/>
              </a:xfrm>
              <a:prstGeom prst="rect">
                <a:avLst/>
              </a:prstGeom>
            </p:spPr>
          </p:pic>
        </p:grpSp>
        <p:grpSp>
          <p:nvGrpSpPr>
            <p:cNvPr id="379" name="Group 378"/>
            <p:cNvGrpSpPr/>
            <p:nvPr/>
          </p:nvGrpSpPr>
          <p:grpSpPr>
            <a:xfrm>
              <a:off x="4613872" y="3306133"/>
              <a:ext cx="998427" cy="323766"/>
              <a:chOff x="4613872" y="3306133"/>
              <a:chExt cx="998427" cy="323766"/>
            </a:xfrm>
          </p:grpSpPr>
          <p:sp>
            <p:nvSpPr>
              <p:cNvPr id="218" name="TextBox 217"/>
              <p:cNvSpPr txBox="1"/>
              <p:nvPr/>
            </p:nvSpPr>
            <p:spPr>
              <a:xfrm>
                <a:off x="4953143" y="3328794"/>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Bus</a:t>
                </a:r>
              </a:p>
            </p:txBody>
          </p:sp>
          <p:pic>
            <p:nvPicPr>
              <p:cNvPr id="219" name="Picture 218" descr="Service Bus.png"/>
              <p:cNvPicPr>
                <a:picLocks noChangeAspect="1"/>
              </p:cNvPicPr>
              <p:nvPr/>
            </p:nvPicPr>
            <p:blipFill>
              <a:blip r:embed="rId25" cstate="email">
                <a:biLevel thresh="25000"/>
                <a:extLst>
                  <a:ext uri="{28A0092B-C50C-407E-A947-70E740481C1C}">
                    <a14:useLocalDpi xmlns:a14="http://schemas.microsoft.com/office/drawing/2010/main"/>
                  </a:ext>
                </a:extLst>
              </a:blip>
              <a:stretch>
                <a:fillRect/>
              </a:stretch>
            </p:blipFill>
            <p:spPr>
              <a:xfrm>
                <a:off x="4613872" y="3306133"/>
                <a:ext cx="292386" cy="292386"/>
              </a:xfrm>
              <a:prstGeom prst="rect">
                <a:avLst/>
              </a:prstGeom>
            </p:spPr>
          </p:pic>
        </p:grpSp>
        <p:grpSp>
          <p:nvGrpSpPr>
            <p:cNvPr id="376" name="Group 375"/>
            <p:cNvGrpSpPr/>
            <p:nvPr/>
          </p:nvGrpSpPr>
          <p:grpSpPr>
            <a:xfrm>
              <a:off x="3564974" y="2774918"/>
              <a:ext cx="1004745" cy="319522"/>
              <a:chOff x="3564974" y="2774918"/>
              <a:chExt cx="1004745" cy="319522"/>
            </a:xfrm>
          </p:grpSpPr>
          <p:sp>
            <p:nvSpPr>
              <p:cNvPr id="220" name="TextBox 219"/>
              <p:cNvSpPr txBox="1"/>
              <p:nvPr/>
            </p:nvSpPr>
            <p:spPr>
              <a:xfrm>
                <a:off x="3910563" y="2793335"/>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Queues</a:t>
                </a:r>
              </a:p>
            </p:txBody>
          </p:sp>
          <p:pic>
            <p:nvPicPr>
              <p:cNvPr id="221" name="Picture 220" descr="Storage queue.png"/>
              <p:cNvPicPr>
                <a:picLocks noChangeAspect="1"/>
              </p:cNvPicPr>
              <p:nvPr/>
            </p:nvPicPr>
            <p:blipFill>
              <a:blip r:embed="rId26" cstate="email">
                <a:biLevel thresh="25000"/>
                <a:extLst>
                  <a:ext uri="{28A0092B-C50C-407E-A947-70E740481C1C}">
                    <a14:useLocalDpi xmlns:a14="http://schemas.microsoft.com/office/drawing/2010/main"/>
                  </a:ext>
                </a:extLst>
              </a:blip>
              <a:stretch>
                <a:fillRect/>
              </a:stretch>
            </p:blipFill>
            <p:spPr>
              <a:xfrm>
                <a:off x="3564974" y="2774918"/>
                <a:ext cx="292620" cy="292620"/>
              </a:xfrm>
              <a:prstGeom prst="rect">
                <a:avLst/>
              </a:prstGeom>
            </p:spPr>
          </p:pic>
        </p:grpSp>
      </p:grpSp>
      <p:grpSp>
        <p:nvGrpSpPr>
          <p:cNvPr id="336" name="Group 335"/>
          <p:cNvGrpSpPr/>
          <p:nvPr/>
        </p:nvGrpSpPr>
        <p:grpSpPr>
          <a:xfrm>
            <a:off x="548432" y="3577901"/>
            <a:ext cx="1004508" cy="311036"/>
            <a:chOff x="9096923" y="436026"/>
            <a:chExt cx="1024650" cy="317273"/>
          </a:xfrm>
        </p:grpSpPr>
        <p:sp>
          <p:nvSpPr>
            <p:cNvPr id="230" name="TextBox 229"/>
            <p:cNvSpPr txBox="1"/>
            <p:nvPr/>
          </p:nvSpPr>
          <p:spPr>
            <a:xfrm>
              <a:off x="9462417" y="452194"/>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 /</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27" cstate="email">
              <a:biLevel thresh="25000"/>
              <a:extLst>
                <a:ext uri="{28A0092B-C50C-407E-A947-70E740481C1C}">
                  <a14:useLocalDpi xmlns:a14="http://schemas.microsoft.com/office/drawing/2010/main"/>
                </a:ext>
              </a:extLst>
            </a:blip>
            <a:stretch>
              <a:fillRect/>
            </a:stretch>
          </p:blipFill>
          <p:spPr>
            <a:xfrm>
              <a:off x="9096923" y="436026"/>
              <a:ext cx="291303" cy="291303"/>
            </a:xfrm>
            <a:prstGeom prst="rect">
              <a:avLst/>
            </a:prstGeom>
          </p:spPr>
        </p:pic>
      </p:grpSp>
      <p:sp>
        <p:nvSpPr>
          <p:cNvPr id="71" name="Rectangle 70"/>
          <p:cNvSpPr/>
          <p:nvPr/>
        </p:nvSpPr>
        <p:spPr bwMode="auto">
          <a:xfrm>
            <a:off x="10234134" y="531051"/>
            <a:ext cx="1539076" cy="387962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solidFill>
                  <a:srgbClr val="FFFFFF"/>
                </a:solidFill>
                <a:latin typeface="Segoe UI"/>
                <a:ea typeface="Segoe UI" pitchFamily="34" charset="0"/>
                <a:cs typeface="Segoe UI" pitchFamily="34" charset="0"/>
              </a:rPr>
              <a:t>Hybrid</a:t>
            </a:r>
          </a:p>
          <a:p>
            <a:pPr algn="ctr" defTabSz="895923" fontAlgn="base">
              <a:lnSpc>
                <a:spcPct val="90000"/>
              </a:lnSpc>
            </a:pPr>
            <a:r>
              <a:rPr lang="en-US" sz="1176" b="1" kern="0" dirty="0">
                <a:solidFill>
                  <a:srgbClr val="FFFFFF"/>
                </a:solidFill>
                <a:latin typeface="Segoe UI"/>
                <a:ea typeface="Segoe UI" pitchFamily="34" charset="0"/>
                <a:cs typeface="Segoe UI" pitchFamily="34" charset="0"/>
              </a:rPr>
              <a:t>Operations</a:t>
            </a:r>
            <a:endParaRPr lang="en-US" sz="1274" b="1" kern="0" dirty="0">
              <a:solidFill>
                <a:srgbClr val="FFFFFF"/>
              </a:solidFill>
              <a:latin typeface="Segoe UI"/>
              <a:ea typeface="Segoe UI" pitchFamily="34" charset="0"/>
              <a:cs typeface="Segoe UI" pitchFamily="34" charset="0"/>
            </a:endParaRPr>
          </a:p>
        </p:txBody>
      </p:sp>
      <p:grpSp>
        <p:nvGrpSpPr>
          <p:cNvPr id="338" name="Group 337"/>
          <p:cNvGrpSpPr/>
          <p:nvPr/>
        </p:nvGrpSpPr>
        <p:grpSpPr>
          <a:xfrm>
            <a:off x="10487151" y="2218256"/>
            <a:ext cx="991372" cy="325698"/>
            <a:chOff x="11198479" y="2855036"/>
            <a:chExt cx="1011251" cy="332229"/>
          </a:xfrm>
        </p:grpSpPr>
        <p:sp>
          <p:nvSpPr>
            <p:cNvPr id="206" name="TextBox 205"/>
            <p:cNvSpPr txBox="1"/>
            <p:nvPr/>
          </p:nvSpPr>
          <p:spPr>
            <a:xfrm>
              <a:off x="11550574" y="2886159"/>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28" cstate="email">
              <a:biLevel thresh="25000"/>
              <a:extLst>
                <a:ext uri="{28A0092B-C50C-407E-A947-70E740481C1C}">
                  <a14:useLocalDpi xmlns:a14="http://schemas.microsoft.com/office/drawing/2010/main"/>
                </a:ext>
              </a:extLst>
            </a:blip>
            <a:stretch>
              <a:fillRect/>
            </a:stretch>
          </p:blipFill>
          <p:spPr>
            <a:xfrm>
              <a:off x="11198479" y="2855036"/>
              <a:ext cx="296408" cy="296408"/>
            </a:xfrm>
            <a:prstGeom prst="rect">
              <a:avLst/>
            </a:prstGeom>
          </p:spPr>
        </p:pic>
      </p:grpSp>
      <p:grpSp>
        <p:nvGrpSpPr>
          <p:cNvPr id="242" name="Group 241"/>
          <p:cNvGrpSpPr/>
          <p:nvPr/>
        </p:nvGrpSpPr>
        <p:grpSpPr>
          <a:xfrm>
            <a:off x="10470282" y="4045029"/>
            <a:ext cx="985974" cy="324522"/>
            <a:chOff x="11181272" y="4050487"/>
            <a:chExt cx="1005745" cy="331029"/>
          </a:xfrm>
        </p:grpSpPr>
        <p:sp>
          <p:nvSpPr>
            <p:cNvPr id="208" name="TextBox 207"/>
            <p:cNvSpPr txBox="1"/>
            <p:nvPr/>
          </p:nvSpPr>
          <p:spPr>
            <a:xfrm>
              <a:off x="11527861" y="4080410"/>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950" eaLnBrk="0" fontAlgn="base" hangingPunct="0">
                <a:lnSpc>
                  <a:spcPts val="800"/>
                </a:lnSpc>
                <a:spcBef>
                  <a:spcPct val="0"/>
                </a:spcBef>
                <a:spcAft>
                  <a:spcPct val="0"/>
                </a:spcAft>
              </a:pP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29" cstate="email">
              <a:biLevel thresh="25000"/>
              <a:extLst>
                <a:ext uri="{28A0092B-C50C-407E-A947-70E740481C1C}">
                  <a14:useLocalDpi xmlns:a14="http://schemas.microsoft.com/office/drawing/2010/main"/>
                </a:ext>
              </a:extLst>
            </a:blip>
            <a:stretch>
              <a:fillRect/>
            </a:stretch>
          </p:blipFill>
          <p:spPr>
            <a:xfrm>
              <a:off x="11181272" y="4050487"/>
              <a:ext cx="286828" cy="286828"/>
            </a:xfrm>
            <a:prstGeom prst="rect">
              <a:avLst/>
            </a:prstGeom>
          </p:spPr>
        </p:pic>
      </p:grpSp>
      <p:grpSp>
        <p:nvGrpSpPr>
          <p:cNvPr id="341" name="Group 340"/>
          <p:cNvGrpSpPr/>
          <p:nvPr/>
        </p:nvGrpSpPr>
        <p:grpSpPr>
          <a:xfrm>
            <a:off x="10464913" y="3613197"/>
            <a:ext cx="983557" cy="338770"/>
            <a:chOff x="11175796" y="3730886"/>
            <a:chExt cx="1003279" cy="345563"/>
          </a:xfrm>
        </p:grpSpPr>
        <p:sp>
          <p:nvSpPr>
            <p:cNvPr id="210" name="TextBox 209"/>
            <p:cNvSpPr txBox="1"/>
            <p:nvPr/>
          </p:nvSpPr>
          <p:spPr>
            <a:xfrm>
              <a:off x="11519919" y="3775343"/>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Site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a:t>
              </a:r>
            </a:p>
          </p:txBody>
        </p:sp>
        <p:pic>
          <p:nvPicPr>
            <p:cNvPr id="211" name="Picture 210" descr="Site Recovery.png"/>
            <p:cNvPicPr>
              <a:picLocks noChangeAspect="1"/>
            </p:cNvPicPr>
            <p:nvPr/>
          </p:nvPicPr>
          <p:blipFill>
            <a:blip r:embed="rId30" cstate="email">
              <a:biLevel thresh="25000"/>
              <a:extLst>
                <a:ext uri="{28A0092B-C50C-407E-A947-70E740481C1C}">
                  <a14:useLocalDpi xmlns:a14="http://schemas.microsoft.com/office/drawing/2010/main"/>
                </a:ext>
              </a:extLst>
            </a:blip>
            <a:stretch>
              <a:fillRect/>
            </a:stretch>
          </p:blipFill>
          <p:spPr>
            <a:xfrm>
              <a:off x="11175796" y="3730886"/>
              <a:ext cx="285842" cy="285842"/>
            </a:xfrm>
            <a:prstGeom prst="rect">
              <a:avLst/>
            </a:prstGeom>
          </p:spPr>
        </p:pic>
      </p:grpSp>
      <p:grpSp>
        <p:nvGrpSpPr>
          <p:cNvPr id="340" name="Group 339"/>
          <p:cNvGrpSpPr/>
          <p:nvPr/>
        </p:nvGrpSpPr>
        <p:grpSpPr>
          <a:xfrm>
            <a:off x="10478878" y="3191184"/>
            <a:ext cx="977378" cy="314851"/>
            <a:chOff x="11190041" y="3491162"/>
            <a:chExt cx="996976" cy="321164"/>
          </a:xfrm>
        </p:grpSpPr>
        <p:sp>
          <p:nvSpPr>
            <p:cNvPr id="212" name="TextBox 211"/>
            <p:cNvSpPr txBox="1"/>
            <p:nvPr/>
          </p:nvSpPr>
          <p:spPr>
            <a:xfrm>
              <a:off x="11527861" y="3511220"/>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31" cstate="email">
              <a:biLevel thresh="25000"/>
              <a:extLst>
                <a:ext uri="{28A0092B-C50C-407E-A947-70E740481C1C}">
                  <a14:useLocalDpi xmlns:a14="http://schemas.microsoft.com/office/drawing/2010/main"/>
                </a:ext>
              </a:extLst>
            </a:blip>
            <a:stretch>
              <a:fillRect/>
            </a:stretch>
          </p:blipFill>
          <p:spPr>
            <a:xfrm>
              <a:off x="11190041" y="3491162"/>
              <a:ext cx="286753" cy="286753"/>
            </a:xfrm>
            <a:prstGeom prst="rect">
              <a:avLst/>
            </a:prstGeom>
          </p:spPr>
        </p:pic>
      </p:grpSp>
      <p:sp>
        <p:nvSpPr>
          <p:cNvPr id="33" name="Rectangle 32"/>
          <p:cNvSpPr/>
          <p:nvPr/>
        </p:nvSpPr>
        <p:spPr bwMode="auto">
          <a:xfrm>
            <a:off x="5904909" y="4834576"/>
            <a:ext cx="6168065" cy="77427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latin typeface="Segoe UI"/>
                <a:ea typeface="Segoe UI" pitchFamily="34" charset="0"/>
                <a:cs typeface="Segoe UI" pitchFamily="34" charset="0"/>
              </a:rPr>
              <a:t>Networking</a:t>
            </a:r>
          </a:p>
        </p:txBody>
      </p:sp>
      <p:grpSp>
        <p:nvGrpSpPr>
          <p:cNvPr id="394" name="Group 393"/>
          <p:cNvGrpSpPr/>
          <p:nvPr/>
        </p:nvGrpSpPr>
        <p:grpSpPr>
          <a:xfrm>
            <a:off x="7446479" y="2069771"/>
            <a:ext cx="2685203" cy="2287499"/>
            <a:chOff x="8289832" y="2910817"/>
            <a:chExt cx="2739047" cy="2333368"/>
          </a:xfrm>
        </p:grpSpPr>
        <p:sp>
          <p:nvSpPr>
            <p:cNvPr id="37" name="Rectangle 36"/>
            <p:cNvSpPr/>
            <p:nvPr/>
          </p:nvSpPr>
          <p:spPr bwMode="auto">
            <a:xfrm>
              <a:off x="8289832" y="2910817"/>
              <a:ext cx="2739047" cy="233336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latin typeface="Segoe UI"/>
                  <a:ea typeface="Segoe UI" pitchFamily="34" charset="0"/>
                  <a:cs typeface="Segoe UI" pitchFamily="34" charset="0"/>
                </a:rPr>
                <a:t>Data</a:t>
              </a:r>
            </a:p>
          </p:txBody>
        </p:sp>
        <p:grpSp>
          <p:nvGrpSpPr>
            <p:cNvPr id="388" name="Group 387"/>
            <p:cNvGrpSpPr/>
            <p:nvPr/>
          </p:nvGrpSpPr>
          <p:grpSpPr>
            <a:xfrm>
              <a:off x="8755248" y="3474294"/>
              <a:ext cx="1008778" cy="324187"/>
              <a:chOff x="8755248" y="3474294"/>
              <a:chExt cx="1008778" cy="324187"/>
            </a:xfrm>
          </p:grpSpPr>
          <p:sp>
            <p:nvSpPr>
              <p:cNvPr id="171" name="TextBox 170"/>
              <p:cNvSpPr txBox="1"/>
              <p:nvPr/>
            </p:nvSpPr>
            <p:spPr>
              <a:xfrm>
                <a:off x="9104870" y="3497376"/>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32" cstate="email">
                <a:biLevel thresh="25000"/>
                <a:extLst>
                  <a:ext uri="{28A0092B-C50C-407E-A947-70E740481C1C}">
                    <a14:useLocalDpi xmlns:a14="http://schemas.microsoft.com/office/drawing/2010/main"/>
                  </a:ext>
                </a:extLst>
              </a:blip>
              <a:stretch>
                <a:fillRect/>
              </a:stretch>
            </p:blipFill>
            <p:spPr>
              <a:xfrm>
                <a:off x="8755248" y="3474294"/>
                <a:ext cx="296809" cy="296809"/>
              </a:xfrm>
              <a:prstGeom prst="rect">
                <a:avLst/>
              </a:prstGeom>
            </p:spPr>
          </p:pic>
        </p:grpSp>
        <p:grpSp>
          <p:nvGrpSpPr>
            <p:cNvPr id="390" name="Group 389"/>
            <p:cNvGrpSpPr/>
            <p:nvPr/>
          </p:nvGrpSpPr>
          <p:grpSpPr>
            <a:xfrm>
              <a:off x="8681505" y="4689849"/>
              <a:ext cx="1029708" cy="318154"/>
              <a:chOff x="8681505" y="4689849"/>
              <a:chExt cx="1029708" cy="318154"/>
            </a:xfrm>
          </p:grpSpPr>
          <p:sp>
            <p:nvSpPr>
              <p:cNvPr id="173" name="TextBox 172"/>
              <p:cNvSpPr txBox="1"/>
              <p:nvPr/>
            </p:nvSpPr>
            <p:spPr>
              <a:xfrm>
                <a:off x="9052057" y="4706898"/>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4" name="Picture 173"/>
              <p:cNvPicPr>
                <a:picLocks noChangeAspect="1"/>
              </p:cNvPicPr>
              <p:nvPr/>
            </p:nvPicPr>
            <p:blipFill>
              <a:blip r:embed="rId33" cstate="email">
                <a:biLevel thresh="25000"/>
                <a:extLst>
                  <a:ext uri="{28A0092B-C50C-407E-A947-70E740481C1C}">
                    <a14:useLocalDpi xmlns:a14="http://schemas.microsoft.com/office/drawing/2010/main"/>
                  </a:ext>
                </a:extLst>
              </a:blip>
              <a:stretch>
                <a:fillRect/>
              </a:stretch>
            </p:blipFill>
            <p:spPr>
              <a:xfrm>
                <a:off x="8681505" y="4689849"/>
                <a:ext cx="290620" cy="290619"/>
              </a:xfrm>
              <a:prstGeom prst="rect">
                <a:avLst/>
              </a:prstGeom>
            </p:spPr>
          </p:pic>
        </p:grpSp>
        <p:grpSp>
          <p:nvGrpSpPr>
            <p:cNvPr id="391" name="Group 390"/>
            <p:cNvGrpSpPr/>
            <p:nvPr/>
          </p:nvGrpSpPr>
          <p:grpSpPr>
            <a:xfrm>
              <a:off x="8728911" y="4040003"/>
              <a:ext cx="1011763" cy="318839"/>
              <a:chOff x="8728911" y="4040003"/>
              <a:chExt cx="1011763" cy="318839"/>
            </a:xfrm>
          </p:grpSpPr>
          <p:sp>
            <p:nvSpPr>
              <p:cNvPr id="175" name="TextBox 174"/>
              <p:cNvSpPr txBox="1"/>
              <p:nvPr/>
            </p:nvSpPr>
            <p:spPr>
              <a:xfrm>
                <a:off x="9081518" y="4057737"/>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34" cstate="email">
                <a:biLevel thresh="25000"/>
                <a:extLst>
                  <a:ext uri="{28A0092B-C50C-407E-A947-70E740481C1C}">
                    <a14:useLocalDpi xmlns:a14="http://schemas.microsoft.com/office/drawing/2010/main"/>
                  </a:ext>
                </a:extLst>
              </a:blip>
              <a:stretch>
                <a:fillRect/>
              </a:stretch>
            </p:blipFill>
            <p:spPr>
              <a:xfrm>
                <a:off x="8728911" y="4040003"/>
                <a:ext cx="289282" cy="289282"/>
              </a:xfrm>
              <a:prstGeom prst="rect">
                <a:avLst/>
              </a:prstGeom>
            </p:spPr>
          </p:pic>
        </p:grpSp>
        <p:grpSp>
          <p:nvGrpSpPr>
            <p:cNvPr id="392" name="Group 391"/>
            <p:cNvGrpSpPr/>
            <p:nvPr/>
          </p:nvGrpSpPr>
          <p:grpSpPr>
            <a:xfrm>
              <a:off x="9789813" y="4065697"/>
              <a:ext cx="1011560" cy="362789"/>
              <a:chOff x="9789813" y="4065697"/>
              <a:chExt cx="1011560" cy="362789"/>
            </a:xfrm>
          </p:grpSpPr>
          <p:sp>
            <p:nvSpPr>
              <p:cNvPr id="177" name="TextBox 176"/>
              <p:cNvSpPr txBox="1"/>
              <p:nvPr/>
            </p:nvSpPr>
            <p:spPr>
              <a:xfrm>
                <a:off x="10142217" y="4127381"/>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13950" eaLnBrk="0" fontAlgn="base" hangingPunct="0">
                  <a:lnSpc>
                    <a:spcPts val="800"/>
                  </a:lnSpc>
                  <a:spcBef>
                    <a:spcPct val="0"/>
                  </a:spcBef>
                  <a:spcAft>
                    <a:spcPct val="0"/>
                  </a:spcAft>
                </a:pP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35" cstate="email">
                <a:biLevel thresh="25000"/>
                <a:extLst>
                  <a:ext uri="{28A0092B-C50C-407E-A947-70E740481C1C}">
                    <a14:useLocalDpi xmlns:a14="http://schemas.microsoft.com/office/drawing/2010/main"/>
                  </a:ext>
                </a:extLst>
              </a:blip>
              <a:stretch>
                <a:fillRect/>
              </a:stretch>
            </p:blipFill>
            <p:spPr>
              <a:xfrm>
                <a:off x="9789813" y="4065697"/>
                <a:ext cx="293993" cy="293993"/>
              </a:xfrm>
              <a:prstGeom prst="rect">
                <a:avLst/>
              </a:prstGeom>
            </p:spPr>
          </p:pic>
        </p:grpSp>
        <p:grpSp>
          <p:nvGrpSpPr>
            <p:cNvPr id="393" name="Group 392"/>
            <p:cNvGrpSpPr/>
            <p:nvPr/>
          </p:nvGrpSpPr>
          <p:grpSpPr>
            <a:xfrm>
              <a:off x="9795245" y="4668527"/>
              <a:ext cx="1014773" cy="328756"/>
              <a:chOff x="9795245" y="4668527"/>
              <a:chExt cx="1014773" cy="328756"/>
            </a:xfrm>
          </p:grpSpPr>
          <p:sp>
            <p:nvSpPr>
              <p:cNvPr id="179" name="TextBox 178"/>
              <p:cNvSpPr txBox="1"/>
              <p:nvPr/>
            </p:nvSpPr>
            <p:spPr>
              <a:xfrm>
                <a:off x="10150862" y="4696178"/>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36" cstate="email">
                <a:biLevel thresh="25000"/>
                <a:extLst>
                  <a:ext uri="{28A0092B-C50C-407E-A947-70E740481C1C}">
                    <a14:useLocalDpi xmlns:a14="http://schemas.microsoft.com/office/drawing/2010/main"/>
                  </a:ext>
                </a:extLst>
              </a:blip>
              <a:stretch>
                <a:fillRect/>
              </a:stretch>
            </p:blipFill>
            <p:spPr>
              <a:xfrm>
                <a:off x="9795245" y="4668527"/>
                <a:ext cx="288561" cy="288560"/>
              </a:xfrm>
              <a:prstGeom prst="rect">
                <a:avLst/>
              </a:prstGeom>
            </p:spPr>
          </p:pic>
        </p:grpSp>
        <p:grpSp>
          <p:nvGrpSpPr>
            <p:cNvPr id="389" name="Group 388"/>
            <p:cNvGrpSpPr/>
            <p:nvPr/>
          </p:nvGrpSpPr>
          <p:grpSpPr>
            <a:xfrm>
              <a:off x="9763191" y="3476801"/>
              <a:ext cx="751841" cy="347627"/>
              <a:chOff x="9763191" y="3476801"/>
              <a:chExt cx="751841" cy="347627"/>
            </a:xfrm>
          </p:grpSpPr>
          <p:pic>
            <p:nvPicPr>
              <p:cNvPr id="17" name="Picture 16"/>
              <p:cNvPicPr>
                <a:picLocks noChangeAspect="1"/>
              </p:cNvPicPr>
              <p:nvPr/>
            </p:nvPicPr>
            <p:blipFill>
              <a:blip r:embed="rId37" cstate="email">
                <a:extLst>
                  <a:ext uri="{28A0092B-C50C-407E-A947-70E740481C1C}">
                    <a14:useLocalDpi xmlns:a14="http://schemas.microsoft.com/office/drawing/2010/main"/>
                  </a:ext>
                </a:extLst>
              </a:blip>
              <a:stretch>
                <a:fillRect/>
              </a:stretch>
            </p:blipFill>
            <p:spPr>
              <a:xfrm>
                <a:off x="9763191" y="3476801"/>
                <a:ext cx="320616" cy="290558"/>
              </a:xfrm>
              <a:prstGeom prst="rect">
                <a:avLst/>
              </a:prstGeom>
            </p:spPr>
          </p:pic>
          <p:sp>
            <p:nvSpPr>
              <p:cNvPr id="246" name="TextBox 245"/>
              <p:cNvSpPr txBox="1"/>
              <p:nvPr/>
            </p:nvSpPr>
            <p:spPr>
              <a:xfrm>
                <a:off x="10117219" y="3498352"/>
                <a:ext cx="397813" cy="32607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Data</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grpSp>
      <p:sp>
        <p:nvSpPr>
          <p:cNvPr id="9" name="Freeform 8"/>
          <p:cNvSpPr/>
          <p:nvPr/>
        </p:nvSpPr>
        <p:spPr bwMode="auto">
          <a:xfrm>
            <a:off x="10966207" y="2667696"/>
            <a:ext cx="67699" cy="37962"/>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56"/>
            <a:endParaRPr lang="en-US">
              <a:solidFill>
                <a:srgbClr val="FFFFFF"/>
              </a:solidFill>
              <a:latin typeface="Segoe UI"/>
            </a:endParaRPr>
          </a:p>
        </p:txBody>
      </p:sp>
      <p:grpSp>
        <p:nvGrpSpPr>
          <p:cNvPr id="337" name="Group 336"/>
          <p:cNvGrpSpPr/>
          <p:nvPr/>
        </p:nvGrpSpPr>
        <p:grpSpPr>
          <a:xfrm>
            <a:off x="10506680" y="1173191"/>
            <a:ext cx="991400" cy="327746"/>
            <a:chOff x="11200294" y="2143330"/>
            <a:chExt cx="1011280" cy="334317"/>
          </a:xfrm>
        </p:grpSpPr>
        <p:sp>
          <p:nvSpPr>
            <p:cNvPr id="197" name="TextBox 196"/>
            <p:cNvSpPr txBox="1"/>
            <p:nvPr/>
          </p:nvSpPr>
          <p:spPr>
            <a:xfrm>
              <a:off x="11552418" y="2176542"/>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 </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 Health</a:t>
              </a:r>
            </a:p>
          </p:txBody>
        </p:sp>
        <p:grpSp>
          <p:nvGrpSpPr>
            <p:cNvPr id="229" name="Group 228"/>
            <p:cNvGrpSpPr/>
            <p:nvPr/>
          </p:nvGrpSpPr>
          <p:grpSpPr>
            <a:xfrm>
              <a:off x="11200294" y="2143330"/>
              <a:ext cx="293741" cy="279390"/>
              <a:chOff x="10757647" y="1125048"/>
              <a:chExt cx="293741" cy="279390"/>
            </a:xfrm>
          </p:grpSpPr>
          <p:pic>
            <p:nvPicPr>
              <p:cNvPr id="222" name="Picture 221"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10757647" y="1125048"/>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20" name="Group 19"/>
          <p:cNvGrpSpPr/>
          <p:nvPr/>
        </p:nvGrpSpPr>
        <p:grpSpPr>
          <a:xfrm>
            <a:off x="5952510" y="5128963"/>
            <a:ext cx="826979" cy="339375"/>
            <a:chOff x="6071870" y="5231313"/>
            <a:chExt cx="843562" cy="346180"/>
          </a:xfrm>
        </p:grpSpPr>
        <p:sp>
          <p:nvSpPr>
            <p:cNvPr id="24" name="Rectangle 23"/>
            <p:cNvSpPr/>
            <p:nvPr/>
          </p:nvSpPr>
          <p:spPr bwMode="auto">
            <a:xfrm>
              <a:off x="6071870" y="5231313"/>
              <a:ext cx="843562"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227" name="Picture 226"/>
            <p:cNvPicPr>
              <a:picLocks noChangeAspect="1"/>
            </p:cNvPicPr>
            <p:nvPr/>
          </p:nvPicPr>
          <p:blipFill>
            <a:blip r:embed="rId38" cstate="email">
              <a:biLevel thresh="25000"/>
              <a:extLst>
                <a:ext uri="{28A0092B-C50C-407E-A947-70E740481C1C}">
                  <a14:useLocalDpi xmlns:a14="http://schemas.microsoft.com/office/drawing/2010/main"/>
                </a:ext>
              </a:extLst>
            </a:blip>
            <a:stretch>
              <a:fillRect/>
            </a:stretch>
          </p:blipFill>
          <p:spPr>
            <a:xfrm>
              <a:off x="6081595" y="5248173"/>
              <a:ext cx="267702" cy="267702"/>
            </a:xfrm>
            <a:prstGeom prst="rect">
              <a:avLst/>
            </a:prstGeom>
          </p:spPr>
        </p:pic>
      </p:grpSp>
      <p:grpSp>
        <p:nvGrpSpPr>
          <p:cNvPr id="237" name="Group 236"/>
          <p:cNvGrpSpPr/>
          <p:nvPr/>
        </p:nvGrpSpPr>
        <p:grpSpPr>
          <a:xfrm>
            <a:off x="8471116" y="5115782"/>
            <a:ext cx="796821" cy="352472"/>
            <a:chOff x="8640978" y="5217867"/>
            <a:chExt cx="812799" cy="359540"/>
          </a:xfrm>
        </p:grpSpPr>
        <p:sp>
          <p:nvSpPr>
            <p:cNvPr id="27" name="Rectangle 26"/>
            <p:cNvSpPr/>
            <p:nvPr/>
          </p:nvSpPr>
          <p:spPr bwMode="auto">
            <a:xfrm>
              <a:off x="8640978" y="5230981"/>
              <a:ext cx="812799"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895923"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228" name="Picture 227"/>
            <p:cNvPicPr>
              <a:picLocks noChangeAspect="1"/>
            </p:cNvPicPr>
            <p:nvPr/>
          </p:nvPicPr>
          <p:blipFill>
            <a:blip r:embed="rId39" cstate="email">
              <a:biLevel thresh="25000"/>
              <a:extLst>
                <a:ext uri="{28A0092B-C50C-407E-A947-70E740481C1C}">
                  <a14:useLocalDpi xmlns:a14="http://schemas.microsoft.com/office/drawing/2010/main"/>
                </a:ext>
              </a:extLst>
            </a:blip>
            <a:stretch>
              <a:fillRect/>
            </a:stretch>
          </p:blipFill>
          <p:spPr>
            <a:xfrm>
              <a:off x="8669836" y="5217867"/>
              <a:ext cx="251761" cy="251761"/>
            </a:xfrm>
            <a:prstGeom prst="rect">
              <a:avLst/>
            </a:prstGeom>
          </p:spPr>
        </p:pic>
      </p:grpSp>
      <p:grpSp>
        <p:nvGrpSpPr>
          <p:cNvPr id="16" name="Group 15"/>
          <p:cNvGrpSpPr/>
          <p:nvPr/>
        </p:nvGrpSpPr>
        <p:grpSpPr>
          <a:xfrm>
            <a:off x="2944314" y="5128966"/>
            <a:ext cx="897435" cy="356283"/>
            <a:chOff x="3003353" y="5231315"/>
            <a:chExt cx="915430" cy="363427"/>
          </a:xfrm>
        </p:grpSpPr>
        <p:sp>
          <p:nvSpPr>
            <p:cNvPr id="25" name="Rectangle 24"/>
            <p:cNvSpPr/>
            <p:nvPr/>
          </p:nvSpPr>
          <p:spPr bwMode="auto">
            <a:xfrm>
              <a:off x="3003353" y="5231315"/>
              <a:ext cx="915430"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BLOB Storage</a:t>
              </a:r>
            </a:p>
          </p:txBody>
        </p:sp>
        <p:pic>
          <p:nvPicPr>
            <p:cNvPr id="232" name="Picture 231" descr="Storage blob.png"/>
            <p:cNvPicPr>
              <a:picLocks noChangeAspect="1"/>
            </p:cNvPicPr>
            <p:nvPr/>
          </p:nvPicPr>
          <p:blipFill>
            <a:blip r:embed="rId40" cstate="email">
              <a:biLevel thresh="25000"/>
              <a:extLst>
                <a:ext uri="{28A0092B-C50C-407E-A947-70E740481C1C}">
                  <a14:useLocalDpi xmlns:a14="http://schemas.microsoft.com/office/drawing/2010/main"/>
                </a:ext>
              </a:extLst>
            </a:blip>
            <a:stretch>
              <a:fillRect/>
            </a:stretch>
          </p:blipFill>
          <p:spPr>
            <a:xfrm>
              <a:off x="3032767" y="5271308"/>
              <a:ext cx="247169" cy="247170"/>
            </a:xfrm>
            <a:prstGeom prst="rect">
              <a:avLst/>
            </a:prstGeom>
          </p:spPr>
        </p:pic>
      </p:grpSp>
      <p:grpSp>
        <p:nvGrpSpPr>
          <p:cNvPr id="18" name="Group 17"/>
          <p:cNvGrpSpPr/>
          <p:nvPr/>
        </p:nvGrpSpPr>
        <p:grpSpPr>
          <a:xfrm>
            <a:off x="3916509" y="5128965"/>
            <a:ext cx="818804" cy="356283"/>
            <a:chOff x="3995042" y="5231314"/>
            <a:chExt cx="835223" cy="363427"/>
          </a:xfrm>
        </p:grpSpPr>
        <p:sp>
          <p:nvSpPr>
            <p:cNvPr id="26" name="Rectangle 25"/>
            <p:cNvSpPr/>
            <p:nvPr/>
          </p:nvSpPr>
          <p:spPr bwMode="auto">
            <a:xfrm>
              <a:off x="3995042" y="5231314"/>
              <a:ext cx="835223"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Azure Files</a:t>
              </a:r>
            </a:p>
          </p:txBody>
        </p:sp>
        <p:pic>
          <p:nvPicPr>
            <p:cNvPr id="233" name="Picture 232" descr="Storage blob.png"/>
            <p:cNvPicPr>
              <a:picLocks noChangeAspect="1"/>
            </p:cNvPicPr>
            <p:nvPr/>
          </p:nvPicPr>
          <p:blipFill>
            <a:blip r:embed="rId40" cstate="email">
              <a:biLevel thresh="25000"/>
              <a:extLst>
                <a:ext uri="{28A0092B-C50C-407E-A947-70E740481C1C}">
                  <a14:useLocalDpi xmlns:a14="http://schemas.microsoft.com/office/drawing/2010/main"/>
                </a:ext>
              </a:extLst>
            </a:blip>
            <a:stretch>
              <a:fillRect/>
            </a:stretch>
          </p:blipFill>
          <p:spPr>
            <a:xfrm>
              <a:off x="4024079" y="5271308"/>
              <a:ext cx="247169" cy="247170"/>
            </a:xfrm>
            <a:prstGeom prst="rect">
              <a:avLst/>
            </a:prstGeom>
          </p:spPr>
        </p:pic>
      </p:grpSp>
      <p:grpSp>
        <p:nvGrpSpPr>
          <p:cNvPr id="19" name="Group 18"/>
          <p:cNvGrpSpPr/>
          <p:nvPr/>
        </p:nvGrpSpPr>
        <p:grpSpPr>
          <a:xfrm>
            <a:off x="4828765" y="5128964"/>
            <a:ext cx="819786" cy="356283"/>
            <a:chOff x="4925592" y="5231313"/>
            <a:chExt cx="836224" cy="363427"/>
          </a:xfrm>
        </p:grpSpPr>
        <p:sp>
          <p:nvSpPr>
            <p:cNvPr id="61" name="Rectangle 60"/>
            <p:cNvSpPr/>
            <p:nvPr/>
          </p:nvSpPr>
          <p:spPr bwMode="auto">
            <a:xfrm>
              <a:off x="4925592" y="5231313"/>
              <a:ext cx="836224"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234" name="Picture 233" descr="Storage blob.png"/>
            <p:cNvPicPr>
              <a:picLocks noChangeAspect="1"/>
            </p:cNvPicPr>
            <p:nvPr/>
          </p:nvPicPr>
          <p:blipFill>
            <a:blip r:embed="rId40" cstate="email">
              <a:biLevel thresh="25000"/>
              <a:extLst>
                <a:ext uri="{28A0092B-C50C-407E-A947-70E740481C1C}">
                  <a14:useLocalDpi xmlns:a14="http://schemas.microsoft.com/office/drawing/2010/main"/>
                </a:ext>
              </a:extLst>
            </a:blip>
            <a:stretch>
              <a:fillRect/>
            </a:stretch>
          </p:blipFill>
          <p:spPr>
            <a:xfrm>
              <a:off x="4947024" y="5271308"/>
              <a:ext cx="247169" cy="247170"/>
            </a:xfrm>
            <a:prstGeom prst="rect">
              <a:avLst/>
            </a:prstGeom>
          </p:spPr>
        </p:pic>
      </p:grpSp>
      <p:grpSp>
        <p:nvGrpSpPr>
          <p:cNvPr id="13" name="Group 12"/>
          <p:cNvGrpSpPr/>
          <p:nvPr/>
        </p:nvGrpSpPr>
        <p:grpSpPr>
          <a:xfrm>
            <a:off x="438468" y="5134866"/>
            <a:ext cx="792310" cy="349066"/>
            <a:chOff x="165906" y="5237334"/>
            <a:chExt cx="808197" cy="356066"/>
          </a:xfrm>
        </p:grpSpPr>
        <p:sp>
          <p:nvSpPr>
            <p:cNvPr id="43" name="Rectangle 42"/>
            <p:cNvSpPr/>
            <p:nvPr/>
          </p:nvSpPr>
          <p:spPr bwMode="auto">
            <a:xfrm>
              <a:off x="165906" y="5237334"/>
              <a:ext cx="808197"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Virtual Machines</a:t>
              </a:r>
            </a:p>
          </p:txBody>
        </p:sp>
        <p:pic>
          <p:nvPicPr>
            <p:cNvPr id="235" name="Picture 234"/>
            <p:cNvPicPr>
              <a:picLocks noChangeAspect="1"/>
            </p:cNvPicPr>
            <p:nvPr/>
          </p:nvPicPr>
          <p:blipFill>
            <a:blip r:embed="rId41" cstate="email">
              <a:biLevel thresh="25000"/>
              <a:extLst>
                <a:ext uri="{28A0092B-C50C-407E-A947-70E740481C1C}">
                  <a14:useLocalDpi xmlns:a14="http://schemas.microsoft.com/office/drawing/2010/main"/>
                </a:ext>
              </a:extLst>
            </a:blip>
            <a:stretch>
              <a:fillRect/>
            </a:stretch>
          </p:blipFill>
          <p:spPr>
            <a:xfrm>
              <a:off x="186771" y="5275561"/>
              <a:ext cx="261581" cy="261582"/>
            </a:xfrm>
            <a:prstGeom prst="rect">
              <a:avLst/>
            </a:prstGeom>
            <a:ln>
              <a:noFill/>
            </a:ln>
          </p:spPr>
        </p:pic>
      </p:grpSp>
      <p:grpSp>
        <p:nvGrpSpPr>
          <p:cNvPr id="328" name="Group 327"/>
          <p:cNvGrpSpPr/>
          <p:nvPr/>
        </p:nvGrpSpPr>
        <p:grpSpPr>
          <a:xfrm>
            <a:off x="10536520" y="1638549"/>
            <a:ext cx="953052" cy="337380"/>
            <a:chOff x="11248838" y="2589753"/>
            <a:chExt cx="972163" cy="344144"/>
          </a:xfrm>
        </p:grpSpPr>
        <p:sp>
          <p:nvSpPr>
            <p:cNvPr id="236" name="TextBox 235"/>
            <p:cNvSpPr txBox="1"/>
            <p:nvPr/>
          </p:nvSpPr>
          <p:spPr>
            <a:xfrm>
              <a:off x="11561845" y="2589753"/>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AD Privileged</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Identity </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42" cstate="email">
              <a:extLst>
                <a:ext uri="{28A0092B-C50C-407E-A947-70E740481C1C}">
                  <a14:useLocalDpi xmlns:a14="http://schemas.microsoft.com/office/drawing/2010/main"/>
                </a:ext>
              </a:extLst>
            </a:blip>
            <a:stretch>
              <a:fillRect/>
            </a:stretch>
          </p:blipFill>
          <p:spPr>
            <a:xfrm>
              <a:off x="11248838" y="2615973"/>
              <a:ext cx="245456" cy="317924"/>
            </a:xfrm>
            <a:prstGeom prst="rect">
              <a:avLst/>
            </a:prstGeom>
          </p:spPr>
        </p:pic>
      </p:grpSp>
      <p:grpSp>
        <p:nvGrpSpPr>
          <p:cNvPr id="238" name="Group 237"/>
          <p:cNvGrpSpPr/>
          <p:nvPr/>
        </p:nvGrpSpPr>
        <p:grpSpPr>
          <a:xfrm>
            <a:off x="9308537" y="5128638"/>
            <a:ext cx="903525" cy="339616"/>
            <a:chOff x="9495191" y="5230981"/>
            <a:chExt cx="921643" cy="346426"/>
          </a:xfrm>
        </p:grpSpPr>
        <p:sp>
          <p:nvSpPr>
            <p:cNvPr id="28" name="Rectangle 27"/>
            <p:cNvSpPr/>
            <p:nvPr/>
          </p:nvSpPr>
          <p:spPr bwMode="auto">
            <a:xfrm>
              <a:off x="9495191" y="5230981"/>
              <a:ext cx="921643"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89" name="Picture 88"/>
            <p:cNvPicPr>
              <a:picLocks noChangeAspect="1"/>
            </p:cNvPicPr>
            <p:nvPr/>
          </p:nvPicPr>
          <p:blipFill>
            <a:blip r:embed="rId43" cstate="email">
              <a:biLevel thresh="25000"/>
              <a:extLst>
                <a:ext uri="{28A0092B-C50C-407E-A947-70E740481C1C}">
                  <a14:useLocalDpi xmlns:a14="http://schemas.microsoft.com/office/drawing/2010/main"/>
                </a:ext>
              </a:extLst>
            </a:blip>
            <a:stretch>
              <a:fillRect/>
            </a:stretch>
          </p:blipFill>
          <p:spPr>
            <a:xfrm>
              <a:off x="9542996" y="5273467"/>
              <a:ext cx="210127" cy="210127"/>
            </a:xfrm>
            <a:prstGeom prst="rect">
              <a:avLst/>
            </a:prstGeom>
          </p:spPr>
        </p:pic>
      </p:grpSp>
      <p:grpSp>
        <p:nvGrpSpPr>
          <p:cNvPr id="241" name="Group 240"/>
          <p:cNvGrpSpPr/>
          <p:nvPr/>
        </p:nvGrpSpPr>
        <p:grpSpPr>
          <a:xfrm>
            <a:off x="11148980" y="5128638"/>
            <a:ext cx="853288" cy="339616"/>
            <a:chOff x="11372540" y="5230981"/>
            <a:chExt cx="870398" cy="346426"/>
          </a:xfrm>
        </p:grpSpPr>
        <p:sp>
          <p:nvSpPr>
            <p:cNvPr id="247" name="Rectangle 246"/>
            <p:cNvSpPr/>
            <p:nvPr/>
          </p:nvSpPr>
          <p:spPr bwMode="auto">
            <a:xfrm>
              <a:off x="11372540"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327" name="Freeform 326"/>
            <p:cNvSpPr/>
            <p:nvPr/>
          </p:nvSpPr>
          <p:spPr bwMode="auto">
            <a:xfrm rot="2700000">
              <a:off x="11422699"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nvGrpSpPr>
          <p:cNvPr id="339" name="Group 338"/>
          <p:cNvGrpSpPr/>
          <p:nvPr/>
        </p:nvGrpSpPr>
        <p:grpSpPr>
          <a:xfrm>
            <a:off x="10476749" y="2710860"/>
            <a:ext cx="981241" cy="307798"/>
            <a:chOff x="11187869" y="3126800"/>
            <a:chExt cx="1000917" cy="313970"/>
          </a:xfrm>
        </p:grpSpPr>
        <p:sp>
          <p:nvSpPr>
            <p:cNvPr id="329" name="TextBox 328"/>
            <p:cNvSpPr txBox="1"/>
            <p:nvPr/>
          </p:nvSpPr>
          <p:spPr>
            <a:xfrm>
              <a:off x="11529630" y="3139664"/>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330" name="Picture 329" descr="Operational Insights.png"/>
            <p:cNvPicPr>
              <a:picLocks noChangeAspect="1"/>
            </p:cNvPicPr>
            <p:nvPr/>
          </p:nvPicPr>
          <p:blipFill>
            <a:blip r:embed="rId44" cstate="email">
              <a:biLevel thresh="25000"/>
              <a:extLst>
                <a:ext uri="{28A0092B-C50C-407E-A947-70E740481C1C}">
                  <a14:useLocalDpi xmlns:a14="http://schemas.microsoft.com/office/drawing/2010/main"/>
                </a:ext>
              </a:extLst>
            </a:blip>
            <a:stretch>
              <a:fillRect/>
            </a:stretch>
          </p:blipFill>
          <p:spPr>
            <a:xfrm>
              <a:off x="11187869" y="3126800"/>
              <a:ext cx="280231" cy="280232"/>
            </a:xfrm>
            <a:prstGeom prst="rect">
              <a:avLst/>
            </a:prstGeom>
          </p:spPr>
        </p:pic>
      </p:grpSp>
      <p:grpSp>
        <p:nvGrpSpPr>
          <p:cNvPr id="136" name="Group 135"/>
          <p:cNvGrpSpPr/>
          <p:nvPr/>
        </p:nvGrpSpPr>
        <p:grpSpPr>
          <a:xfrm>
            <a:off x="1960879" y="522379"/>
            <a:ext cx="2066717" cy="1404818"/>
            <a:chOff x="2885080" y="478780"/>
            <a:chExt cx="2108159" cy="1432988"/>
          </a:xfrm>
        </p:grpSpPr>
        <p:sp>
          <p:nvSpPr>
            <p:cNvPr id="35" name="Rectangle 34"/>
            <p:cNvSpPr/>
            <p:nvPr/>
          </p:nvSpPr>
          <p:spPr bwMode="auto">
            <a:xfrm>
              <a:off x="2885080" y="478780"/>
              <a:ext cx="2108159"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latin typeface="Segoe UI"/>
                  <a:ea typeface="Segoe UI" pitchFamily="34" charset="0"/>
                  <a:cs typeface="Segoe UI" pitchFamily="34" charset="0"/>
                </a:rPr>
                <a:t>Compute</a:t>
              </a:r>
            </a:p>
          </p:txBody>
        </p:sp>
        <p:grpSp>
          <p:nvGrpSpPr>
            <p:cNvPr id="344" name="Group 343"/>
            <p:cNvGrpSpPr/>
            <p:nvPr/>
          </p:nvGrpSpPr>
          <p:grpSpPr>
            <a:xfrm>
              <a:off x="3091322" y="836529"/>
              <a:ext cx="1001364" cy="338014"/>
              <a:chOff x="3533110" y="1905041"/>
              <a:chExt cx="1001364" cy="338014"/>
            </a:xfrm>
          </p:grpSpPr>
          <p:sp>
            <p:nvSpPr>
              <p:cNvPr id="145" name="TextBox 144"/>
              <p:cNvSpPr txBox="1"/>
              <p:nvPr/>
            </p:nvSpPr>
            <p:spPr>
              <a:xfrm>
                <a:off x="3875318" y="1941949"/>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45" cstate="email">
                <a:biLevel thresh="25000"/>
                <a:extLst>
                  <a:ext uri="{28A0092B-C50C-407E-A947-70E740481C1C}">
                    <a14:useLocalDpi xmlns:a14="http://schemas.microsoft.com/office/drawing/2010/main"/>
                  </a:ext>
                </a:extLst>
              </a:blip>
              <a:stretch>
                <a:fillRect/>
              </a:stretch>
            </p:blipFill>
            <p:spPr>
              <a:xfrm>
                <a:off x="3533110" y="1905041"/>
                <a:ext cx="289802" cy="289802"/>
              </a:xfrm>
              <a:prstGeom prst="rect">
                <a:avLst/>
              </a:prstGeom>
            </p:spPr>
          </p:pic>
        </p:grpSp>
        <p:grpSp>
          <p:nvGrpSpPr>
            <p:cNvPr id="345" name="Group 344"/>
            <p:cNvGrpSpPr/>
            <p:nvPr/>
          </p:nvGrpSpPr>
          <p:grpSpPr>
            <a:xfrm>
              <a:off x="3120702" y="1434286"/>
              <a:ext cx="1007741" cy="337341"/>
              <a:chOff x="3562490" y="2410331"/>
              <a:chExt cx="1007741" cy="337341"/>
            </a:xfrm>
          </p:grpSpPr>
          <p:sp>
            <p:nvSpPr>
              <p:cNvPr id="147" name="TextBox 146"/>
              <p:cNvSpPr txBox="1"/>
              <p:nvPr/>
            </p:nvSpPr>
            <p:spPr>
              <a:xfrm>
                <a:off x="3911075" y="2446566"/>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46" cstate="email">
                <a:biLevel thresh="25000"/>
                <a:extLst>
                  <a:ext uri="{28A0092B-C50C-407E-A947-70E740481C1C}">
                    <a14:useLocalDpi xmlns:a14="http://schemas.microsoft.com/office/drawing/2010/main"/>
                  </a:ext>
                </a:extLst>
              </a:blip>
              <a:stretch>
                <a:fillRect/>
              </a:stretch>
            </p:blipFill>
            <p:spPr>
              <a:xfrm>
                <a:off x="3562490" y="2410331"/>
                <a:ext cx="303536" cy="303536"/>
              </a:xfrm>
              <a:prstGeom prst="rect">
                <a:avLst/>
              </a:prstGeom>
            </p:spPr>
          </p:pic>
        </p:grpSp>
        <p:grpSp>
          <p:nvGrpSpPr>
            <p:cNvPr id="346" name="Group 345"/>
            <p:cNvGrpSpPr/>
            <p:nvPr/>
          </p:nvGrpSpPr>
          <p:grpSpPr>
            <a:xfrm>
              <a:off x="3968400" y="1441331"/>
              <a:ext cx="1000660" cy="336792"/>
              <a:chOff x="4132786" y="2407102"/>
              <a:chExt cx="1000660" cy="336792"/>
            </a:xfrm>
          </p:grpSpPr>
          <p:sp>
            <p:nvSpPr>
              <p:cNvPr id="149" name="TextBox 148"/>
              <p:cNvSpPr txBox="1"/>
              <p:nvPr/>
            </p:nvSpPr>
            <p:spPr>
              <a:xfrm>
                <a:off x="4474290" y="2442788"/>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 App</a:t>
                </a:r>
              </a:p>
            </p:txBody>
          </p:sp>
          <p:pic>
            <p:nvPicPr>
              <p:cNvPr id="150" name="Picture 149"/>
              <p:cNvPicPr>
                <a:picLocks noChangeAspect="1"/>
              </p:cNvPicPr>
              <p:nvPr/>
            </p:nvPicPr>
            <p:blipFill>
              <a:blip r:embed="rId47" cstate="email">
                <a:biLevel thresh="25000"/>
                <a:extLst>
                  <a:ext uri="{28A0092B-C50C-407E-A947-70E740481C1C}">
                    <a14:useLocalDpi xmlns:a14="http://schemas.microsoft.com/office/drawing/2010/main"/>
                  </a:ext>
                </a:extLst>
              </a:blip>
              <a:stretch>
                <a:fillRect/>
              </a:stretch>
            </p:blipFill>
            <p:spPr>
              <a:xfrm>
                <a:off x="4132786" y="2407102"/>
                <a:ext cx="291655" cy="291656"/>
              </a:xfrm>
              <a:prstGeom prst="rect">
                <a:avLst/>
              </a:prstGeom>
            </p:spPr>
          </p:pic>
        </p:grpSp>
        <p:sp>
          <p:nvSpPr>
            <p:cNvPr id="349" name="TextBox 348"/>
            <p:cNvSpPr txBox="1"/>
            <p:nvPr/>
          </p:nvSpPr>
          <p:spPr>
            <a:xfrm>
              <a:off x="4306833" y="873437"/>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3964782" y="857249"/>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nvGrpSpPr>
          <p:cNvPr id="375" name="Group 374"/>
          <p:cNvGrpSpPr/>
          <p:nvPr/>
        </p:nvGrpSpPr>
        <p:grpSpPr>
          <a:xfrm>
            <a:off x="7961175" y="522379"/>
            <a:ext cx="2203022" cy="1404818"/>
            <a:chOff x="8271660" y="469727"/>
            <a:chExt cx="2247197" cy="1432988"/>
          </a:xfrm>
        </p:grpSpPr>
        <p:sp>
          <p:nvSpPr>
            <p:cNvPr id="42" name="Rectangle 41"/>
            <p:cNvSpPr/>
            <p:nvPr/>
          </p:nvSpPr>
          <p:spPr bwMode="auto">
            <a:xfrm>
              <a:off x="8271660" y="469727"/>
              <a:ext cx="2214030"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latin typeface="Segoe UI"/>
                  <a:ea typeface="Segoe UI" pitchFamily="34" charset="0"/>
                  <a:cs typeface="Segoe UI" pitchFamily="34" charset="0"/>
                </a:rPr>
                <a:t>Developer Services</a:t>
              </a:r>
            </a:p>
          </p:txBody>
        </p:sp>
        <p:grpSp>
          <p:nvGrpSpPr>
            <p:cNvPr id="144" name="Group 143"/>
            <p:cNvGrpSpPr/>
            <p:nvPr/>
          </p:nvGrpSpPr>
          <p:grpSpPr>
            <a:xfrm>
              <a:off x="8403450" y="918721"/>
              <a:ext cx="1016238" cy="309095"/>
              <a:chOff x="9025071" y="1995491"/>
              <a:chExt cx="1016238" cy="309095"/>
            </a:xfrm>
          </p:grpSpPr>
          <p:sp>
            <p:nvSpPr>
              <p:cNvPr id="167" name="TextBox 166"/>
              <p:cNvSpPr txBox="1"/>
              <p:nvPr/>
            </p:nvSpPr>
            <p:spPr>
              <a:xfrm>
                <a:off x="9371926" y="2054561"/>
                <a:ext cx="669383" cy="25002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48" cstate="email">
                <a:biLevel thresh="25000"/>
                <a:extLst>
                  <a:ext uri="{28A0092B-C50C-407E-A947-70E740481C1C}">
                    <a14:useLocalDpi xmlns:a14="http://schemas.microsoft.com/office/drawing/2010/main"/>
                  </a:ext>
                </a:extLst>
              </a:blip>
              <a:stretch>
                <a:fillRect/>
              </a:stretch>
            </p:blipFill>
            <p:spPr>
              <a:xfrm>
                <a:off x="9025071" y="1995491"/>
                <a:ext cx="290489" cy="290489"/>
              </a:xfrm>
              <a:prstGeom prst="rect">
                <a:avLst/>
              </a:prstGeom>
            </p:spPr>
          </p:pic>
        </p:grpSp>
        <p:grpSp>
          <p:nvGrpSpPr>
            <p:cNvPr id="363" name="Group 362"/>
            <p:cNvGrpSpPr/>
            <p:nvPr/>
          </p:nvGrpSpPr>
          <p:grpSpPr>
            <a:xfrm>
              <a:off x="9485139" y="1461008"/>
              <a:ext cx="1033718" cy="308062"/>
              <a:chOff x="10156761" y="2537778"/>
              <a:chExt cx="1033718" cy="308062"/>
            </a:xfrm>
          </p:grpSpPr>
          <p:sp>
            <p:nvSpPr>
              <p:cNvPr id="169" name="TextBox 168"/>
              <p:cNvSpPr txBox="1"/>
              <p:nvPr/>
            </p:nvSpPr>
            <p:spPr>
              <a:xfrm>
                <a:off x="10531323" y="2544735"/>
                <a:ext cx="659156" cy="30110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Application</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49" cstate="email">
                <a:biLevel thresh="25000"/>
                <a:extLst>
                  <a:ext uri="{28A0092B-C50C-407E-A947-70E740481C1C}">
                    <a14:useLocalDpi xmlns:a14="http://schemas.microsoft.com/office/drawing/2010/main"/>
                  </a:ext>
                </a:extLst>
              </a:blip>
              <a:stretch>
                <a:fillRect/>
              </a:stretch>
            </p:blipFill>
            <p:spPr>
              <a:xfrm>
                <a:off x="10156761" y="2537778"/>
                <a:ext cx="292274" cy="292274"/>
              </a:xfrm>
              <a:prstGeom prst="rect">
                <a:avLst/>
              </a:prstGeom>
            </p:spPr>
          </p:pic>
        </p:grpSp>
        <p:grpSp>
          <p:nvGrpSpPr>
            <p:cNvPr id="361" name="Group 360"/>
            <p:cNvGrpSpPr/>
            <p:nvPr/>
          </p:nvGrpSpPr>
          <p:grpSpPr>
            <a:xfrm>
              <a:off x="9501495" y="902862"/>
              <a:ext cx="896892" cy="317811"/>
              <a:chOff x="10173117" y="1979632"/>
              <a:chExt cx="896892" cy="317811"/>
            </a:xfrm>
          </p:grpSpPr>
          <p:pic>
            <p:nvPicPr>
              <p:cNvPr id="273" name="Picture 272"/>
              <p:cNvPicPr>
                <a:picLocks noChangeAspect="1"/>
              </p:cNvPicPr>
              <p:nvPr/>
            </p:nvPicPr>
            <p:blipFill>
              <a:blip r:embed="rId50" cstate="email">
                <a:biLevel thresh="25000"/>
                <a:extLst>
                  <a:ext uri="{28A0092B-C50C-407E-A947-70E740481C1C}">
                    <a14:useLocalDpi xmlns:a14="http://schemas.microsoft.com/office/drawing/2010/main"/>
                  </a:ext>
                </a:extLst>
              </a:blip>
              <a:stretch>
                <a:fillRect/>
              </a:stretch>
            </p:blipFill>
            <p:spPr>
              <a:xfrm>
                <a:off x="10173117" y="1979632"/>
                <a:ext cx="302655" cy="302655"/>
              </a:xfrm>
              <a:prstGeom prst="rect">
                <a:avLst/>
              </a:prstGeom>
            </p:spPr>
          </p:pic>
          <p:sp>
            <p:nvSpPr>
              <p:cNvPr id="274" name="TextBox 273"/>
              <p:cNvSpPr txBox="1"/>
              <p:nvPr/>
            </p:nvSpPr>
            <p:spPr>
              <a:xfrm>
                <a:off x="10528812" y="2047418"/>
                <a:ext cx="541197" cy="25002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SDK</a:t>
                </a:r>
              </a:p>
            </p:txBody>
          </p:sp>
        </p:grpSp>
        <p:grpSp>
          <p:nvGrpSpPr>
            <p:cNvPr id="374" name="Group 373"/>
            <p:cNvGrpSpPr/>
            <p:nvPr/>
          </p:nvGrpSpPr>
          <p:grpSpPr>
            <a:xfrm>
              <a:off x="8403428" y="1416107"/>
              <a:ext cx="1007716" cy="307161"/>
              <a:chOff x="8298657" y="1416107"/>
              <a:chExt cx="1007716" cy="307161"/>
            </a:xfrm>
          </p:grpSpPr>
          <p:sp>
            <p:nvSpPr>
              <p:cNvPr id="239" name="TextBox 238"/>
              <p:cNvSpPr txBox="1"/>
              <p:nvPr/>
            </p:nvSpPr>
            <p:spPr>
              <a:xfrm>
                <a:off x="8645535" y="1473243"/>
                <a:ext cx="660838" cy="25002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Team Project</a:t>
                </a:r>
              </a:p>
            </p:txBody>
          </p:sp>
          <p:sp>
            <p:nvSpPr>
              <p:cNvPr id="371" name="Freeform 370"/>
              <p:cNvSpPr/>
              <p:nvPr/>
            </p:nvSpPr>
            <p:spPr bwMode="auto">
              <a:xfrm>
                <a:off x="8298657" y="1416107"/>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grpSp>
        <p:nvGrpSpPr>
          <p:cNvPr id="15" name="Group 14"/>
          <p:cNvGrpSpPr/>
          <p:nvPr/>
        </p:nvGrpSpPr>
        <p:grpSpPr>
          <a:xfrm>
            <a:off x="1495750" y="5134866"/>
            <a:ext cx="844806" cy="349066"/>
            <a:chOff x="1815887" y="5237334"/>
            <a:chExt cx="861746" cy="356066"/>
          </a:xfrm>
        </p:grpSpPr>
        <p:sp>
          <p:nvSpPr>
            <p:cNvPr id="62" name="Rectangle 61"/>
            <p:cNvSpPr/>
            <p:nvPr/>
          </p:nvSpPr>
          <p:spPr bwMode="auto">
            <a:xfrm>
              <a:off x="1815887" y="5237334"/>
              <a:ext cx="861746"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12" name="Group 411"/>
            <p:cNvGrpSpPr/>
            <p:nvPr/>
          </p:nvGrpSpPr>
          <p:grpSpPr>
            <a:xfrm>
              <a:off x="1854319" y="5310201"/>
              <a:ext cx="221053" cy="170255"/>
              <a:chOff x="1410342" y="5288934"/>
              <a:chExt cx="294653" cy="226942"/>
            </a:xfrm>
          </p:grpSpPr>
          <p:grpSp>
            <p:nvGrpSpPr>
              <p:cNvPr id="402" name="Group 401"/>
              <p:cNvGrpSpPr/>
              <p:nvPr/>
            </p:nvGrpSpPr>
            <p:grpSpPr>
              <a:xfrm>
                <a:off x="1428991" y="5308456"/>
                <a:ext cx="97032" cy="104039"/>
                <a:chOff x="1286878" y="3925073"/>
                <a:chExt cx="291844" cy="312918"/>
              </a:xfrm>
              <a:solidFill>
                <a:schemeClr val="bg1"/>
              </a:solidFill>
            </p:grpSpPr>
            <p:sp>
              <p:nvSpPr>
                <p:cNvPr id="397" name="Diamond 396"/>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398" name="Diamond 397"/>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399" name="Diamond 398"/>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sp>
            <p:nvSpPr>
              <p:cNvPr id="403" name="Rounded Rectangle 402"/>
              <p:cNvSpPr/>
              <p:nvPr/>
            </p:nvSpPr>
            <p:spPr bwMode="auto">
              <a:xfrm>
                <a:off x="1410342" y="5288934"/>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nvGrpSpPr>
              <p:cNvPr id="404" name="Group 403"/>
              <p:cNvGrpSpPr/>
              <p:nvPr/>
            </p:nvGrpSpPr>
            <p:grpSpPr>
              <a:xfrm>
                <a:off x="1573839" y="5308987"/>
                <a:ext cx="97032" cy="104039"/>
                <a:chOff x="1286878" y="3925073"/>
                <a:chExt cx="291844" cy="312918"/>
              </a:xfrm>
              <a:solidFill>
                <a:schemeClr val="bg1"/>
              </a:solidFill>
            </p:grpSpPr>
            <p:sp>
              <p:nvSpPr>
                <p:cNvPr id="405" name="Diamond 40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406" name="Diamond 40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407" name="Diamond 40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nvGrpSpPr>
              <p:cNvPr id="408" name="Group 407"/>
              <p:cNvGrpSpPr/>
              <p:nvPr/>
            </p:nvGrpSpPr>
            <p:grpSpPr>
              <a:xfrm>
                <a:off x="1505369" y="5390438"/>
                <a:ext cx="97032" cy="104039"/>
                <a:chOff x="1286878" y="3925073"/>
                <a:chExt cx="291844" cy="312918"/>
              </a:xfrm>
              <a:solidFill>
                <a:schemeClr val="bg1"/>
              </a:solidFill>
            </p:grpSpPr>
            <p:sp>
              <p:nvSpPr>
                <p:cNvPr id="409" name="Diamond 408"/>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410" name="Diamond 409"/>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411" name="Diamond 410"/>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grpSp>
      <p:grpSp>
        <p:nvGrpSpPr>
          <p:cNvPr id="417" name="Group 416"/>
          <p:cNvGrpSpPr/>
          <p:nvPr/>
        </p:nvGrpSpPr>
        <p:grpSpPr>
          <a:xfrm>
            <a:off x="548432" y="4047160"/>
            <a:ext cx="988565" cy="303165"/>
            <a:chOff x="559429" y="4065187"/>
            <a:chExt cx="1008388" cy="309244"/>
          </a:xfrm>
        </p:grpSpPr>
        <p:pic>
          <p:nvPicPr>
            <p:cNvPr id="413" name="Picture 412"/>
            <p:cNvPicPr>
              <a:picLocks noChangeAspect="1"/>
            </p:cNvPicPr>
            <p:nvPr/>
          </p:nvPicPr>
          <p:blipFill>
            <a:blip r:embed="rId51" cstate="email">
              <a:biLevel thresh="25000"/>
              <a:extLst>
                <a:ext uri="{28A0092B-C50C-407E-A947-70E740481C1C}">
                  <a14:useLocalDpi xmlns:a14="http://schemas.microsoft.com/office/drawing/2010/main"/>
                </a:ext>
              </a:extLst>
            </a:blip>
            <a:stretch>
              <a:fillRect/>
            </a:stretch>
          </p:blipFill>
          <p:spPr>
            <a:xfrm>
              <a:off x="559429" y="4065187"/>
              <a:ext cx="252028" cy="252028"/>
            </a:xfrm>
            <a:prstGeom prst="rect">
              <a:avLst/>
            </a:prstGeom>
          </p:spPr>
        </p:pic>
        <p:sp>
          <p:nvSpPr>
            <p:cNvPr id="414" name="TextBox 413"/>
            <p:cNvSpPr txBox="1"/>
            <p:nvPr/>
          </p:nvSpPr>
          <p:spPr>
            <a:xfrm>
              <a:off x="908661" y="4073326"/>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Image Gallery</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grpSp>
      <p:grpSp>
        <p:nvGrpSpPr>
          <p:cNvPr id="23" name="Group 22"/>
          <p:cNvGrpSpPr/>
          <p:nvPr/>
        </p:nvGrpSpPr>
        <p:grpSpPr>
          <a:xfrm>
            <a:off x="7657562" y="5128638"/>
            <a:ext cx="772956" cy="339616"/>
            <a:chOff x="7811111" y="5230981"/>
            <a:chExt cx="788455" cy="346426"/>
          </a:xfrm>
        </p:grpSpPr>
        <p:sp>
          <p:nvSpPr>
            <p:cNvPr id="30" name="Rectangle 29"/>
            <p:cNvSpPr/>
            <p:nvPr/>
          </p:nvSpPr>
          <p:spPr bwMode="auto">
            <a:xfrm>
              <a:off x="7811111" y="5230981"/>
              <a:ext cx="788455"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 name="Picture 3"/>
            <p:cNvPicPr>
              <a:picLocks noChangeAspect="1"/>
            </p:cNvPicPr>
            <p:nvPr/>
          </p:nvPicPr>
          <p:blipFill>
            <a:blip r:embed="rId52" cstate="email">
              <a:biLevel thresh="25000"/>
              <a:extLst>
                <a:ext uri="{28A0092B-C50C-407E-A947-70E740481C1C}">
                  <a14:useLocalDpi xmlns:a14="http://schemas.microsoft.com/office/drawing/2010/main"/>
                </a:ext>
              </a:extLst>
            </a:blip>
            <a:stretch>
              <a:fillRect/>
            </a:stretch>
          </p:blipFill>
          <p:spPr>
            <a:xfrm>
              <a:off x="7860724" y="5289060"/>
              <a:ext cx="211665" cy="211665"/>
            </a:xfrm>
            <a:prstGeom prst="rect">
              <a:avLst/>
            </a:prstGeom>
          </p:spPr>
        </p:pic>
      </p:grpSp>
      <p:grpSp>
        <p:nvGrpSpPr>
          <p:cNvPr id="240" name="Group 239"/>
          <p:cNvGrpSpPr/>
          <p:nvPr/>
        </p:nvGrpSpPr>
        <p:grpSpPr>
          <a:xfrm>
            <a:off x="10252661" y="5128638"/>
            <a:ext cx="853288" cy="339616"/>
            <a:chOff x="10458248" y="5230981"/>
            <a:chExt cx="870398" cy="346426"/>
          </a:xfrm>
        </p:grpSpPr>
        <p:sp>
          <p:nvSpPr>
            <p:cNvPr id="34" name="Rectangle 33"/>
            <p:cNvSpPr/>
            <p:nvPr/>
          </p:nvSpPr>
          <p:spPr bwMode="auto">
            <a:xfrm>
              <a:off x="10458248"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VPN Gateway</a:t>
              </a:r>
            </a:p>
          </p:txBody>
        </p:sp>
        <p:pic>
          <p:nvPicPr>
            <p:cNvPr id="10" name="Picture 9"/>
            <p:cNvPicPr>
              <a:picLocks noChangeAspect="1"/>
            </p:cNvPicPr>
            <p:nvPr/>
          </p:nvPicPr>
          <p:blipFill>
            <a:blip r:embed="rId53" cstate="email">
              <a:biLevel thresh="25000"/>
              <a:extLst>
                <a:ext uri="{28A0092B-C50C-407E-A947-70E740481C1C}">
                  <a14:useLocalDpi xmlns:a14="http://schemas.microsoft.com/office/drawing/2010/main"/>
                </a:ext>
              </a:extLst>
            </a:blip>
            <a:stretch>
              <a:fillRect/>
            </a:stretch>
          </p:blipFill>
          <p:spPr>
            <a:xfrm>
              <a:off x="10460633" y="5267779"/>
              <a:ext cx="241495" cy="241495"/>
            </a:xfrm>
            <a:prstGeom prst="rect">
              <a:avLst/>
            </a:prstGeom>
          </p:spPr>
        </p:pic>
      </p:grpSp>
      <p:grpSp>
        <p:nvGrpSpPr>
          <p:cNvPr id="21" name="Group 20"/>
          <p:cNvGrpSpPr/>
          <p:nvPr/>
        </p:nvGrpSpPr>
        <p:grpSpPr>
          <a:xfrm>
            <a:off x="6812467" y="5128963"/>
            <a:ext cx="813311" cy="339375"/>
            <a:chOff x="6949070" y="5231313"/>
            <a:chExt cx="829620" cy="346180"/>
          </a:xfrm>
        </p:grpSpPr>
        <p:sp>
          <p:nvSpPr>
            <p:cNvPr id="29" name="Rectangle 28"/>
            <p:cNvSpPr/>
            <p:nvPr/>
          </p:nvSpPr>
          <p:spPr bwMode="auto">
            <a:xfrm>
              <a:off x="6949070" y="5231313"/>
              <a:ext cx="829620"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12" name="Picture 11"/>
            <p:cNvPicPr>
              <a:picLocks noChangeAspect="1"/>
            </p:cNvPicPr>
            <p:nvPr/>
          </p:nvPicPr>
          <p:blipFill>
            <a:blip r:embed="rId54" cstate="email">
              <a:biLevel thresh="25000"/>
              <a:extLst>
                <a:ext uri="{28A0092B-C50C-407E-A947-70E740481C1C}">
                  <a14:useLocalDpi xmlns:a14="http://schemas.microsoft.com/office/drawing/2010/main"/>
                </a:ext>
              </a:extLst>
            </a:blip>
            <a:stretch>
              <a:fillRect/>
            </a:stretch>
          </p:blipFill>
          <p:spPr>
            <a:xfrm>
              <a:off x="6988668" y="5270432"/>
              <a:ext cx="238842" cy="238842"/>
            </a:xfrm>
            <a:prstGeom prst="rect">
              <a:avLst/>
            </a:prstGeom>
          </p:spPr>
        </p:pic>
      </p:grpSp>
      <p:grpSp>
        <p:nvGrpSpPr>
          <p:cNvPr id="243" name="Group 242"/>
          <p:cNvGrpSpPr/>
          <p:nvPr/>
        </p:nvGrpSpPr>
        <p:grpSpPr>
          <a:xfrm>
            <a:off x="3528146" y="1098778"/>
            <a:ext cx="5577680" cy="4603178"/>
            <a:chOff x="6735903" y="1047953"/>
            <a:chExt cx="5689524" cy="4695481"/>
          </a:xfrm>
        </p:grpSpPr>
        <p:sp>
          <p:nvSpPr>
            <p:cNvPr id="244" name="Rectangle 243"/>
            <p:cNvSpPr/>
            <p:nvPr/>
          </p:nvSpPr>
          <p:spPr bwMode="auto">
            <a:xfrm>
              <a:off x="6735903" y="1047953"/>
              <a:ext cx="5689524" cy="469548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5" name="Group 244"/>
            <p:cNvGrpSpPr/>
            <p:nvPr/>
          </p:nvGrpSpPr>
          <p:grpSpPr>
            <a:xfrm>
              <a:off x="6864788" y="1235832"/>
              <a:ext cx="5307452" cy="4254356"/>
              <a:chOff x="6864788" y="1235832"/>
              <a:chExt cx="5307452" cy="4254356"/>
            </a:xfrm>
          </p:grpSpPr>
          <p:grpSp>
            <p:nvGrpSpPr>
              <p:cNvPr id="248" name="Group 247"/>
              <p:cNvGrpSpPr/>
              <p:nvPr/>
            </p:nvGrpSpPr>
            <p:grpSpPr>
              <a:xfrm>
                <a:off x="6864788" y="1235832"/>
                <a:ext cx="4997345" cy="4254356"/>
                <a:chOff x="6864788" y="1235832"/>
                <a:chExt cx="4997345" cy="4254356"/>
              </a:xfrm>
            </p:grpSpPr>
            <p:grpSp>
              <p:nvGrpSpPr>
                <p:cNvPr id="250" name="Group 249"/>
                <p:cNvGrpSpPr/>
                <p:nvPr/>
              </p:nvGrpSpPr>
              <p:grpSpPr>
                <a:xfrm>
                  <a:off x="8322902" y="1235832"/>
                  <a:ext cx="3311319" cy="968115"/>
                  <a:chOff x="6621400" y="1260137"/>
                  <a:chExt cx="5695750" cy="1577381"/>
                </a:xfrm>
              </p:grpSpPr>
              <p:pic>
                <p:nvPicPr>
                  <p:cNvPr id="283" name="Picture 2" descr="https://mediabank.partners.extranet.microsoft.com/Assets/Active/M-Q/Microsoft_.NET/Microsoft_NET_ADO_.NET/Logos+Logotypes/NET-ADO_bL.png"/>
                  <p:cNvPicPr>
                    <a:picLocks noChangeAspect="1" noChangeArrowheads="1"/>
                  </p:cNvPicPr>
                  <p:nvPr/>
                </p:nvPicPr>
                <p:blipFill>
                  <a:blip r:embed="rId55" cstate="email">
                    <a:alphaModFix/>
                    <a:duotone>
                      <a:prstClr val="black"/>
                      <a:schemeClr val="tx1">
                        <a:tint val="45000"/>
                        <a:satMod val="400000"/>
                      </a:schemeClr>
                    </a:duotone>
                    <a:extLst>
                      <a:ext uri="{BEBA8EAE-BF5A-486C-A8C5-ECC9F3942E4B}">
                        <a14:imgProps xmlns:a14="http://schemas.microsoft.com/office/drawing/2010/main">
                          <a14:imgLayer r:embed="rId5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6718704" y="1361491"/>
                    <a:ext cx="2362777" cy="682881"/>
                  </a:xfrm>
                  <a:prstGeom prst="rect">
                    <a:avLst/>
                  </a:prstGeom>
                  <a:noFill/>
                </p:spPr>
              </p:pic>
              <p:pic>
                <p:nvPicPr>
                  <p:cNvPr id="284" name="Picture 4" descr="http://www.jbase.com/new/products/images/java.png"/>
                  <p:cNvPicPr>
                    <a:picLocks noChangeAspect="1" noChangeArrowheads="1"/>
                  </p:cNvPicPr>
                  <p:nvPr/>
                </p:nvPicPr>
                <p:blipFill>
                  <a:blip r:embed="rId57" cstate="email">
                    <a:duotone>
                      <a:prstClr val="black"/>
                      <a:schemeClr val="tx1">
                        <a:tint val="45000"/>
                        <a:satMod val="400000"/>
                      </a:schemeClr>
                    </a:duotone>
                    <a:extLst>
                      <a:ext uri="{BEBA8EAE-BF5A-486C-A8C5-ECC9F3942E4B}">
                        <a14:imgProps xmlns:a14="http://schemas.microsoft.com/office/drawing/2010/main">
                          <a14:imgLayer r:embed="rId58">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1483714" y="1260137"/>
                    <a:ext cx="833436" cy="1555036"/>
                  </a:xfrm>
                  <a:prstGeom prst="rect">
                    <a:avLst/>
                  </a:prstGeom>
                  <a:noFill/>
                </p:spPr>
              </p:pic>
              <p:pic>
                <p:nvPicPr>
                  <p:cNvPr id="285" name="Picture 284" descr="PHP.png"/>
                  <p:cNvPicPr>
                    <a:picLocks noChangeAspect="1"/>
                  </p:cNvPicPr>
                  <p:nvPr/>
                </p:nvPicPr>
                <p:blipFill>
                  <a:blip r:embed="rId59" cstate="email">
                    <a:duotone>
                      <a:prstClr val="black"/>
                      <a:schemeClr val="tx1">
                        <a:tint val="45000"/>
                        <a:satMod val="400000"/>
                      </a:schemeClr>
                    </a:duotone>
                    <a:extLst>
                      <a:ext uri="{BEBA8EAE-BF5A-486C-A8C5-ECC9F3942E4B}">
                        <a14:imgProps xmlns:a14="http://schemas.microsoft.com/office/drawing/2010/main">
                          <a14:imgLayer r:embed="rId60">
                            <a14:imgEffect>
                              <a14:brightnessContrast bright="-100000"/>
                            </a14:imgEffect>
                          </a14:imgLayer>
                        </a14:imgProps>
                      </a:ext>
                      <a:ext uri="{28A0092B-C50C-407E-A947-70E740481C1C}">
                        <a14:useLocalDpi xmlns:a14="http://schemas.microsoft.com/office/drawing/2010/main"/>
                      </a:ext>
                    </a:extLst>
                  </a:blip>
                  <a:stretch>
                    <a:fillRect/>
                  </a:stretch>
                </p:blipFill>
                <p:spPr>
                  <a:xfrm>
                    <a:off x="9606405" y="1432173"/>
                    <a:ext cx="1180078" cy="620645"/>
                  </a:xfrm>
                  <a:prstGeom prst="rect">
                    <a:avLst/>
                  </a:prstGeom>
                  <a:noFill/>
                </p:spPr>
              </p:pic>
              <p:pic>
                <p:nvPicPr>
                  <p:cNvPr id="286" name="Picture 285"/>
                  <p:cNvPicPr>
                    <a:picLocks noChangeAspect="1"/>
                  </p:cNvPicPr>
                  <p:nvPr/>
                </p:nvPicPr>
                <p:blipFill>
                  <a:blip r:embed="rId61" cstate="email">
                    <a:duotone>
                      <a:prstClr val="black"/>
                      <a:schemeClr val="tx1">
                        <a:tint val="45000"/>
                        <a:satMod val="400000"/>
                      </a:schemeClr>
                    </a:duotone>
                    <a:extLst>
                      <a:ext uri="{BEBA8EAE-BF5A-486C-A8C5-ECC9F3942E4B}">
                        <a14:imgProps xmlns:a14="http://schemas.microsoft.com/office/drawing/2010/main">
                          <a14:imgLayer r:embed="rId62">
                            <a14:imgEffect>
                              <a14:colorTemperature colorTemp="10900"/>
                            </a14:imgEffect>
                            <a14:imgEffect>
                              <a14:saturation sat="400000"/>
                            </a14:imgEffect>
                            <a14:imgEffect>
                              <a14:brightnessContrast bright="-100000"/>
                            </a14:imgEffect>
                          </a14:imgLayer>
                        </a14:imgProps>
                      </a:ext>
                      <a:ext uri="{28A0092B-C50C-407E-A947-70E740481C1C}">
                        <a14:useLocalDpi xmlns:a14="http://schemas.microsoft.com/office/drawing/2010/main"/>
                      </a:ext>
                    </a:extLst>
                  </a:blip>
                  <a:stretch>
                    <a:fillRect/>
                  </a:stretch>
                </p:blipFill>
                <p:spPr>
                  <a:xfrm>
                    <a:off x="6621400" y="2302711"/>
                    <a:ext cx="1946761" cy="514634"/>
                  </a:xfrm>
                  <a:prstGeom prst="rect">
                    <a:avLst/>
                  </a:prstGeom>
                </p:spPr>
              </p:pic>
              <p:pic>
                <p:nvPicPr>
                  <p:cNvPr id="287" name="Picture 286"/>
                  <p:cNvPicPr>
                    <a:picLocks noChangeAspect="1"/>
                  </p:cNvPicPr>
                  <p:nvPr/>
                </p:nvPicPr>
                <p:blipFill>
                  <a:blip r:embed="rId63" cstate="email">
                    <a:duotone>
                      <a:prstClr val="black"/>
                      <a:schemeClr val="tx1">
                        <a:tint val="45000"/>
                        <a:satMod val="400000"/>
                      </a:schemeClr>
                    </a:duotone>
                    <a:lum bright="-100000"/>
                    <a:extLst>
                      <a:ext uri="{28A0092B-C50C-407E-A947-70E740481C1C}">
                        <a14:useLocalDpi xmlns:a14="http://schemas.microsoft.com/office/drawing/2010/main"/>
                      </a:ext>
                    </a:extLst>
                  </a:blip>
                  <a:stretch>
                    <a:fillRect/>
                  </a:stretch>
                </p:blipFill>
                <p:spPr>
                  <a:xfrm>
                    <a:off x="9152678" y="2385470"/>
                    <a:ext cx="1840745" cy="452048"/>
                  </a:xfrm>
                  <a:prstGeom prst="rect">
                    <a:avLst/>
                  </a:prstGeom>
                </p:spPr>
              </p:pic>
            </p:grpSp>
            <p:grpSp>
              <p:nvGrpSpPr>
                <p:cNvPr id="251" name="Group 250"/>
                <p:cNvGrpSpPr/>
                <p:nvPr/>
              </p:nvGrpSpPr>
              <p:grpSpPr>
                <a:xfrm>
                  <a:off x="8781196" y="4810762"/>
                  <a:ext cx="1928351" cy="679426"/>
                  <a:chOff x="8781196" y="4810762"/>
                  <a:chExt cx="1928351" cy="679426"/>
                </a:xfrm>
              </p:grpSpPr>
              <p:grpSp>
                <p:nvGrpSpPr>
                  <p:cNvPr id="277" name="Group 276"/>
                  <p:cNvGrpSpPr/>
                  <p:nvPr/>
                </p:nvGrpSpPr>
                <p:grpSpPr>
                  <a:xfrm>
                    <a:off x="8781196" y="4827520"/>
                    <a:ext cx="668856" cy="617542"/>
                    <a:chOff x="7110684" y="4142550"/>
                    <a:chExt cx="552708" cy="552708"/>
                  </a:xfrm>
                  <a:solidFill>
                    <a:srgbClr val="000000"/>
                  </a:solidFill>
                </p:grpSpPr>
                <p:sp>
                  <p:nvSpPr>
                    <p:cNvPr id="279" name="Freeform 12"/>
                    <p:cNvSpPr>
                      <a:spLocks/>
                    </p:cNvSpPr>
                    <p:nvPr/>
                  </p:nvSpPr>
                  <p:spPr bwMode="auto">
                    <a:xfrm>
                      <a:off x="7355732" y="4142550"/>
                      <a:ext cx="307660" cy="271766"/>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grpFill/>
                    <a:ln>
                      <a:noFill/>
                    </a:ln>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latin typeface="Segoe UI"/>
                      </a:endParaRPr>
                    </a:p>
                  </p:txBody>
                </p:sp>
                <p:sp>
                  <p:nvSpPr>
                    <p:cNvPr id="280" name="Freeform 13"/>
                    <p:cNvSpPr>
                      <a:spLocks/>
                    </p:cNvSpPr>
                    <p:nvPr/>
                  </p:nvSpPr>
                  <p:spPr bwMode="auto">
                    <a:xfrm>
                      <a:off x="7110684" y="4187350"/>
                      <a:ext cx="235333" cy="226967"/>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grpFill/>
                    <a:ln>
                      <a:noFill/>
                    </a:ln>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latin typeface="Segoe UI"/>
                      </a:endParaRPr>
                    </a:p>
                  </p:txBody>
                </p:sp>
                <p:sp>
                  <p:nvSpPr>
                    <p:cNvPr id="281" name="Freeform 14"/>
                    <p:cNvSpPr>
                      <a:spLocks/>
                    </p:cNvSpPr>
                    <p:nvPr/>
                  </p:nvSpPr>
                  <p:spPr bwMode="auto">
                    <a:xfrm>
                      <a:off x="7355732" y="4424032"/>
                      <a:ext cx="307660" cy="271226"/>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grpFill/>
                    <a:ln>
                      <a:noFill/>
                    </a:ln>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latin typeface="Segoe UI"/>
                      </a:endParaRPr>
                    </a:p>
                  </p:txBody>
                </p:sp>
                <p:sp>
                  <p:nvSpPr>
                    <p:cNvPr id="282" name="Freeform 15"/>
                    <p:cNvSpPr>
                      <a:spLocks/>
                    </p:cNvSpPr>
                    <p:nvPr/>
                  </p:nvSpPr>
                  <p:spPr bwMode="auto">
                    <a:xfrm>
                      <a:off x="7110684" y="4424032"/>
                      <a:ext cx="235333" cy="226967"/>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grpFill/>
                    <a:ln>
                      <a:noFill/>
                    </a:ln>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latin typeface="Segoe UI"/>
                      </a:endParaRPr>
                    </a:p>
                  </p:txBody>
                </p:sp>
              </p:grpSp>
              <p:sp>
                <p:nvSpPr>
                  <p:cNvPr id="278" name="Freeform 6"/>
                  <p:cNvSpPr>
                    <a:spLocks noEditPoints="1"/>
                  </p:cNvSpPr>
                  <p:nvPr/>
                </p:nvSpPr>
                <p:spPr bwMode="auto">
                  <a:xfrm>
                    <a:off x="10065682" y="4810762"/>
                    <a:ext cx="643865" cy="679426"/>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latin typeface="Segoe UI"/>
                    </a:endParaRPr>
                  </a:p>
                </p:txBody>
              </p:sp>
            </p:grpSp>
            <p:cxnSp>
              <p:nvCxnSpPr>
                <p:cNvPr id="252" name="Straight Connector 251"/>
                <p:cNvCxnSpPr/>
                <p:nvPr/>
              </p:nvCxnSpPr>
              <p:spPr>
                <a:xfrm>
                  <a:off x="7061533" y="3987986"/>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grpSp>
              <p:nvGrpSpPr>
                <p:cNvPr id="253" name="Group 252"/>
                <p:cNvGrpSpPr/>
                <p:nvPr/>
              </p:nvGrpSpPr>
              <p:grpSpPr>
                <a:xfrm>
                  <a:off x="7970931" y="4122034"/>
                  <a:ext cx="2958720" cy="367715"/>
                  <a:chOff x="7970931" y="4122034"/>
                  <a:chExt cx="2958720" cy="367715"/>
                </a:xfrm>
              </p:grpSpPr>
              <p:pic>
                <p:nvPicPr>
                  <p:cNvPr id="275" name="Picture 274"/>
                  <p:cNvPicPr>
                    <a:picLocks noChangeAspect="1"/>
                  </p:cNvPicPr>
                  <p:nvPr/>
                </p:nvPicPr>
                <p:blipFill>
                  <a:blip r:embed="rId64" cstate="email">
                    <a:duotone>
                      <a:prstClr val="black"/>
                      <a:srgbClr val="FF0000">
                        <a:tint val="45000"/>
                        <a:satMod val="400000"/>
                      </a:srgbClr>
                    </a:duotone>
                    <a:extLst>
                      <a:ext uri="{BEBA8EAE-BF5A-486C-A8C5-ECC9F3942E4B}">
                        <a14:imgProps xmlns:a14="http://schemas.microsoft.com/office/drawing/2010/main">
                          <a14:imgLayer r:embed="rId65">
                            <a14:imgEffect>
                              <a14:artisticGlowEdges/>
                            </a14:imgEffect>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7970931" y="4122034"/>
                    <a:ext cx="1411581" cy="349803"/>
                  </a:xfrm>
                  <a:prstGeom prst="rect">
                    <a:avLst/>
                  </a:prstGeom>
                </p:spPr>
              </p:pic>
              <p:pic>
                <p:nvPicPr>
                  <p:cNvPr id="276" name="Picture 2" descr="https://encrypted-tbn1.gstatic.com/images?q=tbn:ANd9GcSU4_TkMLpE3Fd8IzUzpdhHuyuUHMZj1NQSvjo-kBjZLpJnpc_Uxg"/>
                  <p:cNvPicPr>
                    <a:picLocks noChangeAspect="1" noChangeArrowheads="1"/>
                  </p:cNvPicPr>
                  <p:nvPr/>
                </p:nvPicPr>
                <p:blipFill>
                  <a:blip r:embed="rId66" cstate="email">
                    <a:clrChange>
                      <a:clrFrom>
                        <a:srgbClr val="000000">
                          <a:alpha val="0"/>
                        </a:srgbClr>
                      </a:clrFrom>
                      <a:clrTo>
                        <a:srgbClr val="000000">
                          <a:alpha val="0"/>
                        </a:srgbClr>
                      </a:clrTo>
                    </a:clrChange>
                    <a:extLst>
                      <a:ext uri="{BEBA8EAE-BF5A-486C-A8C5-ECC9F3942E4B}">
                        <a14:imgProps xmlns:a14="http://schemas.microsoft.com/office/drawing/2010/main">
                          <a14:imgLayer r:embed="rId67">
                            <a14:imgEffect>
                              <a14:backgroundRemoval t="0" b="99083" l="0" r="100000"/>
                            </a14:imgEffect>
                            <a14:imgEffect>
                              <a14:saturation sat="0"/>
                            </a14:imgEffect>
                          </a14:imgLayer>
                        </a14:imgProps>
                      </a:ext>
                      <a:ext uri="{28A0092B-C50C-407E-A947-70E740481C1C}">
                        <a14:useLocalDpi xmlns:a14="http://schemas.microsoft.com/office/drawing/2010/main"/>
                      </a:ext>
                    </a:extLst>
                  </a:blip>
                  <a:srcRect/>
                  <a:stretch>
                    <a:fillRect/>
                  </a:stretch>
                </p:blipFill>
                <p:spPr bwMode="auto">
                  <a:xfrm>
                    <a:off x="9461833" y="4151886"/>
                    <a:ext cx="1467818" cy="33786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54" name="Straight Connector 253"/>
                <p:cNvCxnSpPr/>
                <p:nvPr/>
              </p:nvCxnSpPr>
              <p:spPr>
                <a:xfrm>
                  <a:off x="7061533" y="3107074"/>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255" name="Straight Connector 254"/>
                <p:cNvCxnSpPr/>
                <p:nvPr/>
              </p:nvCxnSpPr>
              <p:spPr>
                <a:xfrm>
                  <a:off x="7061533" y="4627399"/>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256" name="Straight Connector 255"/>
                <p:cNvCxnSpPr/>
                <p:nvPr/>
              </p:nvCxnSpPr>
              <p:spPr>
                <a:xfrm>
                  <a:off x="7061533" y="2279725"/>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sp>
              <p:nvSpPr>
                <p:cNvPr id="257" name="TextBox 256"/>
                <p:cNvSpPr txBox="1"/>
                <p:nvPr/>
              </p:nvSpPr>
              <p:spPr>
                <a:xfrm>
                  <a:off x="6864788" y="1257384"/>
                  <a:ext cx="1060227" cy="461665"/>
                </a:xfrm>
                <a:prstGeom prst="rect">
                  <a:avLst/>
                </a:prstGeom>
                <a:noFill/>
              </p:spPr>
              <p:txBody>
                <a:bodyPr wrap="none" lIns="179285" tIns="143428" rIns="179285" bIns="143428" rtlCol="0">
                  <a:spAutoFit/>
                </a:bodyPr>
                <a:lstStyle/>
                <a:p>
                  <a:pPr defTabSz="914133">
                    <a:lnSpc>
                      <a:spcPct val="90000"/>
                    </a:lnSpc>
                  </a:pPr>
                  <a:r>
                    <a:rPr lang="en-US" sz="1176" spc="-49"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Languages</a:t>
                  </a:r>
                  <a:endParaRPr lang="en-US" sz="1765" spc="-49"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258" name="TextBox 257"/>
                <p:cNvSpPr txBox="1"/>
                <p:nvPr/>
              </p:nvSpPr>
              <p:spPr>
                <a:xfrm>
                  <a:off x="6864788" y="2301604"/>
                  <a:ext cx="1448564" cy="461665"/>
                </a:xfrm>
                <a:prstGeom prst="rect">
                  <a:avLst/>
                </a:prstGeom>
                <a:noFill/>
              </p:spPr>
              <p:txBody>
                <a:bodyPr wrap="square" lIns="179285" tIns="143428" rIns="179285" bIns="143428" rtlCol="0">
                  <a:spAutoFit/>
                </a:bodyPr>
                <a:lstStyle/>
                <a:p>
                  <a:pPr defTabSz="914133">
                    <a:lnSpc>
                      <a:spcPct val="90000"/>
                    </a:lnSpc>
                  </a:pPr>
                  <a:r>
                    <a:rPr lang="en-US" sz="1176" spc="-49"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CMS</a:t>
                  </a:r>
                </a:p>
              </p:txBody>
            </p:sp>
            <p:sp>
              <p:nvSpPr>
                <p:cNvPr id="259" name="TextBox 258"/>
                <p:cNvSpPr txBox="1"/>
                <p:nvPr/>
              </p:nvSpPr>
              <p:spPr>
                <a:xfrm>
                  <a:off x="6864788" y="3101042"/>
                  <a:ext cx="855042" cy="461665"/>
                </a:xfrm>
                <a:prstGeom prst="rect">
                  <a:avLst/>
                </a:prstGeom>
                <a:noFill/>
              </p:spPr>
              <p:txBody>
                <a:bodyPr wrap="none" lIns="179285" tIns="143428" rIns="179285" bIns="143428" rtlCol="0">
                  <a:spAutoFit/>
                </a:bodyPr>
                <a:lstStyle/>
                <a:p>
                  <a:pPr defTabSz="914133">
                    <a:lnSpc>
                      <a:spcPct val="90000"/>
                    </a:lnSpc>
                  </a:pPr>
                  <a:r>
                    <a:rPr lang="en-US" sz="1176" spc="-49"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Devices</a:t>
                  </a:r>
                  <a:endParaRPr lang="en-US" sz="1765" spc="-49"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260" name="TextBox 259"/>
                <p:cNvSpPr txBox="1"/>
                <p:nvPr/>
              </p:nvSpPr>
              <p:spPr>
                <a:xfrm>
                  <a:off x="6864788" y="3987986"/>
                  <a:ext cx="1023165" cy="461665"/>
                </a:xfrm>
                <a:prstGeom prst="rect">
                  <a:avLst/>
                </a:prstGeom>
                <a:noFill/>
              </p:spPr>
              <p:txBody>
                <a:bodyPr wrap="none" lIns="179285" tIns="143428" rIns="179285" bIns="143428" rtlCol="0">
                  <a:spAutoFit/>
                </a:bodyPr>
                <a:lstStyle/>
                <a:p>
                  <a:pPr defTabSz="914133">
                    <a:lnSpc>
                      <a:spcPct val="90000"/>
                    </a:lnSpc>
                  </a:pPr>
                  <a:r>
                    <a:rPr lang="en-US" sz="1176" spc="-49"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Databases</a:t>
                  </a:r>
                  <a:endParaRPr lang="en-US" sz="1765" spc="-49"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261" name="TextBox 260"/>
                <p:cNvSpPr txBox="1"/>
                <p:nvPr/>
              </p:nvSpPr>
              <p:spPr>
                <a:xfrm>
                  <a:off x="6864788" y="4640499"/>
                  <a:ext cx="1020151" cy="627864"/>
                </a:xfrm>
                <a:prstGeom prst="rect">
                  <a:avLst/>
                </a:prstGeom>
                <a:noFill/>
              </p:spPr>
              <p:txBody>
                <a:bodyPr wrap="none" lIns="179285" tIns="143428" rIns="179285" bIns="143428" rtlCol="0">
                  <a:spAutoFit/>
                </a:bodyPr>
                <a:lstStyle/>
                <a:p>
                  <a:pPr defTabSz="914133">
                    <a:lnSpc>
                      <a:spcPct val="90000"/>
                    </a:lnSpc>
                  </a:pPr>
                  <a:r>
                    <a:rPr lang="en-US" sz="1176" spc="-49"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Operating</a:t>
                  </a:r>
                </a:p>
                <a:p>
                  <a:pPr defTabSz="914133">
                    <a:lnSpc>
                      <a:spcPct val="90000"/>
                    </a:lnSpc>
                  </a:pPr>
                  <a:r>
                    <a:rPr lang="en-US" sz="1176" spc="-49"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Systems</a:t>
                  </a:r>
                  <a:endParaRPr lang="en-US" sz="1765" spc="-49"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grpSp>
              <p:nvGrpSpPr>
                <p:cNvPr id="262" name="Group 261"/>
                <p:cNvGrpSpPr/>
                <p:nvPr/>
              </p:nvGrpSpPr>
              <p:grpSpPr>
                <a:xfrm>
                  <a:off x="8580876" y="2362652"/>
                  <a:ext cx="2502978" cy="647856"/>
                  <a:chOff x="8580876" y="2315027"/>
                  <a:chExt cx="2502978" cy="647856"/>
                </a:xfrm>
              </p:grpSpPr>
              <p:pic>
                <p:nvPicPr>
                  <p:cNvPr id="267" name="Picture 10" descr="https://encrypted-tbn3.gstatic.com/images?q=tbn:ANd9GcQgAB8I4GUYPGAuHqEufTpFML_JWZior9mwUJP3P5Tro4I_bcL5"/>
                  <p:cNvPicPr>
                    <a:picLocks noChangeAspect="1" noChangeArrowheads="1"/>
                  </p:cNvPicPr>
                  <p:nvPr/>
                </p:nvPicPr>
                <p:blipFill>
                  <a:blip r:embed="rId68" cstate="email">
                    <a:biLevel thresh="50000"/>
                    <a:extLst>
                      <a:ext uri="{BEBA8EAE-BF5A-486C-A8C5-ECC9F3942E4B}">
                        <a14:imgProps xmlns:a14="http://schemas.microsoft.com/office/drawing/2010/main">
                          <a14:imgLayer r:embed="rId69">
                            <a14:imgEffect>
                              <a14:backgroundRemoval t="0" b="100000" l="0" r="100000">
                                <a14:foregroundMark x1="14222" y1="48889" x2="16000" y2="67556"/>
                                <a14:foregroundMark x1="44889" y1="64444" x2="51556" y2="84444"/>
                                <a14:foregroundMark x1="84444" y1="52000" x2="86667" y2="71556"/>
                                <a14:foregroundMark x1="67556" y1="4444" x2="73333" y2="9333"/>
                              </a14:backgroundRemoval>
                            </a14:imgEffect>
                          </a14:imgLayer>
                        </a14:imgProps>
                      </a:ext>
                      <a:ext uri="{28A0092B-C50C-407E-A947-70E740481C1C}">
                        <a14:useLocalDpi xmlns:a14="http://schemas.microsoft.com/office/drawing/2010/main"/>
                      </a:ext>
                    </a:extLst>
                  </a:blip>
                  <a:srcRect/>
                  <a:stretch>
                    <a:fillRect/>
                  </a:stretch>
                </p:blipFill>
                <p:spPr bwMode="auto">
                  <a:xfrm>
                    <a:off x="8580876" y="2345399"/>
                    <a:ext cx="620759" cy="596819"/>
                  </a:xfrm>
                  <a:prstGeom prst="rect">
                    <a:avLst/>
                  </a:prstGeom>
                  <a:noFill/>
                  <a:extLst>
                    <a:ext uri="{909E8E84-426E-40DD-AFC4-6F175D3DCCD1}">
                      <a14:hiddenFill xmlns:a14="http://schemas.microsoft.com/office/drawing/2010/main">
                        <a:solidFill>
                          <a:srgbClr val="FFFFFF"/>
                        </a:solidFill>
                      </a14:hiddenFill>
                    </a:ext>
                  </a:extLst>
                </p:spPr>
              </p:pic>
              <p:pic>
                <p:nvPicPr>
                  <p:cNvPr id="268" name="Picture 267"/>
                  <p:cNvPicPr>
                    <a:picLocks noChangeAspect="1"/>
                  </p:cNvPicPr>
                  <p:nvPr/>
                </p:nvPicPr>
                <p:blipFill>
                  <a:blip r:embed="rId70" cstate="email">
                    <a:biLevel thresh="75000"/>
                    <a:extLst>
                      <a:ext uri="{BEBA8EAE-BF5A-486C-A8C5-ECC9F3942E4B}">
                        <a14:imgProps xmlns:a14="http://schemas.microsoft.com/office/drawing/2010/main">
                          <a14:imgLayer r:embed="rId71">
                            <a14:imgEffect>
                              <a14:brightnessContrast contrast="4000"/>
                            </a14:imgEffect>
                          </a14:imgLayer>
                        </a14:imgProps>
                      </a:ext>
                      <a:ext uri="{28A0092B-C50C-407E-A947-70E740481C1C}">
                        <a14:useLocalDpi xmlns:a14="http://schemas.microsoft.com/office/drawing/2010/main"/>
                      </a:ext>
                    </a:extLst>
                  </a:blip>
                  <a:stretch>
                    <a:fillRect/>
                  </a:stretch>
                </p:blipFill>
                <p:spPr>
                  <a:xfrm>
                    <a:off x="9415834" y="2355505"/>
                    <a:ext cx="851682" cy="607378"/>
                  </a:xfrm>
                  <a:prstGeom prst="rect">
                    <a:avLst/>
                  </a:prstGeom>
                </p:spPr>
              </p:pic>
              <p:grpSp>
                <p:nvGrpSpPr>
                  <p:cNvPr id="269" name="Group 268"/>
                  <p:cNvGrpSpPr/>
                  <p:nvPr/>
                </p:nvGrpSpPr>
                <p:grpSpPr>
                  <a:xfrm>
                    <a:off x="10518154" y="2315027"/>
                    <a:ext cx="565700" cy="647594"/>
                    <a:chOff x="11227523" y="2315027"/>
                    <a:chExt cx="565700" cy="647594"/>
                  </a:xfrm>
                </p:grpSpPr>
                <p:pic>
                  <p:nvPicPr>
                    <p:cNvPr id="270" name="Picture 269"/>
                    <p:cNvPicPr>
                      <a:picLocks noChangeAspect="1"/>
                    </p:cNvPicPr>
                    <p:nvPr/>
                  </p:nvPicPr>
                  <p:blipFill rotWithShape="1">
                    <a:blip r:embed="rId72" cstate="email">
                      <a:biLevel thresh="50000"/>
                      <a:extLst>
                        <a:ext uri="{28A0092B-C50C-407E-A947-70E740481C1C}">
                          <a14:useLocalDpi xmlns:a14="http://schemas.microsoft.com/office/drawing/2010/main"/>
                        </a:ext>
                      </a:extLst>
                    </a:blip>
                    <a:srcRect/>
                    <a:stretch/>
                  </p:blipFill>
                  <p:spPr>
                    <a:xfrm>
                      <a:off x="11227523" y="2315027"/>
                      <a:ext cx="563134" cy="485323"/>
                    </a:xfrm>
                    <a:prstGeom prst="rect">
                      <a:avLst/>
                    </a:prstGeom>
                  </p:spPr>
                </p:pic>
                <p:pic>
                  <p:nvPicPr>
                    <p:cNvPr id="271" name="Picture 270"/>
                    <p:cNvPicPr>
                      <a:picLocks noChangeAspect="1"/>
                    </p:cNvPicPr>
                    <p:nvPr/>
                  </p:nvPicPr>
                  <p:blipFill rotWithShape="1">
                    <a:blip r:embed="rId73" cstate="email">
                      <a:biLevel thresh="50000"/>
                      <a:extLst>
                        <a:ext uri="{28A0092B-C50C-407E-A947-70E740481C1C}">
                          <a14:useLocalDpi xmlns:a14="http://schemas.microsoft.com/office/drawing/2010/main"/>
                        </a:ext>
                      </a:extLst>
                    </a:blip>
                    <a:srcRect/>
                    <a:stretch/>
                  </p:blipFill>
                  <p:spPr>
                    <a:xfrm>
                      <a:off x="11230089" y="2784475"/>
                      <a:ext cx="563134" cy="178146"/>
                    </a:xfrm>
                    <a:prstGeom prst="rect">
                      <a:avLst/>
                    </a:prstGeom>
                  </p:spPr>
                </p:pic>
              </p:grpSp>
            </p:grpSp>
            <p:grpSp>
              <p:nvGrpSpPr>
                <p:cNvPr id="263" name="Group 262"/>
                <p:cNvGrpSpPr/>
                <p:nvPr/>
              </p:nvGrpSpPr>
              <p:grpSpPr>
                <a:xfrm>
                  <a:off x="8619647" y="3223400"/>
                  <a:ext cx="2377226" cy="672139"/>
                  <a:chOff x="8619647" y="3223400"/>
                  <a:chExt cx="2377226" cy="672139"/>
                </a:xfrm>
              </p:grpSpPr>
              <p:pic>
                <p:nvPicPr>
                  <p:cNvPr id="264" name="Picture 7"/>
                  <p:cNvPicPr>
                    <a:picLocks noChangeAspect="1" noChangeArrowheads="1"/>
                  </p:cNvPicPr>
                  <p:nvPr/>
                </p:nvPicPr>
                <p:blipFill>
                  <a:blip r:embed="rId74" cstate="email">
                    <a:biLevel thresh="75000"/>
                    <a:extLst>
                      <a:ext uri="{28A0092B-C50C-407E-A947-70E740481C1C}">
                        <a14:useLocalDpi xmlns:a14="http://schemas.microsoft.com/office/drawing/2010/main"/>
                      </a:ext>
                    </a:extLst>
                  </a:blip>
                  <a:srcRect/>
                  <a:stretch>
                    <a:fillRect/>
                  </a:stretch>
                </p:blipFill>
                <p:spPr bwMode="auto">
                  <a:xfrm>
                    <a:off x="9666287" y="3223400"/>
                    <a:ext cx="406934" cy="664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5" name="Picture 8"/>
                  <p:cNvPicPr>
                    <a:picLocks noChangeAspect="1" noChangeArrowheads="1"/>
                  </p:cNvPicPr>
                  <p:nvPr/>
                </p:nvPicPr>
                <p:blipFill>
                  <a:blip r:embed="rId75" cstate="email">
                    <a:biLevel thresh="50000"/>
                    <a:extLst>
                      <a:ext uri="{28A0092B-C50C-407E-A947-70E740481C1C}">
                        <a14:useLocalDpi xmlns:a14="http://schemas.microsoft.com/office/drawing/2010/main"/>
                      </a:ext>
                    </a:extLst>
                  </a:blip>
                  <a:srcRect/>
                  <a:stretch>
                    <a:fillRect/>
                  </a:stretch>
                </p:blipFill>
                <p:spPr bwMode="auto">
                  <a:xfrm>
                    <a:off x="10608448" y="3227883"/>
                    <a:ext cx="388425" cy="66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 name="Picture 14"/>
                  <p:cNvPicPr>
                    <a:picLocks noChangeAspect="1" noChangeArrowheads="1"/>
                  </p:cNvPicPr>
                  <p:nvPr/>
                </p:nvPicPr>
                <p:blipFill>
                  <a:blip r:embed="rId76" cstate="email">
                    <a:biLevel thresh="75000"/>
                    <a:extLst>
                      <a:ext uri="{28A0092B-C50C-407E-A947-70E740481C1C}">
                        <a14:useLocalDpi xmlns:a14="http://schemas.microsoft.com/office/drawing/2010/main"/>
                      </a:ext>
                    </a:extLst>
                  </a:blip>
                  <a:srcRect/>
                  <a:stretch>
                    <a:fillRect/>
                  </a:stretch>
                </p:blipFill>
                <p:spPr bwMode="auto">
                  <a:xfrm>
                    <a:off x="8619647" y="3231556"/>
                    <a:ext cx="549095" cy="64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pic>
            <p:nvPicPr>
              <p:cNvPr id="249" name="Picture 2" descr="http://cf.juggle-images.com/fit/white/125x125/oracle-5-logo-primary.jpg"/>
              <p:cNvPicPr>
                <a:picLocks noChangeAspect="1" noChangeArrowheads="1"/>
              </p:cNvPicPr>
              <p:nvPr/>
            </p:nvPicPr>
            <p:blipFill rotWithShape="1">
              <a:blip r:embed="rId77" cstate="email">
                <a:extLst>
                  <a:ext uri="{28A0092B-C50C-407E-A947-70E740481C1C}">
                    <a14:useLocalDpi xmlns:a14="http://schemas.microsoft.com/office/drawing/2010/main"/>
                  </a:ext>
                </a:extLst>
              </a:blip>
              <a:srcRect/>
              <a:stretch/>
            </p:blipFill>
            <p:spPr bwMode="auto">
              <a:xfrm>
                <a:off x="10981615" y="4150323"/>
                <a:ext cx="1190625" cy="401443"/>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6242897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3"/>
                                        </p:tgtEl>
                                        <p:attrNameLst>
                                          <p:attrName>style.visibility</p:attrName>
                                        </p:attrNameLst>
                                      </p:cBhvr>
                                      <p:to>
                                        <p:strVal val="visible"/>
                                      </p:to>
                                    </p:set>
                                    <p:animEffect transition="in" filter="fade">
                                      <p:cBhvr>
                                        <p:cTn id="7"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99935-655B-4F7A-B96A-00A98BB325AE}"/>
              </a:ext>
            </a:extLst>
          </p:cNvPr>
          <p:cNvSpPr>
            <a:spLocks noGrp="1"/>
          </p:cNvSpPr>
          <p:nvPr>
            <p:ph type="title"/>
          </p:nvPr>
        </p:nvSpPr>
        <p:spPr/>
        <p:txBody>
          <a:bodyPr>
            <a:normAutofit/>
          </a:bodyPr>
          <a:lstStyle/>
          <a:p>
            <a:r>
              <a:rPr lang="en-US" sz="3100" cap="all" spc="500" dirty="0">
                <a:ln w="3175">
                  <a:noFill/>
                </a:ln>
                <a:solidFill>
                  <a:srgbClr val="0078D7"/>
                </a:solidFill>
                <a:latin typeface="Segoe UI Semilight" charset="0"/>
                <a:ea typeface="+mn-ea"/>
                <a:cs typeface="Segoe UI Semilight" charset="0"/>
              </a:rPr>
              <a:t>Mission critical availability </a:t>
            </a:r>
            <a:br>
              <a:rPr lang="en-US" dirty="0"/>
            </a:br>
            <a:r>
              <a:rPr lang="en-US" sz="2000" cap="all" dirty="0">
                <a:solidFill>
                  <a:srgbClr val="0078D7"/>
                </a:solidFill>
              </a:rPr>
              <a:t>High availability at global scale</a:t>
            </a:r>
          </a:p>
        </p:txBody>
      </p:sp>
      <p:sp>
        <p:nvSpPr>
          <p:cNvPr id="62" name="Text Placeholder 61">
            <a:extLst>
              <a:ext uri="{FF2B5EF4-FFF2-40B4-BE49-F238E27FC236}">
                <a16:creationId xmlns:a16="http://schemas.microsoft.com/office/drawing/2014/main" id="{356C16F2-69AB-4DD1-BC5D-EFF34E34FB3C}"/>
              </a:ext>
            </a:extLst>
          </p:cNvPr>
          <p:cNvSpPr>
            <a:spLocks noGrp="1"/>
          </p:cNvSpPr>
          <p:nvPr>
            <p:ph type="body" sz="quarter" idx="10"/>
          </p:nvPr>
        </p:nvSpPr>
        <p:spPr>
          <a:xfrm>
            <a:off x="274638" y="2357133"/>
            <a:ext cx="4409352" cy="3434786"/>
          </a:xfrm>
        </p:spPr>
        <p:txBody>
          <a:bodyPr/>
          <a:lstStyle/>
          <a:p>
            <a:r>
              <a:rPr lang="en-US" sz="1800" dirty="0"/>
              <a:t>Industry-leading 99.99% availability SLA</a:t>
            </a:r>
          </a:p>
          <a:p>
            <a:r>
              <a:rPr lang="en-US" sz="1800" dirty="0"/>
              <a:t>Automatic backups</a:t>
            </a:r>
          </a:p>
          <a:p>
            <a:r>
              <a:rPr lang="en-US" sz="1800" dirty="0"/>
              <a:t>Point in time restore with up to 35 days retention </a:t>
            </a:r>
          </a:p>
          <a:p>
            <a:r>
              <a:rPr lang="en-US" sz="1800" dirty="0"/>
              <a:t>Active geo-replication and failover groups support RPO &lt;5s</a:t>
            </a:r>
          </a:p>
        </p:txBody>
      </p:sp>
      <p:sp>
        <p:nvSpPr>
          <p:cNvPr id="64" name="TextBox 338">
            <a:extLst>
              <a:ext uri="{FF2B5EF4-FFF2-40B4-BE49-F238E27FC236}">
                <a16:creationId xmlns:a16="http://schemas.microsoft.com/office/drawing/2014/main" id="{48D48BA5-8E64-4BDF-A8DE-0AE7AF34F604}"/>
              </a:ext>
            </a:extLst>
          </p:cNvPr>
          <p:cNvSpPr txBox="1"/>
          <p:nvPr/>
        </p:nvSpPr>
        <p:spPr>
          <a:xfrm>
            <a:off x="5242628" y="2357133"/>
            <a:ext cx="3390449"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4546A"/>
                </a:solidFill>
                <a:effectLst/>
                <a:uLnTx/>
                <a:uFillTx/>
                <a:latin typeface="Segoe UI" panose="020B0502040204020203" pitchFamily="34" charset="0"/>
                <a:ea typeface="+mn-ea"/>
                <a:cs typeface="Segoe UI" panose="020B0502040204020203" pitchFamily="34" charset="0"/>
              </a:rPr>
              <a:t>Up to </a:t>
            </a:r>
            <a:r>
              <a:rPr kumimoji="0" lang="en-US" sz="2000" b="0" i="0" u="none" strike="noStrike" kern="0" cap="none" spc="0" normalizeH="0" baseline="0" noProof="0" dirty="0">
                <a:ln>
                  <a:noFill/>
                </a:ln>
                <a:solidFill>
                  <a:srgbClr val="44546A"/>
                </a:solidFill>
                <a:effectLst/>
                <a:uLnTx/>
                <a:uFillTx/>
                <a:latin typeface="Segoe UI" panose="020B0502040204020203" pitchFamily="34" charset="0"/>
                <a:ea typeface="+mn-ea"/>
                <a:cs typeface="Segoe UI" panose="020B0502040204020203" pitchFamily="34" charset="0"/>
              </a:rPr>
              <a:t>4</a:t>
            </a:r>
            <a:r>
              <a:rPr kumimoji="0" lang="en-US" sz="1800" b="0" i="0" u="none" strike="noStrike" kern="0" cap="none" spc="0" normalizeH="0" baseline="0" noProof="0" dirty="0">
                <a:ln>
                  <a:noFill/>
                </a:ln>
                <a:solidFill>
                  <a:srgbClr val="44546A"/>
                </a:solidFill>
                <a:effectLst/>
                <a:uLnTx/>
                <a:uFillTx/>
                <a:latin typeface="Segoe UI" panose="020B0502040204020203" pitchFamily="34" charset="0"/>
                <a:ea typeface="+mn-ea"/>
                <a:cs typeface="Segoe UI" panose="020B0502040204020203" pitchFamily="34" charset="0"/>
              </a:rPr>
              <a:t> readable secondaries</a:t>
            </a:r>
          </a:p>
        </p:txBody>
      </p:sp>
      <p:pic>
        <p:nvPicPr>
          <p:cNvPr id="65" name="Picture 64">
            <a:extLst>
              <a:ext uri="{FF2B5EF4-FFF2-40B4-BE49-F238E27FC236}">
                <a16:creationId xmlns:a16="http://schemas.microsoft.com/office/drawing/2014/main" id="{824EDD42-AA9B-4758-8BC6-DFC43A49AEBE}"/>
              </a:ext>
            </a:extLst>
          </p:cNvPr>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r="4568"/>
          <a:stretch/>
        </p:blipFill>
        <p:spPr>
          <a:xfrm>
            <a:off x="5296829" y="2929597"/>
            <a:ext cx="6620531" cy="3257012"/>
          </a:xfrm>
          <a:prstGeom prst="rect">
            <a:avLst/>
          </a:prstGeom>
        </p:spPr>
      </p:pic>
      <p:grpSp>
        <p:nvGrpSpPr>
          <p:cNvPr id="66" name="Group 65">
            <a:extLst>
              <a:ext uri="{FF2B5EF4-FFF2-40B4-BE49-F238E27FC236}">
                <a16:creationId xmlns:a16="http://schemas.microsoft.com/office/drawing/2014/main" id="{169FB048-9DD6-40E1-977B-E7143FF8416B}"/>
              </a:ext>
            </a:extLst>
          </p:cNvPr>
          <p:cNvGrpSpPr/>
          <p:nvPr/>
        </p:nvGrpSpPr>
        <p:grpSpPr>
          <a:xfrm>
            <a:off x="6060114" y="4168702"/>
            <a:ext cx="258036" cy="258036"/>
            <a:chOff x="5298510" y="3607496"/>
            <a:chExt cx="288099" cy="288099"/>
          </a:xfrm>
        </p:grpSpPr>
        <p:sp>
          <p:nvSpPr>
            <p:cNvPr id="67" name="Oval 66">
              <a:extLst>
                <a:ext uri="{FF2B5EF4-FFF2-40B4-BE49-F238E27FC236}">
                  <a16:creationId xmlns:a16="http://schemas.microsoft.com/office/drawing/2014/main" id="{AA3DCF2B-B1EF-406B-86CE-4811E8A181FC}"/>
                </a:ext>
              </a:extLst>
            </p:cNvPr>
            <p:cNvSpPr/>
            <p:nvPr/>
          </p:nvSpPr>
          <p:spPr bwMode="auto">
            <a:xfrm>
              <a:off x="5298510" y="3607496"/>
              <a:ext cx="288099" cy="288099"/>
            </a:xfrm>
            <a:prstGeom prst="ellipse">
              <a:avLst/>
            </a:prstGeom>
            <a:solidFill>
              <a:srgbClr val="89C40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Oval 67">
              <a:extLst>
                <a:ext uri="{FF2B5EF4-FFF2-40B4-BE49-F238E27FC236}">
                  <a16:creationId xmlns:a16="http://schemas.microsoft.com/office/drawing/2014/main" id="{A1B363AB-E503-4190-B9DB-83567B7C042C}"/>
                </a:ext>
              </a:extLst>
            </p:cNvPr>
            <p:cNvSpPr/>
            <p:nvPr/>
          </p:nvSpPr>
          <p:spPr bwMode="auto">
            <a:xfrm>
              <a:off x="5374188" y="3683174"/>
              <a:ext cx="136743" cy="136743"/>
            </a:xfrm>
            <a:prstGeom prst="ellipse">
              <a:avLst/>
            </a:prstGeom>
            <a:solidFill>
              <a:srgbClr val="89C40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8" name="Group 77">
            <a:extLst>
              <a:ext uri="{FF2B5EF4-FFF2-40B4-BE49-F238E27FC236}">
                <a16:creationId xmlns:a16="http://schemas.microsoft.com/office/drawing/2014/main" id="{000A2B1F-9E0A-4BA9-838E-F3C502AB5D92}"/>
              </a:ext>
            </a:extLst>
          </p:cNvPr>
          <p:cNvGrpSpPr/>
          <p:nvPr/>
        </p:nvGrpSpPr>
        <p:grpSpPr>
          <a:xfrm>
            <a:off x="8270189" y="3386452"/>
            <a:ext cx="1047421" cy="1047421"/>
            <a:chOff x="5321459" y="3630988"/>
            <a:chExt cx="236552" cy="236552"/>
          </a:xfrm>
        </p:grpSpPr>
        <p:sp>
          <p:nvSpPr>
            <p:cNvPr id="79" name="Oval 78">
              <a:extLst>
                <a:ext uri="{FF2B5EF4-FFF2-40B4-BE49-F238E27FC236}">
                  <a16:creationId xmlns:a16="http://schemas.microsoft.com/office/drawing/2014/main" id="{F05E2178-5343-4249-B1C6-B8B30AB2C852}"/>
                </a:ext>
              </a:extLst>
            </p:cNvPr>
            <p:cNvSpPr/>
            <p:nvPr/>
          </p:nvSpPr>
          <p:spPr bwMode="auto">
            <a:xfrm>
              <a:off x="5321459" y="3630988"/>
              <a:ext cx="236552" cy="236552"/>
            </a:xfrm>
            <a:prstGeom prst="ellipse">
              <a:avLst/>
            </a:prstGeom>
            <a:solidFill>
              <a:srgbClr val="89C40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9CFF7B5E-F5B7-4496-B1E4-2FBE7C47CE03}"/>
                </a:ext>
              </a:extLst>
            </p:cNvPr>
            <p:cNvSpPr/>
            <p:nvPr/>
          </p:nvSpPr>
          <p:spPr bwMode="auto">
            <a:xfrm>
              <a:off x="5350057" y="3656762"/>
              <a:ext cx="185004" cy="185004"/>
            </a:xfrm>
            <a:prstGeom prst="ellipse">
              <a:avLst/>
            </a:prstGeom>
            <a:solidFill>
              <a:srgbClr val="89C402">
                <a:alpha val="84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1" name="Group 80">
            <a:extLst>
              <a:ext uri="{FF2B5EF4-FFF2-40B4-BE49-F238E27FC236}">
                <a16:creationId xmlns:a16="http://schemas.microsoft.com/office/drawing/2014/main" id="{D8748970-5879-447E-8701-199043D0C683}"/>
              </a:ext>
            </a:extLst>
          </p:cNvPr>
          <p:cNvGrpSpPr/>
          <p:nvPr/>
        </p:nvGrpSpPr>
        <p:grpSpPr>
          <a:xfrm>
            <a:off x="8633077" y="3826524"/>
            <a:ext cx="258036" cy="258036"/>
            <a:chOff x="5298510" y="3607496"/>
            <a:chExt cx="288099" cy="288099"/>
          </a:xfrm>
        </p:grpSpPr>
        <p:sp>
          <p:nvSpPr>
            <p:cNvPr id="82" name="Oval 81">
              <a:extLst>
                <a:ext uri="{FF2B5EF4-FFF2-40B4-BE49-F238E27FC236}">
                  <a16:creationId xmlns:a16="http://schemas.microsoft.com/office/drawing/2014/main" id="{94B8D0DE-8512-4B5C-B555-77720F102735}"/>
                </a:ext>
              </a:extLst>
            </p:cNvPr>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14392B75-656C-4327-8BDA-DE06B5DD1DE0}"/>
                </a:ext>
              </a:extLst>
            </p:cNvPr>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4" name="Group 83">
            <a:extLst>
              <a:ext uri="{FF2B5EF4-FFF2-40B4-BE49-F238E27FC236}">
                <a16:creationId xmlns:a16="http://schemas.microsoft.com/office/drawing/2014/main" id="{EF689405-BD86-4850-B086-C739F5E46D3B}"/>
              </a:ext>
            </a:extLst>
          </p:cNvPr>
          <p:cNvGrpSpPr/>
          <p:nvPr/>
        </p:nvGrpSpPr>
        <p:grpSpPr>
          <a:xfrm>
            <a:off x="10946045" y="5623422"/>
            <a:ext cx="258036" cy="258036"/>
            <a:chOff x="5298510" y="3607496"/>
            <a:chExt cx="288099" cy="288099"/>
          </a:xfrm>
        </p:grpSpPr>
        <p:sp>
          <p:nvSpPr>
            <p:cNvPr id="85" name="Oval 84">
              <a:extLst>
                <a:ext uri="{FF2B5EF4-FFF2-40B4-BE49-F238E27FC236}">
                  <a16:creationId xmlns:a16="http://schemas.microsoft.com/office/drawing/2014/main" id="{D3A29147-18C2-4BFA-B8D4-FF94DAB5C98C}"/>
                </a:ext>
              </a:extLst>
            </p:cNvPr>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Oval 85">
              <a:extLst>
                <a:ext uri="{FF2B5EF4-FFF2-40B4-BE49-F238E27FC236}">
                  <a16:creationId xmlns:a16="http://schemas.microsoft.com/office/drawing/2014/main" id="{222B1AFF-EE64-45D6-A630-42AB93F3E34D}"/>
                </a:ext>
              </a:extLst>
            </p:cNvPr>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11" name="Straight Connector 110">
            <a:extLst>
              <a:ext uri="{FF2B5EF4-FFF2-40B4-BE49-F238E27FC236}">
                <a16:creationId xmlns:a16="http://schemas.microsoft.com/office/drawing/2014/main" id="{76600C47-4BCD-4154-BDBE-E33ECB4AF9CF}"/>
              </a:ext>
            </a:extLst>
          </p:cNvPr>
          <p:cNvCxnSpPr/>
          <p:nvPr/>
        </p:nvCxnSpPr>
        <p:spPr>
          <a:xfrm>
            <a:off x="8778263" y="3962550"/>
            <a:ext cx="1510713" cy="684368"/>
          </a:xfrm>
          <a:prstGeom prst="line">
            <a:avLst/>
          </a:prstGeom>
          <a:noFill/>
          <a:ln w="28575" cap="flat" cmpd="sng" algn="ctr">
            <a:solidFill>
              <a:srgbClr val="0078D7"/>
            </a:solidFill>
            <a:prstDash val="sysDash"/>
            <a:headEnd type="none"/>
            <a:tailEnd type="none"/>
          </a:ln>
          <a:effectLst/>
        </p:spPr>
      </p:cxnSp>
      <p:cxnSp>
        <p:nvCxnSpPr>
          <p:cNvPr id="112" name="Straight Connector 111">
            <a:extLst>
              <a:ext uri="{FF2B5EF4-FFF2-40B4-BE49-F238E27FC236}">
                <a16:creationId xmlns:a16="http://schemas.microsoft.com/office/drawing/2014/main" id="{5A66FEEF-3BE5-4055-8996-E20760E02C71}"/>
              </a:ext>
            </a:extLst>
          </p:cNvPr>
          <p:cNvCxnSpPr/>
          <p:nvPr/>
        </p:nvCxnSpPr>
        <p:spPr>
          <a:xfrm>
            <a:off x="8823331" y="3978445"/>
            <a:ext cx="2224744" cy="1732606"/>
          </a:xfrm>
          <a:prstGeom prst="line">
            <a:avLst/>
          </a:prstGeom>
          <a:noFill/>
          <a:ln w="28575" cap="flat" cmpd="sng" algn="ctr">
            <a:solidFill>
              <a:srgbClr val="0078D7"/>
            </a:solidFill>
            <a:prstDash val="sysDash"/>
            <a:headEnd type="none"/>
            <a:tailEnd type="none"/>
          </a:ln>
          <a:effectLst/>
        </p:spPr>
      </p:cxnSp>
      <p:cxnSp>
        <p:nvCxnSpPr>
          <p:cNvPr id="113" name="Straight Connector 112">
            <a:extLst>
              <a:ext uri="{FF2B5EF4-FFF2-40B4-BE49-F238E27FC236}">
                <a16:creationId xmlns:a16="http://schemas.microsoft.com/office/drawing/2014/main" id="{F945F0BF-3735-4D35-A803-AE1DE564FA7D}"/>
              </a:ext>
            </a:extLst>
          </p:cNvPr>
          <p:cNvCxnSpPr/>
          <p:nvPr/>
        </p:nvCxnSpPr>
        <p:spPr>
          <a:xfrm>
            <a:off x="8810923" y="3996967"/>
            <a:ext cx="2352384" cy="416561"/>
          </a:xfrm>
          <a:prstGeom prst="line">
            <a:avLst/>
          </a:prstGeom>
          <a:noFill/>
          <a:ln w="28575" cap="flat" cmpd="sng" algn="ctr">
            <a:solidFill>
              <a:srgbClr val="0078D7"/>
            </a:solidFill>
            <a:prstDash val="sysDash"/>
            <a:headEnd type="none"/>
            <a:tailEnd type="none"/>
          </a:ln>
          <a:effectLst/>
        </p:spPr>
      </p:cxnSp>
      <p:cxnSp>
        <p:nvCxnSpPr>
          <p:cNvPr id="114" name="Straight Connector 113">
            <a:extLst>
              <a:ext uri="{FF2B5EF4-FFF2-40B4-BE49-F238E27FC236}">
                <a16:creationId xmlns:a16="http://schemas.microsoft.com/office/drawing/2014/main" id="{72DC7BBF-5A33-44E1-B969-41E6AB1AF357}"/>
              </a:ext>
            </a:extLst>
          </p:cNvPr>
          <p:cNvCxnSpPr>
            <a:endCxn id="128" idx="13"/>
          </p:cNvCxnSpPr>
          <p:nvPr/>
        </p:nvCxnSpPr>
        <p:spPr>
          <a:xfrm flipV="1">
            <a:off x="8778263" y="3587175"/>
            <a:ext cx="2294094" cy="387017"/>
          </a:xfrm>
          <a:prstGeom prst="line">
            <a:avLst/>
          </a:prstGeom>
          <a:noFill/>
          <a:ln w="28575" cap="flat" cmpd="sng" algn="ctr">
            <a:solidFill>
              <a:srgbClr val="0078D7"/>
            </a:solidFill>
            <a:prstDash val="sysDash"/>
            <a:headEnd type="none"/>
            <a:tailEnd type="none"/>
          </a:ln>
          <a:effectLst/>
        </p:spPr>
      </p:cxnSp>
      <p:grpSp>
        <p:nvGrpSpPr>
          <p:cNvPr id="115" name="Group 114">
            <a:extLst>
              <a:ext uri="{FF2B5EF4-FFF2-40B4-BE49-F238E27FC236}">
                <a16:creationId xmlns:a16="http://schemas.microsoft.com/office/drawing/2014/main" id="{60B1A2DE-3429-424E-95B6-7B622A0BCE6B}"/>
              </a:ext>
            </a:extLst>
          </p:cNvPr>
          <p:cNvGrpSpPr/>
          <p:nvPr/>
        </p:nvGrpSpPr>
        <p:grpSpPr>
          <a:xfrm>
            <a:off x="8361047" y="3650058"/>
            <a:ext cx="843218" cy="533975"/>
            <a:chOff x="1029392" y="2747554"/>
            <a:chExt cx="843218" cy="533975"/>
          </a:xfrm>
        </p:grpSpPr>
        <p:sp>
          <p:nvSpPr>
            <p:cNvPr id="116" name="Freeform 118">
              <a:extLst>
                <a:ext uri="{FF2B5EF4-FFF2-40B4-BE49-F238E27FC236}">
                  <a16:creationId xmlns:a16="http://schemas.microsoft.com/office/drawing/2014/main" id="{4BA74A4D-D968-4CC7-9B7E-6A5A1C39B668}"/>
                </a:ext>
              </a:extLst>
            </p:cNvPr>
            <p:cNvSpPr>
              <a:spLocks noChangeAspect="1"/>
            </p:cNvSpPr>
            <p:nvPr/>
          </p:nvSpPr>
          <p:spPr bwMode="auto">
            <a:xfrm>
              <a:off x="1029392" y="2747554"/>
              <a:ext cx="843218" cy="53397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17" name="Freeform 119">
              <a:extLst>
                <a:ext uri="{FF2B5EF4-FFF2-40B4-BE49-F238E27FC236}">
                  <a16:creationId xmlns:a16="http://schemas.microsoft.com/office/drawing/2014/main" id="{11B3BE43-88FE-4649-A2E9-C178CDAF7CC0}"/>
                </a:ext>
              </a:extLst>
            </p:cNvPr>
            <p:cNvSpPr/>
            <p:nvPr/>
          </p:nvSpPr>
          <p:spPr bwMode="auto">
            <a:xfrm>
              <a:off x="1337526" y="2888016"/>
              <a:ext cx="253075" cy="32458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8" name="Group 117">
            <a:extLst>
              <a:ext uri="{FF2B5EF4-FFF2-40B4-BE49-F238E27FC236}">
                <a16:creationId xmlns:a16="http://schemas.microsoft.com/office/drawing/2014/main" id="{86AE5E93-498E-4E65-8E65-47C14592096F}"/>
              </a:ext>
            </a:extLst>
          </p:cNvPr>
          <p:cNvGrpSpPr/>
          <p:nvPr/>
        </p:nvGrpSpPr>
        <p:grpSpPr>
          <a:xfrm>
            <a:off x="10841094" y="5619601"/>
            <a:ext cx="590411" cy="373883"/>
            <a:chOff x="1029392" y="2747554"/>
            <a:chExt cx="843218" cy="533975"/>
          </a:xfrm>
        </p:grpSpPr>
        <p:sp>
          <p:nvSpPr>
            <p:cNvPr id="119" name="Freeform 122">
              <a:extLst>
                <a:ext uri="{FF2B5EF4-FFF2-40B4-BE49-F238E27FC236}">
                  <a16:creationId xmlns:a16="http://schemas.microsoft.com/office/drawing/2014/main" id="{A2966349-CD92-4B9C-AF53-B2592EBDA167}"/>
                </a:ext>
              </a:extLst>
            </p:cNvPr>
            <p:cNvSpPr>
              <a:spLocks noChangeAspect="1"/>
            </p:cNvSpPr>
            <p:nvPr/>
          </p:nvSpPr>
          <p:spPr bwMode="auto">
            <a:xfrm>
              <a:off x="1029392" y="2747554"/>
              <a:ext cx="843218" cy="53397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0" name="Freeform 123">
              <a:extLst>
                <a:ext uri="{FF2B5EF4-FFF2-40B4-BE49-F238E27FC236}">
                  <a16:creationId xmlns:a16="http://schemas.microsoft.com/office/drawing/2014/main" id="{BF574A8F-5282-4E99-BCC4-23891E3A306F}"/>
                </a:ext>
              </a:extLst>
            </p:cNvPr>
            <p:cNvSpPr/>
            <p:nvPr/>
          </p:nvSpPr>
          <p:spPr bwMode="auto">
            <a:xfrm>
              <a:off x="1337526" y="2888016"/>
              <a:ext cx="253075" cy="32458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1" name="Group 120">
            <a:extLst>
              <a:ext uri="{FF2B5EF4-FFF2-40B4-BE49-F238E27FC236}">
                <a16:creationId xmlns:a16="http://schemas.microsoft.com/office/drawing/2014/main" id="{094DADDF-D3A3-44DD-AAB2-86E8112B5634}"/>
              </a:ext>
            </a:extLst>
          </p:cNvPr>
          <p:cNvGrpSpPr/>
          <p:nvPr/>
        </p:nvGrpSpPr>
        <p:grpSpPr>
          <a:xfrm>
            <a:off x="10037883" y="4506818"/>
            <a:ext cx="590411" cy="373883"/>
            <a:chOff x="1029392" y="2747554"/>
            <a:chExt cx="843218" cy="533975"/>
          </a:xfrm>
        </p:grpSpPr>
        <p:sp>
          <p:nvSpPr>
            <p:cNvPr id="122" name="Freeform 134">
              <a:extLst>
                <a:ext uri="{FF2B5EF4-FFF2-40B4-BE49-F238E27FC236}">
                  <a16:creationId xmlns:a16="http://schemas.microsoft.com/office/drawing/2014/main" id="{069B70C5-DEBE-4721-9FF9-D4F946C5B225}"/>
                </a:ext>
              </a:extLst>
            </p:cNvPr>
            <p:cNvSpPr>
              <a:spLocks noChangeAspect="1"/>
            </p:cNvSpPr>
            <p:nvPr/>
          </p:nvSpPr>
          <p:spPr bwMode="auto">
            <a:xfrm>
              <a:off x="1029392" y="2747554"/>
              <a:ext cx="843218" cy="53397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3" name="Freeform 135">
              <a:extLst>
                <a:ext uri="{FF2B5EF4-FFF2-40B4-BE49-F238E27FC236}">
                  <a16:creationId xmlns:a16="http://schemas.microsoft.com/office/drawing/2014/main" id="{5C2E419A-C85E-4943-8E38-D5B92161B373}"/>
                </a:ext>
              </a:extLst>
            </p:cNvPr>
            <p:cNvSpPr/>
            <p:nvPr/>
          </p:nvSpPr>
          <p:spPr bwMode="auto">
            <a:xfrm>
              <a:off x="1337526" y="2888016"/>
              <a:ext cx="253075" cy="32458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4" name="Group 123">
            <a:extLst>
              <a:ext uri="{FF2B5EF4-FFF2-40B4-BE49-F238E27FC236}">
                <a16:creationId xmlns:a16="http://schemas.microsoft.com/office/drawing/2014/main" id="{96018CBB-A85D-43CC-AF54-B7EDFB556265}"/>
              </a:ext>
            </a:extLst>
          </p:cNvPr>
          <p:cNvGrpSpPr/>
          <p:nvPr/>
        </p:nvGrpSpPr>
        <p:grpSpPr>
          <a:xfrm>
            <a:off x="11015336" y="4150867"/>
            <a:ext cx="590411" cy="373883"/>
            <a:chOff x="1029392" y="2747554"/>
            <a:chExt cx="843218" cy="533975"/>
          </a:xfrm>
        </p:grpSpPr>
        <p:sp>
          <p:nvSpPr>
            <p:cNvPr id="125" name="Freeform 137">
              <a:extLst>
                <a:ext uri="{FF2B5EF4-FFF2-40B4-BE49-F238E27FC236}">
                  <a16:creationId xmlns:a16="http://schemas.microsoft.com/office/drawing/2014/main" id="{A2985416-14E5-4E4D-A7CA-A64B59C1F7CF}"/>
                </a:ext>
              </a:extLst>
            </p:cNvPr>
            <p:cNvSpPr>
              <a:spLocks noChangeAspect="1"/>
            </p:cNvSpPr>
            <p:nvPr/>
          </p:nvSpPr>
          <p:spPr bwMode="auto">
            <a:xfrm>
              <a:off x="1029392" y="2747554"/>
              <a:ext cx="843218" cy="53397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6" name="Freeform 138">
              <a:extLst>
                <a:ext uri="{FF2B5EF4-FFF2-40B4-BE49-F238E27FC236}">
                  <a16:creationId xmlns:a16="http://schemas.microsoft.com/office/drawing/2014/main" id="{12334C40-BF62-41EF-AFBA-07BE5E3B654D}"/>
                </a:ext>
              </a:extLst>
            </p:cNvPr>
            <p:cNvSpPr/>
            <p:nvPr/>
          </p:nvSpPr>
          <p:spPr bwMode="auto">
            <a:xfrm>
              <a:off x="1337526" y="2888016"/>
              <a:ext cx="253075" cy="32458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7" name="Group 126">
            <a:extLst>
              <a:ext uri="{FF2B5EF4-FFF2-40B4-BE49-F238E27FC236}">
                <a16:creationId xmlns:a16="http://schemas.microsoft.com/office/drawing/2014/main" id="{488FFE63-B9F7-43FF-B74E-0DA86A0C8534}"/>
              </a:ext>
            </a:extLst>
          </p:cNvPr>
          <p:cNvGrpSpPr/>
          <p:nvPr/>
        </p:nvGrpSpPr>
        <p:grpSpPr>
          <a:xfrm>
            <a:off x="11072357" y="3343820"/>
            <a:ext cx="590411" cy="373883"/>
            <a:chOff x="1029392" y="2747554"/>
            <a:chExt cx="843218" cy="533975"/>
          </a:xfrm>
        </p:grpSpPr>
        <p:sp>
          <p:nvSpPr>
            <p:cNvPr id="128" name="Freeform 140">
              <a:extLst>
                <a:ext uri="{FF2B5EF4-FFF2-40B4-BE49-F238E27FC236}">
                  <a16:creationId xmlns:a16="http://schemas.microsoft.com/office/drawing/2014/main" id="{3DB06D6D-EBC1-4923-9A0A-1B08E06872C9}"/>
                </a:ext>
              </a:extLst>
            </p:cNvPr>
            <p:cNvSpPr>
              <a:spLocks noChangeAspect="1"/>
            </p:cNvSpPr>
            <p:nvPr/>
          </p:nvSpPr>
          <p:spPr bwMode="auto">
            <a:xfrm>
              <a:off x="1029392" y="2747554"/>
              <a:ext cx="843218" cy="53397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9" name="Freeform 141">
              <a:extLst>
                <a:ext uri="{FF2B5EF4-FFF2-40B4-BE49-F238E27FC236}">
                  <a16:creationId xmlns:a16="http://schemas.microsoft.com/office/drawing/2014/main" id="{8A7994E2-FCA2-4364-866A-DC2946ED1748}"/>
                </a:ext>
              </a:extLst>
            </p:cNvPr>
            <p:cNvSpPr/>
            <p:nvPr/>
          </p:nvSpPr>
          <p:spPr bwMode="auto">
            <a:xfrm>
              <a:off x="1337526" y="2888016"/>
              <a:ext cx="253075" cy="32458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0" name="Group 129"/>
          <p:cNvGrpSpPr/>
          <p:nvPr/>
        </p:nvGrpSpPr>
        <p:grpSpPr>
          <a:xfrm>
            <a:off x="396763" y="6307147"/>
            <a:ext cx="345034" cy="409611"/>
            <a:chOff x="10467703" y="-2406750"/>
            <a:chExt cx="798347" cy="947769"/>
          </a:xfrm>
        </p:grpSpPr>
        <p:sp>
          <p:nvSpPr>
            <p:cNvPr id="131" name="Freeform 130"/>
            <p:cNvSpPr/>
            <p:nvPr/>
          </p:nvSpPr>
          <p:spPr>
            <a:xfrm rot="10800000" flipH="1">
              <a:off x="10467703" y="-2406750"/>
              <a:ext cx="798347" cy="947769"/>
            </a:xfrm>
            <a:custGeom>
              <a:avLst/>
              <a:gdLst>
                <a:gd name="connsiteX0" fmla="*/ 0 w 797833"/>
                <a:gd name="connsiteY0" fmla="*/ 947773 h 947773"/>
                <a:gd name="connsiteX1" fmla="*/ 797832 w 797833"/>
                <a:gd name="connsiteY1" fmla="*/ 947773 h 947773"/>
                <a:gd name="connsiteX2" fmla="*/ 797832 w 797833"/>
                <a:gd name="connsiteY2" fmla="*/ 947771 h 947773"/>
                <a:gd name="connsiteX3" fmla="*/ 797833 w 797833"/>
                <a:gd name="connsiteY3" fmla="*/ 947771 h 947773"/>
                <a:gd name="connsiteX4" fmla="*/ 797833 w 797833"/>
                <a:gd name="connsiteY4" fmla="*/ 422989 h 947773"/>
                <a:gd name="connsiteX5" fmla="*/ 797831 w 797833"/>
                <a:gd name="connsiteY5" fmla="*/ 422987 h 947773"/>
                <a:gd name="connsiteX6" fmla="*/ 789773 w 797833"/>
                <a:gd name="connsiteY6" fmla="*/ 389753 h 947773"/>
                <a:gd name="connsiteX7" fmla="*/ 479628 w 797833"/>
                <a:gd name="connsiteY7" fmla="*/ 29420 h 947773"/>
                <a:gd name="connsiteX8" fmla="*/ 398920 w 797833"/>
                <a:gd name="connsiteY8" fmla="*/ 4 h 947773"/>
                <a:gd name="connsiteX9" fmla="*/ 398917 w 797833"/>
                <a:gd name="connsiteY9" fmla="*/ 0 h 947773"/>
                <a:gd name="connsiteX10" fmla="*/ 1 w 797833"/>
                <a:gd name="connsiteY10" fmla="*/ 422989 h 947773"/>
                <a:gd name="connsiteX11" fmla="*/ 1 w 797833"/>
                <a:gd name="connsiteY11" fmla="*/ 422990 h 947773"/>
                <a:gd name="connsiteX12" fmla="*/ 0 w 797833"/>
                <a:gd name="connsiteY12" fmla="*/ 422991 h 947773"/>
                <a:gd name="connsiteX0" fmla="*/ 0 w 797833"/>
                <a:gd name="connsiteY0" fmla="*/ 947773 h 947773"/>
                <a:gd name="connsiteX1" fmla="*/ 797832 w 797833"/>
                <a:gd name="connsiteY1" fmla="*/ 947773 h 947773"/>
                <a:gd name="connsiteX2" fmla="*/ 797832 w 797833"/>
                <a:gd name="connsiteY2" fmla="*/ 947771 h 947773"/>
                <a:gd name="connsiteX3" fmla="*/ 797833 w 797833"/>
                <a:gd name="connsiteY3" fmla="*/ 947771 h 947773"/>
                <a:gd name="connsiteX4" fmla="*/ 797833 w 797833"/>
                <a:gd name="connsiteY4" fmla="*/ 422989 h 947773"/>
                <a:gd name="connsiteX5" fmla="*/ 797831 w 797833"/>
                <a:gd name="connsiteY5" fmla="*/ 422987 h 947773"/>
                <a:gd name="connsiteX6" fmla="*/ 789773 w 797833"/>
                <a:gd name="connsiteY6" fmla="*/ 389753 h 947773"/>
                <a:gd name="connsiteX7" fmla="*/ 398920 w 797833"/>
                <a:gd name="connsiteY7" fmla="*/ 4 h 947773"/>
                <a:gd name="connsiteX8" fmla="*/ 398917 w 797833"/>
                <a:gd name="connsiteY8" fmla="*/ 0 h 947773"/>
                <a:gd name="connsiteX9" fmla="*/ 1 w 797833"/>
                <a:gd name="connsiteY9" fmla="*/ 422989 h 947773"/>
                <a:gd name="connsiteX10" fmla="*/ 1 w 797833"/>
                <a:gd name="connsiteY10" fmla="*/ 422990 h 947773"/>
                <a:gd name="connsiteX11" fmla="*/ 0 w 797833"/>
                <a:gd name="connsiteY11" fmla="*/ 422991 h 947773"/>
                <a:gd name="connsiteX12" fmla="*/ 0 w 797833"/>
                <a:gd name="connsiteY12" fmla="*/ 947773 h 947773"/>
                <a:gd name="connsiteX0" fmla="*/ 0 w 797833"/>
                <a:gd name="connsiteY0" fmla="*/ 947773 h 947773"/>
                <a:gd name="connsiteX1" fmla="*/ 797832 w 797833"/>
                <a:gd name="connsiteY1" fmla="*/ 947773 h 947773"/>
                <a:gd name="connsiteX2" fmla="*/ 797832 w 797833"/>
                <a:gd name="connsiteY2" fmla="*/ 947771 h 947773"/>
                <a:gd name="connsiteX3" fmla="*/ 797833 w 797833"/>
                <a:gd name="connsiteY3" fmla="*/ 947771 h 947773"/>
                <a:gd name="connsiteX4" fmla="*/ 797833 w 797833"/>
                <a:gd name="connsiteY4" fmla="*/ 422989 h 947773"/>
                <a:gd name="connsiteX5" fmla="*/ 797831 w 797833"/>
                <a:gd name="connsiteY5" fmla="*/ 422987 h 947773"/>
                <a:gd name="connsiteX6" fmla="*/ 398920 w 797833"/>
                <a:gd name="connsiteY6" fmla="*/ 4 h 947773"/>
                <a:gd name="connsiteX7" fmla="*/ 398917 w 797833"/>
                <a:gd name="connsiteY7" fmla="*/ 0 h 947773"/>
                <a:gd name="connsiteX8" fmla="*/ 1 w 797833"/>
                <a:gd name="connsiteY8" fmla="*/ 422989 h 947773"/>
                <a:gd name="connsiteX9" fmla="*/ 1 w 797833"/>
                <a:gd name="connsiteY9" fmla="*/ 422990 h 947773"/>
                <a:gd name="connsiteX10" fmla="*/ 0 w 797833"/>
                <a:gd name="connsiteY10" fmla="*/ 422991 h 947773"/>
                <a:gd name="connsiteX11" fmla="*/ 0 w 797833"/>
                <a:gd name="connsiteY11" fmla="*/ 947773 h 947773"/>
                <a:gd name="connsiteX0" fmla="*/ 0 w 797833"/>
                <a:gd name="connsiteY0" fmla="*/ 947773 h 947773"/>
                <a:gd name="connsiteX1" fmla="*/ 797832 w 797833"/>
                <a:gd name="connsiteY1" fmla="*/ 947773 h 947773"/>
                <a:gd name="connsiteX2" fmla="*/ 797832 w 797833"/>
                <a:gd name="connsiteY2" fmla="*/ 947771 h 947773"/>
                <a:gd name="connsiteX3" fmla="*/ 797833 w 797833"/>
                <a:gd name="connsiteY3" fmla="*/ 947771 h 947773"/>
                <a:gd name="connsiteX4" fmla="*/ 797833 w 797833"/>
                <a:gd name="connsiteY4" fmla="*/ 422989 h 947773"/>
                <a:gd name="connsiteX5" fmla="*/ 797831 w 797833"/>
                <a:gd name="connsiteY5" fmla="*/ 422987 h 947773"/>
                <a:gd name="connsiteX6" fmla="*/ 398920 w 797833"/>
                <a:gd name="connsiteY6" fmla="*/ 4 h 947773"/>
                <a:gd name="connsiteX7" fmla="*/ 398917 w 797833"/>
                <a:gd name="connsiteY7" fmla="*/ 0 h 947773"/>
                <a:gd name="connsiteX8" fmla="*/ 1 w 797833"/>
                <a:gd name="connsiteY8" fmla="*/ 422989 h 947773"/>
                <a:gd name="connsiteX9" fmla="*/ 1 w 797833"/>
                <a:gd name="connsiteY9" fmla="*/ 422990 h 947773"/>
                <a:gd name="connsiteX10" fmla="*/ 0 w 797833"/>
                <a:gd name="connsiteY10" fmla="*/ 422991 h 947773"/>
                <a:gd name="connsiteX11" fmla="*/ 0 w 797833"/>
                <a:gd name="connsiteY11" fmla="*/ 947773 h 947773"/>
                <a:gd name="connsiteX0" fmla="*/ 0 w 797839"/>
                <a:gd name="connsiteY0" fmla="*/ 947773 h 947773"/>
                <a:gd name="connsiteX1" fmla="*/ 797832 w 797839"/>
                <a:gd name="connsiteY1" fmla="*/ 947773 h 947773"/>
                <a:gd name="connsiteX2" fmla="*/ 797832 w 797839"/>
                <a:gd name="connsiteY2" fmla="*/ 947771 h 947773"/>
                <a:gd name="connsiteX3" fmla="*/ 797833 w 797839"/>
                <a:gd name="connsiteY3" fmla="*/ 947771 h 947773"/>
                <a:gd name="connsiteX4" fmla="*/ 797833 w 797839"/>
                <a:gd name="connsiteY4" fmla="*/ 422989 h 947773"/>
                <a:gd name="connsiteX5" fmla="*/ 797831 w 797839"/>
                <a:gd name="connsiteY5" fmla="*/ 422987 h 947773"/>
                <a:gd name="connsiteX6" fmla="*/ 398920 w 797839"/>
                <a:gd name="connsiteY6" fmla="*/ 4 h 947773"/>
                <a:gd name="connsiteX7" fmla="*/ 398917 w 797839"/>
                <a:gd name="connsiteY7" fmla="*/ 0 h 947773"/>
                <a:gd name="connsiteX8" fmla="*/ 1 w 797839"/>
                <a:gd name="connsiteY8" fmla="*/ 422989 h 947773"/>
                <a:gd name="connsiteX9" fmla="*/ 1 w 797839"/>
                <a:gd name="connsiteY9" fmla="*/ 422990 h 947773"/>
                <a:gd name="connsiteX10" fmla="*/ 0 w 797839"/>
                <a:gd name="connsiteY10" fmla="*/ 422991 h 947773"/>
                <a:gd name="connsiteX11" fmla="*/ 0 w 797839"/>
                <a:gd name="connsiteY11" fmla="*/ 947773 h 947773"/>
                <a:gd name="connsiteX0" fmla="*/ 0 w 797839"/>
                <a:gd name="connsiteY0" fmla="*/ 947773 h 947773"/>
                <a:gd name="connsiteX1" fmla="*/ 797832 w 797839"/>
                <a:gd name="connsiteY1" fmla="*/ 947773 h 947773"/>
                <a:gd name="connsiteX2" fmla="*/ 797832 w 797839"/>
                <a:gd name="connsiteY2" fmla="*/ 947771 h 947773"/>
                <a:gd name="connsiteX3" fmla="*/ 797833 w 797839"/>
                <a:gd name="connsiteY3" fmla="*/ 947771 h 947773"/>
                <a:gd name="connsiteX4" fmla="*/ 797833 w 797839"/>
                <a:gd name="connsiteY4" fmla="*/ 422989 h 947773"/>
                <a:gd name="connsiteX5" fmla="*/ 797831 w 797839"/>
                <a:gd name="connsiteY5" fmla="*/ 422987 h 947773"/>
                <a:gd name="connsiteX6" fmla="*/ 398920 w 797839"/>
                <a:gd name="connsiteY6" fmla="*/ 4 h 947773"/>
                <a:gd name="connsiteX7" fmla="*/ 398917 w 797839"/>
                <a:gd name="connsiteY7" fmla="*/ 0 h 947773"/>
                <a:gd name="connsiteX8" fmla="*/ 1 w 797839"/>
                <a:gd name="connsiteY8" fmla="*/ 422989 h 947773"/>
                <a:gd name="connsiteX9" fmla="*/ 1 w 797839"/>
                <a:gd name="connsiteY9" fmla="*/ 422990 h 947773"/>
                <a:gd name="connsiteX10" fmla="*/ 0 w 797839"/>
                <a:gd name="connsiteY10" fmla="*/ 422991 h 947773"/>
                <a:gd name="connsiteX11" fmla="*/ 0 w 797839"/>
                <a:gd name="connsiteY11" fmla="*/ 947773 h 947773"/>
                <a:gd name="connsiteX0" fmla="*/ 0 w 797839"/>
                <a:gd name="connsiteY0" fmla="*/ 968938 h 968938"/>
                <a:gd name="connsiteX1" fmla="*/ 797832 w 797839"/>
                <a:gd name="connsiteY1" fmla="*/ 968938 h 968938"/>
                <a:gd name="connsiteX2" fmla="*/ 797832 w 797839"/>
                <a:gd name="connsiteY2" fmla="*/ 968936 h 968938"/>
                <a:gd name="connsiteX3" fmla="*/ 797833 w 797839"/>
                <a:gd name="connsiteY3" fmla="*/ 968936 h 968938"/>
                <a:gd name="connsiteX4" fmla="*/ 797833 w 797839"/>
                <a:gd name="connsiteY4" fmla="*/ 444154 h 968938"/>
                <a:gd name="connsiteX5" fmla="*/ 797831 w 797839"/>
                <a:gd name="connsiteY5" fmla="*/ 444152 h 968938"/>
                <a:gd name="connsiteX6" fmla="*/ 398920 w 797839"/>
                <a:gd name="connsiteY6" fmla="*/ 21169 h 968938"/>
                <a:gd name="connsiteX7" fmla="*/ 398917 w 797839"/>
                <a:gd name="connsiteY7" fmla="*/ 21165 h 968938"/>
                <a:gd name="connsiteX8" fmla="*/ 1 w 797839"/>
                <a:gd name="connsiteY8" fmla="*/ 444154 h 968938"/>
                <a:gd name="connsiteX9" fmla="*/ 1 w 797839"/>
                <a:gd name="connsiteY9" fmla="*/ 444155 h 968938"/>
                <a:gd name="connsiteX10" fmla="*/ 0 w 797839"/>
                <a:gd name="connsiteY10" fmla="*/ 444156 h 968938"/>
                <a:gd name="connsiteX11" fmla="*/ 0 w 797839"/>
                <a:gd name="connsiteY11" fmla="*/ 968938 h 968938"/>
                <a:gd name="connsiteX0" fmla="*/ 0 w 797839"/>
                <a:gd name="connsiteY0" fmla="*/ 968938 h 968938"/>
                <a:gd name="connsiteX1" fmla="*/ 797832 w 797839"/>
                <a:gd name="connsiteY1" fmla="*/ 968938 h 968938"/>
                <a:gd name="connsiteX2" fmla="*/ 797832 w 797839"/>
                <a:gd name="connsiteY2" fmla="*/ 968936 h 968938"/>
                <a:gd name="connsiteX3" fmla="*/ 797833 w 797839"/>
                <a:gd name="connsiteY3" fmla="*/ 968936 h 968938"/>
                <a:gd name="connsiteX4" fmla="*/ 797833 w 797839"/>
                <a:gd name="connsiteY4" fmla="*/ 444154 h 968938"/>
                <a:gd name="connsiteX5" fmla="*/ 797831 w 797839"/>
                <a:gd name="connsiteY5" fmla="*/ 444152 h 968938"/>
                <a:gd name="connsiteX6" fmla="*/ 398920 w 797839"/>
                <a:gd name="connsiteY6" fmla="*/ 21169 h 968938"/>
                <a:gd name="connsiteX7" fmla="*/ 398917 w 797839"/>
                <a:gd name="connsiteY7" fmla="*/ 21165 h 968938"/>
                <a:gd name="connsiteX8" fmla="*/ 1 w 797839"/>
                <a:gd name="connsiteY8" fmla="*/ 444154 h 968938"/>
                <a:gd name="connsiteX9" fmla="*/ 1 w 797839"/>
                <a:gd name="connsiteY9" fmla="*/ 444155 h 968938"/>
                <a:gd name="connsiteX10" fmla="*/ 0 w 797839"/>
                <a:gd name="connsiteY10" fmla="*/ 444156 h 968938"/>
                <a:gd name="connsiteX11" fmla="*/ 0 w 797839"/>
                <a:gd name="connsiteY11" fmla="*/ 968938 h 968938"/>
                <a:gd name="connsiteX0" fmla="*/ 0 w 797839"/>
                <a:gd name="connsiteY0" fmla="*/ 947773 h 947773"/>
                <a:gd name="connsiteX1" fmla="*/ 797832 w 797839"/>
                <a:gd name="connsiteY1" fmla="*/ 947773 h 947773"/>
                <a:gd name="connsiteX2" fmla="*/ 797832 w 797839"/>
                <a:gd name="connsiteY2" fmla="*/ 947771 h 947773"/>
                <a:gd name="connsiteX3" fmla="*/ 797833 w 797839"/>
                <a:gd name="connsiteY3" fmla="*/ 947771 h 947773"/>
                <a:gd name="connsiteX4" fmla="*/ 797833 w 797839"/>
                <a:gd name="connsiteY4" fmla="*/ 422989 h 947773"/>
                <a:gd name="connsiteX5" fmla="*/ 797831 w 797839"/>
                <a:gd name="connsiteY5" fmla="*/ 422987 h 947773"/>
                <a:gd name="connsiteX6" fmla="*/ 398920 w 797839"/>
                <a:gd name="connsiteY6" fmla="*/ 4 h 947773"/>
                <a:gd name="connsiteX7" fmla="*/ 398917 w 797839"/>
                <a:gd name="connsiteY7" fmla="*/ 0 h 947773"/>
                <a:gd name="connsiteX8" fmla="*/ 1 w 797839"/>
                <a:gd name="connsiteY8" fmla="*/ 422989 h 947773"/>
                <a:gd name="connsiteX9" fmla="*/ 1 w 797839"/>
                <a:gd name="connsiteY9" fmla="*/ 422990 h 947773"/>
                <a:gd name="connsiteX10" fmla="*/ 0 w 797839"/>
                <a:gd name="connsiteY10" fmla="*/ 422991 h 947773"/>
                <a:gd name="connsiteX11" fmla="*/ 0 w 797839"/>
                <a:gd name="connsiteY11" fmla="*/ 947773 h 947773"/>
                <a:gd name="connsiteX0" fmla="*/ 0 w 797839"/>
                <a:gd name="connsiteY0" fmla="*/ 947769 h 947769"/>
                <a:gd name="connsiteX1" fmla="*/ 797832 w 797839"/>
                <a:gd name="connsiteY1" fmla="*/ 947769 h 947769"/>
                <a:gd name="connsiteX2" fmla="*/ 797832 w 797839"/>
                <a:gd name="connsiteY2" fmla="*/ 947767 h 947769"/>
                <a:gd name="connsiteX3" fmla="*/ 797833 w 797839"/>
                <a:gd name="connsiteY3" fmla="*/ 947767 h 947769"/>
                <a:gd name="connsiteX4" fmla="*/ 797833 w 797839"/>
                <a:gd name="connsiteY4" fmla="*/ 422985 h 947769"/>
                <a:gd name="connsiteX5" fmla="*/ 797831 w 797839"/>
                <a:gd name="connsiteY5" fmla="*/ 422983 h 947769"/>
                <a:gd name="connsiteX6" fmla="*/ 398920 w 797839"/>
                <a:gd name="connsiteY6" fmla="*/ 0 h 947769"/>
                <a:gd name="connsiteX7" fmla="*/ 1 w 797839"/>
                <a:gd name="connsiteY7" fmla="*/ 422985 h 947769"/>
                <a:gd name="connsiteX8" fmla="*/ 1 w 797839"/>
                <a:gd name="connsiteY8" fmla="*/ 422986 h 947769"/>
                <a:gd name="connsiteX9" fmla="*/ 0 w 797839"/>
                <a:gd name="connsiteY9" fmla="*/ 422987 h 947769"/>
                <a:gd name="connsiteX10" fmla="*/ 0 w 797839"/>
                <a:gd name="connsiteY10" fmla="*/ 947769 h 947769"/>
                <a:gd name="connsiteX0" fmla="*/ 0 w 797839"/>
                <a:gd name="connsiteY0" fmla="*/ 947769 h 947769"/>
                <a:gd name="connsiteX1" fmla="*/ 797832 w 797839"/>
                <a:gd name="connsiteY1" fmla="*/ 947769 h 947769"/>
                <a:gd name="connsiteX2" fmla="*/ 797832 w 797839"/>
                <a:gd name="connsiteY2" fmla="*/ 947767 h 947769"/>
                <a:gd name="connsiteX3" fmla="*/ 797833 w 797839"/>
                <a:gd name="connsiteY3" fmla="*/ 947767 h 947769"/>
                <a:gd name="connsiteX4" fmla="*/ 797833 w 797839"/>
                <a:gd name="connsiteY4" fmla="*/ 422985 h 947769"/>
                <a:gd name="connsiteX5" fmla="*/ 797831 w 797839"/>
                <a:gd name="connsiteY5" fmla="*/ 422983 h 947769"/>
                <a:gd name="connsiteX6" fmla="*/ 398920 w 797839"/>
                <a:gd name="connsiteY6" fmla="*/ 0 h 947769"/>
                <a:gd name="connsiteX7" fmla="*/ 1 w 797839"/>
                <a:gd name="connsiteY7" fmla="*/ 422985 h 947769"/>
                <a:gd name="connsiteX8" fmla="*/ 1 w 797839"/>
                <a:gd name="connsiteY8" fmla="*/ 422986 h 947769"/>
                <a:gd name="connsiteX9" fmla="*/ 0 w 797839"/>
                <a:gd name="connsiteY9" fmla="*/ 422987 h 947769"/>
                <a:gd name="connsiteX10" fmla="*/ 0 w 797839"/>
                <a:gd name="connsiteY10" fmla="*/ 947769 h 947769"/>
                <a:gd name="connsiteX0" fmla="*/ 0 w 797843"/>
                <a:gd name="connsiteY0" fmla="*/ 947769 h 947769"/>
                <a:gd name="connsiteX1" fmla="*/ 797832 w 797843"/>
                <a:gd name="connsiteY1" fmla="*/ 947769 h 947769"/>
                <a:gd name="connsiteX2" fmla="*/ 797832 w 797843"/>
                <a:gd name="connsiteY2" fmla="*/ 947767 h 947769"/>
                <a:gd name="connsiteX3" fmla="*/ 797833 w 797843"/>
                <a:gd name="connsiteY3" fmla="*/ 947767 h 947769"/>
                <a:gd name="connsiteX4" fmla="*/ 797833 w 797843"/>
                <a:gd name="connsiteY4" fmla="*/ 422985 h 947769"/>
                <a:gd name="connsiteX5" fmla="*/ 797831 w 797843"/>
                <a:gd name="connsiteY5" fmla="*/ 422983 h 947769"/>
                <a:gd name="connsiteX6" fmla="*/ 398920 w 797843"/>
                <a:gd name="connsiteY6" fmla="*/ 0 h 947769"/>
                <a:gd name="connsiteX7" fmla="*/ 1 w 797843"/>
                <a:gd name="connsiteY7" fmla="*/ 422985 h 947769"/>
                <a:gd name="connsiteX8" fmla="*/ 1 w 797843"/>
                <a:gd name="connsiteY8" fmla="*/ 422986 h 947769"/>
                <a:gd name="connsiteX9" fmla="*/ 0 w 797843"/>
                <a:gd name="connsiteY9" fmla="*/ 422987 h 947769"/>
                <a:gd name="connsiteX10" fmla="*/ 0 w 797843"/>
                <a:gd name="connsiteY10" fmla="*/ 947769 h 947769"/>
                <a:gd name="connsiteX0" fmla="*/ 604 w 798447"/>
                <a:gd name="connsiteY0" fmla="*/ 947769 h 947769"/>
                <a:gd name="connsiteX1" fmla="*/ 798436 w 798447"/>
                <a:gd name="connsiteY1" fmla="*/ 947769 h 947769"/>
                <a:gd name="connsiteX2" fmla="*/ 798436 w 798447"/>
                <a:gd name="connsiteY2" fmla="*/ 947767 h 947769"/>
                <a:gd name="connsiteX3" fmla="*/ 798437 w 798447"/>
                <a:gd name="connsiteY3" fmla="*/ 947767 h 947769"/>
                <a:gd name="connsiteX4" fmla="*/ 798437 w 798447"/>
                <a:gd name="connsiteY4" fmla="*/ 422985 h 947769"/>
                <a:gd name="connsiteX5" fmla="*/ 798435 w 798447"/>
                <a:gd name="connsiteY5" fmla="*/ 422983 h 947769"/>
                <a:gd name="connsiteX6" fmla="*/ 399524 w 798447"/>
                <a:gd name="connsiteY6" fmla="*/ 0 h 947769"/>
                <a:gd name="connsiteX7" fmla="*/ 605 w 798447"/>
                <a:gd name="connsiteY7" fmla="*/ 422985 h 947769"/>
                <a:gd name="connsiteX8" fmla="*/ 605 w 798447"/>
                <a:gd name="connsiteY8" fmla="*/ 422986 h 947769"/>
                <a:gd name="connsiteX9" fmla="*/ 604 w 798447"/>
                <a:gd name="connsiteY9" fmla="*/ 422987 h 947769"/>
                <a:gd name="connsiteX10" fmla="*/ 604 w 798447"/>
                <a:gd name="connsiteY10" fmla="*/ 947769 h 947769"/>
                <a:gd name="connsiteX0" fmla="*/ 59098 w 856941"/>
                <a:gd name="connsiteY0" fmla="*/ 947769 h 947769"/>
                <a:gd name="connsiteX1" fmla="*/ 856930 w 856941"/>
                <a:gd name="connsiteY1" fmla="*/ 947769 h 947769"/>
                <a:gd name="connsiteX2" fmla="*/ 856930 w 856941"/>
                <a:gd name="connsiteY2" fmla="*/ 947767 h 947769"/>
                <a:gd name="connsiteX3" fmla="*/ 856931 w 856941"/>
                <a:gd name="connsiteY3" fmla="*/ 947767 h 947769"/>
                <a:gd name="connsiteX4" fmla="*/ 856931 w 856941"/>
                <a:gd name="connsiteY4" fmla="*/ 422985 h 947769"/>
                <a:gd name="connsiteX5" fmla="*/ 856929 w 856941"/>
                <a:gd name="connsiteY5" fmla="*/ 422983 h 947769"/>
                <a:gd name="connsiteX6" fmla="*/ 458018 w 856941"/>
                <a:gd name="connsiteY6" fmla="*/ 0 h 947769"/>
                <a:gd name="connsiteX7" fmla="*/ 59099 w 856941"/>
                <a:gd name="connsiteY7" fmla="*/ 422985 h 947769"/>
                <a:gd name="connsiteX8" fmla="*/ 59099 w 856941"/>
                <a:gd name="connsiteY8" fmla="*/ 422986 h 947769"/>
                <a:gd name="connsiteX9" fmla="*/ 59098 w 856941"/>
                <a:gd name="connsiteY9" fmla="*/ 947769 h 947769"/>
                <a:gd name="connsiteX0" fmla="*/ 59098 w 856931"/>
                <a:gd name="connsiteY0" fmla="*/ 947769 h 947769"/>
                <a:gd name="connsiteX1" fmla="*/ 856930 w 856931"/>
                <a:gd name="connsiteY1" fmla="*/ 947769 h 947769"/>
                <a:gd name="connsiteX2" fmla="*/ 856930 w 856931"/>
                <a:gd name="connsiteY2" fmla="*/ 947767 h 947769"/>
                <a:gd name="connsiteX3" fmla="*/ 856931 w 856931"/>
                <a:gd name="connsiteY3" fmla="*/ 947767 h 947769"/>
                <a:gd name="connsiteX4" fmla="*/ 856931 w 856931"/>
                <a:gd name="connsiteY4" fmla="*/ 422985 h 947769"/>
                <a:gd name="connsiteX5" fmla="*/ 458018 w 856931"/>
                <a:gd name="connsiteY5" fmla="*/ 0 h 947769"/>
                <a:gd name="connsiteX6" fmla="*/ 59099 w 856931"/>
                <a:gd name="connsiteY6" fmla="*/ 422985 h 947769"/>
                <a:gd name="connsiteX7" fmla="*/ 59099 w 856931"/>
                <a:gd name="connsiteY7" fmla="*/ 422986 h 947769"/>
                <a:gd name="connsiteX8" fmla="*/ 59098 w 856931"/>
                <a:gd name="connsiteY8" fmla="*/ 947769 h 947769"/>
                <a:gd name="connsiteX0" fmla="*/ 0 w 797833"/>
                <a:gd name="connsiteY0" fmla="*/ 947769 h 947769"/>
                <a:gd name="connsiteX1" fmla="*/ 797832 w 797833"/>
                <a:gd name="connsiteY1" fmla="*/ 947769 h 947769"/>
                <a:gd name="connsiteX2" fmla="*/ 797832 w 797833"/>
                <a:gd name="connsiteY2" fmla="*/ 947767 h 947769"/>
                <a:gd name="connsiteX3" fmla="*/ 797833 w 797833"/>
                <a:gd name="connsiteY3" fmla="*/ 947767 h 947769"/>
                <a:gd name="connsiteX4" fmla="*/ 797833 w 797833"/>
                <a:gd name="connsiteY4" fmla="*/ 422985 h 947769"/>
                <a:gd name="connsiteX5" fmla="*/ 398920 w 797833"/>
                <a:gd name="connsiteY5" fmla="*/ 0 h 947769"/>
                <a:gd name="connsiteX6" fmla="*/ 1 w 797833"/>
                <a:gd name="connsiteY6" fmla="*/ 422985 h 947769"/>
                <a:gd name="connsiteX7" fmla="*/ 1 w 797833"/>
                <a:gd name="connsiteY7" fmla="*/ 422986 h 947769"/>
                <a:gd name="connsiteX8" fmla="*/ 0 w 797833"/>
                <a:gd name="connsiteY8" fmla="*/ 947769 h 947769"/>
                <a:gd name="connsiteX0" fmla="*/ 59098 w 856931"/>
                <a:gd name="connsiteY0" fmla="*/ 947769 h 947769"/>
                <a:gd name="connsiteX1" fmla="*/ 856930 w 856931"/>
                <a:gd name="connsiteY1" fmla="*/ 947769 h 947769"/>
                <a:gd name="connsiteX2" fmla="*/ 856930 w 856931"/>
                <a:gd name="connsiteY2" fmla="*/ 947767 h 947769"/>
                <a:gd name="connsiteX3" fmla="*/ 856931 w 856931"/>
                <a:gd name="connsiteY3" fmla="*/ 947767 h 947769"/>
                <a:gd name="connsiteX4" fmla="*/ 856931 w 856931"/>
                <a:gd name="connsiteY4" fmla="*/ 422985 h 947769"/>
                <a:gd name="connsiteX5" fmla="*/ 458018 w 856931"/>
                <a:gd name="connsiteY5" fmla="*/ 0 h 947769"/>
                <a:gd name="connsiteX6" fmla="*/ 59099 w 856931"/>
                <a:gd name="connsiteY6" fmla="*/ 422985 h 947769"/>
                <a:gd name="connsiteX7" fmla="*/ 59099 w 856931"/>
                <a:gd name="connsiteY7" fmla="*/ 422986 h 947769"/>
                <a:gd name="connsiteX8" fmla="*/ 59098 w 856931"/>
                <a:gd name="connsiteY8" fmla="*/ 947769 h 947769"/>
                <a:gd name="connsiteX0" fmla="*/ 58202 w 856035"/>
                <a:gd name="connsiteY0" fmla="*/ 947769 h 947769"/>
                <a:gd name="connsiteX1" fmla="*/ 856034 w 856035"/>
                <a:gd name="connsiteY1" fmla="*/ 947769 h 947769"/>
                <a:gd name="connsiteX2" fmla="*/ 856034 w 856035"/>
                <a:gd name="connsiteY2" fmla="*/ 947767 h 947769"/>
                <a:gd name="connsiteX3" fmla="*/ 856035 w 856035"/>
                <a:gd name="connsiteY3" fmla="*/ 947767 h 947769"/>
                <a:gd name="connsiteX4" fmla="*/ 856035 w 856035"/>
                <a:gd name="connsiteY4" fmla="*/ 422985 h 947769"/>
                <a:gd name="connsiteX5" fmla="*/ 457122 w 856035"/>
                <a:gd name="connsiteY5" fmla="*/ 0 h 947769"/>
                <a:gd name="connsiteX6" fmla="*/ 58203 w 856035"/>
                <a:gd name="connsiteY6" fmla="*/ 422985 h 947769"/>
                <a:gd name="connsiteX7" fmla="*/ 58203 w 856035"/>
                <a:gd name="connsiteY7" fmla="*/ 422986 h 947769"/>
                <a:gd name="connsiteX8" fmla="*/ 58202 w 856035"/>
                <a:gd name="connsiteY8" fmla="*/ 947769 h 947769"/>
                <a:gd name="connsiteX0" fmla="*/ 1814 w 799647"/>
                <a:gd name="connsiteY0" fmla="*/ 947769 h 947769"/>
                <a:gd name="connsiteX1" fmla="*/ 799646 w 799647"/>
                <a:gd name="connsiteY1" fmla="*/ 947769 h 947769"/>
                <a:gd name="connsiteX2" fmla="*/ 799646 w 799647"/>
                <a:gd name="connsiteY2" fmla="*/ 947767 h 947769"/>
                <a:gd name="connsiteX3" fmla="*/ 799647 w 799647"/>
                <a:gd name="connsiteY3" fmla="*/ 947767 h 947769"/>
                <a:gd name="connsiteX4" fmla="*/ 799647 w 799647"/>
                <a:gd name="connsiteY4" fmla="*/ 422985 h 947769"/>
                <a:gd name="connsiteX5" fmla="*/ 400734 w 799647"/>
                <a:gd name="connsiteY5" fmla="*/ 0 h 947769"/>
                <a:gd name="connsiteX6" fmla="*/ 1815 w 799647"/>
                <a:gd name="connsiteY6" fmla="*/ 422985 h 947769"/>
                <a:gd name="connsiteX7" fmla="*/ 1815 w 799647"/>
                <a:gd name="connsiteY7" fmla="*/ 422986 h 947769"/>
                <a:gd name="connsiteX8" fmla="*/ 1814 w 799647"/>
                <a:gd name="connsiteY8" fmla="*/ 947769 h 947769"/>
                <a:gd name="connsiteX0" fmla="*/ 19956 w 817789"/>
                <a:gd name="connsiteY0" fmla="*/ 947769 h 947769"/>
                <a:gd name="connsiteX1" fmla="*/ 817788 w 817789"/>
                <a:gd name="connsiteY1" fmla="*/ 947769 h 947769"/>
                <a:gd name="connsiteX2" fmla="*/ 817788 w 817789"/>
                <a:gd name="connsiteY2" fmla="*/ 947767 h 947769"/>
                <a:gd name="connsiteX3" fmla="*/ 817789 w 817789"/>
                <a:gd name="connsiteY3" fmla="*/ 947767 h 947769"/>
                <a:gd name="connsiteX4" fmla="*/ 817789 w 817789"/>
                <a:gd name="connsiteY4" fmla="*/ 422985 h 947769"/>
                <a:gd name="connsiteX5" fmla="*/ 418876 w 817789"/>
                <a:gd name="connsiteY5" fmla="*/ 0 h 947769"/>
                <a:gd name="connsiteX6" fmla="*/ 19957 w 817789"/>
                <a:gd name="connsiteY6" fmla="*/ 422985 h 947769"/>
                <a:gd name="connsiteX7" fmla="*/ 19957 w 817789"/>
                <a:gd name="connsiteY7" fmla="*/ 422986 h 947769"/>
                <a:gd name="connsiteX8" fmla="*/ 19956 w 817789"/>
                <a:gd name="connsiteY8" fmla="*/ 947769 h 947769"/>
                <a:gd name="connsiteX0" fmla="*/ 76771 w 874604"/>
                <a:gd name="connsiteY0" fmla="*/ 947769 h 947769"/>
                <a:gd name="connsiteX1" fmla="*/ 874603 w 874604"/>
                <a:gd name="connsiteY1" fmla="*/ 947769 h 947769"/>
                <a:gd name="connsiteX2" fmla="*/ 874603 w 874604"/>
                <a:gd name="connsiteY2" fmla="*/ 947767 h 947769"/>
                <a:gd name="connsiteX3" fmla="*/ 874604 w 874604"/>
                <a:gd name="connsiteY3" fmla="*/ 947767 h 947769"/>
                <a:gd name="connsiteX4" fmla="*/ 874604 w 874604"/>
                <a:gd name="connsiteY4" fmla="*/ 422985 h 947769"/>
                <a:gd name="connsiteX5" fmla="*/ 475691 w 874604"/>
                <a:gd name="connsiteY5" fmla="*/ 0 h 947769"/>
                <a:gd name="connsiteX6" fmla="*/ 76772 w 874604"/>
                <a:gd name="connsiteY6" fmla="*/ 422985 h 947769"/>
                <a:gd name="connsiteX7" fmla="*/ 76771 w 874604"/>
                <a:gd name="connsiteY7" fmla="*/ 947769 h 947769"/>
                <a:gd name="connsiteX0" fmla="*/ 76771 w 874604"/>
                <a:gd name="connsiteY0" fmla="*/ 947769 h 947769"/>
                <a:gd name="connsiteX1" fmla="*/ 874603 w 874604"/>
                <a:gd name="connsiteY1" fmla="*/ 947769 h 947769"/>
                <a:gd name="connsiteX2" fmla="*/ 874603 w 874604"/>
                <a:gd name="connsiteY2" fmla="*/ 947767 h 947769"/>
                <a:gd name="connsiteX3" fmla="*/ 874604 w 874604"/>
                <a:gd name="connsiteY3" fmla="*/ 947767 h 947769"/>
                <a:gd name="connsiteX4" fmla="*/ 874604 w 874604"/>
                <a:gd name="connsiteY4" fmla="*/ 422985 h 947769"/>
                <a:gd name="connsiteX5" fmla="*/ 475691 w 874604"/>
                <a:gd name="connsiteY5" fmla="*/ 0 h 947769"/>
                <a:gd name="connsiteX6" fmla="*/ 76772 w 874604"/>
                <a:gd name="connsiteY6" fmla="*/ 422985 h 947769"/>
                <a:gd name="connsiteX7" fmla="*/ 76771 w 874604"/>
                <a:gd name="connsiteY7" fmla="*/ 947769 h 947769"/>
                <a:gd name="connsiteX0" fmla="*/ 60597 w 858430"/>
                <a:gd name="connsiteY0" fmla="*/ 947769 h 947769"/>
                <a:gd name="connsiteX1" fmla="*/ 858429 w 858430"/>
                <a:gd name="connsiteY1" fmla="*/ 947769 h 947769"/>
                <a:gd name="connsiteX2" fmla="*/ 858429 w 858430"/>
                <a:gd name="connsiteY2" fmla="*/ 947767 h 947769"/>
                <a:gd name="connsiteX3" fmla="*/ 858430 w 858430"/>
                <a:gd name="connsiteY3" fmla="*/ 947767 h 947769"/>
                <a:gd name="connsiteX4" fmla="*/ 858430 w 858430"/>
                <a:gd name="connsiteY4" fmla="*/ 422985 h 947769"/>
                <a:gd name="connsiteX5" fmla="*/ 459517 w 858430"/>
                <a:gd name="connsiteY5" fmla="*/ 0 h 947769"/>
                <a:gd name="connsiteX6" fmla="*/ 60598 w 858430"/>
                <a:gd name="connsiteY6" fmla="*/ 422985 h 947769"/>
                <a:gd name="connsiteX7" fmla="*/ 60597 w 858430"/>
                <a:gd name="connsiteY7" fmla="*/ 947769 h 947769"/>
                <a:gd name="connsiteX0" fmla="*/ 0 w 797833"/>
                <a:gd name="connsiteY0" fmla="*/ 947769 h 947769"/>
                <a:gd name="connsiteX1" fmla="*/ 797832 w 797833"/>
                <a:gd name="connsiteY1" fmla="*/ 947769 h 947769"/>
                <a:gd name="connsiteX2" fmla="*/ 797832 w 797833"/>
                <a:gd name="connsiteY2" fmla="*/ 947767 h 947769"/>
                <a:gd name="connsiteX3" fmla="*/ 797833 w 797833"/>
                <a:gd name="connsiteY3" fmla="*/ 947767 h 947769"/>
                <a:gd name="connsiteX4" fmla="*/ 797833 w 797833"/>
                <a:gd name="connsiteY4" fmla="*/ 422985 h 947769"/>
                <a:gd name="connsiteX5" fmla="*/ 398920 w 797833"/>
                <a:gd name="connsiteY5" fmla="*/ 0 h 947769"/>
                <a:gd name="connsiteX6" fmla="*/ 1 w 797833"/>
                <a:gd name="connsiteY6" fmla="*/ 422985 h 947769"/>
                <a:gd name="connsiteX7" fmla="*/ 0 w 797833"/>
                <a:gd name="connsiteY7" fmla="*/ 947769 h 947769"/>
                <a:gd name="connsiteX0" fmla="*/ 0 w 827382"/>
                <a:gd name="connsiteY0" fmla="*/ 947769 h 947769"/>
                <a:gd name="connsiteX1" fmla="*/ 797832 w 827382"/>
                <a:gd name="connsiteY1" fmla="*/ 947769 h 947769"/>
                <a:gd name="connsiteX2" fmla="*/ 797832 w 827382"/>
                <a:gd name="connsiteY2" fmla="*/ 947767 h 947769"/>
                <a:gd name="connsiteX3" fmla="*/ 797833 w 827382"/>
                <a:gd name="connsiteY3" fmla="*/ 947767 h 947769"/>
                <a:gd name="connsiteX4" fmla="*/ 797833 w 827382"/>
                <a:gd name="connsiteY4" fmla="*/ 422985 h 947769"/>
                <a:gd name="connsiteX5" fmla="*/ 398920 w 827382"/>
                <a:gd name="connsiteY5" fmla="*/ 0 h 947769"/>
                <a:gd name="connsiteX6" fmla="*/ 1 w 827382"/>
                <a:gd name="connsiteY6" fmla="*/ 422985 h 947769"/>
                <a:gd name="connsiteX7" fmla="*/ 0 w 827382"/>
                <a:gd name="connsiteY7" fmla="*/ 947769 h 947769"/>
                <a:gd name="connsiteX0" fmla="*/ 0 w 797833"/>
                <a:gd name="connsiteY0" fmla="*/ 947769 h 947769"/>
                <a:gd name="connsiteX1" fmla="*/ 797832 w 797833"/>
                <a:gd name="connsiteY1" fmla="*/ 947769 h 947769"/>
                <a:gd name="connsiteX2" fmla="*/ 797832 w 797833"/>
                <a:gd name="connsiteY2" fmla="*/ 947767 h 947769"/>
                <a:gd name="connsiteX3" fmla="*/ 797833 w 797833"/>
                <a:gd name="connsiteY3" fmla="*/ 947767 h 947769"/>
                <a:gd name="connsiteX4" fmla="*/ 797833 w 797833"/>
                <a:gd name="connsiteY4" fmla="*/ 422985 h 947769"/>
                <a:gd name="connsiteX5" fmla="*/ 398920 w 797833"/>
                <a:gd name="connsiteY5" fmla="*/ 0 h 947769"/>
                <a:gd name="connsiteX6" fmla="*/ 1 w 797833"/>
                <a:gd name="connsiteY6" fmla="*/ 422985 h 947769"/>
                <a:gd name="connsiteX7" fmla="*/ 0 w 797833"/>
                <a:gd name="connsiteY7" fmla="*/ 947769 h 947769"/>
                <a:gd name="connsiteX0" fmla="*/ 0 w 797919"/>
                <a:gd name="connsiteY0" fmla="*/ 947769 h 947769"/>
                <a:gd name="connsiteX1" fmla="*/ 797832 w 797919"/>
                <a:gd name="connsiteY1" fmla="*/ 947769 h 947769"/>
                <a:gd name="connsiteX2" fmla="*/ 797832 w 797919"/>
                <a:gd name="connsiteY2" fmla="*/ 947767 h 947769"/>
                <a:gd name="connsiteX3" fmla="*/ 797833 w 797919"/>
                <a:gd name="connsiteY3" fmla="*/ 947767 h 947769"/>
                <a:gd name="connsiteX4" fmla="*/ 797833 w 797919"/>
                <a:gd name="connsiteY4" fmla="*/ 422985 h 947769"/>
                <a:gd name="connsiteX5" fmla="*/ 398920 w 797919"/>
                <a:gd name="connsiteY5" fmla="*/ 0 h 947769"/>
                <a:gd name="connsiteX6" fmla="*/ 1 w 797919"/>
                <a:gd name="connsiteY6" fmla="*/ 422985 h 947769"/>
                <a:gd name="connsiteX7" fmla="*/ 0 w 797919"/>
                <a:gd name="connsiteY7" fmla="*/ 947769 h 947769"/>
                <a:gd name="connsiteX0" fmla="*/ 0 w 797919"/>
                <a:gd name="connsiteY0" fmla="*/ 947769 h 947769"/>
                <a:gd name="connsiteX1" fmla="*/ 797832 w 797919"/>
                <a:gd name="connsiteY1" fmla="*/ 947769 h 947769"/>
                <a:gd name="connsiteX2" fmla="*/ 797832 w 797919"/>
                <a:gd name="connsiteY2" fmla="*/ 947767 h 947769"/>
                <a:gd name="connsiteX3" fmla="*/ 797833 w 797919"/>
                <a:gd name="connsiteY3" fmla="*/ 947767 h 947769"/>
                <a:gd name="connsiteX4" fmla="*/ 797833 w 797919"/>
                <a:gd name="connsiteY4" fmla="*/ 422985 h 947769"/>
                <a:gd name="connsiteX5" fmla="*/ 398920 w 797919"/>
                <a:gd name="connsiteY5" fmla="*/ 0 h 947769"/>
                <a:gd name="connsiteX6" fmla="*/ 1 w 797919"/>
                <a:gd name="connsiteY6" fmla="*/ 422985 h 947769"/>
                <a:gd name="connsiteX7" fmla="*/ 0 w 797919"/>
                <a:gd name="connsiteY7" fmla="*/ 947769 h 947769"/>
                <a:gd name="connsiteX0" fmla="*/ 0 w 797833"/>
                <a:gd name="connsiteY0" fmla="*/ 947769 h 947769"/>
                <a:gd name="connsiteX1" fmla="*/ 797832 w 797833"/>
                <a:gd name="connsiteY1" fmla="*/ 947769 h 947769"/>
                <a:gd name="connsiteX2" fmla="*/ 797832 w 797833"/>
                <a:gd name="connsiteY2" fmla="*/ 947767 h 947769"/>
                <a:gd name="connsiteX3" fmla="*/ 797833 w 797833"/>
                <a:gd name="connsiteY3" fmla="*/ 947767 h 947769"/>
                <a:gd name="connsiteX4" fmla="*/ 797833 w 797833"/>
                <a:gd name="connsiteY4" fmla="*/ 422985 h 947769"/>
                <a:gd name="connsiteX5" fmla="*/ 398920 w 797833"/>
                <a:gd name="connsiteY5" fmla="*/ 0 h 947769"/>
                <a:gd name="connsiteX6" fmla="*/ 1 w 797833"/>
                <a:gd name="connsiteY6" fmla="*/ 422985 h 947769"/>
                <a:gd name="connsiteX7" fmla="*/ 0 w 797833"/>
                <a:gd name="connsiteY7" fmla="*/ 947769 h 947769"/>
                <a:gd name="connsiteX0" fmla="*/ 0 w 797833"/>
                <a:gd name="connsiteY0" fmla="*/ 947769 h 947769"/>
                <a:gd name="connsiteX1" fmla="*/ 797832 w 797833"/>
                <a:gd name="connsiteY1" fmla="*/ 947769 h 947769"/>
                <a:gd name="connsiteX2" fmla="*/ 797832 w 797833"/>
                <a:gd name="connsiteY2" fmla="*/ 947767 h 947769"/>
                <a:gd name="connsiteX3" fmla="*/ 797833 w 797833"/>
                <a:gd name="connsiteY3" fmla="*/ 947767 h 947769"/>
                <a:gd name="connsiteX4" fmla="*/ 797833 w 797833"/>
                <a:gd name="connsiteY4" fmla="*/ 422985 h 947769"/>
                <a:gd name="connsiteX5" fmla="*/ 398920 w 797833"/>
                <a:gd name="connsiteY5" fmla="*/ 0 h 947769"/>
                <a:gd name="connsiteX6" fmla="*/ 1 w 797833"/>
                <a:gd name="connsiteY6" fmla="*/ 422985 h 947769"/>
                <a:gd name="connsiteX7" fmla="*/ 0 w 797833"/>
                <a:gd name="connsiteY7" fmla="*/ 947769 h 947769"/>
                <a:gd name="connsiteX0" fmla="*/ 0 w 797833"/>
                <a:gd name="connsiteY0" fmla="*/ 947817 h 947817"/>
                <a:gd name="connsiteX1" fmla="*/ 797832 w 797833"/>
                <a:gd name="connsiteY1" fmla="*/ 947817 h 947817"/>
                <a:gd name="connsiteX2" fmla="*/ 797832 w 797833"/>
                <a:gd name="connsiteY2" fmla="*/ 947815 h 947817"/>
                <a:gd name="connsiteX3" fmla="*/ 797833 w 797833"/>
                <a:gd name="connsiteY3" fmla="*/ 947815 h 947817"/>
                <a:gd name="connsiteX4" fmla="*/ 797833 w 797833"/>
                <a:gd name="connsiteY4" fmla="*/ 423033 h 947817"/>
                <a:gd name="connsiteX5" fmla="*/ 398920 w 797833"/>
                <a:gd name="connsiteY5" fmla="*/ 48 h 947817"/>
                <a:gd name="connsiteX6" fmla="*/ 1 w 797833"/>
                <a:gd name="connsiteY6" fmla="*/ 423033 h 947817"/>
                <a:gd name="connsiteX7" fmla="*/ 0 w 797833"/>
                <a:gd name="connsiteY7" fmla="*/ 947817 h 947817"/>
                <a:gd name="connsiteX0" fmla="*/ 0 w 798347"/>
                <a:gd name="connsiteY0" fmla="*/ 947817 h 947817"/>
                <a:gd name="connsiteX1" fmla="*/ 797832 w 798347"/>
                <a:gd name="connsiteY1" fmla="*/ 947817 h 947817"/>
                <a:gd name="connsiteX2" fmla="*/ 797832 w 798347"/>
                <a:gd name="connsiteY2" fmla="*/ 947815 h 947817"/>
                <a:gd name="connsiteX3" fmla="*/ 797833 w 798347"/>
                <a:gd name="connsiteY3" fmla="*/ 947815 h 947817"/>
                <a:gd name="connsiteX4" fmla="*/ 797833 w 798347"/>
                <a:gd name="connsiteY4" fmla="*/ 423033 h 947817"/>
                <a:gd name="connsiteX5" fmla="*/ 398920 w 798347"/>
                <a:gd name="connsiteY5" fmla="*/ 48 h 947817"/>
                <a:gd name="connsiteX6" fmla="*/ 1 w 798347"/>
                <a:gd name="connsiteY6" fmla="*/ 423033 h 947817"/>
                <a:gd name="connsiteX7" fmla="*/ 0 w 798347"/>
                <a:gd name="connsiteY7" fmla="*/ 947817 h 947817"/>
                <a:gd name="connsiteX0" fmla="*/ 0 w 798347"/>
                <a:gd name="connsiteY0" fmla="*/ 947817 h 947817"/>
                <a:gd name="connsiteX1" fmla="*/ 797832 w 798347"/>
                <a:gd name="connsiteY1" fmla="*/ 947817 h 947817"/>
                <a:gd name="connsiteX2" fmla="*/ 797832 w 798347"/>
                <a:gd name="connsiteY2" fmla="*/ 947815 h 947817"/>
                <a:gd name="connsiteX3" fmla="*/ 797833 w 798347"/>
                <a:gd name="connsiteY3" fmla="*/ 947815 h 947817"/>
                <a:gd name="connsiteX4" fmla="*/ 797833 w 798347"/>
                <a:gd name="connsiteY4" fmla="*/ 423033 h 947817"/>
                <a:gd name="connsiteX5" fmla="*/ 398920 w 798347"/>
                <a:gd name="connsiteY5" fmla="*/ 48 h 947817"/>
                <a:gd name="connsiteX6" fmla="*/ 1 w 798347"/>
                <a:gd name="connsiteY6" fmla="*/ 423033 h 947817"/>
                <a:gd name="connsiteX7" fmla="*/ 0 w 798347"/>
                <a:gd name="connsiteY7" fmla="*/ 947817 h 947817"/>
                <a:gd name="connsiteX0" fmla="*/ 0 w 798347"/>
                <a:gd name="connsiteY0" fmla="*/ 947817 h 947817"/>
                <a:gd name="connsiteX1" fmla="*/ 797832 w 798347"/>
                <a:gd name="connsiteY1" fmla="*/ 947817 h 947817"/>
                <a:gd name="connsiteX2" fmla="*/ 797832 w 798347"/>
                <a:gd name="connsiteY2" fmla="*/ 947815 h 947817"/>
                <a:gd name="connsiteX3" fmla="*/ 797833 w 798347"/>
                <a:gd name="connsiteY3" fmla="*/ 947815 h 947817"/>
                <a:gd name="connsiteX4" fmla="*/ 797833 w 798347"/>
                <a:gd name="connsiteY4" fmla="*/ 423033 h 947817"/>
                <a:gd name="connsiteX5" fmla="*/ 398920 w 798347"/>
                <a:gd name="connsiteY5" fmla="*/ 48 h 947817"/>
                <a:gd name="connsiteX6" fmla="*/ 1 w 798347"/>
                <a:gd name="connsiteY6" fmla="*/ 423033 h 947817"/>
                <a:gd name="connsiteX7" fmla="*/ 0 w 798347"/>
                <a:gd name="connsiteY7" fmla="*/ 947817 h 947817"/>
                <a:gd name="connsiteX0" fmla="*/ 0 w 798347"/>
                <a:gd name="connsiteY0" fmla="*/ 947769 h 947769"/>
                <a:gd name="connsiteX1" fmla="*/ 797832 w 798347"/>
                <a:gd name="connsiteY1" fmla="*/ 947769 h 947769"/>
                <a:gd name="connsiteX2" fmla="*/ 797832 w 798347"/>
                <a:gd name="connsiteY2" fmla="*/ 947767 h 947769"/>
                <a:gd name="connsiteX3" fmla="*/ 797833 w 798347"/>
                <a:gd name="connsiteY3" fmla="*/ 947767 h 947769"/>
                <a:gd name="connsiteX4" fmla="*/ 797833 w 798347"/>
                <a:gd name="connsiteY4" fmla="*/ 422985 h 947769"/>
                <a:gd name="connsiteX5" fmla="*/ 398920 w 798347"/>
                <a:gd name="connsiteY5" fmla="*/ 0 h 947769"/>
                <a:gd name="connsiteX6" fmla="*/ 1 w 798347"/>
                <a:gd name="connsiteY6" fmla="*/ 422985 h 947769"/>
                <a:gd name="connsiteX7" fmla="*/ 0 w 798347"/>
                <a:gd name="connsiteY7" fmla="*/ 947769 h 94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8347" h="947769">
                  <a:moveTo>
                    <a:pt x="0" y="947769"/>
                  </a:moveTo>
                  <a:lnTo>
                    <a:pt x="797832" y="947769"/>
                  </a:lnTo>
                  <a:lnTo>
                    <a:pt x="797832" y="947767"/>
                  </a:lnTo>
                  <a:lnTo>
                    <a:pt x="797833" y="947767"/>
                  </a:lnTo>
                  <a:cubicBezTo>
                    <a:pt x="797833" y="772840"/>
                    <a:pt x="798991" y="597908"/>
                    <a:pt x="797833" y="422985"/>
                  </a:cubicBezTo>
                  <a:cubicBezTo>
                    <a:pt x="796661" y="245974"/>
                    <a:pt x="503317" y="23132"/>
                    <a:pt x="398920" y="0"/>
                  </a:cubicBezTo>
                  <a:cubicBezTo>
                    <a:pt x="297244" y="19050"/>
                    <a:pt x="6616" y="248695"/>
                    <a:pt x="1" y="422985"/>
                  </a:cubicBezTo>
                  <a:cubicBezTo>
                    <a:pt x="1" y="597913"/>
                    <a:pt x="0" y="772841"/>
                    <a:pt x="0" y="94776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2" name="Freeform 132"/>
            <p:cNvSpPr/>
            <p:nvPr/>
          </p:nvSpPr>
          <p:spPr>
            <a:xfrm>
              <a:off x="10774490" y="-2170559"/>
              <a:ext cx="184772" cy="321502"/>
            </a:xfrm>
            <a:custGeom>
              <a:avLst/>
              <a:gdLst>
                <a:gd name="connsiteX0" fmla="*/ 57150 w 114300"/>
                <a:gd name="connsiteY0" fmla="*/ 0 h 198881"/>
                <a:gd name="connsiteX1" fmla="*/ 114300 w 114300"/>
                <a:gd name="connsiteY1" fmla="*/ 57150 h 198881"/>
                <a:gd name="connsiteX2" fmla="*/ 97561 w 114300"/>
                <a:gd name="connsiteY2" fmla="*/ 97561 h 198881"/>
                <a:gd name="connsiteX3" fmla="*/ 83608 w 114300"/>
                <a:gd name="connsiteY3" fmla="*/ 103341 h 198881"/>
                <a:gd name="connsiteX4" fmla="*/ 103415 w 114300"/>
                <a:gd name="connsiteY4" fmla="*/ 198881 h 198881"/>
                <a:gd name="connsiteX5" fmla="*/ 10885 w 114300"/>
                <a:gd name="connsiteY5" fmla="*/ 198881 h 198881"/>
                <a:gd name="connsiteX6" fmla="*/ 30693 w 114300"/>
                <a:gd name="connsiteY6" fmla="*/ 103341 h 198881"/>
                <a:gd name="connsiteX7" fmla="*/ 16739 w 114300"/>
                <a:gd name="connsiteY7" fmla="*/ 97561 h 198881"/>
                <a:gd name="connsiteX8" fmla="*/ 0 w 114300"/>
                <a:gd name="connsiteY8" fmla="*/ 57150 h 198881"/>
                <a:gd name="connsiteX9" fmla="*/ 57150 w 114300"/>
                <a:gd name="connsiteY9" fmla="*/ 0 h 198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198881">
                  <a:moveTo>
                    <a:pt x="57150" y="0"/>
                  </a:moveTo>
                  <a:cubicBezTo>
                    <a:pt x="88713" y="0"/>
                    <a:pt x="114300" y="25587"/>
                    <a:pt x="114300" y="57150"/>
                  </a:cubicBezTo>
                  <a:cubicBezTo>
                    <a:pt x="114300" y="72931"/>
                    <a:pt x="107903" y="87219"/>
                    <a:pt x="97561" y="97561"/>
                  </a:cubicBezTo>
                  <a:lnTo>
                    <a:pt x="83608" y="103341"/>
                  </a:lnTo>
                  <a:lnTo>
                    <a:pt x="103415" y="198881"/>
                  </a:lnTo>
                  <a:lnTo>
                    <a:pt x="10885" y="198881"/>
                  </a:lnTo>
                  <a:lnTo>
                    <a:pt x="30693" y="103341"/>
                  </a:lnTo>
                  <a:lnTo>
                    <a:pt x="16739" y="97561"/>
                  </a:lnTo>
                  <a:cubicBezTo>
                    <a:pt x="6397" y="87219"/>
                    <a:pt x="0" y="72931"/>
                    <a:pt x="0" y="57150"/>
                  </a:cubicBezTo>
                  <a:cubicBezTo>
                    <a:pt x="0" y="25587"/>
                    <a:pt x="25587" y="0"/>
                    <a:pt x="57150"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33" name="Rectangle 132"/>
          <p:cNvSpPr>
            <a:spLocks noChangeAspect="1"/>
          </p:cNvSpPr>
          <p:nvPr/>
        </p:nvSpPr>
        <p:spPr bwMode="auto">
          <a:xfrm>
            <a:off x="739925" y="6292859"/>
            <a:ext cx="2452307" cy="50095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60" tIns="9144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Secures &amp; protects</a:t>
            </a:r>
          </a:p>
        </p:txBody>
      </p:sp>
      <p:sp>
        <p:nvSpPr>
          <p:cNvPr id="134" name="Pentagon 133"/>
          <p:cNvSpPr/>
          <p:nvPr/>
        </p:nvSpPr>
        <p:spPr bwMode="auto">
          <a:xfrm>
            <a:off x="0" y="6242853"/>
            <a:ext cx="192024" cy="481395"/>
          </a:xfrm>
          <a:prstGeom prst="homePlate">
            <a:avLst>
              <a:gd name="adj" fmla="val 23545"/>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35" name="Group 134">
            <a:extLst>
              <a:ext uri="{FF2B5EF4-FFF2-40B4-BE49-F238E27FC236}">
                <a16:creationId xmlns:a16="http://schemas.microsoft.com/office/drawing/2014/main" id="{169FB048-9DD6-40E1-977B-E7143FF8416B}"/>
              </a:ext>
            </a:extLst>
          </p:cNvPr>
          <p:cNvGrpSpPr/>
          <p:nvPr/>
        </p:nvGrpSpPr>
        <p:grpSpPr>
          <a:xfrm>
            <a:off x="6423581" y="4358485"/>
            <a:ext cx="258036" cy="258036"/>
            <a:chOff x="5298510" y="3607496"/>
            <a:chExt cx="288099" cy="288099"/>
          </a:xfrm>
        </p:grpSpPr>
        <p:sp>
          <p:nvSpPr>
            <p:cNvPr id="136" name="Oval 135">
              <a:extLst>
                <a:ext uri="{FF2B5EF4-FFF2-40B4-BE49-F238E27FC236}">
                  <a16:creationId xmlns:a16="http://schemas.microsoft.com/office/drawing/2014/main" id="{AA3DCF2B-B1EF-406B-86CE-4811E8A181FC}"/>
                </a:ext>
              </a:extLst>
            </p:cNvPr>
            <p:cNvSpPr/>
            <p:nvPr/>
          </p:nvSpPr>
          <p:spPr bwMode="auto">
            <a:xfrm>
              <a:off x="5298510" y="3607496"/>
              <a:ext cx="288099" cy="288099"/>
            </a:xfrm>
            <a:prstGeom prst="ellipse">
              <a:avLst/>
            </a:prstGeom>
            <a:solidFill>
              <a:srgbClr val="89C40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Oval 136">
              <a:extLst>
                <a:ext uri="{FF2B5EF4-FFF2-40B4-BE49-F238E27FC236}">
                  <a16:creationId xmlns:a16="http://schemas.microsoft.com/office/drawing/2014/main" id="{A1B363AB-E503-4190-B9DB-83567B7C042C}"/>
                </a:ext>
              </a:extLst>
            </p:cNvPr>
            <p:cNvSpPr/>
            <p:nvPr/>
          </p:nvSpPr>
          <p:spPr bwMode="auto">
            <a:xfrm>
              <a:off x="5374188" y="3683174"/>
              <a:ext cx="136743" cy="136743"/>
            </a:xfrm>
            <a:prstGeom prst="ellipse">
              <a:avLst/>
            </a:prstGeom>
            <a:solidFill>
              <a:srgbClr val="89C40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8" name="Group 137">
            <a:extLst>
              <a:ext uri="{FF2B5EF4-FFF2-40B4-BE49-F238E27FC236}">
                <a16:creationId xmlns:a16="http://schemas.microsoft.com/office/drawing/2014/main" id="{169FB048-9DD6-40E1-977B-E7143FF8416B}"/>
              </a:ext>
            </a:extLst>
          </p:cNvPr>
          <p:cNvGrpSpPr/>
          <p:nvPr/>
        </p:nvGrpSpPr>
        <p:grpSpPr>
          <a:xfrm>
            <a:off x="6784291" y="3910665"/>
            <a:ext cx="258036" cy="258036"/>
            <a:chOff x="5298510" y="3607496"/>
            <a:chExt cx="288099" cy="288099"/>
          </a:xfrm>
        </p:grpSpPr>
        <p:sp>
          <p:nvSpPr>
            <p:cNvPr id="139" name="Oval 138">
              <a:extLst>
                <a:ext uri="{FF2B5EF4-FFF2-40B4-BE49-F238E27FC236}">
                  <a16:creationId xmlns:a16="http://schemas.microsoft.com/office/drawing/2014/main" id="{AA3DCF2B-B1EF-406B-86CE-4811E8A181FC}"/>
                </a:ext>
              </a:extLst>
            </p:cNvPr>
            <p:cNvSpPr/>
            <p:nvPr/>
          </p:nvSpPr>
          <p:spPr bwMode="auto">
            <a:xfrm>
              <a:off x="5298510" y="3607496"/>
              <a:ext cx="288099" cy="288099"/>
            </a:xfrm>
            <a:prstGeom prst="ellipse">
              <a:avLst/>
            </a:prstGeom>
            <a:solidFill>
              <a:srgbClr val="89C40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Oval 139">
              <a:extLst>
                <a:ext uri="{FF2B5EF4-FFF2-40B4-BE49-F238E27FC236}">
                  <a16:creationId xmlns:a16="http://schemas.microsoft.com/office/drawing/2014/main" id="{A1B363AB-E503-4190-B9DB-83567B7C042C}"/>
                </a:ext>
              </a:extLst>
            </p:cNvPr>
            <p:cNvSpPr/>
            <p:nvPr/>
          </p:nvSpPr>
          <p:spPr bwMode="auto">
            <a:xfrm>
              <a:off x="5374188" y="3683174"/>
              <a:ext cx="136743" cy="136743"/>
            </a:xfrm>
            <a:prstGeom prst="ellipse">
              <a:avLst/>
            </a:prstGeom>
            <a:solidFill>
              <a:srgbClr val="89C40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1" name="Group 140">
            <a:extLst>
              <a:ext uri="{FF2B5EF4-FFF2-40B4-BE49-F238E27FC236}">
                <a16:creationId xmlns:a16="http://schemas.microsoft.com/office/drawing/2014/main" id="{169FB048-9DD6-40E1-977B-E7143FF8416B}"/>
              </a:ext>
            </a:extLst>
          </p:cNvPr>
          <p:cNvGrpSpPr/>
          <p:nvPr/>
        </p:nvGrpSpPr>
        <p:grpSpPr>
          <a:xfrm>
            <a:off x="6931847" y="4142002"/>
            <a:ext cx="258036" cy="258036"/>
            <a:chOff x="5298510" y="3607496"/>
            <a:chExt cx="288099" cy="288099"/>
          </a:xfrm>
        </p:grpSpPr>
        <p:sp>
          <p:nvSpPr>
            <p:cNvPr id="142" name="Oval 141">
              <a:extLst>
                <a:ext uri="{FF2B5EF4-FFF2-40B4-BE49-F238E27FC236}">
                  <a16:creationId xmlns:a16="http://schemas.microsoft.com/office/drawing/2014/main" id="{AA3DCF2B-B1EF-406B-86CE-4811E8A181FC}"/>
                </a:ext>
              </a:extLst>
            </p:cNvPr>
            <p:cNvSpPr/>
            <p:nvPr/>
          </p:nvSpPr>
          <p:spPr bwMode="auto">
            <a:xfrm>
              <a:off x="5298510" y="3607496"/>
              <a:ext cx="288099" cy="288099"/>
            </a:xfrm>
            <a:prstGeom prst="ellipse">
              <a:avLst/>
            </a:prstGeom>
            <a:solidFill>
              <a:srgbClr val="89C40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Oval 142">
              <a:extLst>
                <a:ext uri="{FF2B5EF4-FFF2-40B4-BE49-F238E27FC236}">
                  <a16:creationId xmlns:a16="http://schemas.microsoft.com/office/drawing/2014/main" id="{A1B363AB-E503-4190-B9DB-83567B7C042C}"/>
                </a:ext>
              </a:extLst>
            </p:cNvPr>
            <p:cNvSpPr/>
            <p:nvPr/>
          </p:nvSpPr>
          <p:spPr bwMode="auto">
            <a:xfrm>
              <a:off x="5374188" y="3683174"/>
              <a:ext cx="136743" cy="136743"/>
            </a:xfrm>
            <a:prstGeom prst="ellipse">
              <a:avLst/>
            </a:prstGeom>
            <a:solidFill>
              <a:srgbClr val="89C40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169FB048-9DD6-40E1-977B-E7143FF8416B}"/>
              </a:ext>
            </a:extLst>
          </p:cNvPr>
          <p:cNvGrpSpPr/>
          <p:nvPr/>
        </p:nvGrpSpPr>
        <p:grpSpPr>
          <a:xfrm>
            <a:off x="7352696" y="5188132"/>
            <a:ext cx="258036" cy="258036"/>
            <a:chOff x="5298510" y="3607496"/>
            <a:chExt cx="288099" cy="288099"/>
          </a:xfrm>
        </p:grpSpPr>
        <p:sp>
          <p:nvSpPr>
            <p:cNvPr id="145" name="Oval 144">
              <a:extLst>
                <a:ext uri="{FF2B5EF4-FFF2-40B4-BE49-F238E27FC236}">
                  <a16:creationId xmlns:a16="http://schemas.microsoft.com/office/drawing/2014/main" id="{AA3DCF2B-B1EF-406B-86CE-4811E8A181FC}"/>
                </a:ext>
              </a:extLst>
            </p:cNvPr>
            <p:cNvSpPr/>
            <p:nvPr/>
          </p:nvSpPr>
          <p:spPr bwMode="auto">
            <a:xfrm>
              <a:off x="5298510" y="3607496"/>
              <a:ext cx="288099" cy="288099"/>
            </a:xfrm>
            <a:prstGeom prst="ellipse">
              <a:avLst/>
            </a:prstGeom>
            <a:solidFill>
              <a:srgbClr val="89C40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Oval 145">
              <a:extLst>
                <a:ext uri="{FF2B5EF4-FFF2-40B4-BE49-F238E27FC236}">
                  <a16:creationId xmlns:a16="http://schemas.microsoft.com/office/drawing/2014/main" id="{A1B363AB-E503-4190-B9DB-83567B7C042C}"/>
                </a:ext>
              </a:extLst>
            </p:cNvPr>
            <p:cNvSpPr/>
            <p:nvPr/>
          </p:nvSpPr>
          <p:spPr bwMode="auto">
            <a:xfrm>
              <a:off x="5374188" y="3683174"/>
              <a:ext cx="136743" cy="136743"/>
            </a:xfrm>
            <a:prstGeom prst="ellipse">
              <a:avLst/>
            </a:prstGeom>
            <a:solidFill>
              <a:srgbClr val="89C40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7" name="Group 146">
            <a:extLst>
              <a:ext uri="{FF2B5EF4-FFF2-40B4-BE49-F238E27FC236}">
                <a16:creationId xmlns:a16="http://schemas.microsoft.com/office/drawing/2014/main" id="{169FB048-9DD6-40E1-977B-E7143FF8416B}"/>
              </a:ext>
            </a:extLst>
          </p:cNvPr>
          <p:cNvGrpSpPr/>
          <p:nvPr/>
        </p:nvGrpSpPr>
        <p:grpSpPr>
          <a:xfrm>
            <a:off x="10834152" y="5290775"/>
            <a:ext cx="258036" cy="258036"/>
            <a:chOff x="5298510" y="3607496"/>
            <a:chExt cx="288099" cy="288099"/>
          </a:xfrm>
        </p:grpSpPr>
        <p:sp>
          <p:nvSpPr>
            <p:cNvPr id="148" name="Oval 147">
              <a:extLst>
                <a:ext uri="{FF2B5EF4-FFF2-40B4-BE49-F238E27FC236}">
                  <a16:creationId xmlns:a16="http://schemas.microsoft.com/office/drawing/2014/main" id="{AA3DCF2B-B1EF-406B-86CE-4811E8A181FC}"/>
                </a:ext>
              </a:extLst>
            </p:cNvPr>
            <p:cNvSpPr/>
            <p:nvPr/>
          </p:nvSpPr>
          <p:spPr bwMode="auto">
            <a:xfrm>
              <a:off x="5298510" y="3607496"/>
              <a:ext cx="288099" cy="288099"/>
            </a:xfrm>
            <a:prstGeom prst="ellipse">
              <a:avLst/>
            </a:prstGeom>
            <a:solidFill>
              <a:srgbClr val="89C40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A1B363AB-E503-4190-B9DB-83567B7C042C}"/>
                </a:ext>
              </a:extLst>
            </p:cNvPr>
            <p:cNvSpPr/>
            <p:nvPr/>
          </p:nvSpPr>
          <p:spPr bwMode="auto">
            <a:xfrm>
              <a:off x="5374188" y="3683174"/>
              <a:ext cx="136743" cy="136743"/>
            </a:xfrm>
            <a:prstGeom prst="ellipse">
              <a:avLst/>
            </a:prstGeom>
            <a:solidFill>
              <a:srgbClr val="89C40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0" name="Group 149">
            <a:extLst>
              <a:ext uri="{FF2B5EF4-FFF2-40B4-BE49-F238E27FC236}">
                <a16:creationId xmlns:a16="http://schemas.microsoft.com/office/drawing/2014/main" id="{169FB048-9DD6-40E1-977B-E7143FF8416B}"/>
              </a:ext>
            </a:extLst>
          </p:cNvPr>
          <p:cNvGrpSpPr/>
          <p:nvPr/>
        </p:nvGrpSpPr>
        <p:grpSpPr>
          <a:xfrm>
            <a:off x="10307487" y="5022578"/>
            <a:ext cx="258036" cy="258036"/>
            <a:chOff x="5298510" y="3607496"/>
            <a:chExt cx="288099" cy="288099"/>
          </a:xfrm>
        </p:grpSpPr>
        <p:sp>
          <p:nvSpPr>
            <p:cNvPr id="151" name="Oval 150">
              <a:extLst>
                <a:ext uri="{FF2B5EF4-FFF2-40B4-BE49-F238E27FC236}">
                  <a16:creationId xmlns:a16="http://schemas.microsoft.com/office/drawing/2014/main" id="{AA3DCF2B-B1EF-406B-86CE-4811E8A181FC}"/>
                </a:ext>
              </a:extLst>
            </p:cNvPr>
            <p:cNvSpPr/>
            <p:nvPr/>
          </p:nvSpPr>
          <p:spPr bwMode="auto">
            <a:xfrm>
              <a:off x="5298510" y="3607496"/>
              <a:ext cx="288099" cy="288099"/>
            </a:xfrm>
            <a:prstGeom prst="ellipse">
              <a:avLst/>
            </a:prstGeom>
            <a:solidFill>
              <a:srgbClr val="89C40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Oval 151">
              <a:extLst>
                <a:ext uri="{FF2B5EF4-FFF2-40B4-BE49-F238E27FC236}">
                  <a16:creationId xmlns:a16="http://schemas.microsoft.com/office/drawing/2014/main" id="{A1B363AB-E503-4190-B9DB-83567B7C042C}"/>
                </a:ext>
              </a:extLst>
            </p:cNvPr>
            <p:cNvSpPr/>
            <p:nvPr/>
          </p:nvSpPr>
          <p:spPr bwMode="auto">
            <a:xfrm>
              <a:off x="5374188" y="3683174"/>
              <a:ext cx="136743" cy="136743"/>
            </a:xfrm>
            <a:prstGeom prst="ellipse">
              <a:avLst/>
            </a:prstGeom>
            <a:solidFill>
              <a:srgbClr val="89C40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3" name="Group 152">
            <a:extLst>
              <a:ext uri="{FF2B5EF4-FFF2-40B4-BE49-F238E27FC236}">
                <a16:creationId xmlns:a16="http://schemas.microsoft.com/office/drawing/2014/main" id="{169FB048-9DD6-40E1-977B-E7143FF8416B}"/>
              </a:ext>
            </a:extLst>
          </p:cNvPr>
          <p:cNvGrpSpPr/>
          <p:nvPr/>
        </p:nvGrpSpPr>
        <p:grpSpPr>
          <a:xfrm>
            <a:off x="10713187" y="4367523"/>
            <a:ext cx="258036" cy="258036"/>
            <a:chOff x="5298510" y="3607496"/>
            <a:chExt cx="288099" cy="288099"/>
          </a:xfrm>
        </p:grpSpPr>
        <p:sp>
          <p:nvSpPr>
            <p:cNvPr id="154" name="Oval 153">
              <a:extLst>
                <a:ext uri="{FF2B5EF4-FFF2-40B4-BE49-F238E27FC236}">
                  <a16:creationId xmlns:a16="http://schemas.microsoft.com/office/drawing/2014/main" id="{AA3DCF2B-B1EF-406B-86CE-4811E8A181FC}"/>
                </a:ext>
              </a:extLst>
            </p:cNvPr>
            <p:cNvSpPr/>
            <p:nvPr/>
          </p:nvSpPr>
          <p:spPr bwMode="auto">
            <a:xfrm>
              <a:off x="5298510" y="3607496"/>
              <a:ext cx="288099" cy="288099"/>
            </a:xfrm>
            <a:prstGeom prst="ellipse">
              <a:avLst/>
            </a:prstGeom>
            <a:solidFill>
              <a:srgbClr val="89C40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Oval 154">
              <a:extLst>
                <a:ext uri="{FF2B5EF4-FFF2-40B4-BE49-F238E27FC236}">
                  <a16:creationId xmlns:a16="http://schemas.microsoft.com/office/drawing/2014/main" id="{A1B363AB-E503-4190-B9DB-83567B7C042C}"/>
                </a:ext>
              </a:extLst>
            </p:cNvPr>
            <p:cNvSpPr/>
            <p:nvPr/>
          </p:nvSpPr>
          <p:spPr bwMode="auto">
            <a:xfrm>
              <a:off x="5374188" y="3683174"/>
              <a:ext cx="136743" cy="136743"/>
            </a:xfrm>
            <a:prstGeom prst="ellipse">
              <a:avLst/>
            </a:prstGeom>
            <a:solidFill>
              <a:srgbClr val="89C40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6" name="Group 155">
            <a:extLst>
              <a:ext uri="{FF2B5EF4-FFF2-40B4-BE49-F238E27FC236}">
                <a16:creationId xmlns:a16="http://schemas.microsoft.com/office/drawing/2014/main" id="{169FB048-9DD6-40E1-977B-E7143FF8416B}"/>
              </a:ext>
            </a:extLst>
          </p:cNvPr>
          <p:cNvGrpSpPr/>
          <p:nvPr/>
        </p:nvGrpSpPr>
        <p:grpSpPr>
          <a:xfrm>
            <a:off x="10314019" y="3974192"/>
            <a:ext cx="258036" cy="258036"/>
            <a:chOff x="5298510" y="3607496"/>
            <a:chExt cx="288099" cy="288099"/>
          </a:xfrm>
        </p:grpSpPr>
        <p:sp>
          <p:nvSpPr>
            <p:cNvPr id="157" name="Oval 156">
              <a:extLst>
                <a:ext uri="{FF2B5EF4-FFF2-40B4-BE49-F238E27FC236}">
                  <a16:creationId xmlns:a16="http://schemas.microsoft.com/office/drawing/2014/main" id="{AA3DCF2B-B1EF-406B-86CE-4811E8A181FC}"/>
                </a:ext>
              </a:extLst>
            </p:cNvPr>
            <p:cNvSpPr/>
            <p:nvPr/>
          </p:nvSpPr>
          <p:spPr bwMode="auto">
            <a:xfrm>
              <a:off x="5298510" y="3607496"/>
              <a:ext cx="288099" cy="288099"/>
            </a:xfrm>
            <a:prstGeom prst="ellipse">
              <a:avLst/>
            </a:prstGeom>
            <a:solidFill>
              <a:srgbClr val="89C40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Oval 157">
              <a:extLst>
                <a:ext uri="{FF2B5EF4-FFF2-40B4-BE49-F238E27FC236}">
                  <a16:creationId xmlns:a16="http://schemas.microsoft.com/office/drawing/2014/main" id="{A1B363AB-E503-4190-B9DB-83567B7C042C}"/>
                </a:ext>
              </a:extLst>
            </p:cNvPr>
            <p:cNvSpPr/>
            <p:nvPr/>
          </p:nvSpPr>
          <p:spPr bwMode="auto">
            <a:xfrm>
              <a:off x="5374188" y="3683174"/>
              <a:ext cx="136743" cy="136743"/>
            </a:xfrm>
            <a:prstGeom prst="ellipse">
              <a:avLst/>
            </a:prstGeom>
            <a:solidFill>
              <a:srgbClr val="89C40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9" name="Group 158">
            <a:extLst>
              <a:ext uri="{FF2B5EF4-FFF2-40B4-BE49-F238E27FC236}">
                <a16:creationId xmlns:a16="http://schemas.microsoft.com/office/drawing/2014/main" id="{169FB048-9DD6-40E1-977B-E7143FF8416B}"/>
              </a:ext>
            </a:extLst>
          </p:cNvPr>
          <p:cNvGrpSpPr/>
          <p:nvPr/>
        </p:nvGrpSpPr>
        <p:grpSpPr>
          <a:xfrm>
            <a:off x="10486399" y="3702234"/>
            <a:ext cx="258036" cy="258036"/>
            <a:chOff x="5298510" y="3607496"/>
            <a:chExt cx="288099" cy="288099"/>
          </a:xfrm>
        </p:grpSpPr>
        <p:sp>
          <p:nvSpPr>
            <p:cNvPr id="160" name="Oval 159">
              <a:extLst>
                <a:ext uri="{FF2B5EF4-FFF2-40B4-BE49-F238E27FC236}">
                  <a16:creationId xmlns:a16="http://schemas.microsoft.com/office/drawing/2014/main" id="{AA3DCF2B-B1EF-406B-86CE-4811E8A181FC}"/>
                </a:ext>
              </a:extLst>
            </p:cNvPr>
            <p:cNvSpPr/>
            <p:nvPr/>
          </p:nvSpPr>
          <p:spPr bwMode="auto">
            <a:xfrm>
              <a:off x="5298510" y="3607496"/>
              <a:ext cx="288099" cy="288099"/>
            </a:xfrm>
            <a:prstGeom prst="ellipse">
              <a:avLst/>
            </a:prstGeom>
            <a:solidFill>
              <a:srgbClr val="89C40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Oval 160">
              <a:extLst>
                <a:ext uri="{FF2B5EF4-FFF2-40B4-BE49-F238E27FC236}">
                  <a16:creationId xmlns:a16="http://schemas.microsoft.com/office/drawing/2014/main" id="{A1B363AB-E503-4190-B9DB-83567B7C042C}"/>
                </a:ext>
              </a:extLst>
            </p:cNvPr>
            <p:cNvSpPr/>
            <p:nvPr/>
          </p:nvSpPr>
          <p:spPr bwMode="auto">
            <a:xfrm>
              <a:off x="5374188" y="3683174"/>
              <a:ext cx="136743" cy="136743"/>
            </a:xfrm>
            <a:prstGeom prst="ellipse">
              <a:avLst/>
            </a:prstGeom>
            <a:solidFill>
              <a:srgbClr val="89C40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2" name="Group 161">
            <a:extLst>
              <a:ext uri="{FF2B5EF4-FFF2-40B4-BE49-F238E27FC236}">
                <a16:creationId xmlns:a16="http://schemas.microsoft.com/office/drawing/2014/main" id="{169FB048-9DD6-40E1-977B-E7143FF8416B}"/>
              </a:ext>
            </a:extLst>
          </p:cNvPr>
          <p:cNvGrpSpPr/>
          <p:nvPr/>
        </p:nvGrpSpPr>
        <p:grpSpPr>
          <a:xfrm>
            <a:off x="10779055" y="3847301"/>
            <a:ext cx="258036" cy="258036"/>
            <a:chOff x="5298510" y="3607496"/>
            <a:chExt cx="288099" cy="288099"/>
          </a:xfrm>
        </p:grpSpPr>
        <p:sp>
          <p:nvSpPr>
            <p:cNvPr id="163" name="Oval 162">
              <a:extLst>
                <a:ext uri="{FF2B5EF4-FFF2-40B4-BE49-F238E27FC236}">
                  <a16:creationId xmlns:a16="http://schemas.microsoft.com/office/drawing/2014/main" id="{AA3DCF2B-B1EF-406B-86CE-4811E8A181FC}"/>
                </a:ext>
              </a:extLst>
            </p:cNvPr>
            <p:cNvSpPr/>
            <p:nvPr/>
          </p:nvSpPr>
          <p:spPr bwMode="auto">
            <a:xfrm>
              <a:off x="5298510" y="3607496"/>
              <a:ext cx="288099" cy="288099"/>
            </a:xfrm>
            <a:prstGeom prst="ellipse">
              <a:avLst/>
            </a:prstGeom>
            <a:solidFill>
              <a:srgbClr val="89C40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Oval 163">
              <a:extLst>
                <a:ext uri="{FF2B5EF4-FFF2-40B4-BE49-F238E27FC236}">
                  <a16:creationId xmlns:a16="http://schemas.microsoft.com/office/drawing/2014/main" id="{A1B363AB-E503-4190-B9DB-83567B7C042C}"/>
                </a:ext>
              </a:extLst>
            </p:cNvPr>
            <p:cNvSpPr/>
            <p:nvPr/>
          </p:nvSpPr>
          <p:spPr bwMode="auto">
            <a:xfrm>
              <a:off x="5374188" y="3683174"/>
              <a:ext cx="136743" cy="136743"/>
            </a:xfrm>
            <a:prstGeom prst="ellipse">
              <a:avLst/>
            </a:prstGeom>
            <a:solidFill>
              <a:srgbClr val="89C40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5" name="Group 164">
            <a:extLst>
              <a:ext uri="{FF2B5EF4-FFF2-40B4-BE49-F238E27FC236}">
                <a16:creationId xmlns:a16="http://schemas.microsoft.com/office/drawing/2014/main" id="{169FB048-9DD6-40E1-977B-E7143FF8416B}"/>
              </a:ext>
            </a:extLst>
          </p:cNvPr>
          <p:cNvGrpSpPr/>
          <p:nvPr/>
        </p:nvGrpSpPr>
        <p:grpSpPr>
          <a:xfrm>
            <a:off x="11204081" y="3823338"/>
            <a:ext cx="258036" cy="258036"/>
            <a:chOff x="5298510" y="3607496"/>
            <a:chExt cx="288099" cy="288099"/>
          </a:xfrm>
        </p:grpSpPr>
        <p:sp>
          <p:nvSpPr>
            <p:cNvPr id="166" name="Oval 165">
              <a:extLst>
                <a:ext uri="{FF2B5EF4-FFF2-40B4-BE49-F238E27FC236}">
                  <a16:creationId xmlns:a16="http://schemas.microsoft.com/office/drawing/2014/main" id="{AA3DCF2B-B1EF-406B-86CE-4811E8A181FC}"/>
                </a:ext>
              </a:extLst>
            </p:cNvPr>
            <p:cNvSpPr/>
            <p:nvPr/>
          </p:nvSpPr>
          <p:spPr bwMode="auto">
            <a:xfrm>
              <a:off x="5298510" y="3607496"/>
              <a:ext cx="288099" cy="288099"/>
            </a:xfrm>
            <a:prstGeom prst="ellipse">
              <a:avLst/>
            </a:prstGeom>
            <a:solidFill>
              <a:srgbClr val="89C40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Oval 166">
              <a:extLst>
                <a:ext uri="{FF2B5EF4-FFF2-40B4-BE49-F238E27FC236}">
                  <a16:creationId xmlns:a16="http://schemas.microsoft.com/office/drawing/2014/main" id="{A1B363AB-E503-4190-B9DB-83567B7C042C}"/>
                </a:ext>
              </a:extLst>
            </p:cNvPr>
            <p:cNvSpPr/>
            <p:nvPr/>
          </p:nvSpPr>
          <p:spPr bwMode="auto">
            <a:xfrm>
              <a:off x="5374188" y="3683174"/>
              <a:ext cx="136743" cy="136743"/>
            </a:xfrm>
            <a:prstGeom prst="ellipse">
              <a:avLst/>
            </a:prstGeom>
            <a:solidFill>
              <a:srgbClr val="89C40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9312264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AB018-0A96-40C9-88EA-1BB3B1870BD0}"/>
              </a:ext>
            </a:extLst>
          </p:cNvPr>
          <p:cNvSpPr>
            <a:spLocks noGrp="1"/>
          </p:cNvSpPr>
          <p:nvPr>
            <p:ph type="title"/>
          </p:nvPr>
        </p:nvSpPr>
        <p:spPr>
          <a:xfrm>
            <a:off x="274639" y="355826"/>
            <a:ext cx="11731831" cy="1316945"/>
          </a:xfrm>
        </p:spPr>
        <p:txBody>
          <a:bodyPr>
            <a:normAutofit/>
          </a:bodyPr>
          <a:lstStyle/>
          <a:p>
            <a:r>
              <a:rPr lang="en-US" sz="3100" cap="all" spc="500" dirty="0">
                <a:ln w="3175">
                  <a:noFill/>
                </a:ln>
                <a:solidFill>
                  <a:srgbClr val="0078D7"/>
                </a:solidFill>
                <a:latin typeface="Segoe UI Semilight" charset="0"/>
                <a:ea typeface="+mn-ea"/>
                <a:cs typeface="Segoe UI Semilight" charset="0"/>
              </a:rPr>
              <a:t>Query over any data type</a:t>
            </a:r>
            <a:br>
              <a:rPr lang="en-US" dirty="0"/>
            </a:br>
            <a:r>
              <a:rPr lang="en-US" sz="2000" cap="all" dirty="0">
                <a:solidFill>
                  <a:srgbClr val="0078D7"/>
                </a:solidFill>
              </a:rPr>
              <a:t>Graph support </a:t>
            </a:r>
          </a:p>
        </p:txBody>
      </p:sp>
      <p:sp>
        <p:nvSpPr>
          <p:cNvPr id="3" name="Text Placeholder 2">
            <a:extLst>
              <a:ext uri="{FF2B5EF4-FFF2-40B4-BE49-F238E27FC236}">
                <a16:creationId xmlns:a16="http://schemas.microsoft.com/office/drawing/2014/main" id="{C70B29DB-9C80-404A-8D53-5CDDE3514E18}"/>
              </a:ext>
            </a:extLst>
          </p:cNvPr>
          <p:cNvSpPr>
            <a:spLocks noGrp="1"/>
          </p:cNvSpPr>
          <p:nvPr>
            <p:ph type="body" sz="quarter" idx="10"/>
          </p:nvPr>
        </p:nvSpPr>
        <p:spPr>
          <a:xfrm>
            <a:off x="274638" y="2357133"/>
            <a:ext cx="4294175" cy="3434786"/>
          </a:xfrm>
        </p:spPr>
        <p:txBody>
          <a:bodyPr/>
          <a:lstStyle/>
          <a:p>
            <a:r>
              <a:rPr lang="en-US" sz="1800" dirty="0"/>
              <a:t>Query all data stored in diverse and isolated data sources</a:t>
            </a:r>
          </a:p>
          <a:p>
            <a:r>
              <a:rPr lang="en-US" sz="1800" dirty="0"/>
              <a:t>Bring graph support to your relational data to uncover new hierarchies and relationships </a:t>
            </a:r>
          </a:p>
          <a:p>
            <a:endParaRPr lang="en-US" sz="1800" dirty="0"/>
          </a:p>
        </p:txBody>
      </p:sp>
      <p:sp>
        <p:nvSpPr>
          <p:cNvPr id="4" name="Rectangle 3">
            <a:extLst>
              <a:ext uri="{FF2B5EF4-FFF2-40B4-BE49-F238E27FC236}">
                <a16:creationId xmlns:a16="http://schemas.microsoft.com/office/drawing/2014/main" id="{29F0BEB8-9C01-4AE4-9311-949F3C9A7609}"/>
              </a:ext>
            </a:extLst>
          </p:cNvPr>
          <p:cNvSpPr/>
          <p:nvPr/>
        </p:nvSpPr>
        <p:spPr>
          <a:xfrm>
            <a:off x="5221134" y="5328095"/>
            <a:ext cx="6649843" cy="953970"/>
          </a:xfrm>
          <a:prstGeom prst="rect">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AB5CF0E3-8C9D-4D34-99C0-DD86D84D17B4}"/>
              </a:ext>
            </a:extLst>
          </p:cNvPr>
          <p:cNvSpPr/>
          <p:nvPr/>
        </p:nvSpPr>
        <p:spPr>
          <a:xfrm>
            <a:off x="5210705" y="3924325"/>
            <a:ext cx="6649843" cy="1033500"/>
          </a:xfrm>
          <a:prstGeom prst="rect">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4204CF66-9136-4847-93CF-8D07F8A4B472}"/>
              </a:ext>
            </a:extLst>
          </p:cNvPr>
          <p:cNvSpPr/>
          <p:nvPr/>
        </p:nvSpPr>
        <p:spPr>
          <a:xfrm>
            <a:off x="5860969" y="5560026"/>
            <a:ext cx="1784796" cy="490106"/>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mn-ea"/>
                <a:cs typeface="+mn-cs"/>
              </a:rPr>
              <a:t>Quarterly business review</a:t>
            </a:r>
          </a:p>
        </p:txBody>
      </p:sp>
      <p:sp>
        <p:nvSpPr>
          <p:cNvPr id="15" name="Rectangle 14">
            <a:extLst>
              <a:ext uri="{FF2B5EF4-FFF2-40B4-BE49-F238E27FC236}">
                <a16:creationId xmlns:a16="http://schemas.microsoft.com/office/drawing/2014/main" id="{5039352F-6824-4205-9FDC-37E2EB77157C}"/>
              </a:ext>
            </a:extLst>
          </p:cNvPr>
          <p:cNvSpPr/>
          <p:nvPr/>
        </p:nvSpPr>
        <p:spPr>
          <a:xfrm>
            <a:off x="7835194" y="5560026"/>
            <a:ext cx="1828354" cy="490106"/>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mn-ea"/>
                <a:cs typeface="+mn-cs"/>
              </a:rPr>
              <a:t>Product dev project</a:t>
            </a:r>
          </a:p>
        </p:txBody>
      </p:sp>
      <p:sp>
        <p:nvSpPr>
          <p:cNvPr id="16" name="Rectangle 15">
            <a:extLst>
              <a:ext uri="{FF2B5EF4-FFF2-40B4-BE49-F238E27FC236}">
                <a16:creationId xmlns:a16="http://schemas.microsoft.com/office/drawing/2014/main" id="{7CBA2049-A2F7-4B3D-B816-37EDEFE0D28A}"/>
              </a:ext>
            </a:extLst>
          </p:cNvPr>
          <p:cNvSpPr/>
          <p:nvPr/>
        </p:nvSpPr>
        <p:spPr>
          <a:xfrm>
            <a:off x="9853984" y="5560026"/>
            <a:ext cx="1740912" cy="490106"/>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mn-ea"/>
                <a:cs typeface="+mn-cs"/>
              </a:rPr>
              <a:t>IT assessment</a:t>
            </a:r>
          </a:p>
        </p:txBody>
      </p:sp>
      <p:sp>
        <p:nvSpPr>
          <p:cNvPr id="17" name="Rectangle 16">
            <a:extLst>
              <a:ext uri="{FF2B5EF4-FFF2-40B4-BE49-F238E27FC236}">
                <a16:creationId xmlns:a16="http://schemas.microsoft.com/office/drawing/2014/main" id="{8EF71785-C4B7-47B6-B321-B36135B1B2F7}"/>
              </a:ext>
            </a:extLst>
          </p:cNvPr>
          <p:cNvSpPr/>
          <p:nvPr/>
        </p:nvSpPr>
        <p:spPr>
          <a:xfrm>
            <a:off x="5221134" y="2494993"/>
            <a:ext cx="6649843" cy="1064132"/>
          </a:xfrm>
          <a:prstGeom prst="rect">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Oval 17">
            <a:extLst>
              <a:ext uri="{FF2B5EF4-FFF2-40B4-BE49-F238E27FC236}">
                <a16:creationId xmlns:a16="http://schemas.microsoft.com/office/drawing/2014/main" id="{A4B856DD-EAE5-4F1B-B3FD-E42E54CCCE58}"/>
              </a:ext>
            </a:extLst>
          </p:cNvPr>
          <p:cNvSpPr/>
          <p:nvPr/>
        </p:nvSpPr>
        <p:spPr>
          <a:xfrm>
            <a:off x="8397468" y="2697134"/>
            <a:ext cx="703806" cy="703806"/>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mn-ea"/>
                <a:cs typeface="+mn-cs"/>
              </a:rPr>
              <a:t>Jake Marks</a:t>
            </a:r>
          </a:p>
        </p:txBody>
      </p:sp>
      <p:sp>
        <p:nvSpPr>
          <p:cNvPr id="19" name="Oval 18">
            <a:extLst>
              <a:ext uri="{FF2B5EF4-FFF2-40B4-BE49-F238E27FC236}">
                <a16:creationId xmlns:a16="http://schemas.microsoft.com/office/drawing/2014/main" id="{E0D47AF2-44DB-4E7D-8851-53BF97D6FB50}"/>
              </a:ext>
            </a:extLst>
          </p:cNvPr>
          <p:cNvSpPr/>
          <p:nvPr/>
        </p:nvSpPr>
        <p:spPr>
          <a:xfrm>
            <a:off x="10360889" y="2697134"/>
            <a:ext cx="703806" cy="703806"/>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mn-ea"/>
                <a:cs typeface="+mn-cs"/>
              </a:rPr>
              <a:t>Eric Mears</a:t>
            </a:r>
          </a:p>
        </p:txBody>
      </p:sp>
      <p:sp>
        <p:nvSpPr>
          <p:cNvPr id="20" name="Oval 19">
            <a:extLst>
              <a:ext uri="{FF2B5EF4-FFF2-40B4-BE49-F238E27FC236}">
                <a16:creationId xmlns:a16="http://schemas.microsoft.com/office/drawing/2014/main" id="{ECD3AEFD-36C0-44B9-A520-F9CE161C9611}"/>
              </a:ext>
            </a:extLst>
          </p:cNvPr>
          <p:cNvSpPr/>
          <p:nvPr/>
        </p:nvSpPr>
        <p:spPr>
          <a:xfrm>
            <a:off x="6401464" y="2689471"/>
            <a:ext cx="703806" cy="703806"/>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mn-ea"/>
                <a:cs typeface="+mn-cs"/>
              </a:rPr>
              <a:t>Michelle Burns</a:t>
            </a:r>
          </a:p>
        </p:txBody>
      </p:sp>
      <p:sp>
        <p:nvSpPr>
          <p:cNvPr id="38" name="TextBox 37">
            <a:extLst>
              <a:ext uri="{FF2B5EF4-FFF2-40B4-BE49-F238E27FC236}">
                <a16:creationId xmlns:a16="http://schemas.microsoft.com/office/drawing/2014/main" id="{D1B04716-FE04-480C-81FD-2E8662121E43}"/>
              </a:ext>
            </a:extLst>
          </p:cNvPr>
          <p:cNvSpPr txBox="1"/>
          <p:nvPr/>
        </p:nvSpPr>
        <p:spPr>
          <a:xfrm>
            <a:off x="5178335" y="5059560"/>
            <a:ext cx="131033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29" normalizeH="0" baseline="0" noProof="0" dirty="0">
                <a:ln>
                  <a:noFill/>
                </a:ln>
                <a:solidFill>
                  <a:srgbClr val="002050"/>
                </a:solidFill>
                <a:effectLst/>
                <a:uLnTx/>
                <a:uFillTx/>
                <a:latin typeface="Segoe UI Semibold" panose="020B0702040204020203" pitchFamily="34" charset="0"/>
                <a:ea typeface="+mn-ea"/>
                <a:cs typeface="Segoe UI Semibold" panose="020B0702040204020203" pitchFamily="34" charset="0"/>
              </a:rPr>
              <a:t>Projects</a:t>
            </a:r>
          </a:p>
        </p:txBody>
      </p:sp>
      <p:sp>
        <p:nvSpPr>
          <p:cNvPr id="39" name="TextBox 38">
            <a:extLst>
              <a:ext uri="{FF2B5EF4-FFF2-40B4-BE49-F238E27FC236}">
                <a16:creationId xmlns:a16="http://schemas.microsoft.com/office/drawing/2014/main" id="{69A1C425-5B50-4B07-A518-C0CE56E53F97}"/>
              </a:ext>
            </a:extLst>
          </p:cNvPr>
          <p:cNvSpPr txBox="1"/>
          <p:nvPr/>
        </p:nvSpPr>
        <p:spPr>
          <a:xfrm>
            <a:off x="5178335" y="3643696"/>
            <a:ext cx="131033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29" normalizeH="0" baseline="0" noProof="0" dirty="0">
                <a:ln>
                  <a:noFill/>
                </a:ln>
                <a:solidFill>
                  <a:srgbClr val="002050"/>
                </a:solidFill>
                <a:effectLst/>
                <a:uLnTx/>
                <a:uFillTx/>
                <a:latin typeface="Segoe UI Semibold" panose="020B0702040204020203" pitchFamily="34" charset="0"/>
                <a:ea typeface="+mn-ea"/>
                <a:cs typeface="Segoe UI Semibold" panose="020B0702040204020203" pitchFamily="34" charset="0"/>
              </a:rPr>
              <a:t>Associates</a:t>
            </a:r>
          </a:p>
        </p:txBody>
      </p:sp>
      <p:sp>
        <p:nvSpPr>
          <p:cNvPr id="40" name="TextBox 39">
            <a:extLst>
              <a:ext uri="{FF2B5EF4-FFF2-40B4-BE49-F238E27FC236}">
                <a16:creationId xmlns:a16="http://schemas.microsoft.com/office/drawing/2014/main" id="{37552A37-5352-4B90-817C-30CC583959E1}"/>
              </a:ext>
            </a:extLst>
          </p:cNvPr>
          <p:cNvSpPr txBox="1"/>
          <p:nvPr/>
        </p:nvSpPr>
        <p:spPr>
          <a:xfrm>
            <a:off x="5178335" y="2214971"/>
            <a:ext cx="131033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29" normalizeH="0" baseline="0" noProof="0" dirty="0">
                <a:ln>
                  <a:noFill/>
                </a:ln>
                <a:solidFill>
                  <a:srgbClr val="002050"/>
                </a:solidFill>
                <a:effectLst/>
                <a:uLnTx/>
                <a:uFillTx/>
                <a:latin typeface="Segoe UI Semibold" panose="020B0702040204020203" pitchFamily="34" charset="0"/>
                <a:ea typeface="+mn-ea"/>
                <a:cs typeface="Segoe UI Semibold" panose="020B0702040204020203" pitchFamily="34" charset="0"/>
              </a:rPr>
              <a:t>Managers</a:t>
            </a:r>
          </a:p>
        </p:txBody>
      </p:sp>
      <p:grpSp>
        <p:nvGrpSpPr>
          <p:cNvPr id="42" name="Group 41"/>
          <p:cNvGrpSpPr/>
          <p:nvPr/>
        </p:nvGrpSpPr>
        <p:grpSpPr>
          <a:xfrm>
            <a:off x="370123" y="6268095"/>
            <a:ext cx="437186" cy="443206"/>
            <a:chOff x="7762088" y="3634560"/>
            <a:chExt cx="1541281" cy="1562509"/>
          </a:xfrm>
          <a:solidFill>
            <a:schemeClr val="bg1"/>
          </a:solidFill>
        </p:grpSpPr>
        <p:sp>
          <p:nvSpPr>
            <p:cNvPr id="43" name="Freeform 126"/>
            <p:cNvSpPr>
              <a:spLocks noEditPoints="1"/>
            </p:cNvSpPr>
            <p:nvPr/>
          </p:nvSpPr>
          <p:spPr bwMode="auto">
            <a:xfrm rot="16200000" flipH="1">
              <a:off x="7758109" y="3638539"/>
              <a:ext cx="1535853" cy="1527896"/>
            </a:xfrm>
            <a:custGeom>
              <a:avLst/>
              <a:gdLst>
                <a:gd name="T0" fmla="*/ 14 w 87"/>
                <a:gd name="T1" fmla="*/ 2 h 87"/>
                <a:gd name="T2" fmla="*/ 28 w 87"/>
                <a:gd name="T3" fmla="*/ 16 h 87"/>
                <a:gd name="T4" fmla="*/ 25 w 87"/>
                <a:gd name="T5" fmla="*/ 25 h 87"/>
                <a:gd name="T6" fmla="*/ 16 w 87"/>
                <a:gd name="T7" fmla="*/ 28 h 87"/>
                <a:gd name="T8" fmla="*/ 3 w 87"/>
                <a:gd name="T9" fmla="*/ 14 h 87"/>
                <a:gd name="T10" fmla="*/ 7 w 87"/>
                <a:gd name="T11" fmla="*/ 35 h 87"/>
                <a:gd name="T12" fmla="*/ 28 w 87"/>
                <a:gd name="T13" fmla="*/ 39 h 87"/>
                <a:gd name="T14" fmla="*/ 73 w 87"/>
                <a:gd name="T15" fmla="*/ 84 h 87"/>
                <a:gd name="T16" fmla="*/ 83 w 87"/>
                <a:gd name="T17" fmla="*/ 84 h 87"/>
                <a:gd name="T18" fmla="*/ 84 w 87"/>
                <a:gd name="T19" fmla="*/ 83 h 87"/>
                <a:gd name="T20" fmla="*/ 84 w 87"/>
                <a:gd name="T21" fmla="*/ 72 h 87"/>
                <a:gd name="T22" fmla="*/ 39 w 87"/>
                <a:gd name="T23" fmla="*/ 28 h 87"/>
                <a:gd name="T24" fmla="*/ 35 w 87"/>
                <a:gd name="T25" fmla="*/ 7 h 87"/>
                <a:gd name="T26" fmla="*/ 14 w 87"/>
                <a:gd name="T27" fmla="*/ 2 h 87"/>
                <a:gd name="T28" fmla="*/ 81 w 87"/>
                <a:gd name="T29" fmla="*/ 81 h 87"/>
                <a:gd name="T30" fmla="*/ 75 w 87"/>
                <a:gd name="T31" fmla="*/ 81 h 87"/>
                <a:gd name="T32" fmla="*/ 75 w 87"/>
                <a:gd name="T33" fmla="*/ 75 h 87"/>
                <a:gd name="T34" fmla="*/ 81 w 87"/>
                <a:gd name="T35" fmla="*/ 75 h 87"/>
                <a:gd name="T36" fmla="*/ 81 w 87"/>
                <a:gd name="T37" fmla="*/ 8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87">
                  <a:moveTo>
                    <a:pt x="14" y="2"/>
                  </a:moveTo>
                  <a:cubicBezTo>
                    <a:pt x="28" y="16"/>
                    <a:pt x="28" y="16"/>
                    <a:pt x="28" y="16"/>
                  </a:cubicBezTo>
                  <a:cubicBezTo>
                    <a:pt x="25" y="25"/>
                    <a:pt x="25" y="25"/>
                    <a:pt x="25" y="25"/>
                  </a:cubicBezTo>
                  <a:cubicBezTo>
                    <a:pt x="16" y="28"/>
                    <a:pt x="16" y="28"/>
                    <a:pt x="16" y="28"/>
                  </a:cubicBezTo>
                  <a:cubicBezTo>
                    <a:pt x="3" y="14"/>
                    <a:pt x="3" y="14"/>
                    <a:pt x="3" y="14"/>
                  </a:cubicBezTo>
                  <a:cubicBezTo>
                    <a:pt x="0" y="21"/>
                    <a:pt x="1" y="29"/>
                    <a:pt x="7" y="35"/>
                  </a:cubicBezTo>
                  <a:cubicBezTo>
                    <a:pt x="13" y="40"/>
                    <a:pt x="21" y="42"/>
                    <a:pt x="28" y="39"/>
                  </a:cubicBezTo>
                  <a:cubicBezTo>
                    <a:pt x="73" y="84"/>
                    <a:pt x="73" y="84"/>
                    <a:pt x="73" y="84"/>
                  </a:cubicBezTo>
                  <a:cubicBezTo>
                    <a:pt x="76" y="87"/>
                    <a:pt x="80" y="87"/>
                    <a:pt x="83" y="84"/>
                  </a:cubicBezTo>
                  <a:cubicBezTo>
                    <a:pt x="84" y="83"/>
                    <a:pt x="84" y="83"/>
                    <a:pt x="84" y="83"/>
                  </a:cubicBezTo>
                  <a:cubicBezTo>
                    <a:pt x="87" y="80"/>
                    <a:pt x="87" y="75"/>
                    <a:pt x="84" y="72"/>
                  </a:cubicBezTo>
                  <a:cubicBezTo>
                    <a:pt x="39" y="28"/>
                    <a:pt x="39" y="28"/>
                    <a:pt x="39" y="28"/>
                  </a:cubicBezTo>
                  <a:cubicBezTo>
                    <a:pt x="42" y="21"/>
                    <a:pt x="41" y="13"/>
                    <a:pt x="35" y="7"/>
                  </a:cubicBezTo>
                  <a:cubicBezTo>
                    <a:pt x="29" y="1"/>
                    <a:pt x="21" y="0"/>
                    <a:pt x="14" y="2"/>
                  </a:cubicBezTo>
                  <a:close/>
                  <a:moveTo>
                    <a:pt x="81" y="81"/>
                  </a:moveTo>
                  <a:cubicBezTo>
                    <a:pt x="79" y="83"/>
                    <a:pt x="77" y="83"/>
                    <a:pt x="75" y="81"/>
                  </a:cubicBezTo>
                  <a:cubicBezTo>
                    <a:pt x="73" y="79"/>
                    <a:pt x="73" y="76"/>
                    <a:pt x="75" y="75"/>
                  </a:cubicBezTo>
                  <a:cubicBezTo>
                    <a:pt x="77" y="73"/>
                    <a:pt x="79" y="73"/>
                    <a:pt x="81" y="75"/>
                  </a:cubicBezTo>
                  <a:cubicBezTo>
                    <a:pt x="83" y="76"/>
                    <a:pt x="83" y="79"/>
                    <a:pt x="81" y="8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 name="Freeform 7"/>
            <p:cNvSpPr>
              <a:spLocks/>
            </p:cNvSpPr>
            <p:nvPr/>
          </p:nvSpPr>
          <p:spPr bwMode="auto">
            <a:xfrm rot="16200000" flipH="1">
              <a:off x="7793867" y="3687567"/>
              <a:ext cx="1513661" cy="1505343"/>
            </a:xfrm>
            <a:custGeom>
              <a:avLst/>
              <a:gdLst>
                <a:gd name="T0" fmla="*/ 80 w 82"/>
                <a:gd name="T1" fmla="*/ 7 h 82"/>
                <a:gd name="T2" fmla="*/ 76 w 82"/>
                <a:gd name="T3" fmla="*/ 3 h 82"/>
                <a:gd name="T4" fmla="*/ 66 w 82"/>
                <a:gd name="T5" fmla="*/ 3 h 82"/>
                <a:gd name="T6" fmla="*/ 37 w 82"/>
                <a:gd name="T7" fmla="*/ 33 h 82"/>
                <a:gd name="T8" fmla="*/ 36 w 82"/>
                <a:gd name="T9" fmla="*/ 41 h 82"/>
                <a:gd name="T10" fmla="*/ 17 w 82"/>
                <a:gd name="T11" fmla="*/ 60 h 82"/>
                <a:gd name="T12" fmla="*/ 17 w 82"/>
                <a:gd name="T13" fmla="*/ 60 h 82"/>
                <a:gd name="T14" fmla="*/ 9 w 82"/>
                <a:gd name="T15" fmla="*/ 62 h 82"/>
                <a:gd name="T16" fmla="*/ 0 w 82"/>
                <a:gd name="T17" fmla="*/ 78 h 82"/>
                <a:gd name="T18" fmla="*/ 4 w 82"/>
                <a:gd name="T19" fmla="*/ 82 h 82"/>
                <a:gd name="T20" fmla="*/ 20 w 82"/>
                <a:gd name="T21" fmla="*/ 73 h 82"/>
                <a:gd name="T22" fmla="*/ 22 w 82"/>
                <a:gd name="T23" fmla="*/ 65 h 82"/>
                <a:gd name="T24" fmla="*/ 41 w 82"/>
                <a:gd name="T25" fmla="*/ 46 h 82"/>
                <a:gd name="T26" fmla="*/ 50 w 82"/>
                <a:gd name="T27" fmla="*/ 46 h 82"/>
                <a:gd name="T28" fmla="*/ 80 w 82"/>
                <a:gd name="T29" fmla="*/ 16 h 82"/>
                <a:gd name="T30" fmla="*/ 80 w 82"/>
                <a:gd name="T31" fmla="*/ 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 h="82">
                  <a:moveTo>
                    <a:pt x="80" y="7"/>
                  </a:moveTo>
                  <a:cubicBezTo>
                    <a:pt x="76" y="3"/>
                    <a:pt x="76" y="3"/>
                    <a:pt x="76" y="3"/>
                  </a:cubicBezTo>
                  <a:cubicBezTo>
                    <a:pt x="73" y="0"/>
                    <a:pt x="69" y="0"/>
                    <a:pt x="66" y="3"/>
                  </a:cubicBezTo>
                  <a:cubicBezTo>
                    <a:pt x="37" y="33"/>
                    <a:pt x="37" y="33"/>
                    <a:pt x="37" y="33"/>
                  </a:cubicBezTo>
                  <a:cubicBezTo>
                    <a:pt x="34" y="35"/>
                    <a:pt x="34" y="39"/>
                    <a:pt x="36" y="41"/>
                  </a:cubicBezTo>
                  <a:cubicBezTo>
                    <a:pt x="17" y="60"/>
                    <a:pt x="17" y="60"/>
                    <a:pt x="17" y="60"/>
                  </a:cubicBezTo>
                  <a:cubicBezTo>
                    <a:pt x="17" y="60"/>
                    <a:pt x="17" y="60"/>
                    <a:pt x="17" y="60"/>
                  </a:cubicBezTo>
                  <a:cubicBezTo>
                    <a:pt x="9" y="62"/>
                    <a:pt x="9" y="62"/>
                    <a:pt x="9" y="62"/>
                  </a:cubicBezTo>
                  <a:cubicBezTo>
                    <a:pt x="0" y="78"/>
                    <a:pt x="0" y="78"/>
                    <a:pt x="0" y="78"/>
                  </a:cubicBezTo>
                  <a:cubicBezTo>
                    <a:pt x="4" y="82"/>
                    <a:pt x="4" y="82"/>
                    <a:pt x="4" y="82"/>
                  </a:cubicBezTo>
                  <a:cubicBezTo>
                    <a:pt x="20" y="73"/>
                    <a:pt x="20" y="73"/>
                    <a:pt x="20" y="73"/>
                  </a:cubicBezTo>
                  <a:cubicBezTo>
                    <a:pt x="22" y="65"/>
                    <a:pt x="22" y="65"/>
                    <a:pt x="22" y="65"/>
                  </a:cubicBezTo>
                  <a:cubicBezTo>
                    <a:pt x="41" y="46"/>
                    <a:pt x="41" y="46"/>
                    <a:pt x="41" y="46"/>
                  </a:cubicBezTo>
                  <a:cubicBezTo>
                    <a:pt x="44" y="48"/>
                    <a:pt x="48" y="48"/>
                    <a:pt x="50" y="46"/>
                  </a:cubicBezTo>
                  <a:cubicBezTo>
                    <a:pt x="80" y="16"/>
                    <a:pt x="80" y="16"/>
                    <a:pt x="80" y="16"/>
                  </a:cubicBezTo>
                  <a:cubicBezTo>
                    <a:pt x="82" y="14"/>
                    <a:pt x="82" y="10"/>
                    <a:pt x="8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45" name="Rectangle 44"/>
          <p:cNvSpPr>
            <a:spLocks noChangeAspect="1"/>
          </p:cNvSpPr>
          <p:nvPr/>
        </p:nvSpPr>
        <p:spPr bwMode="auto">
          <a:xfrm>
            <a:off x="759674" y="6292860"/>
            <a:ext cx="2452307" cy="50095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60" tIns="9144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Works in your environment</a:t>
            </a:r>
          </a:p>
        </p:txBody>
      </p:sp>
      <p:sp>
        <p:nvSpPr>
          <p:cNvPr id="46" name="Pentagon 45"/>
          <p:cNvSpPr/>
          <p:nvPr/>
        </p:nvSpPr>
        <p:spPr bwMode="auto">
          <a:xfrm>
            <a:off x="0" y="6242853"/>
            <a:ext cx="192024" cy="481395"/>
          </a:xfrm>
          <a:prstGeom prst="homePlate">
            <a:avLst>
              <a:gd name="adj" fmla="val 23545"/>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47" name="Straight Connector 46">
            <a:extLst>
              <a:ext uri="{FF2B5EF4-FFF2-40B4-BE49-F238E27FC236}">
                <a16:creationId xmlns:a16="http://schemas.microsoft.com/office/drawing/2014/main" id="{4BC2FED8-B8FC-46A0-8C49-727DA386BE27}"/>
              </a:ext>
            </a:extLst>
          </p:cNvPr>
          <p:cNvCxnSpPr>
            <a:cxnSpLocks/>
          </p:cNvCxnSpPr>
          <p:nvPr/>
        </p:nvCxnSpPr>
        <p:spPr>
          <a:xfrm>
            <a:off x="8749371" y="3400940"/>
            <a:ext cx="0" cy="681827"/>
          </a:xfrm>
          <a:prstGeom prst="line">
            <a:avLst/>
          </a:prstGeom>
          <a:noFill/>
          <a:ln w="19050" cap="flat" cmpd="sng" algn="ctr">
            <a:solidFill>
              <a:schemeClr val="tx2"/>
            </a:solidFill>
            <a:prstDash val="sysDash"/>
            <a:miter lim="800000"/>
            <a:tailEnd type="triangle"/>
          </a:ln>
          <a:effectLst/>
        </p:spPr>
      </p:cxnSp>
      <p:sp>
        <p:nvSpPr>
          <p:cNvPr id="49" name="Freeform 48"/>
          <p:cNvSpPr/>
          <p:nvPr/>
        </p:nvSpPr>
        <p:spPr>
          <a:xfrm>
            <a:off x="10344414" y="3724289"/>
            <a:ext cx="760052" cy="358478"/>
          </a:xfrm>
          <a:custGeom>
            <a:avLst/>
            <a:gdLst>
              <a:gd name="connsiteX0" fmla="*/ 0 w 693081"/>
              <a:gd name="connsiteY0" fmla="*/ 291210 h 297034"/>
              <a:gd name="connsiteX1" fmla="*/ 0 w 693081"/>
              <a:gd name="connsiteY1" fmla="*/ 0 h 297034"/>
              <a:gd name="connsiteX2" fmla="*/ 693081 w 693081"/>
              <a:gd name="connsiteY2" fmla="*/ 0 h 297034"/>
              <a:gd name="connsiteX3" fmla="*/ 693081 w 693081"/>
              <a:gd name="connsiteY3" fmla="*/ 297034 h 297034"/>
            </a:gdLst>
            <a:ahLst/>
            <a:cxnLst>
              <a:cxn ang="0">
                <a:pos x="connsiteX0" y="connsiteY0"/>
              </a:cxn>
              <a:cxn ang="0">
                <a:pos x="connsiteX1" y="connsiteY1"/>
              </a:cxn>
              <a:cxn ang="0">
                <a:pos x="connsiteX2" y="connsiteY2"/>
              </a:cxn>
              <a:cxn ang="0">
                <a:pos x="connsiteX3" y="connsiteY3"/>
              </a:cxn>
            </a:cxnLst>
            <a:rect l="l" t="t" r="r" b="b"/>
            <a:pathLst>
              <a:path w="693081" h="297034">
                <a:moveTo>
                  <a:pt x="0" y="291210"/>
                </a:moveTo>
                <a:lnTo>
                  <a:pt x="0" y="0"/>
                </a:lnTo>
                <a:lnTo>
                  <a:pt x="693081" y="0"/>
                </a:lnTo>
                <a:lnTo>
                  <a:pt x="693081" y="297034"/>
                </a:lnTo>
              </a:path>
            </a:pathLst>
          </a:custGeom>
          <a:noFill/>
          <a:ln w="19050">
            <a:solidFill>
              <a:schemeClr val="tx2"/>
            </a:solidFill>
            <a:prstDash val="sysDash"/>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50" name="Straight Connector 49">
            <a:extLst>
              <a:ext uri="{FF2B5EF4-FFF2-40B4-BE49-F238E27FC236}">
                <a16:creationId xmlns:a16="http://schemas.microsoft.com/office/drawing/2014/main" id="{4BC2FED8-B8FC-46A0-8C49-727DA386BE27}"/>
              </a:ext>
            </a:extLst>
          </p:cNvPr>
          <p:cNvCxnSpPr>
            <a:cxnSpLocks/>
          </p:cNvCxnSpPr>
          <p:nvPr/>
        </p:nvCxnSpPr>
        <p:spPr>
          <a:xfrm>
            <a:off x="10712792" y="3400940"/>
            <a:ext cx="0" cy="323349"/>
          </a:xfrm>
          <a:prstGeom prst="line">
            <a:avLst/>
          </a:prstGeom>
          <a:noFill/>
          <a:ln w="19050" cap="flat" cmpd="sng" algn="ctr">
            <a:solidFill>
              <a:schemeClr val="tx2"/>
            </a:solidFill>
            <a:prstDash val="sysDash"/>
            <a:miter lim="800000"/>
            <a:headEnd type="none"/>
            <a:tailEnd type="none"/>
          </a:ln>
          <a:effectLst/>
        </p:spPr>
      </p:cxnSp>
      <p:cxnSp>
        <p:nvCxnSpPr>
          <p:cNvPr id="53" name="Straight Connector 52">
            <a:extLst>
              <a:ext uri="{FF2B5EF4-FFF2-40B4-BE49-F238E27FC236}">
                <a16:creationId xmlns:a16="http://schemas.microsoft.com/office/drawing/2014/main" id="{4BC2FED8-B8FC-46A0-8C49-727DA386BE27}"/>
              </a:ext>
            </a:extLst>
          </p:cNvPr>
          <p:cNvCxnSpPr>
            <a:cxnSpLocks/>
          </p:cNvCxnSpPr>
          <p:nvPr/>
        </p:nvCxnSpPr>
        <p:spPr>
          <a:xfrm>
            <a:off x="6753367" y="3400940"/>
            <a:ext cx="0" cy="681827"/>
          </a:xfrm>
          <a:prstGeom prst="line">
            <a:avLst/>
          </a:prstGeom>
          <a:noFill/>
          <a:ln w="19050" cap="flat" cmpd="sng" algn="ctr">
            <a:solidFill>
              <a:schemeClr val="tx2"/>
            </a:solidFill>
            <a:prstDash val="sysDash"/>
            <a:miter lim="800000"/>
            <a:tailEnd type="triangle"/>
          </a:ln>
          <a:effectLst/>
        </p:spPr>
      </p:cxnSp>
      <p:sp>
        <p:nvSpPr>
          <p:cNvPr id="54" name="Freeform 53"/>
          <p:cNvSpPr/>
          <p:nvPr/>
        </p:nvSpPr>
        <p:spPr>
          <a:xfrm>
            <a:off x="5995523" y="3724289"/>
            <a:ext cx="1516792" cy="358478"/>
          </a:xfrm>
          <a:custGeom>
            <a:avLst/>
            <a:gdLst>
              <a:gd name="connsiteX0" fmla="*/ 0 w 693081"/>
              <a:gd name="connsiteY0" fmla="*/ 291210 h 297034"/>
              <a:gd name="connsiteX1" fmla="*/ 0 w 693081"/>
              <a:gd name="connsiteY1" fmla="*/ 0 h 297034"/>
              <a:gd name="connsiteX2" fmla="*/ 693081 w 693081"/>
              <a:gd name="connsiteY2" fmla="*/ 0 h 297034"/>
              <a:gd name="connsiteX3" fmla="*/ 693081 w 693081"/>
              <a:gd name="connsiteY3" fmla="*/ 297034 h 297034"/>
            </a:gdLst>
            <a:ahLst/>
            <a:cxnLst>
              <a:cxn ang="0">
                <a:pos x="connsiteX0" y="connsiteY0"/>
              </a:cxn>
              <a:cxn ang="0">
                <a:pos x="connsiteX1" y="connsiteY1"/>
              </a:cxn>
              <a:cxn ang="0">
                <a:pos x="connsiteX2" y="connsiteY2"/>
              </a:cxn>
              <a:cxn ang="0">
                <a:pos x="connsiteX3" y="connsiteY3"/>
              </a:cxn>
            </a:cxnLst>
            <a:rect l="l" t="t" r="r" b="b"/>
            <a:pathLst>
              <a:path w="693081" h="297034">
                <a:moveTo>
                  <a:pt x="0" y="291210"/>
                </a:moveTo>
                <a:lnTo>
                  <a:pt x="0" y="0"/>
                </a:lnTo>
                <a:lnTo>
                  <a:pt x="693081" y="0"/>
                </a:lnTo>
                <a:lnTo>
                  <a:pt x="693081" y="297034"/>
                </a:lnTo>
              </a:path>
            </a:pathLst>
          </a:custGeom>
          <a:noFill/>
          <a:ln w="19050">
            <a:solidFill>
              <a:schemeClr val="tx2"/>
            </a:solidFill>
            <a:prstDash val="sysDash"/>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55" name="Straight Connector 54">
            <a:extLst>
              <a:ext uri="{FF2B5EF4-FFF2-40B4-BE49-F238E27FC236}">
                <a16:creationId xmlns:a16="http://schemas.microsoft.com/office/drawing/2014/main" id="{4BC2FED8-B8FC-46A0-8C49-727DA386BE27}"/>
              </a:ext>
            </a:extLst>
          </p:cNvPr>
          <p:cNvCxnSpPr>
            <a:cxnSpLocks/>
          </p:cNvCxnSpPr>
          <p:nvPr/>
        </p:nvCxnSpPr>
        <p:spPr>
          <a:xfrm>
            <a:off x="11104466" y="4718646"/>
            <a:ext cx="0" cy="788380"/>
          </a:xfrm>
          <a:prstGeom prst="line">
            <a:avLst/>
          </a:prstGeom>
          <a:noFill/>
          <a:ln w="19050" cap="flat" cmpd="sng" algn="ctr">
            <a:solidFill>
              <a:schemeClr val="tx2"/>
            </a:solidFill>
            <a:prstDash val="sysDash"/>
            <a:miter lim="800000"/>
            <a:tailEnd type="triangle"/>
          </a:ln>
          <a:effectLst/>
        </p:spPr>
      </p:cxnSp>
      <p:cxnSp>
        <p:nvCxnSpPr>
          <p:cNvPr id="58" name="Straight Connector 57">
            <a:extLst>
              <a:ext uri="{FF2B5EF4-FFF2-40B4-BE49-F238E27FC236}">
                <a16:creationId xmlns:a16="http://schemas.microsoft.com/office/drawing/2014/main" id="{4BC2FED8-B8FC-46A0-8C49-727DA386BE27}"/>
              </a:ext>
            </a:extLst>
          </p:cNvPr>
          <p:cNvCxnSpPr>
            <a:cxnSpLocks/>
          </p:cNvCxnSpPr>
          <p:nvPr/>
        </p:nvCxnSpPr>
        <p:spPr>
          <a:xfrm flipH="1">
            <a:off x="8905641" y="4732133"/>
            <a:ext cx="2208638" cy="774893"/>
          </a:xfrm>
          <a:prstGeom prst="line">
            <a:avLst/>
          </a:prstGeom>
          <a:noFill/>
          <a:ln w="19050" cap="flat" cmpd="sng" algn="ctr">
            <a:solidFill>
              <a:schemeClr val="tx2"/>
            </a:solidFill>
            <a:prstDash val="sysDash"/>
            <a:miter lim="800000"/>
            <a:tailEnd type="triangle"/>
          </a:ln>
          <a:effectLst/>
        </p:spPr>
      </p:cxnSp>
      <p:cxnSp>
        <p:nvCxnSpPr>
          <p:cNvPr id="61" name="Straight Connector 60">
            <a:extLst>
              <a:ext uri="{FF2B5EF4-FFF2-40B4-BE49-F238E27FC236}">
                <a16:creationId xmlns:a16="http://schemas.microsoft.com/office/drawing/2014/main" id="{4BC2FED8-B8FC-46A0-8C49-727DA386BE27}"/>
              </a:ext>
            </a:extLst>
          </p:cNvPr>
          <p:cNvCxnSpPr>
            <a:cxnSpLocks/>
          </p:cNvCxnSpPr>
          <p:nvPr/>
        </p:nvCxnSpPr>
        <p:spPr>
          <a:xfrm>
            <a:off x="10352947" y="4718646"/>
            <a:ext cx="0" cy="788380"/>
          </a:xfrm>
          <a:prstGeom prst="line">
            <a:avLst/>
          </a:prstGeom>
          <a:noFill/>
          <a:ln w="19050" cap="flat" cmpd="sng" algn="ctr">
            <a:solidFill>
              <a:schemeClr val="tx2"/>
            </a:solidFill>
            <a:prstDash val="sysDash"/>
            <a:miter lim="800000"/>
            <a:tailEnd type="triangle"/>
          </a:ln>
          <a:effectLst/>
        </p:spPr>
      </p:cxnSp>
      <p:cxnSp>
        <p:nvCxnSpPr>
          <p:cNvPr id="65" name="Straight Connector 64">
            <a:extLst>
              <a:ext uri="{FF2B5EF4-FFF2-40B4-BE49-F238E27FC236}">
                <a16:creationId xmlns:a16="http://schemas.microsoft.com/office/drawing/2014/main" id="{4BC2FED8-B8FC-46A0-8C49-727DA386BE27}"/>
              </a:ext>
            </a:extLst>
          </p:cNvPr>
          <p:cNvCxnSpPr>
            <a:cxnSpLocks/>
          </p:cNvCxnSpPr>
          <p:nvPr/>
        </p:nvCxnSpPr>
        <p:spPr>
          <a:xfrm flipH="1">
            <a:off x="8749370" y="4732133"/>
            <a:ext cx="1603577" cy="774893"/>
          </a:xfrm>
          <a:prstGeom prst="line">
            <a:avLst/>
          </a:prstGeom>
          <a:noFill/>
          <a:ln w="19050" cap="flat" cmpd="sng" algn="ctr">
            <a:solidFill>
              <a:schemeClr val="tx2"/>
            </a:solidFill>
            <a:prstDash val="sysDash"/>
            <a:miter lim="800000"/>
            <a:tailEnd type="triangle"/>
          </a:ln>
          <a:effectLst/>
        </p:spPr>
      </p:cxnSp>
      <p:cxnSp>
        <p:nvCxnSpPr>
          <p:cNvPr id="67" name="Straight Connector 66">
            <a:extLst>
              <a:ext uri="{FF2B5EF4-FFF2-40B4-BE49-F238E27FC236}">
                <a16:creationId xmlns:a16="http://schemas.microsoft.com/office/drawing/2014/main" id="{4BC2FED8-B8FC-46A0-8C49-727DA386BE27}"/>
              </a:ext>
            </a:extLst>
          </p:cNvPr>
          <p:cNvCxnSpPr>
            <a:cxnSpLocks/>
          </p:cNvCxnSpPr>
          <p:nvPr/>
        </p:nvCxnSpPr>
        <p:spPr>
          <a:xfrm flipH="1">
            <a:off x="6919556" y="4718646"/>
            <a:ext cx="1836296" cy="788380"/>
          </a:xfrm>
          <a:prstGeom prst="line">
            <a:avLst/>
          </a:prstGeom>
          <a:noFill/>
          <a:ln w="19050" cap="flat" cmpd="sng" algn="ctr">
            <a:solidFill>
              <a:schemeClr val="tx2"/>
            </a:solidFill>
            <a:prstDash val="sysDash"/>
            <a:miter lim="800000"/>
            <a:tailEnd type="triangle"/>
          </a:ln>
          <a:effectLst/>
        </p:spPr>
      </p:cxnSp>
      <p:cxnSp>
        <p:nvCxnSpPr>
          <p:cNvPr id="68" name="Straight Connector 67">
            <a:extLst>
              <a:ext uri="{FF2B5EF4-FFF2-40B4-BE49-F238E27FC236}">
                <a16:creationId xmlns:a16="http://schemas.microsoft.com/office/drawing/2014/main" id="{4BC2FED8-B8FC-46A0-8C49-727DA386BE27}"/>
              </a:ext>
            </a:extLst>
          </p:cNvPr>
          <p:cNvCxnSpPr>
            <a:cxnSpLocks/>
          </p:cNvCxnSpPr>
          <p:nvPr/>
        </p:nvCxnSpPr>
        <p:spPr>
          <a:xfrm>
            <a:off x="8745400" y="4718646"/>
            <a:ext cx="1836296" cy="788380"/>
          </a:xfrm>
          <a:prstGeom prst="line">
            <a:avLst/>
          </a:prstGeom>
          <a:noFill/>
          <a:ln w="19050" cap="flat" cmpd="sng" algn="ctr">
            <a:solidFill>
              <a:schemeClr val="tx2"/>
            </a:solidFill>
            <a:prstDash val="sysDash"/>
            <a:miter lim="800000"/>
            <a:tailEnd type="triangle"/>
          </a:ln>
          <a:effectLst/>
        </p:spPr>
      </p:cxnSp>
      <p:cxnSp>
        <p:nvCxnSpPr>
          <p:cNvPr id="70" name="Straight Connector 69">
            <a:extLst>
              <a:ext uri="{FF2B5EF4-FFF2-40B4-BE49-F238E27FC236}">
                <a16:creationId xmlns:a16="http://schemas.microsoft.com/office/drawing/2014/main" id="{4BC2FED8-B8FC-46A0-8C49-727DA386BE27}"/>
              </a:ext>
            </a:extLst>
          </p:cNvPr>
          <p:cNvCxnSpPr>
            <a:cxnSpLocks/>
          </p:cNvCxnSpPr>
          <p:nvPr/>
        </p:nvCxnSpPr>
        <p:spPr>
          <a:xfrm>
            <a:off x="6750177" y="4718646"/>
            <a:ext cx="0" cy="788380"/>
          </a:xfrm>
          <a:prstGeom prst="line">
            <a:avLst/>
          </a:prstGeom>
          <a:noFill/>
          <a:ln w="19050" cap="flat" cmpd="sng" algn="ctr">
            <a:solidFill>
              <a:schemeClr val="tx2"/>
            </a:solidFill>
            <a:prstDash val="sysDash"/>
            <a:miter lim="800000"/>
            <a:tailEnd type="triangle"/>
          </a:ln>
          <a:effectLst/>
        </p:spPr>
      </p:cxnSp>
      <p:cxnSp>
        <p:nvCxnSpPr>
          <p:cNvPr id="78" name="Straight Connector 77">
            <a:extLst>
              <a:ext uri="{FF2B5EF4-FFF2-40B4-BE49-F238E27FC236}">
                <a16:creationId xmlns:a16="http://schemas.microsoft.com/office/drawing/2014/main" id="{4BC2FED8-B8FC-46A0-8C49-727DA386BE27}"/>
              </a:ext>
            </a:extLst>
          </p:cNvPr>
          <p:cNvCxnSpPr>
            <a:cxnSpLocks/>
          </p:cNvCxnSpPr>
          <p:nvPr/>
        </p:nvCxnSpPr>
        <p:spPr>
          <a:xfrm>
            <a:off x="5994419" y="4718646"/>
            <a:ext cx="0" cy="788380"/>
          </a:xfrm>
          <a:prstGeom prst="line">
            <a:avLst/>
          </a:prstGeom>
          <a:noFill/>
          <a:ln w="19050" cap="flat" cmpd="sng" algn="ctr">
            <a:solidFill>
              <a:schemeClr val="tx2"/>
            </a:solidFill>
            <a:prstDash val="sysDash"/>
            <a:miter lim="800000"/>
            <a:tailEnd type="triangle"/>
          </a:ln>
          <a:effectLst/>
        </p:spPr>
      </p:cxnSp>
      <p:cxnSp>
        <p:nvCxnSpPr>
          <p:cNvPr id="79" name="Straight Connector 78">
            <a:extLst>
              <a:ext uri="{FF2B5EF4-FFF2-40B4-BE49-F238E27FC236}">
                <a16:creationId xmlns:a16="http://schemas.microsoft.com/office/drawing/2014/main" id="{4BC2FED8-B8FC-46A0-8C49-727DA386BE27}"/>
              </a:ext>
            </a:extLst>
          </p:cNvPr>
          <p:cNvCxnSpPr>
            <a:cxnSpLocks/>
          </p:cNvCxnSpPr>
          <p:nvPr/>
        </p:nvCxnSpPr>
        <p:spPr>
          <a:xfrm>
            <a:off x="7526340" y="4744246"/>
            <a:ext cx="1220823" cy="762780"/>
          </a:xfrm>
          <a:prstGeom prst="line">
            <a:avLst/>
          </a:prstGeom>
          <a:noFill/>
          <a:ln w="19050" cap="flat" cmpd="sng" algn="ctr">
            <a:solidFill>
              <a:schemeClr val="tx2"/>
            </a:solidFill>
            <a:prstDash val="sysDash"/>
            <a:miter lim="800000"/>
            <a:tailEnd type="triangle"/>
          </a:ln>
          <a:effectLst/>
        </p:spPr>
      </p:cxnSp>
      <p:cxnSp>
        <p:nvCxnSpPr>
          <p:cNvPr id="82" name="Straight Connector 81">
            <a:extLst>
              <a:ext uri="{FF2B5EF4-FFF2-40B4-BE49-F238E27FC236}">
                <a16:creationId xmlns:a16="http://schemas.microsoft.com/office/drawing/2014/main" id="{4BC2FED8-B8FC-46A0-8C49-727DA386BE27}"/>
              </a:ext>
            </a:extLst>
          </p:cNvPr>
          <p:cNvCxnSpPr>
            <a:cxnSpLocks/>
            <a:stCxn id="8" idx="4"/>
          </p:cNvCxnSpPr>
          <p:nvPr/>
        </p:nvCxnSpPr>
        <p:spPr>
          <a:xfrm>
            <a:off x="5994419" y="4744247"/>
            <a:ext cx="2600449" cy="762779"/>
          </a:xfrm>
          <a:prstGeom prst="line">
            <a:avLst/>
          </a:prstGeom>
          <a:noFill/>
          <a:ln w="19050" cap="flat" cmpd="sng" algn="ctr">
            <a:solidFill>
              <a:schemeClr val="tx2"/>
            </a:solidFill>
            <a:prstDash val="sysDash"/>
            <a:miter lim="800000"/>
            <a:tailEnd type="triangle"/>
          </a:ln>
          <a:effectLst/>
        </p:spPr>
      </p:cxnSp>
      <p:cxnSp>
        <p:nvCxnSpPr>
          <p:cNvPr id="84" name="Straight Connector 83">
            <a:extLst>
              <a:ext uri="{FF2B5EF4-FFF2-40B4-BE49-F238E27FC236}">
                <a16:creationId xmlns:a16="http://schemas.microsoft.com/office/drawing/2014/main" id="{4BC2FED8-B8FC-46A0-8C49-727DA386BE27}"/>
              </a:ext>
            </a:extLst>
          </p:cNvPr>
          <p:cNvCxnSpPr>
            <a:cxnSpLocks/>
            <a:stCxn id="10" idx="4"/>
          </p:cNvCxnSpPr>
          <p:nvPr/>
        </p:nvCxnSpPr>
        <p:spPr>
          <a:xfrm>
            <a:off x="7512315" y="4744246"/>
            <a:ext cx="2785284" cy="762780"/>
          </a:xfrm>
          <a:prstGeom prst="line">
            <a:avLst/>
          </a:prstGeom>
          <a:noFill/>
          <a:ln w="19050" cap="flat" cmpd="sng" algn="ctr">
            <a:solidFill>
              <a:schemeClr val="tx2"/>
            </a:solidFill>
            <a:prstDash val="sysDash"/>
            <a:miter lim="800000"/>
            <a:tailEnd type="triangle"/>
          </a:ln>
          <a:effectLst/>
        </p:spPr>
      </p:cxnSp>
      <p:grpSp>
        <p:nvGrpSpPr>
          <p:cNvPr id="7" name="Group 6">
            <a:extLst>
              <a:ext uri="{FF2B5EF4-FFF2-40B4-BE49-F238E27FC236}">
                <a16:creationId xmlns:a16="http://schemas.microsoft.com/office/drawing/2014/main" id="{C2E69D68-8A48-4B23-A03D-3BEBCE34CEAB}"/>
              </a:ext>
            </a:extLst>
          </p:cNvPr>
          <p:cNvGrpSpPr/>
          <p:nvPr/>
        </p:nvGrpSpPr>
        <p:grpSpPr>
          <a:xfrm>
            <a:off x="5693632" y="4141543"/>
            <a:ext cx="2119470" cy="602704"/>
            <a:chOff x="869004" y="3216612"/>
            <a:chExt cx="2050055" cy="602704"/>
          </a:xfrm>
          <a:solidFill>
            <a:schemeClr val="accent2"/>
          </a:solidFill>
        </p:grpSpPr>
        <p:sp>
          <p:nvSpPr>
            <p:cNvPr id="8" name="Oval 7">
              <a:extLst>
                <a:ext uri="{FF2B5EF4-FFF2-40B4-BE49-F238E27FC236}">
                  <a16:creationId xmlns:a16="http://schemas.microsoft.com/office/drawing/2014/main" id="{B97459E2-3C38-4149-8F43-EBA9EAF32DC1}"/>
                </a:ext>
              </a:extLst>
            </p:cNvPr>
            <p:cNvSpPr/>
            <p:nvPr/>
          </p:nvSpPr>
          <p:spPr>
            <a:xfrm>
              <a:off x="869004" y="3216613"/>
              <a:ext cx="581872" cy="6027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Segoe UI"/>
                  <a:ea typeface="+mn-ea"/>
                  <a:cs typeface="+mn-cs"/>
                </a:rPr>
                <a:t>Andy Smith</a:t>
              </a:r>
            </a:p>
          </p:txBody>
        </p:sp>
        <p:sp>
          <p:nvSpPr>
            <p:cNvPr id="9" name="Oval 8">
              <a:extLst>
                <a:ext uri="{FF2B5EF4-FFF2-40B4-BE49-F238E27FC236}">
                  <a16:creationId xmlns:a16="http://schemas.microsoft.com/office/drawing/2014/main" id="{1027659A-BCC4-456C-8088-F2B16CEF5331}"/>
                </a:ext>
              </a:extLst>
            </p:cNvPr>
            <p:cNvSpPr/>
            <p:nvPr/>
          </p:nvSpPr>
          <p:spPr>
            <a:xfrm>
              <a:off x="1604163" y="3216613"/>
              <a:ext cx="581872" cy="6027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Segoe UI"/>
                  <a:ea typeface="+mn-ea"/>
                  <a:cs typeface="+mn-cs"/>
                </a:rPr>
                <a:t>Mary Jones</a:t>
              </a:r>
            </a:p>
          </p:txBody>
        </p:sp>
        <p:sp>
          <p:nvSpPr>
            <p:cNvPr id="10" name="Oval 9">
              <a:extLst>
                <a:ext uri="{FF2B5EF4-FFF2-40B4-BE49-F238E27FC236}">
                  <a16:creationId xmlns:a16="http://schemas.microsoft.com/office/drawing/2014/main" id="{3E3B5CAA-9ADD-464D-9ECD-306317E993FF}"/>
                </a:ext>
              </a:extLst>
            </p:cNvPr>
            <p:cNvSpPr/>
            <p:nvPr/>
          </p:nvSpPr>
          <p:spPr>
            <a:xfrm>
              <a:off x="2337187" y="3216612"/>
              <a:ext cx="581872" cy="6027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Segoe UI"/>
                  <a:ea typeface="+mn-ea"/>
                  <a:cs typeface="+mn-cs"/>
                </a:rPr>
                <a:t>Denny Usher</a:t>
              </a:r>
            </a:p>
          </p:txBody>
        </p:sp>
      </p:grpSp>
      <p:grpSp>
        <p:nvGrpSpPr>
          <p:cNvPr id="11" name="Group 10">
            <a:extLst>
              <a:ext uri="{FF2B5EF4-FFF2-40B4-BE49-F238E27FC236}">
                <a16:creationId xmlns:a16="http://schemas.microsoft.com/office/drawing/2014/main" id="{F1BF9468-594C-4B5C-9DA2-FBC57C97BC7F}"/>
              </a:ext>
            </a:extLst>
          </p:cNvPr>
          <p:cNvGrpSpPr/>
          <p:nvPr/>
        </p:nvGrpSpPr>
        <p:grpSpPr>
          <a:xfrm>
            <a:off x="10043627" y="4129431"/>
            <a:ext cx="1361626" cy="602703"/>
            <a:chOff x="869004" y="3216613"/>
            <a:chExt cx="1317031" cy="602703"/>
          </a:xfrm>
          <a:solidFill>
            <a:schemeClr val="accent2"/>
          </a:solidFill>
        </p:grpSpPr>
        <p:sp>
          <p:nvSpPr>
            <p:cNvPr id="12" name="Oval 11">
              <a:extLst>
                <a:ext uri="{FF2B5EF4-FFF2-40B4-BE49-F238E27FC236}">
                  <a16:creationId xmlns:a16="http://schemas.microsoft.com/office/drawing/2014/main" id="{38C08598-5C84-4C25-940F-3DB44313EDEF}"/>
                </a:ext>
              </a:extLst>
            </p:cNvPr>
            <p:cNvSpPr/>
            <p:nvPr/>
          </p:nvSpPr>
          <p:spPr>
            <a:xfrm>
              <a:off x="869004" y="3216613"/>
              <a:ext cx="581872" cy="6027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Segoe UI"/>
                  <a:ea typeface="+mn-ea"/>
                  <a:cs typeface="+mn-cs"/>
                </a:rPr>
                <a:t>Bill Brown</a:t>
              </a:r>
            </a:p>
          </p:txBody>
        </p:sp>
        <p:sp>
          <p:nvSpPr>
            <p:cNvPr id="13" name="Oval 12">
              <a:extLst>
                <a:ext uri="{FF2B5EF4-FFF2-40B4-BE49-F238E27FC236}">
                  <a16:creationId xmlns:a16="http://schemas.microsoft.com/office/drawing/2014/main" id="{56F4A390-CFD8-4A85-8434-47961917003D}"/>
                </a:ext>
              </a:extLst>
            </p:cNvPr>
            <p:cNvSpPr/>
            <p:nvPr/>
          </p:nvSpPr>
          <p:spPr>
            <a:xfrm>
              <a:off x="1604163" y="3216613"/>
              <a:ext cx="581872" cy="6027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Segoe UI"/>
                  <a:ea typeface="+mn-ea"/>
                  <a:cs typeface="+mn-cs"/>
                </a:rPr>
                <a:t>Rachel Hogan</a:t>
              </a:r>
            </a:p>
          </p:txBody>
        </p:sp>
      </p:grpSp>
      <p:sp>
        <p:nvSpPr>
          <p:cNvPr id="14" name="Oval 13">
            <a:extLst>
              <a:ext uri="{FF2B5EF4-FFF2-40B4-BE49-F238E27FC236}">
                <a16:creationId xmlns:a16="http://schemas.microsoft.com/office/drawing/2014/main" id="{4C0E0222-C2DD-4C55-8B49-24CF9B319138}"/>
              </a:ext>
            </a:extLst>
          </p:cNvPr>
          <p:cNvSpPr/>
          <p:nvPr/>
        </p:nvSpPr>
        <p:spPr>
          <a:xfrm>
            <a:off x="8448584" y="4129430"/>
            <a:ext cx="601574" cy="6027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mn-ea"/>
                <a:cs typeface="+mn-cs"/>
              </a:rPr>
              <a:t>Sue Daniels</a:t>
            </a:r>
          </a:p>
        </p:txBody>
      </p:sp>
    </p:spTree>
    <p:extLst>
      <p:ext uri="{BB962C8B-B14F-4D97-AF65-F5344CB8AC3E}">
        <p14:creationId xmlns:p14="http://schemas.microsoft.com/office/powerpoint/2010/main" val="2356518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 name="Picture 19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11347" y="378264"/>
            <a:ext cx="10562011" cy="6188223"/>
          </a:xfrm>
          <a:prstGeom prst="rect">
            <a:avLst/>
          </a:prstGeom>
        </p:spPr>
      </p:pic>
      <p:grpSp>
        <p:nvGrpSpPr>
          <p:cNvPr id="196" name="Group 195"/>
          <p:cNvGrpSpPr/>
          <p:nvPr/>
        </p:nvGrpSpPr>
        <p:grpSpPr>
          <a:xfrm>
            <a:off x="317903" y="2039180"/>
            <a:ext cx="3359726" cy="2641982"/>
            <a:chOff x="-2087057" y="3086116"/>
            <a:chExt cx="4108356" cy="2694959"/>
          </a:xfrm>
        </p:grpSpPr>
        <p:sp>
          <p:nvSpPr>
            <p:cNvPr id="197" name="TextBox 196"/>
            <p:cNvSpPr txBox="1"/>
            <p:nvPr/>
          </p:nvSpPr>
          <p:spPr>
            <a:xfrm>
              <a:off x="-2087057" y="3086116"/>
              <a:ext cx="2577174" cy="2165208"/>
            </a:xfrm>
            <a:prstGeom prst="rect">
              <a:avLst/>
            </a:prstGeom>
            <a:noFill/>
          </p:spPr>
          <p:txBody>
            <a:bodyPr wrap="none" lIns="277892" tIns="277892" rIns="277892" bIns="27789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1273" b="0" i="0" u="none" strike="noStrike" kern="0" cap="none" spc="-147" normalizeH="0" baseline="0" noProof="0" dirty="0">
                  <a:ln>
                    <a:noFill/>
                  </a:ln>
                  <a:gradFill>
                    <a:gsLst>
                      <a:gs pos="0">
                        <a:srgbClr val="FFFFFF"/>
                      </a:gs>
                      <a:gs pos="100000">
                        <a:srgbClr val="FFFFFF"/>
                      </a:gs>
                    </a:gsLst>
                    <a:lin ang="5400000" scaled="0"/>
                  </a:gradFill>
                  <a:effectLst/>
                  <a:uLnTx/>
                  <a:uFillTx/>
                  <a:latin typeface="Segoe UI Light"/>
                  <a:ea typeface="MS PGothic" panose="020B0600070205080204" pitchFamily="34" charset="-128"/>
                </a:rPr>
                <a:t>1.4</a:t>
              </a:r>
            </a:p>
          </p:txBody>
        </p:sp>
        <p:sp>
          <p:nvSpPr>
            <p:cNvPr id="198" name="TextBox 197"/>
            <p:cNvSpPr txBox="1"/>
            <p:nvPr/>
          </p:nvSpPr>
          <p:spPr>
            <a:xfrm>
              <a:off x="-2006254" y="4543813"/>
              <a:ext cx="4027553" cy="1237262"/>
            </a:xfrm>
            <a:prstGeom prst="rect">
              <a:avLst/>
            </a:prstGeom>
            <a:noFill/>
          </p:spPr>
          <p:txBody>
            <a:bodyPr wrap="square" lIns="277892" tIns="277892" rIns="277892" bIns="27789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million miles of</a:t>
              </a:r>
              <a:b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fiber in our DCs</a:t>
              </a:r>
            </a:p>
          </p:txBody>
        </p:sp>
      </p:grpSp>
      <p:grpSp>
        <p:nvGrpSpPr>
          <p:cNvPr id="3" name="Group 2"/>
          <p:cNvGrpSpPr/>
          <p:nvPr/>
        </p:nvGrpSpPr>
        <p:grpSpPr>
          <a:xfrm>
            <a:off x="695567" y="4684151"/>
            <a:ext cx="1811475" cy="1824655"/>
            <a:chOff x="709514" y="4777581"/>
            <a:chExt cx="1847799" cy="1861243"/>
          </a:xfrm>
        </p:grpSpPr>
        <p:grpSp>
          <p:nvGrpSpPr>
            <p:cNvPr id="13" name="Group 12"/>
            <p:cNvGrpSpPr/>
            <p:nvPr/>
          </p:nvGrpSpPr>
          <p:grpSpPr>
            <a:xfrm>
              <a:off x="709514" y="4777581"/>
              <a:ext cx="1847799" cy="226954"/>
              <a:chOff x="707365" y="4790212"/>
              <a:chExt cx="1847799" cy="226954"/>
            </a:xfrm>
          </p:grpSpPr>
          <p:sp>
            <p:nvSpPr>
              <p:cNvPr id="174" name="Oval 173"/>
              <p:cNvSpPr/>
              <p:nvPr/>
            </p:nvSpPr>
            <p:spPr bwMode="auto">
              <a:xfrm>
                <a:off x="707365" y="4790212"/>
                <a:ext cx="228600" cy="226954"/>
              </a:xfrm>
              <a:prstGeom prst="ellipse">
                <a:avLst/>
              </a:prstGeom>
              <a:solidFill>
                <a:schemeClr val="accent1"/>
              </a:solidFill>
              <a:ln w="53975" cmpd="tri">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p:nvSpPr>
            <p:spPr>
              <a:xfrm>
                <a:off x="1068852" y="4825792"/>
                <a:ext cx="1486312" cy="155794"/>
              </a:xfrm>
              <a:prstGeom prst="rect">
                <a:avLst/>
              </a:prstGeom>
              <a:noFill/>
            </p:spPr>
            <p:txBody>
              <a:bodyPr wrap="square" lIns="89642" tIns="143428" rIns="179285" bIns="143428" rtlCol="0" anchor="ctr" anchorCtr="0">
                <a:noAutofit/>
              </a:bodyPr>
              <a:lstStyle/>
              <a:p>
                <a:pPr marL="0" marR="0" lvl="0" indent="0" defTabSz="913505" eaLnBrk="0" fontAlgn="base" latinLnBrk="0" hangingPunct="0">
                  <a:lnSpc>
                    <a:spcPct val="90000"/>
                  </a:lnSpc>
                  <a:spcBef>
                    <a:spcPct val="0"/>
                  </a:spcBef>
                  <a:spcAft>
                    <a:spcPts val="588"/>
                  </a:spcAft>
                  <a:buClrTx/>
                  <a:buSzTx/>
                  <a:buFontTx/>
                  <a:buNone/>
                  <a:tabLst/>
                  <a:defRPr/>
                </a:pPr>
                <a:r>
                  <a:rPr kumimoji="0" lang="en-US" sz="98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panose="020B0502040204020203" pitchFamily="34" charset="0"/>
                    <a:ea typeface="MS PGothic" panose="020B0600070205080204" pitchFamily="34" charset="-128"/>
                  </a:rPr>
                  <a:t>Datacenter</a:t>
                </a:r>
              </a:p>
            </p:txBody>
          </p:sp>
        </p:grpSp>
        <p:grpSp>
          <p:nvGrpSpPr>
            <p:cNvPr id="10" name="Group 9"/>
            <p:cNvGrpSpPr/>
            <p:nvPr/>
          </p:nvGrpSpPr>
          <p:grpSpPr>
            <a:xfrm>
              <a:off x="733039" y="5829202"/>
              <a:ext cx="1731161" cy="181176"/>
              <a:chOff x="742935" y="5736517"/>
              <a:chExt cx="1731161" cy="181176"/>
            </a:xfrm>
          </p:grpSpPr>
          <p:sp>
            <p:nvSpPr>
              <p:cNvPr id="175" name="Oval 174"/>
              <p:cNvSpPr/>
              <p:nvPr/>
            </p:nvSpPr>
            <p:spPr bwMode="auto">
              <a:xfrm>
                <a:off x="742935" y="5736517"/>
                <a:ext cx="181176" cy="181176"/>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TextBox 189"/>
              <p:cNvSpPr txBox="1"/>
              <p:nvPr/>
            </p:nvSpPr>
            <p:spPr>
              <a:xfrm>
                <a:off x="1068852" y="5749208"/>
                <a:ext cx="1405244" cy="155794"/>
              </a:xfrm>
              <a:prstGeom prst="rect">
                <a:avLst/>
              </a:prstGeom>
              <a:noFill/>
            </p:spPr>
            <p:txBody>
              <a:bodyPr wrap="square" lIns="89642" tIns="143428" rIns="179285" bIns="143428" rtlCol="0" anchor="ctr" anchorCtr="0">
                <a:noAutofit/>
              </a:bodyPr>
              <a:lstStyle/>
              <a:p>
                <a:pPr marL="0" marR="0" lvl="0" indent="0" defTabSz="913505" eaLnBrk="0" fontAlgn="base" latinLnBrk="0" hangingPunct="0">
                  <a:lnSpc>
                    <a:spcPct val="90000"/>
                  </a:lnSpc>
                  <a:spcBef>
                    <a:spcPct val="0"/>
                  </a:spcBef>
                  <a:spcAft>
                    <a:spcPts val="588"/>
                  </a:spcAft>
                  <a:buClrTx/>
                  <a:buSzTx/>
                  <a:buFontTx/>
                  <a:buNone/>
                  <a:tabLst/>
                  <a:defRPr/>
                </a:pPr>
                <a:r>
                  <a:rPr kumimoji="0" lang="en-US" sz="98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panose="020B0502040204020203" pitchFamily="34" charset="0"/>
                    <a:ea typeface="MS PGothic" panose="020B0600070205080204" pitchFamily="34" charset="-128"/>
                  </a:rPr>
                  <a:t>Internet Exchange</a:t>
                </a:r>
              </a:p>
            </p:txBody>
          </p:sp>
        </p:grpSp>
        <p:grpSp>
          <p:nvGrpSpPr>
            <p:cNvPr id="9" name="Group 8"/>
            <p:cNvGrpSpPr/>
            <p:nvPr/>
          </p:nvGrpSpPr>
          <p:grpSpPr>
            <a:xfrm>
              <a:off x="732938" y="6176223"/>
              <a:ext cx="1731262" cy="155794"/>
              <a:chOff x="742834" y="6084039"/>
              <a:chExt cx="1731262" cy="155794"/>
            </a:xfrm>
          </p:grpSpPr>
          <p:cxnSp>
            <p:nvCxnSpPr>
              <p:cNvPr id="186" name="Straight Connector 185"/>
              <p:cNvCxnSpPr/>
              <p:nvPr/>
            </p:nvCxnSpPr>
            <p:spPr>
              <a:xfrm>
                <a:off x="742834" y="6161936"/>
                <a:ext cx="181378" cy="0"/>
              </a:xfrm>
              <a:prstGeom prst="line">
                <a:avLst/>
              </a:prstGeom>
              <a:noFill/>
              <a:ln w="19050" cap="flat">
                <a:solidFill>
                  <a:schemeClr val="accent3">
                    <a:lumMod val="40000"/>
                    <a:lumOff val="60000"/>
                  </a:schemeClr>
                </a:solidFill>
                <a:prstDash val="sysDot"/>
                <a:miter lim="800000"/>
                <a:headEnd/>
                <a:tailEnd/>
              </a:ln>
              <a:extLst>
                <a:ext uri="{909E8E84-426E-40DD-AFC4-6F175D3DCCD1}">
                  <a14:hiddenFill xmlns:a14="http://schemas.microsoft.com/office/drawing/2010/main">
                    <a:solidFill>
                      <a:srgbClr val="FFFFFF"/>
                    </a:solidFill>
                  </a14:hiddenFill>
                </a:ext>
              </a:extLst>
            </p:spPr>
          </p:cxnSp>
          <p:sp>
            <p:nvSpPr>
              <p:cNvPr id="191" name="TextBox 190"/>
              <p:cNvSpPr txBox="1"/>
              <p:nvPr/>
            </p:nvSpPr>
            <p:spPr>
              <a:xfrm>
                <a:off x="1068852" y="6084039"/>
                <a:ext cx="1405244" cy="155794"/>
              </a:xfrm>
              <a:prstGeom prst="rect">
                <a:avLst/>
              </a:prstGeom>
              <a:noFill/>
            </p:spPr>
            <p:txBody>
              <a:bodyPr wrap="square" lIns="89642" tIns="143428" rIns="179285" bIns="143428" rtlCol="0" anchor="ctr" anchorCtr="0">
                <a:noAutofit/>
              </a:bodyPr>
              <a:lstStyle/>
              <a:p>
                <a:pPr marL="0" marR="0" lvl="0" indent="0" defTabSz="913505" eaLnBrk="0" fontAlgn="base" latinLnBrk="0" hangingPunct="0">
                  <a:lnSpc>
                    <a:spcPct val="90000"/>
                  </a:lnSpc>
                  <a:spcBef>
                    <a:spcPct val="0"/>
                  </a:spcBef>
                  <a:spcAft>
                    <a:spcPts val="588"/>
                  </a:spcAft>
                  <a:buClrTx/>
                  <a:buSzTx/>
                  <a:buFontTx/>
                  <a:buNone/>
                  <a:tabLst/>
                  <a:defRPr/>
                </a:pPr>
                <a:r>
                  <a:rPr kumimoji="0" lang="en-US" sz="98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panose="020B0502040204020203" pitchFamily="34" charset="0"/>
                    <a:ea typeface="MS PGothic" panose="020B0600070205080204" pitchFamily="34" charset="-128"/>
                  </a:rPr>
                  <a:t>Terrestrial Network</a:t>
                </a:r>
              </a:p>
            </p:txBody>
          </p:sp>
        </p:grpSp>
        <p:grpSp>
          <p:nvGrpSpPr>
            <p:cNvPr id="5" name="Group 4"/>
            <p:cNvGrpSpPr/>
            <p:nvPr/>
          </p:nvGrpSpPr>
          <p:grpSpPr>
            <a:xfrm>
              <a:off x="732938" y="6483030"/>
              <a:ext cx="1731262" cy="155794"/>
              <a:chOff x="742834" y="6443844"/>
              <a:chExt cx="1731262" cy="155794"/>
            </a:xfrm>
          </p:grpSpPr>
          <p:cxnSp>
            <p:nvCxnSpPr>
              <p:cNvPr id="4" name="Straight Connector 3"/>
              <p:cNvCxnSpPr/>
              <p:nvPr/>
            </p:nvCxnSpPr>
            <p:spPr>
              <a:xfrm>
                <a:off x="742834" y="6521741"/>
                <a:ext cx="181378" cy="0"/>
              </a:xfrm>
              <a:prstGeom prst="line">
                <a:avLst/>
              </a:prstGeom>
              <a:noFill/>
              <a:ln w="19050" cap="flat">
                <a:solidFill>
                  <a:schemeClr val="accent3"/>
                </a:solidFill>
                <a:prstDash val="sysDot"/>
                <a:miter lim="800000"/>
                <a:headEnd/>
                <a:tailEnd/>
              </a:ln>
              <a:extLst>
                <a:ext uri="{909E8E84-426E-40DD-AFC4-6F175D3DCCD1}">
                  <a14:hiddenFill xmlns:a14="http://schemas.microsoft.com/office/drawing/2010/main">
                    <a:solidFill>
                      <a:srgbClr val="FFFFFF"/>
                    </a:solidFill>
                  </a14:hiddenFill>
                </a:ext>
              </a:extLst>
            </p:spPr>
          </p:cxnSp>
          <p:sp>
            <p:nvSpPr>
              <p:cNvPr id="192" name="TextBox 191"/>
              <p:cNvSpPr txBox="1"/>
              <p:nvPr/>
            </p:nvSpPr>
            <p:spPr>
              <a:xfrm>
                <a:off x="1068852" y="6443844"/>
                <a:ext cx="1405244" cy="155794"/>
              </a:xfrm>
              <a:prstGeom prst="rect">
                <a:avLst/>
              </a:prstGeom>
              <a:noFill/>
            </p:spPr>
            <p:txBody>
              <a:bodyPr wrap="square" lIns="89642" tIns="143428" rIns="179285" bIns="143428" rtlCol="0" anchor="ctr" anchorCtr="0">
                <a:noAutofit/>
              </a:bodyPr>
              <a:lstStyle/>
              <a:p>
                <a:pPr marL="0" marR="0" lvl="0" indent="0" defTabSz="913505" eaLnBrk="0" fontAlgn="base" latinLnBrk="0" hangingPunct="0">
                  <a:lnSpc>
                    <a:spcPct val="90000"/>
                  </a:lnSpc>
                  <a:spcBef>
                    <a:spcPct val="0"/>
                  </a:spcBef>
                  <a:spcAft>
                    <a:spcPts val="588"/>
                  </a:spcAft>
                  <a:buClrTx/>
                  <a:buSzTx/>
                  <a:buFontTx/>
                  <a:buNone/>
                  <a:tabLst/>
                  <a:defRPr/>
                </a:pPr>
                <a:r>
                  <a:rPr kumimoji="0" lang="en-US" sz="98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panose="020B0502040204020203" pitchFamily="34" charset="0"/>
                    <a:ea typeface="MS PGothic" panose="020B0600070205080204" pitchFamily="34" charset="-128"/>
                  </a:rPr>
                  <a:t>Subsea Network</a:t>
                </a:r>
              </a:p>
            </p:txBody>
          </p:sp>
        </p:grpSp>
        <p:grpSp>
          <p:nvGrpSpPr>
            <p:cNvPr id="11" name="Group 10"/>
            <p:cNvGrpSpPr/>
            <p:nvPr/>
          </p:nvGrpSpPr>
          <p:grpSpPr>
            <a:xfrm>
              <a:off x="732187" y="5494020"/>
              <a:ext cx="1732013" cy="182880"/>
              <a:chOff x="742083" y="5271176"/>
              <a:chExt cx="1732013" cy="182880"/>
            </a:xfrm>
          </p:grpSpPr>
          <p:sp>
            <p:nvSpPr>
              <p:cNvPr id="189" name="TextBox 188"/>
              <p:cNvSpPr txBox="1"/>
              <p:nvPr/>
            </p:nvSpPr>
            <p:spPr>
              <a:xfrm>
                <a:off x="1068852" y="5284719"/>
                <a:ext cx="1405244" cy="155794"/>
              </a:xfrm>
              <a:prstGeom prst="rect">
                <a:avLst/>
              </a:prstGeom>
              <a:noFill/>
            </p:spPr>
            <p:txBody>
              <a:bodyPr wrap="square" lIns="89642" tIns="143428" rIns="179285" bIns="143428" rtlCol="0" anchor="ctr" anchorCtr="0">
                <a:noAutofit/>
              </a:bodyPr>
              <a:lstStyle/>
              <a:p>
                <a:pPr marL="0" marR="0" lvl="0" indent="0" defTabSz="913505" eaLnBrk="0" fontAlgn="base" latinLnBrk="0" hangingPunct="0">
                  <a:lnSpc>
                    <a:spcPct val="90000"/>
                  </a:lnSpc>
                  <a:spcBef>
                    <a:spcPct val="0"/>
                  </a:spcBef>
                  <a:spcAft>
                    <a:spcPts val="588"/>
                  </a:spcAft>
                  <a:buClrTx/>
                  <a:buSzTx/>
                  <a:buFontTx/>
                  <a:buNone/>
                  <a:tabLst/>
                  <a:defRPr/>
                </a:pPr>
                <a:r>
                  <a:rPr kumimoji="0" lang="en-US" sz="98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panose="020B0502040204020203" pitchFamily="34" charset="0"/>
                    <a:ea typeface="MS PGothic" panose="020B0600070205080204" pitchFamily="34" charset="-128"/>
                  </a:rPr>
                  <a:t>Edge Node</a:t>
                </a:r>
              </a:p>
            </p:txBody>
          </p:sp>
          <p:sp>
            <p:nvSpPr>
              <p:cNvPr id="173" name="Oval 172"/>
              <p:cNvSpPr/>
              <p:nvPr/>
            </p:nvSpPr>
            <p:spPr bwMode="auto">
              <a:xfrm>
                <a:off x="742083" y="5271176"/>
                <a:ext cx="182880" cy="182880"/>
              </a:xfrm>
              <a:prstGeom prst="ellipse">
                <a:avLst/>
              </a:prstGeom>
              <a:solidFill>
                <a:schemeClr val="tx1"/>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 name="Group 1"/>
            <p:cNvGrpSpPr/>
            <p:nvPr/>
          </p:nvGrpSpPr>
          <p:grpSpPr>
            <a:xfrm>
              <a:off x="731335" y="5151328"/>
              <a:ext cx="1817161" cy="182880"/>
              <a:chOff x="745629" y="4416988"/>
              <a:chExt cx="1817161" cy="182880"/>
            </a:xfrm>
          </p:grpSpPr>
          <p:sp>
            <p:nvSpPr>
              <p:cNvPr id="307" name="Oval 306"/>
              <p:cNvSpPr/>
              <p:nvPr/>
            </p:nvSpPr>
            <p:spPr bwMode="auto">
              <a:xfrm>
                <a:off x="745629" y="4416988"/>
                <a:ext cx="182880" cy="182880"/>
              </a:xfrm>
              <a:prstGeom prst="ellipse">
                <a:avLst/>
              </a:prstGeom>
              <a:solidFill>
                <a:srgbClr val="FFB900"/>
              </a:solidFill>
              <a:ln w="107950">
                <a:solidFill>
                  <a:srgbClr val="FFB900">
                    <a:alpha val="6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8" name="TextBox 307"/>
              <p:cNvSpPr txBox="1"/>
              <p:nvPr/>
            </p:nvSpPr>
            <p:spPr>
              <a:xfrm>
                <a:off x="1076478" y="4421751"/>
                <a:ext cx="1486312" cy="155794"/>
              </a:xfrm>
              <a:prstGeom prst="rect">
                <a:avLst/>
              </a:prstGeom>
              <a:noFill/>
            </p:spPr>
            <p:txBody>
              <a:bodyPr wrap="square" lIns="89642" tIns="143428" rIns="179285" bIns="143428" rtlCol="0" anchor="ctr" anchorCtr="0">
                <a:noAutofit/>
              </a:bodyPr>
              <a:lstStyle/>
              <a:p>
                <a:pPr marL="0" marR="0" lvl="0" indent="0" defTabSz="913505" eaLnBrk="0" fontAlgn="base" latinLnBrk="0" hangingPunct="0">
                  <a:lnSpc>
                    <a:spcPct val="90000"/>
                  </a:lnSpc>
                  <a:spcBef>
                    <a:spcPct val="0"/>
                  </a:spcBef>
                  <a:spcAft>
                    <a:spcPts val="588"/>
                  </a:spcAft>
                  <a:buClrTx/>
                  <a:buSzTx/>
                  <a:buFontTx/>
                  <a:buNone/>
                  <a:tabLst/>
                  <a:defRPr/>
                </a:pPr>
                <a:r>
                  <a:rPr kumimoji="0" lang="en-US" sz="98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panose="020B0502040204020203" pitchFamily="34" charset="0"/>
                    <a:ea typeface="MS PGothic" panose="020B0600070205080204" pitchFamily="34" charset="-128"/>
                  </a:rPr>
                  <a:t>CDN Locations</a:t>
                </a:r>
              </a:p>
            </p:txBody>
          </p:sp>
        </p:grpSp>
      </p:grpSp>
      <p:grpSp>
        <p:nvGrpSpPr>
          <p:cNvPr id="8" name="Group 7"/>
          <p:cNvGrpSpPr/>
          <p:nvPr/>
        </p:nvGrpSpPr>
        <p:grpSpPr>
          <a:xfrm>
            <a:off x="1747549" y="1261377"/>
            <a:ext cx="9971421" cy="5097298"/>
            <a:chOff x="1782590" y="1286173"/>
            <a:chExt cx="10171369" cy="5199509"/>
          </a:xfrm>
        </p:grpSpPr>
        <p:sp>
          <p:nvSpPr>
            <p:cNvPr id="16" name="Freeform 9"/>
            <p:cNvSpPr>
              <a:spLocks noEditPoints="1"/>
            </p:cNvSpPr>
            <p:nvPr/>
          </p:nvSpPr>
          <p:spPr bwMode="auto">
            <a:xfrm>
              <a:off x="1963062" y="1286173"/>
              <a:ext cx="9762297" cy="4710559"/>
            </a:xfrm>
            <a:custGeom>
              <a:avLst/>
              <a:gdLst>
                <a:gd name="T0" fmla="*/ 533 w 3127"/>
                <a:gd name="T1" fmla="*/ 555 h 1493"/>
                <a:gd name="T2" fmla="*/ 722 w 3127"/>
                <a:gd name="T3" fmla="*/ 754 h 1493"/>
                <a:gd name="T4" fmla="*/ 909 w 3127"/>
                <a:gd name="T5" fmla="*/ 1192 h 1493"/>
                <a:gd name="T6" fmla="*/ 968 w 3127"/>
                <a:gd name="T7" fmla="*/ 1254 h 1493"/>
                <a:gd name="T8" fmla="*/ 630 w 3127"/>
                <a:gd name="T9" fmla="*/ 492 h 1493"/>
                <a:gd name="T10" fmla="*/ 220 w 3127"/>
                <a:gd name="T11" fmla="*/ 568 h 1493"/>
                <a:gd name="T12" fmla="*/ 88 w 3127"/>
                <a:gd name="T13" fmla="*/ 608 h 1493"/>
                <a:gd name="T14" fmla="*/ 0 w 3127"/>
                <a:gd name="T15" fmla="*/ 694 h 1493"/>
                <a:gd name="T16" fmla="*/ 630 w 3127"/>
                <a:gd name="T17" fmla="*/ 475 h 1493"/>
                <a:gd name="T18" fmla="*/ 1507 w 3127"/>
                <a:gd name="T19" fmla="*/ 408 h 1493"/>
                <a:gd name="T20" fmla="*/ 1466 w 3127"/>
                <a:gd name="T21" fmla="*/ 308 h 1493"/>
                <a:gd name="T22" fmla="*/ 668 w 3127"/>
                <a:gd name="T23" fmla="*/ 449 h 1493"/>
                <a:gd name="T24" fmla="*/ 1349 w 3127"/>
                <a:gd name="T25" fmla="*/ 211 h 1493"/>
                <a:gd name="T26" fmla="*/ 595 w 3127"/>
                <a:gd name="T27" fmla="*/ 380 h 1493"/>
                <a:gd name="T28" fmla="*/ 1334 w 3127"/>
                <a:gd name="T29" fmla="*/ 520 h 1493"/>
                <a:gd name="T30" fmla="*/ 1400 w 3127"/>
                <a:gd name="T31" fmla="*/ 301 h 1493"/>
                <a:gd name="T32" fmla="*/ 1592 w 3127"/>
                <a:gd name="T33" fmla="*/ 1329 h 1493"/>
                <a:gd name="T34" fmla="*/ 1672 w 3127"/>
                <a:gd name="T35" fmla="*/ 1190 h 1493"/>
                <a:gd name="T36" fmla="*/ 1573 w 3127"/>
                <a:gd name="T37" fmla="*/ 411 h 1493"/>
                <a:gd name="T38" fmla="*/ 1799 w 3127"/>
                <a:gd name="T39" fmla="*/ 489 h 1493"/>
                <a:gd name="T40" fmla="*/ 2098 w 3127"/>
                <a:gd name="T41" fmla="*/ 782 h 1493"/>
                <a:gd name="T42" fmla="*/ 2388 w 3127"/>
                <a:gd name="T43" fmla="*/ 984 h 1493"/>
                <a:gd name="T44" fmla="*/ 2359 w 3127"/>
                <a:gd name="T45" fmla="*/ 917 h 1493"/>
                <a:gd name="T46" fmla="*/ 2191 w 3127"/>
                <a:gd name="T47" fmla="*/ 859 h 1493"/>
                <a:gd name="T48" fmla="*/ 3101 w 3127"/>
                <a:gd name="T49" fmla="*/ 294 h 1493"/>
                <a:gd name="T50" fmla="*/ 2945 w 3127"/>
                <a:gd name="T51" fmla="*/ 312 h 1493"/>
                <a:gd name="T52" fmla="*/ 2792 w 3127"/>
                <a:gd name="T53" fmla="*/ 280 h 1493"/>
                <a:gd name="T54" fmla="*/ 2882 w 3127"/>
                <a:gd name="T55" fmla="*/ 371 h 1493"/>
                <a:gd name="T56" fmla="*/ 2510 w 3127"/>
                <a:gd name="T57" fmla="*/ 692 h 1493"/>
                <a:gd name="T58" fmla="*/ 2387 w 3127"/>
                <a:gd name="T59" fmla="*/ 1006 h 1493"/>
                <a:gd name="T60" fmla="*/ 2498 w 3127"/>
                <a:gd name="T61" fmla="*/ 1347 h 1493"/>
                <a:gd name="T62" fmla="*/ 2510 w 3127"/>
                <a:gd name="T63" fmla="*/ 692 h 1493"/>
                <a:gd name="T64" fmla="*/ 2582 w 3127"/>
                <a:gd name="T65" fmla="*/ 837 h 1493"/>
                <a:gd name="T66" fmla="*/ 2818 w 3127"/>
                <a:gd name="T67" fmla="*/ 1387 h 1493"/>
                <a:gd name="T68" fmla="*/ 2720 w 3127"/>
                <a:gd name="T69" fmla="*/ 910 h 1493"/>
                <a:gd name="T70" fmla="*/ 2844 w 3127"/>
                <a:gd name="T71" fmla="*/ 1312 h 1493"/>
                <a:gd name="T72" fmla="*/ 3101 w 3127"/>
                <a:gd name="T73" fmla="*/ 1493 h 1493"/>
                <a:gd name="T74" fmla="*/ 3127 w 3127"/>
                <a:gd name="T75" fmla="*/ 247 h 1493"/>
                <a:gd name="T76" fmla="*/ 2502 w 3127"/>
                <a:gd name="T77" fmla="*/ 322 h 1493"/>
                <a:gd name="T78" fmla="*/ 2783 w 3127"/>
                <a:gd name="T79" fmla="*/ 390 h 1493"/>
                <a:gd name="T80" fmla="*/ 2527 w 3127"/>
                <a:gd name="T81" fmla="*/ 692 h 1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127" h="1493">
                  <a:moveTo>
                    <a:pt x="533" y="555"/>
                  </a:moveTo>
                  <a:cubicBezTo>
                    <a:pt x="722" y="754"/>
                    <a:pt x="722" y="754"/>
                    <a:pt x="722" y="754"/>
                  </a:cubicBezTo>
                  <a:cubicBezTo>
                    <a:pt x="722" y="754"/>
                    <a:pt x="1033" y="1094"/>
                    <a:pt x="909" y="1192"/>
                  </a:cubicBezTo>
                  <a:moveTo>
                    <a:pt x="968" y="1254"/>
                  </a:moveTo>
                  <a:cubicBezTo>
                    <a:pt x="1317" y="1099"/>
                    <a:pt x="630" y="492"/>
                    <a:pt x="630" y="492"/>
                  </a:cubicBezTo>
                  <a:moveTo>
                    <a:pt x="220" y="568"/>
                  </a:moveTo>
                  <a:cubicBezTo>
                    <a:pt x="88" y="608"/>
                    <a:pt x="88" y="608"/>
                    <a:pt x="88" y="608"/>
                  </a:cubicBezTo>
                  <a:cubicBezTo>
                    <a:pt x="0" y="694"/>
                    <a:pt x="0" y="694"/>
                    <a:pt x="0" y="694"/>
                  </a:cubicBezTo>
                  <a:moveTo>
                    <a:pt x="630" y="475"/>
                  </a:moveTo>
                  <a:cubicBezTo>
                    <a:pt x="630" y="475"/>
                    <a:pt x="974" y="570"/>
                    <a:pt x="1507" y="408"/>
                  </a:cubicBezTo>
                  <a:cubicBezTo>
                    <a:pt x="1466" y="308"/>
                    <a:pt x="1466" y="308"/>
                    <a:pt x="1466" y="308"/>
                  </a:cubicBezTo>
                  <a:cubicBezTo>
                    <a:pt x="668" y="449"/>
                    <a:pt x="668" y="449"/>
                    <a:pt x="668" y="449"/>
                  </a:cubicBezTo>
                  <a:moveTo>
                    <a:pt x="1349" y="211"/>
                  </a:moveTo>
                  <a:cubicBezTo>
                    <a:pt x="808" y="0"/>
                    <a:pt x="595" y="380"/>
                    <a:pt x="595" y="380"/>
                  </a:cubicBezTo>
                  <a:moveTo>
                    <a:pt x="1334" y="520"/>
                  </a:moveTo>
                  <a:cubicBezTo>
                    <a:pt x="1400" y="301"/>
                    <a:pt x="1400" y="301"/>
                    <a:pt x="1400" y="301"/>
                  </a:cubicBezTo>
                  <a:cubicBezTo>
                    <a:pt x="1400" y="301"/>
                    <a:pt x="971" y="984"/>
                    <a:pt x="1592" y="1329"/>
                  </a:cubicBezTo>
                  <a:moveTo>
                    <a:pt x="1672" y="1190"/>
                  </a:moveTo>
                  <a:cubicBezTo>
                    <a:pt x="1672" y="1190"/>
                    <a:pt x="2025" y="719"/>
                    <a:pt x="1573" y="411"/>
                  </a:cubicBezTo>
                  <a:cubicBezTo>
                    <a:pt x="1799" y="489"/>
                    <a:pt x="1799" y="489"/>
                    <a:pt x="1799" y="489"/>
                  </a:cubicBezTo>
                  <a:moveTo>
                    <a:pt x="2098" y="782"/>
                  </a:moveTo>
                  <a:cubicBezTo>
                    <a:pt x="2098" y="782"/>
                    <a:pt x="2116" y="1042"/>
                    <a:pt x="2388" y="984"/>
                  </a:cubicBezTo>
                  <a:cubicBezTo>
                    <a:pt x="2359" y="917"/>
                    <a:pt x="2359" y="917"/>
                    <a:pt x="2359" y="917"/>
                  </a:cubicBezTo>
                  <a:cubicBezTo>
                    <a:pt x="2191" y="859"/>
                    <a:pt x="2191" y="859"/>
                    <a:pt x="2191" y="859"/>
                  </a:cubicBezTo>
                  <a:moveTo>
                    <a:pt x="3101" y="294"/>
                  </a:moveTo>
                  <a:cubicBezTo>
                    <a:pt x="2945" y="312"/>
                    <a:pt x="2945" y="312"/>
                    <a:pt x="2945" y="312"/>
                  </a:cubicBezTo>
                  <a:cubicBezTo>
                    <a:pt x="2792" y="280"/>
                    <a:pt x="2792" y="280"/>
                    <a:pt x="2792" y="280"/>
                  </a:cubicBezTo>
                  <a:cubicBezTo>
                    <a:pt x="2882" y="371"/>
                    <a:pt x="2882" y="371"/>
                    <a:pt x="2882" y="371"/>
                  </a:cubicBezTo>
                  <a:cubicBezTo>
                    <a:pt x="2510" y="692"/>
                    <a:pt x="2510" y="692"/>
                    <a:pt x="2510" y="692"/>
                  </a:cubicBezTo>
                  <a:cubicBezTo>
                    <a:pt x="2387" y="1006"/>
                    <a:pt x="2387" y="1006"/>
                    <a:pt x="2387" y="1006"/>
                  </a:cubicBezTo>
                  <a:cubicBezTo>
                    <a:pt x="2498" y="1347"/>
                    <a:pt x="2498" y="1347"/>
                    <a:pt x="2498" y="1347"/>
                  </a:cubicBezTo>
                  <a:moveTo>
                    <a:pt x="2510" y="692"/>
                  </a:moveTo>
                  <a:cubicBezTo>
                    <a:pt x="2582" y="837"/>
                    <a:pt x="2582" y="837"/>
                    <a:pt x="2582" y="837"/>
                  </a:cubicBezTo>
                  <a:cubicBezTo>
                    <a:pt x="2407" y="1367"/>
                    <a:pt x="2818" y="1387"/>
                    <a:pt x="2818" y="1387"/>
                  </a:cubicBezTo>
                  <a:moveTo>
                    <a:pt x="2720" y="910"/>
                  </a:moveTo>
                  <a:cubicBezTo>
                    <a:pt x="2564" y="1179"/>
                    <a:pt x="2844" y="1312"/>
                    <a:pt x="2844" y="1312"/>
                  </a:cubicBezTo>
                  <a:cubicBezTo>
                    <a:pt x="3101" y="1493"/>
                    <a:pt x="3101" y="1493"/>
                    <a:pt x="3101" y="1493"/>
                  </a:cubicBezTo>
                  <a:moveTo>
                    <a:pt x="3127" y="247"/>
                  </a:moveTo>
                  <a:cubicBezTo>
                    <a:pt x="2755" y="175"/>
                    <a:pt x="2502" y="322"/>
                    <a:pt x="2502" y="322"/>
                  </a:cubicBezTo>
                  <a:moveTo>
                    <a:pt x="2783" y="390"/>
                  </a:moveTo>
                  <a:cubicBezTo>
                    <a:pt x="2527" y="692"/>
                    <a:pt x="2527" y="692"/>
                    <a:pt x="2527" y="692"/>
                  </a:cubicBezTo>
                </a:path>
              </a:pathLst>
            </a:custGeom>
            <a:noFill/>
            <a:ln w="19050" cap="flat">
              <a:solidFill>
                <a:schemeClr val="accent3"/>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3505"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panose="020B0502040204020203" pitchFamily="34" charset="0"/>
                <a:ea typeface="MS PGothic" panose="020B0600070205080204" pitchFamily="34" charset="-128"/>
              </a:endParaRPr>
            </a:p>
          </p:txBody>
        </p:sp>
        <p:sp>
          <p:nvSpPr>
            <p:cNvPr id="293" name="Oval 292"/>
            <p:cNvSpPr/>
            <p:nvPr/>
          </p:nvSpPr>
          <p:spPr bwMode="auto">
            <a:xfrm>
              <a:off x="7425967" y="1319524"/>
              <a:ext cx="228600" cy="228600"/>
            </a:xfrm>
            <a:prstGeom prst="ellipse">
              <a:avLst/>
            </a:prstGeom>
            <a:solidFill>
              <a:schemeClr val="accent1"/>
            </a:solidFill>
            <a:ln w="53975" cmpd="tri">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p:cNvGrpSpPr/>
            <p:nvPr/>
          </p:nvGrpSpPr>
          <p:grpSpPr>
            <a:xfrm>
              <a:off x="1782590" y="1415543"/>
              <a:ext cx="10171369" cy="5070139"/>
              <a:chOff x="1782590" y="1415543"/>
              <a:chExt cx="10171369" cy="5070139"/>
            </a:xfrm>
          </p:grpSpPr>
          <p:sp>
            <p:nvSpPr>
              <p:cNvPr id="12" name="Freeform 5"/>
              <p:cNvSpPr>
                <a:spLocks noEditPoints="1"/>
              </p:cNvSpPr>
              <p:nvPr/>
            </p:nvSpPr>
            <p:spPr bwMode="auto">
              <a:xfrm>
                <a:off x="1782590" y="1415543"/>
                <a:ext cx="9942769" cy="4847771"/>
              </a:xfrm>
              <a:custGeom>
                <a:avLst/>
                <a:gdLst>
                  <a:gd name="T0" fmla="*/ 255 w 3131"/>
                  <a:gd name="T1" fmla="*/ 247 h 1525"/>
                  <a:gd name="T2" fmla="*/ 228 w 3131"/>
                  <a:gd name="T3" fmla="*/ 310 h 1525"/>
                  <a:gd name="T4" fmla="*/ 228 w 3131"/>
                  <a:gd name="T5" fmla="*/ 310 h 1525"/>
                  <a:gd name="T6" fmla="*/ 255 w 3131"/>
                  <a:gd name="T7" fmla="*/ 490 h 1525"/>
                  <a:gd name="T8" fmla="*/ 217 w 3131"/>
                  <a:gd name="T9" fmla="*/ 426 h 1525"/>
                  <a:gd name="T10" fmla="*/ 338 w 3131"/>
                  <a:gd name="T11" fmla="*/ 399 h 1525"/>
                  <a:gd name="T12" fmla="*/ 568 w 3131"/>
                  <a:gd name="T13" fmla="*/ 366 h 1525"/>
                  <a:gd name="T14" fmla="*/ 391 w 3131"/>
                  <a:gd name="T15" fmla="*/ 370 h 1525"/>
                  <a:gd name="T16" fmla="*/ 379 w 3131"/>
                  <a:gd name="T17" fmla="*/ 519 h 1525"/>
                  <a:gd name="T18" fmla="*/ 446 w 3131"/>
                  <a:gd name="T19" fmla="*/ 703 h 1525"/>
                  <a:gd name="T20" fmla="*/ 431 w 3131"/>
                  <a:gd name="T21" fmla="*/ 470 h 1525"/>
                  <a:gd name="T22" fmla="*/ 568 w 3131"/>
                  <a:gd name="T23" fmla="*/ 366 h 1525"/>
                  <a:gd name="T24" fmla="*/ 705 w 3131"/>
                  <a:gd name="T25" fmla="*/ 384 h 1525"/>
                  <a:gd name="T26" fmla="*/ 712 w 3131"/>
                  <a:gd name="T27" fmla="*/ 307 h 1525"/>
                  <a:gd name="T28" fmla="*/ 491 w 3131"/>
                  <a:gd name="T29" fmla="*/ 528 h 1525"/>
                  <a:gd name="T30" fmla="*/ 612 w 3131"/>
                  <a:gd name="T31" fmla="*/ 464 h 1525"/>
                  <a:gd name="T32" fmla="*/ 1358 w 3131"/>
                  <a:gd name="T33" fmla="*/ 441 h 1525"/>
                  <a:gd name="T34" fmla="*/ 1543 w 3131"/>
                  <a:gd name="T35" fmla="*/ 329 h 1525"/>
                  <a:gd name="T36" fmla="*/ 1638 w 3131"/>
                  <a:gd name="T37" fmla="*/ 309 h 1525"/>
                  <a:gd name="T38" fmla="*/ 1635 w 3131"/>
                  <a:gd name="T39" fmla="*/ 210 h 1525"/>
                  <a:gd name="T40" fmla="*/ 1500 w 3131"/>
                  <a:gd name="T41" fmla="*/ 259 h 1525"/>
                  <a:gd name="T42" fmla="*/ 1650 w 3131"/>
                  <a:gd name="T43" fmla="*/ 257 h 1525"/>
                  <a:gd name="T44" fmla="*/ 1983 w 3131"/>
                  <a:gd name="T45" fmla="*/ 307 h 1525"/>
                  <a:gd name="T46" fmla="*/ 1801 w 3131"/>
                  <a:gd name="T47" fmla="*/ 236 h 1525"/>
                  <a:gd name="T48" fmla="*/ 1952 w 3131"/>
                  <a:gd name="T49" fmla="*/ 153 h 1525"/>
                  <a:gd name="T50" fmla="*/ 1506 w 3131"/>
                  <a:gd name="T51" fmla="*/ 167 h 1525"/>
                  <a:gd name="T52" fmla="*/ 1809 w 3131"/>
                  <a:gd name="T53" fmla="*/ 0 h 1525"/>
                  <a:gd name="T54" fmla="*/ 1801 w 3131"/>
                  <a:gd name="T55" fmla="*/ 245 h 1525"/>
                  <a:gd name="T56" fmla="*/ 2136 w 3131"/>
                  <a:gd name="T57" fmla="*/ 717 h 1525"/>
                  <a:gd name="T58" fmla="*/ 2192 w 3131"/>
                  <a:gd name="T59" fmla="*/ 638 h 1525"/>
                  <a:gd name="T60" fmla="*/ 2549 w 3131"/>
                  <a:gd name="T61" fmla="*/ 635 h 1525"/>
                  <a:gd name="T62" fmla="*/ 2801 w 3131"/>
                  <a:gd name="T63" fmla="*/ 1423 h 1525"/>
                  <a:gd name="T64" fmla="*/ 2801 w 3131"/>
                  <a:gd name="T65" fmla="*/ 1423 h 1525"/>
                  <a:gd name="T66" fmla="*/ 2528 w 3131"/>
                  <a:gd name="T67" fmla="*/ 1293 h 1525"/>
                  <a:gd name="T68" fmla="*/ 3065 w 3131"/>
                  <a:gd name="T69" fmla="*/ 1525 h 1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31" h="1525">
                    <a:moveTo>
                      <a:pt x="228" y="310"/>
                    </a:moveTo>
                    <a:cubicBezTo>
                      <a:pt x="255" y="247"/>
                      <a:pt x="255" y="247"/>
                      <a:pt x="255" y="247"/>
                    </a:cubicBezTo>
                    <a:cubicBezTo>
                      <a:pt x="300" y="277"/>
                      <a:pt x="300" y="277"/>
                      <a:pt x="300" y="277"/>
                    </a:cubicBezTo>
                    <a:lnTo>
                      <a:pt x="228" y="310"/>
                    </a:lnTo>
                    <a:close/>
                    <a:moveTo>
                      <a:pt x="0" y="377"/>
                    </a:moveTo>
                    <a:cubicBezTo>
                      <a:pt x="154" y="403"/>
                      <a:pt x="228" y="310"/>
                      <a:pt x="228" y="310"/>
                    </a:cubicBezTo>
                    <a:cubicBezTo>
                      <a:pt x="217" y="426"/>
                      <a:pt x="217" y="426"/>
                      <a:pt x="217" y="426"/>
                    </a:cubicBezTo>
                    <a:cubicBezTo>
                      <a:pt x="255" y="490"/>
                      <a:pt x="255" y="490"/>
                      <a:pt x="255" y="490"/>
                    </a:cubicBezTo>
                    <a:cubicBezTo>
                      <a:pt x="309" y="441"/>
                      <a:pt x="309" y="441"/>
                      <a:pt x="309" y="441"/>
                    </a:cubicBezTo>
                    <a:cubicBezTo>
                      <a:pt x="217" y="426"/>
                      <a:pt x="217" y="426"/>
                      <a:pt x="217" y="426"/>
                    </a:cubicBezTo>
                    <a:cubicBezTo>
                      <a:pt x="338" y="344"/>
                      <a:pt x="338" y="344"/>
                      <a:pt x="338" y="344"/>
                    </a:cubicBezTo>
                    <a:cubicBezTo>
                      <a:pt x="338" y="399"/>
                      <a:pt x="338" y="399"/>
                      <a:pt x="338" y="399"/>
                    </a:cubicBezTo>
                    <a:cubicBezTo>
                      <a:pt x="434" y="469"/>
                      <a:pt x="434" y="469"/>
                      <a:pt x="434" y="469"/>
                    </a:cubicBezTo>
                    <a:cubicBezTo>
                      <a:pt x="568" y="366"/>
                      <a:pt x="568" y="366"/>
                      <a:pt x="568" y="366"/>
                    </a:cubicBezTo>
                    <a:cubicBezTo>
                      <a:pt x="491" y="340"/>
                      <a:pt x="491" y="340"/>
                      <a:pt x="491" y="340"/>
                    </a:cubicBezTo>
                    <a:cubicBezTo>
                      <a:pt x="391" y="370"/>
                      <a:pt x="391" y="370"/>
                      <a:pt x="391" y="370"/>
                    </a:cubicBezTo>
                    <a:cubicBezTo>
                      <a:pt x="338" y="399"/>
                      <a:pt x="338" y="399"/>
                      <a:pt x="338" y="399"/>
                    </a:cubicBezTo>
                    <a:moveTo>
                      <a:pt x="379" y="519"/>
                    </a:moveTo>
                    <a:cubicBezTo>
                      <a:pt x="482" y="530"/>
                      <a:pt x="482" y="530"/>
                      <a:pt x="482" y="530"/>
                    </a:cubicBezTo>
                    <a:cubicBezTo>
                      <a:pt x="446" y="703"/>
                      <a:pt x="446" y="703"/>
                      <a:pt x="446" y="703"/>
                    </a:cubicBezTo>
                    <a:cubicBezTo>
                      <a:pt x="379" y="519"/>
                      <a:pt x="379" y="519"/>
                      <a:pt x="379" y="519"/>
                    </a:cubicBezTo>
                    <a:cubicBezTo>
                      <a:pt x="431" y="470"/>
                      <a:pt x="431" y="470"/>
                      <a:pt x="431" y="470"/>
                    </a:cubicBezTo>
                    <a:cubicBezTo>
                      <a:pt x="480" y="529"/>
                      <a:pt x="480" y="529"/>
                      <a:pt x="480" y="529"/>
                    </a:cubicBezTo>
                    <a:cubicBezTo>
                      <a:pt x="568" y="366"/>
                      <a:pt x="568" y="366"/>
                      <a:pt x="568" y="366"/>
                    </a:cubicBezTo>
                    <a:cubicBezTo>
                      <a:pt x="660" y="419"/>
                      <a:pt x="660" y="419"/>
                      <a:pt x="660" y="419"/>
                    </a:cubicBezTo>
                    <a:cubicBezTo>
                      <a:pt x="705" y="384"/>
                      <a:pt x="705" y="384"/>
                      <a:pt x="705" y="384"/>
                    </a:cubicBezTo>
                    <a:cubicBezTo>
                      <a:pt x="766" y="337"/>
                      <a:pt x="766" y="337"/>
                      <a:pt x="766" y="337"/>
                    </a:cubicBezTo>
                    <a:cubicBezTo>
                      <a:pt x="712" y="307"/>
                      <a:pt x="712" y="307"/>
                      <a:pt x="712" y="307"/>
                    </a:cubicBezTo>
                    <a:cubicBezTo>
                      <a:pt x="625" y="330"/>
                      <a:pt x="625" y="330"/>
                      <a:pt x="625" y="330"/>
                    </a:cubicBezTo>
                    <a:moveTo>
                      <a:pt x="491" y="528"/>
                    </a:moveTo>
                    <a:cubicBezTo>
                      <a:pt x="563" y="478"/>
                      <a:pt x="563" y="478"/>
                      <a:pt x="563" y="478"/>
                    </a:cubicBezTo>
                    <a:cubicBezTo>
                      <a:pt x="612" y="464"/>
                      <a:pt x="612" y="464"/>
                      <a:pt x="612" y="464"/>
                    </a:cubicBezTo>
                    <a:cubicBezTo>
                      <a:pt x="660" y="427"/>
                      <a:pt x="660" y="427"/>
                      <a:pt x="660" y="427"/>
                    </a:cubicBezTo>
                    <a:moveTo>
                      <a:pt x="1358" y="441"/>
                    </a:moveTo>
                    <a:cubicBezTo>
                      <a:pt x="1496" y="365"/>
                      <a:pt x="1496" y="365"/>
                      <a:pt x="1496" y="365"/>
                    </a:cubicBezTo>
                    <a:cubicBezTo>
                      <a:pt x="1543" y="329"/>
                      <a:pt x="1543" y="329"/>
                      <a:pt x="1543" y="329"/>
                    </a:cubicBezTo>
                    <a:cubicBezTo>
                      <a:pt x="1603" y="329"/>
                      <a:pt x="1603" y="329"/>
                      <a:pt x="1603" y="329"/>
                    </a:cubicBezTo>
                    <a:cubicBezTo>
                      <a:pt x="1638" y="309"/>
                      <a:pt x="1638" y="309"/>
                      <a:pt x="1638" y="309"/>
                    </a:cubicBezTo>
                    <a:cubicBezTo>
                      <a:pt x="1643" y="265"/>
                      <a:pt x="1643" y="265"/>
                      <a:pt x="1643" y="265"/>
                    </a:cubicBezTo>
                    <a:cubicBezTo>
                      <a:pt x="1635" y="210"/>
                      <a:pt x="1635" y="210"/>
                      <a:pt x="1635" y="210"/>
                    </a:cubicBezTo>
                    <a:cubicBezTo>
                      <a:pt x="1577" y="226"/>
                      <a:pt x="1577" y="226"/>
                      <a:pt x="1577" y="226"/>
                    </a:cubicBezTo>
                    <a:cubicBezTo>
                      <a:pt x="1500" y="259"/>
                      <a:pt x="1500" y="259"/>
                      <a:pt x="1500" y="259"/>
                    </a:cubicBezTo>
                    <a:cubicBezTo>
                      <a:pt x="1537" y="323"/>
                      <a:pt x="1537" y="323"/>
                      <a:pt x="1537" y="323"/>
                    </a:cubicBezTo>
                    <a:moveTo>
                      <a:pt x="1650" y="257"/>
                    </a:moveTo>
                    <a:cubicBezTo>
                      <a:pt x="1935" y="357"/>
                      <a:pt x="1935" y="357"/>
                      <a:pt x="1935" y="357"/>
                    </a:cubicBezTo>
                    <a:cubicBezTo>
                      <a:pt x="1983" y="307"/>
                      <a:pt x="1983" y="307"/>
                      <a:pt x="1983" y="307"/>
                    </a:cubicBezTo>
                    <a:cubicBezTo>
                      <a:pt x="1863" y="275"/>
                      <a:pt x="1863" y="275"/>
                      <a:pt x="1863" y="275"/>
                    </a:cubicBezTo>
                    <a:cubicBezTo>
                      <a:pt x="1801" y="236"/>
                      <a:pt x="1801" y="236"/>
                      <a:pt x="1801" y="236"/>
                    </a:cubicBezTo>
                    <a:cubicBezTo>
                      <a:pt x="1790" y="188"/>
                      <a:pt x="1790" y="188"/>
                      <a:pt x="1790" y="188"/>
                    </a:cubicBezTo>
                    <a:cubicBezTo>
                      <a:pt x="1952" y="153"/>
                      <a:pt x="1952" y="153"/>
                      <a:pt x="1952" y="153"/>
                    </a:cubicBezTo>
                    <a:cubicBezTo>
                      <a:pt x="2212" y="133"/>
                      <a:pt x="2212" y="133"/>
                      <a:pt x="2212" y="133"/>
                    </a:cubicBezTo>
                    <a:cubicBezTo>
                      <a:pt x="1506" y="167"/>
                      <a:pt x="1506" y="167"/>
                      <a:pt x="1506" y="167"/>
                    </a:cubicBezTo>
                    <a:cubicBezTo>
                      <a:pt x="1705" y="57"/>
                      <a:pt x="1705" y="57"/>
                      <a:pt x="1705" y="57"/>
                    </a:cubicBezTo>
                    <a:cubicBezTo>
                      <a:pt x="1809" y="0"/>
                      <a:pt x="1809" y="0"/>
                      <a:pt x="1809" y="0"/>
                    </a:cubicBezTo>
                    <a:cubicBezTo>
                      <a:pt x="1650" y="211"/>
                      <a:pt x="1650" y="211"/>
                      <a:pt x="1650" y="211"/>
                    </a:cubicBezTo>
                    <a:cubicBezTo>
                      <a:pt x="1801" y="245"/>
                      <a:pt x="1801" y="245"/>
                      <a:pt x="1801" y="245"/>
                    </a:cubicBezTo>
                    <a:cubicBezTo>
                      <a:pt x="1643" y="265"/>
                      <a:pt x="1643" y="265"/>
                      <a:pt x="1643" y="265"/>
                    </a:cubicBezTo>
                    <a:moveTo>
                      <a:pt x="2136" y="717"/>
                    </a:moveTo>
                    <a:cubicBezTo>
                      <a:pt x="2221" y="786"/>
                      <a:pt x="2221" y="786"/>
                      <a:pt x="2221" y="786"/>
                    </a:cubicBezTo>
                    <a:cubicBezTo>
                      <a:pt x="2192" y="638"/>
                      <a:pt x="2192" y="638"/>
                      <a:pt x="2192" y="638"/>
                    </a:cubicBezTo>
                    <a:lnTo>
                      <a:pt x="2136" y="717"/>
                    </a:lnTo>
                    <a:close/>
                    <a:moveTo>
                      <a:pt x="2549" y="635"/>
                    </a:moveTo>
                    <a:cubicBezTo>
                      <a:pt x="2523" y="265"/>
                      <a:pt x="2523" y="265"/>
                      <a:pt x="2523" y="265"/>
                    </a:cubicBezTo>
                    <a:moveTo>
                      <a:pt x="2801" y="1423"/>
                    </a:moveTo>
                    <a:cubicBezTo>
                      <a:pt x="2888" y="1247"/>
                      <a:pt x="2888" y="1247"/>
                      <a:pt x="2888" y="1247"/>
                    </a:cubicBezTo>
                    <a:cubicBezTo>
                      <a:pt x="2719" y="1280"/>
                      <a:pt x="2801" y="1423"/>
                      <a:pt x="2801" y="1423"/>
                    </a:cubicBezTo>
                    <a:close/>
                    <a:moveTo>
                      <a:pt x="2811" y="1423"/>
                    </a:moveTo>
                    <a:cubicBezTo>
                      <a:pt x="2528" y="1293"/>
                      <a:pt x="2528" y="1293"/>
                      <a:pt x="2528" y="1293"/>
                    </a:cubicBezTo>
                    <a:moveTo>
                      <a:pt x="3131" y="1443"/>
                    </a:moveTo>
                    <a:cubicBezTo>
                      <a:pt x="3065" y="1525"/>
                      <a:pt x="3065" y="1525"/>
                      <a:pt x="3065" y="1525"/>
                    </a:cubicBezTo>
                  </a:path>
                </a:pathLst>
              </a:custGeom>
              <a:noFill/>
              <a:ln w="19050" cap="flat">
                <a:solidFill>
                  <a:schemeClr val="accent3">
                    <a:lumMod val="40000"/>
                    <a:lumOff val="60000"/>
                  </a:schemeClr>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3505"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panose="020B0502040204020203" pitchFamily="34" charset="0"/>
                  <a:ea typeface="MS PGothic" panose="020B0600070205080204" pitchFamily="34" charset="-128"/>
                </a:endParaRPr>
              </a:p>
            </p:txBody>
          </p:sp>
          <p:sp>
            <p:nvSpPr>
              <p:cNvPr id="29" name="Oval 28"/>
              <p:cNvSpPr/>
              <p:nvPr/>
            </p:nvSpPr>
            <p:spPr bwMode="auto">
              <a:xfrm>
                <a:off x="2592214" y="2216957"/>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p:cNvSpPr/>
              <p:nvPr/>
            </p:nvSpPr>
            <p:spPr bwMode="auto">
              <a:xfrm>
                <a:off x="2496420" y="2400800"/>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Oval 33"/>
              <p:cNvSpPr/>
              <p:nvPr/>
            </p:nvSpPr>
            <p:spPr bwMode="auto">
              <a:xfrm>
                <a:off x="3297250" y="3091661"/>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Oval 34"/>
              <p:cNvSpPr/>
              <p:nvPr/>
            </p:nvSpPr>
            <p:spPr bwMode="auto">
              <a:xfrm>
                <a:off x="2578612" y="2969070"/>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Oval 35"/>
              <p:cNvSpPr/>
              <p:nvPr/>
            </p:nvSpPr>
            <p:spPr bwMode="auto">
              <a:xfrm>
                <a:off x="3152685" y="2909021"/>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Oval 36"/>
              <p:cNvSpPr/>
              <p:nvPr/>
            </p:nvSpPr>
            <p:spPr bwMode="auto">
              <a:xfrm>
                <a:off x="2859058" y="2682560"/>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Oval 37"/>
              <p:cNvSpPr/>
              <p:nvPr/>
            </p:nvSpPr>
            <p:spPr bwMode="auto">
              <a:xfrm>
                <a:off x="3692262" y="3124892"/>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Oval 38"/>
              <p:cNvSpPr/>
              <p:nvPr/>
            </p:nvSpPr>
            <p:spPr bwMode="auto">
              <a:xfrm>
                <a:off x="3572798" y="2926778"/>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Oval 42"/>
              <p:cNvSpPr/>
              <p:nvPr/>
            </p:nvSpPr>
            <p:spPr bwMode="auto">
              <a:xfrm>
                <a:off x="4045420" y="2634829"/>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p:cNvSpPr/>
              <p:nvPr/>
            </p:nvSpPr>
            <p:spPr bwMode="auto">
              <a:xfrm>
                <a:off x="4215892" y="2485271"/>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Oval 44"/>
              <p:cNvSpPr/>
              <p:nvPr/>
            </p:nvSpPr>
            <p:spPr bwMode="auto">
              <a:xfrm>
                <a:off x="4023494" y="2389690"/>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Oval 45"/>
              <p:cNvSpPr/>
              <p:nvPr/>
            </p:nvSpPr>
            <p:spPr bwMode="auto">
              <a:xfrm>
                <a:off x="3766650" y="2462658"/>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Oval 46"/>
              <p:cNvSpPr/>
              <p:nvPr/>
            </p:nvSpPr>
            <p:spPr bwMode="auto">
              <a:xfrm>
                <a:off x="2157642" y="3186470"/>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p:cNvSpPr/>
              <p:nvPr/>
            </p:nvSpPr>
            <p:spPr bwMode="auto">
              <a:xfrm>
                <a:off x="6324336" y="2155249"/>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p:cNvSpPr/>
              <p:nvPr/>
            </p:nvSpPr>
            <p:spPr bwMode="auto">
              <a:xfrm>
                <a:off x="6114469" y="2816690"/>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Oval 52"/>
              <p:cNvSpPr/>
              <p:nvPr/>
            </p:nvSpPr>
            <p:spPr bwMode="auto">
              <a:xfrm>
                <a:off x="6533238" y="2573918"/>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Oval 53"/>
              <p:cNvSpPr/>
              <p:nvPr/>
            </p:nvSpPr>
            <p:spPr bwMode="auto">
              <a:xfrm>
                <a:off x="6533238" y="2234617"/>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Oval 54"/>
              <p:cNvSpPr/>
              <p:nvPr/>
            </p:nvSpPr>
            <p:spPr bwMode="auto">
              <a:xfrm>
                <a:off x="6663650" y="2460097"/>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Oval 56"/>
              <p:cNvSpPr/>
              <p:nvPr/>
            </p:nvSpPr>
            <p:spPr bwMode="auto">
              <a:xfrm>
                <a:off x="6768764" y="2143177"/>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Oval 57"/>
              <p:cNvSpPr/>
              <p:nvPr/>
            </p:nvSpPr>
            <p:spPr bwMode="auto">
              <a:xfrm>
                <a:off x="6998846" y="2273008"/>
                <a:ext cx="228600" cy="228600"/>
              </a:xfrm>
              <a:prstGeom prst="ellipse">
                <a:avLst/>
              </a:prstGeom>
              <a:solidFill>
                <a:schemeClr val="accent2"/>
              </a:solidFill>
              <a:ln w="76200">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Oval 58"/>
              <p:cNvSpPr/>
              <p:nvPr/>
            </p:nvSpPr>
            <p:spPr bwMode="auto">
              <a:xfrm>
                <a:off x="7979889" y="1921639"/>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Oval 59"/>
              <p:cNvSpPr/>
              <p:nvPr/>
            </p:nvSpPr>
            <p:spPr bwMode="auto">
              <a:xfrm>
                <a:off x="7925632" y="2549976"/>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64"/>
              <p:cNvSpPr/>
              <p:nvPr/>
            </p:nvSpPr>
            <p:spPr bwMode="auto">
              <a:xfrm>
                <a:off x="7470182" y="2036638"/>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Oval 67"/>
              <p:cNvSpPr/>
              <p:nvPr/>
            </p:nvSpPr>
            <p:spPr bwMode="auto">
              <a:xfrm>
                <a:off x="8079484" y="2373279"/>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Oval 71"/>
              <p:cNvSpPr/>
              <p:nvPr/>
            </p:nvSpPr>
            <p:spPr bwMode="auto">
              <a:xfrm>
                <a:off x="7589559" y="2715333"/>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2"/>
              <p:cNvSpPr/>
              <p:nvPr/>
            </p:nvSpPr>
            <p:spPr bwMode="auto">
              <a:xfrm>
                <a:off x="7699471" y="2284165"/>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Oval 73"/>
              <p:cNvSpPr/>
              <p:nvPr/>
            </p:nvSpPr>
            <p:spPr bwMode="auto">
              <a:xfrm>
                <a:off x="7197367" y="1596604"/>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Oval 74"/>
              <p:cNvSpPr/>
              <p:nvPr/>
            </p:nvSpPr>
            <p:spPr bwMode="auto">
              <a:xfrm>
                <a:off x="8718939" y="1736381"/>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p:cNvSpPr/>
              <p:nvPr/>
            </p:nvSpPr>
            <p:spPr bwMode="auto">
              <a:xfrm>
                <a:off x="7188284" y="4941466"/>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p:cNvSpPr/>
              <p:nvPr/>
            </p:nvSpPr>
            <p:spPr bwMode="auto">
              <a:xfrm>
                <a:off x="6932932" y="5474866"/>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Oval 96"/>
              <p:cNvSpPr/>
              <p:nvPr/>
            </p:nvSpPr>
            <p:spPr bwMode="auto">
              <a:xfrm>
                <a:off x="9685135" y="5470640"/>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Oval 99"/>
              <p:cNvSpPr/>
              <p:nvPr/>
            </p:nvSpPr>
            <p:spPr bwMode="auto">
              <a:xfrm>
                <a:off x="10927143" y="5384441"/>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Oval 100"/>
              <p:cNvSpPr/>
              <p:nvPr/>
            </p:nvSpPr>
            <p:spPr bwMode="auto">
              <a:xfrm>
                <a:off x="11725359" y="5996732"/>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Oval 104"/>
              <p:cNvSpPr/>
              <p:nvPr/>
            </p:nvSpPr>
            <p:spPr bwMode="auto">
              <a:xfrm>
                <a:off x="10345069" y="3006621"/>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Oval 106"/>
              <p:cNvSpPr/>
              <p:nvPr/>
            </p:nvSpPr>
            <p:spPr bwMode="auto">
              <a:xfrm>
                <a:off x="10628481" y="2071410"/>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Oval 115"/>
              <p:cNvSpPr/>
              <p:nvPr/>
            </p:nvSpPr>
            <p:spPr bwMode="auto">
              <a:xfrm>
                <a:off x="3176080" y="3646570"/>
                <a:ext cx="228600" cy="228600"/>
              </a:xfrm>
              <a:prstGeom prst="ellipse">
                <a:avLst/>
              </a:prstGeom>
              <a:solidFill>
                <a:schemeClr val="tx1"/>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Oval 116"/>
              <p:cNvSpPr/>
              <p:nvPr/>
            </p:nvSpPr>
            <p:spPr bwMode="auto">
              <a:xfrm>
                <a:off x="2763046" y="2813124"/>
                <a:ext cx="228600" cy="228600"/>
              </a:xfrm>
              <a:prstGeom prst="ellipse">
                <a:avLst/>
              </a:prstGeom>
              <a:solidFill>
                <a:schemeClr val="tx1"/>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Oval 119"/>
              <p:cNvSpPr/>
              <p:nvPr/>
            </p:nvSpPr>
            <p:spPr bwMode="auto">
              <a:xfrm>
                <a:off x="9878280" y="3809481"/>
                <a:ext cx="228600" cy="228600"/>
              </a:xfrm>
              <a:prstGeom prst="ellipse">
                <a:avLst/>
              </a:prstGeom>
              <a:solidFill>
                <a:schemeClr val="tx1"/>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Oval 120"/>
              <p:cNvSpPr/>
              <p:nvPr/>
            </p:nvSpPr>
            <p:spPr bwMode="auto">
              <a:xfrm>
                <a:off x="2735926" y="2294088"/>
                <a:ext cx="228600" cy="228600"/>
              </a:xfrm>
              <a:prstGeom prst="ellipse">
                <a:avLst/>
              </a:prstGeom>
              <a:solidFill>
                <a:schemeClr val="accent1"/>
              </a:solidFill>
              <a:ln w="53975" cmpd="tri">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Oval 121"/>
              <p:cNvSpPr/>
              <p:nvPr/>
            </p:nvSpPr>
            <p:spPr bwMode="auto">
              <a:xfrm>
                <a:off x="2857850" y="2505817"/>
                <a:ext cx="228600" cy="228600"/>
              </a:xfrm>
              <a:prstGeom prst="ellipse">
                <a:avLst/>
              </a:prstGeom>
              <a:solidFill>
                <a:schemeClr val="accent1"/>
              </a:solidFill>
              <a:ln w="53975" cmpd="tri">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Oval 122"/>
              <p:cNvSpPr/>
              <p:nvPr/>
            </p:nvSpPr>
            <p:spPr bwMode="auto">
              <a:xfrm>
                <a:off x="2478240" y="2763239"/>
                <a:ext cx="228600" cy="228600"/>
              </a:xfrm>
              <a:prstGeom prst="ellipse">
                <a:avLst/>
              </a:prstGeom>
              <a:solidFill>
                <a:schemeClr val="accent2"/>
              </a:solidFill>
              <a:ln w="53975" cmpd="tri">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Oval 124"/>
              <p:cNvSpPr/>
              <p:nvPr/>
            </p:nvSpPr>
            <p:spPr bwMode="auto">
              <a:xfrm>
                <a:off x="3574739" y="2584075"/>
                <a:ext cx="228600" cy="228600"/>
              </a:xfrm>
              <a:prstGeom prst="ellipse">
                <a:avLst/>
              </a:prstGeom>
              <a:solidFill>
                <a:schemeClr val="accent2"/>
              </a:solidFill>
              <a:ln w="53975" cmpd="tri">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Oval 127"/>
              <p:cNvSpPr/>
              <p:nvPr/>
            </p:nvSpPr>
            <p:spPr bwMode="auto">
              <a:xfrm>
                <a:off x="3875755" y="2742865"/>
                <a:ext cx="228600" cy="228600"/>
              </a:xfrm>
              <a:prstGeom prst="ellipse">
                <a:avLst/>
              </a:prstGeom>
              <a:solidFill>
                <a:schemeClr val="accent2"/>
              </a:solidFill>
              <a:ln w="53975" cmpd="tri">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Oval 130"/>
              <p:cNvSpPr/>
              <p:nvPr/>
            </p:nvSpPr>
            <p:spPr bwMode="auto">
              <a:xfrm>
                <a:off x="6160189" y="1850681"/>
                <a:ext cx="228600" cy="228600"/>
              </a:xfrm>
              <a:prstGeom prst="ellipse">
                <a:avLst/>
              </a:prstGeom>
              <a:solidFill>
                <a:schemeClr val="accent2"/>
              </a:solidFill>
              <a:ln w="53975" cmpd="tri">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Oval 133"/>
              <p:cNvSpPr/>
              <p:nvPr/>
            </p:nvSpPr>
            <p:spPr bwMode="auto">
              <a:xfrm>
                <a:off x="6528028" y="1868857"/>
                <a:ext cx="228600" cy="228600"/>
              </a:xfrm>
              <a:prstGeom prst="ellipse">
                <a:avLst/>
              </a:prstGeom>
              <a:solidFill>
                <a:schemeClr val="accent2"/>
              </a:solidFill>
              <a:ln w="53975" cmpd="tri">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Oval 136"/>
              <p:cNvSpPr/>
              <p:nvPr/>
            </p:nvSpPr>
            <p:spPr bwMode="auto">
              <a:xfrm>
                <a:off x="7498119" y="2163971"/>
                <a:ext cx="228600" cy="228600"/>
              </a:xfrm>
              <a:prstGeom prst="ellipse">
                <a:avLst/>
              </a:prstGeom>
              <a:solidFill>
                <a:schemeClr val="accent2"/>
              </a:solidFill>
              <a:ln w="53975" cmpd="tri">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Oval 139"/>
              <p:cNvSpPr/>
              <p:nvPr/>
            </p:nvSpPr>
            <p:spPr bwMode="auto">
              <a:xfrm>
                <a:off x="10628481" y="5835063"/>
                <a:ext cx="228600" cy="228600"/>
              </a:xfrm>
              <a:prstGeom prst="ellipse">
                <a:avLst/>
              </a:prstGeom>
              <a:solidFill>
                <a:schemeClr val="accent2"/>
              </a:solidFill>
              <a:ln w="53975" cmpd="tri">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Oval 142"/>
              <p:cNvSpPr/>
              <p:nvPr/>
            </p:nvSpPr>
            <p:spPr bwMode="auto">
              <a:xfrm>
                <a:off x="10750014" y="5546750"/>
                <a:ext cx="228600" cy="228600"/>
              </a:xfrm>
              <a:prstGeom prst="ellipse">
                <a:avLst/>
              </a:prstGeom>
              <a:solidFill>
                <a:schemeClr val="accent2"/>
              </a:solidFill>
              <a:ln w="53975" cmpd="tri">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Oval 145"/>
              <p:cNvSpPr/>
              <p:nvPr/>
            </p:nvSpPr>
            <p:spPr bwMode="auto">
              <a:xfrm>
                <a:off x="9457797" y="4358292"/>
                <a:ext cx="228600" cy="228600"/>
              </a:xfrm>
              <a:prstGeom prst="ellipse">
                <a:avLst/>
              </a:prstGeom>
              <a:solidFill>
                <a:schemeClr val="accent2"/>
              </a:solidFill>
              <a:ln w="53975" cmpd="tri">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p:cNvSpPr/>
              <p:nvPr/>
            </p:nvSpPr>
            <p:spPr bwMode="auto">
              <a:xfrm>
                <a:off x="9366357" y="4144932"/>
                <a:ext cx="228600" cy="228600"/>
              </a:xfrm>
              <a:prstGeom prst="ellipse">
                <a:avLst/>
              </a:prstGeom>
              <a:solidFill>
                <a:schemeClr val="accent2"/>
              </a:solidFill>
              <a:ln w="53975" cmpd="tri">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Oval 152"/>
              <p:cNvSpPr/>
              <p:nvPr/>
            </p:nvSpPr>
            <p:spPr bwMode="auto">
              <a:xfrm>
                <a:off x="9748023" y="3369808"/>
                <a:ext cx="228600" cy="228600"/>
              </a:xfrm>
              <a:prstGeom prst="ellipse">
                <a:avLst/>
              </a:prstGeom>
              <a:solidFill>
                <a:schemeClr val="accent2"/>
              </a:solidFill>
              <a:ln w="53975" cmpd="tri">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5" name="Group 154"/>
              <p:cNvGrpSpPr/>
              <p:nvPr/>
            </p:nvGrpSpPr>
            <p:grpSpPr>
              <a:xfrm>
                <a:off x="8833239" y="3910895"/>
                <a:ext cx="228600" cy="228600"/>
                <a:chOff x="1844978" y="2649911"/>
                <a:chExt cx="91440" cy="91440"/>
              </a:xfrm>
            </p:grpSpPr>
            <p:sp>
              <p:nvSpPr>
                <p:cNvPr id="156" name="Oval 155"/>
                <p:cNvSpPr/>
                <p:nvPr/>
              </p:nvSpPr>
              <p:spPr bwMode="auto">
                <a:xfrm>
                  <a:off x="1844978" y="2649911"/>
                  <a:ext cx="91440" cy="91440"/>
                </a:xfrm>
                <a:prstGeom prst="ellipse">
                  <a:avLst/>
                </a:prstGeom>
                <a:solidFill>
                  <a:schemeClr val="tx1"/>
                </a:solidFill>
                <a:ln w="53975" cmpd="tri">
                  <a:solidFill>
                    <a:schemeClr val="accent3"/>
                  </a:solidFill>
                  <a:prstDash val="solid"/>
                  <a:headEnd type="none" w="med" len="med"/>
                  <a:tailEnd type="none" w="med" len="med"/>
                </a:ln>
                <a:effectLst>
                  <a:glow rad="63500">
                    <a:schemeClr val="accent2">
                      <a:satMod val="175000"/>
                      <a:alpha val="6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Oval 156"/>
                <p:cNvSpPr/>
                <p:nvPr/>
              </p:nvSpPr>
              <p:spPr bwMode="auto">
                <a:xfrm>
                  <a:off x="1864564" y="2667116"/>
                  <a:ext cx="52267" cy="52267"/>
                </a:xfrm>
                <a:prstGeom prst="ellipse">
                  <a:avLst/>
                </a:prstGeom>
                <a:solidFill>
                  <a:schemeClr val="tx1"/>
                </a:solidFill>
                <a:ln w="53975" cmpd="tri">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8" name="Group 157"/>
              <p:cNvGrpSpPr/>
              <p:nvPr/>
            </p:nvGrpSpPr>
            <p:grpSpPr>
              <a:xfrm>
                <a:off x="8693258" y="3795666"/>
                <a:ext cx="228600" cy="228600"/>
                <a:chOff x="1844978" y="2649911"/>
                <a:chExt cx="91440" cy="91440"/>
              </a:xfrm>
              <a:solidFill>
                <a:schemeClr val="tx1"/>
              </a:solidFill>
              <a:effectLst/>
            </p:grpSpPr>
            <p:sp>
              <p:nvSpPr>
                <p:cNvPr id="159" name="Oval 158"/>
                <p:cNvSpPr/>
                <p:nvPr/>
              </p:nvSpPr>
              <p:spPr bwMode="auto">
                <a:xfrm>
                  <a:off x="1844978" y="2649911"/>
                  <a:ext cx="91440" cy="91440"/>
                </a:xfrm>
                <a:prstGeom prst="ellipse">
                  <a:avLst/>
                </a:prstGeom>
                <a:grpFill/>
                <a:ln w="53975" cmpd="tri">
                  <a:solidFill>
                    <a:schemeClr val="accent3"/>
                  </a:solidFill>
                  <a:prstDash val="solid"/>
                  <a:headEnd type="none" w="med" len="med"/>
                  <a:tailEnd type="none" w="med" len="med"/>
                </a:ln>
                <a:effectLst>
                  <a:glow rad="63500">
                    <a:schemeClr val="accent2">
                      <a:satMod val="175000"/>
                      <a:alpha val="6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Oval 159"/>
                <p:cNvSpPr/>
                <p:nvPr/>
              </p:nvSpPr>
              <p:spPr bwMode="auto">
                <a:xfrm>
                  <a:off x="1864564" y="2667116"/>
                  <a:ext cx="52267" cy="52267"/>
                </a:xfrm>
                <a:prstGeom prst="ellipse">
                  <a:avLst/>
                </a:prstGeom>
                <a:grpFill/>
                <a:ln w="53975" cmpd="tri">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4" name="Group 163"/>
              <p:cNvGrpSpPr/>
              <p:nvPr/>
            </p:nvGrpSpPr>
            <p:grpSpPr>
              <a:xfrm>
                <a:off x="8741799" y="3441840"/>
                <a:ext cx="228600" cy="228600"/>
                <a:chOff x="1844978" y="2649911"/>
                <a:chExt cx="91440" cy="91440"/>
              </a:xfrm>
            </p:grpSpPr>
            <p:sp>
              <p:nvSpPr>
                <p:cNvPr id="165" name="Oval 164"/>
                <p:cNvSpPr/>
                <p:nvPr/>
              </p:nvSpPr>
              <p:spPr bwMode="auto">
                <a:xfrm>
                  <a:off x="1844978" y="2649911"/>
                  <a:ext cx="91440" cy="91440"/>
                </a:xfrm>
                <a:prstGeom prst="ellipse">
                  <a:avLst/>
                </a:prstGeom>
                <a:solidFill>
                  <a:schemeClr val="tx1"/>
                </a:solidFill>
                <a:ln w="53975" cmpd="tri">
                  <a:solidFill>
                    <a:schemeClr val="accent3"/>
                  </a:solidFill>
                  <a:prstDash val="solid"/>
                  <a:headEnd type="none" w="med" len="med"/>
                  <a:tailEnd type="none" w="med" len="med"/>
                </a:ln>
                <a:effectLst>
                  <a:glow rad="63500">
                    <a:schemeClr val="accent2">
                      <a:satMod val="175000"/>
                      <a:alpha val="6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Oval 165"/>
                <p:cNvSpPr/>
                <p:nvPr/>
              </p:nvSpPr>
              <p:spPr bwMode="auto">
                <a:xfrm>
                  <a:off x="1864564" y="2667116"/>
                  <a:ext cx="52267" cy="52267"/>
                </a:xfrm>
                <a:prstGeom prst="ellipse">
                  <a:avLst/>
                </a:prstGeom>
                <a:solidFill>
                  <a:schemeClr val="tx1"/>
                </a:solidFill>
                <a:ln w="53975" cmpd="tri">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7" name="Group 166"/>
              <p:cNvGrpSpPr/>
              <p:nvPr/>
            </p:nvGrpSpPr>
            <p:grpSpPr>
              <a:xfrm>
                <a:off x="9745386" y="2143177"/>
                <a:ext cx="228600" cy="228600"/>
                <a:chOff x="1844978" y="2649911"/>
                <a:chExt cx="91440" cy="91440"/>
              </a:xfrm>
            </p:grpSpPr>
            <p:sp>
              <p:nvSpPr>
                <p:cNvPr id="168" name="Oval 167"/>
                <p:cNvSpPr/>
                <p:nvPr/>
              </p:nvSpPr>
              <p:spPr bwMode="auto">
                <a:xfrm>
                  <a:off x="1844978" y="2649911"/>
                  <a:ext cx="91440" cy="91440"/>
                </a:xfrm>
                <a:prstGeom prst="ellipse">
                  <a:avLst/>
                </a:prstGeom>
                <a:solidFill>
                  <a:schemeClr val="tx1"/>
                </a:solidFill>
                <a:ln w="53975" cmpd="tri">
                  <a:solidFill>
                    <a:schemeClr val="accent3"/>
                  </a:solidFill>
                  <a:prstDash val="solid"/>
                  <a:headEnd type="none" w="med" len="med"/>
                  <a:tailEnd type="none" w="med" len="med"/>
                </a:ln>
                <a:effectLst>
                  <a:glow rad="63500">
                    <a:schemeClr val="accent2">
                      <a:satMod val="175000"/>
                      <a:alpha val="6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9" name="Oval 168"/>
                <p:cNvSpPr/>
                <p:nvPr/>
              </p:nvSpPr>
              <p:spPr bwMode="auto">
                <a:xfrm>
                  <a:off x="1864564" y="2667116"/>
                  <a:ext cx="52267" cy="52267"/>
                </a:xfrm>
                <a:prstGeom prst="ellipse">
                  <a:avLst/>
                </a:prstGeom>
                <a:solidFill>
                  <a:schemeClr val="tx1"/>
                </a:solidFill>
                <a:ln w="53975" cmpd="tri">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70" name="Group 169"/>
              <p:cNvGrpSpPr/>
              <p:nvPr/>
            </p:nvGrpSpPr>
            <p:grpSpPr>
              <a:xfrm>
                <a:off x="10714020" y="2424507"/>
                <a:ext cx="228600" cy="228600"/>
                <a:chOff x="1844978" y="2649911"/>
                <a:chExt cx="91440" cy="91440"/>
              </a:xfrm>
            </p:grpSpPr>
            <p:sp>
              <p:nvSpPr>
                <p:cNvPr id="171" name="Oval 170"/>
                <p:cNvSpPr/>
                <p:nvPr/>
              </p:nvSpPr>
              <p:spPr bwMode="auto">
                <a:xfrm>
                  <a:off x="1844978" y="2649911"/>
                  <a:ext cx="91440" cy="91440"/>
                </a:xfrm>
                <a:prstGeom prst="ellipse">
                  <a:avLst/>
                </a:prstGeom>
                <a:solidFill>
                  <a:schemeClr val="tx1"/>
                </a:solidFill>
                <a:ln w="53975" cmpd="tri">
                  <a:solidFill>
                    <a:schemeClr val="accent3"/>
                  </a:solidFill>
                  <a:prstDash val="solid"/>
                  <a:headEnd type="none" w="med" len="med"/>
                  <a:tailEnd type="none" w="med" len="med"/>
                </a:ln>
                <a:effectLst>
                  <a:glow rad="63500">
                    <a:schemeClr val="accent2">
                      <a:satMod val="175000"/>
                      <a:alpha val="6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Oval 171"/>
                <p:cNvSpPr/>
                <p:nvPr/>
              </p:nvSpPr>
              <p:spPr bwMode="auto">
                <a:xfrm>
                  <a:off x="1864564" y="2667116"/>
                  <a:ext cx="52267" cy="52267"/>
                </a:xfrm>
                <a:prstGeom prst="ellipse">
                  <a:avLst/>
                </a:prstGeom>
                <a:solidFill>
                  <a:schemeClr val="tx1"/>
                </a:solidFill>
                <a:ln w="53975" cmpd="tri">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80" name="Oval 179"/>
              <p:cNvSpPr/>
              <p:nvPr/>
            </p:nvSpPr>
            <p:spPr bwMode="auto">
              <a:xfrm>
                <a:off x="4788093" y="4992255"/>
                <a:ext cx="228600" cy="228600"/>
              </a:xfrm>
              <a:prstGeom prst="ellipse">
                <a:avLst/>
              </a:prstGeom>
              <a:solidFill>
                <a:schemeClr val="accent2"/>
              </a:solidFill>
              <a:ln w="53975" cmpd="tri">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5" name="Oval 284"/>
              <p:cNvSpPr/>
              <p:nvPr/>
            </p:nvSpPr>
            <p:spPr bwMode="auto">
              <a:xfrm>
                <a:off x="3020732" y="2588226"/>
                <a:ext cx="228600" cy="228600"/>
              </a:xfrm>
              <a:prstGeom prst="ellipse">
                <a:avLst/>
              </a:prstGeom>
              <a:solidFill>
                <a:schemeClr val="accent2"/>
              </a:solidFill>
              <a:ln w="53975" cmpd="tri">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0" name="Oval 289"/>
              <p:cNvSpPr/>
              <p:nvPr/>
            </p:nvSpPr>
            <p:spPr bwMode="auto">
              <a:xfrm>
                <a:off x="3337445" y="2493407"/>
                <a:ext cx="228600" cy="228600"/>
              </a:xfrm>
              <a:prstGeom prst="ellipse">
                <a:avLst/>
              </a:prstGeom>
              <a:solidFill>
                <a:schemeClr val="accent1"/>
              </a:solidFill>
              <a:ln w="53975" cmpd="tri">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1" name="Oval 290"/>
              <p:cNvSpPr/>
              <p:nvPr/>
            </p:nvSpPr>
            <p:spPr bwMode="auto">
              <a:xfrm>
                <a:off x="3725205" y="2888055"/>
                <a:ext cx="228600" cy="228600"/>
              </a:xfrm>
              <a:prstGeom prst="ellipse">
                <a:avLst/>
              </a:prstGeom>
              <a:solidFill>
                <a:schemeClr val="accent1"/>
              </a:solidFill>
              <a:ln w="53975" cmpd="tri">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2" name="Oval 291"/>
              <p:cNvSpPr/>
              <p:nvPr/>
            </p:nvSpPr>
            <p:spPr bwMode="auto">
              <a:xfrm>
                <a:off x="4215892" y="3603232"/>
                <a:ext cx="228600" cy="228600"/>
              </a:xfrm>
              <a:prstGeom prst="ellipse">
                <a:avLst/>
              </a:prstGeom>
              <a:solidFill>
                <a:schemeClr val="accent1"/>
              </a:solidFill>
              <a:ln w="53975" cmpd="tri">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4" name="Oval 293"/>
              <p:cNvSpPr/>
              <p:nvPr/>
            </p:nvSpPr>
            <p:spPr bwMode="auto">
              <a:xfrm>
                <a:off x="11155743" y="2088448"/>
                <a:ext cx="228600" cy="228600"/>
              </a:xfrm>
              <a:prstGeom prst="ellipse">
                <a:avLst/>
              </a:prstGeom>
              <a:solidFill>
                <a:schemeClr val="accent1"/>
              </a:solidFill>
              <a:ln w="53975" cmpd="tri">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Oval 295"/>
              <p:cNvSpPr/>
              <p:nvPr/>
            </p:nvSpPr>
            <p:spPr bwMode="auto">
              <a:xfrm>
                <a:off x="11025919" y="2359517"/>
                <a:ext cx="228600" cy="228600"/>
              </a:xfrm>
              <a:prstGeom prst="ellipse">
                <a:avLst/>
              </a:prstGeom>
              <a:solidFill>
                <a:schemeClr val="accent2"/>
              </a:solidFill>
              <a:ln w="53975" cmpd="tri">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9" name="Oval 298"/>
              <p:cNvSpPr/>
              <p:nvPr/>
            </p:nvSpPr>
            <p:spPr bwMode="auto">
              <a:xfrm>
                <a:off x="11204326" y="2303487"/>
                <a:ext cx="228600" cy="228600"/>
              </a:xfrm>
              <a:prstGeom prst="ellipse">
                <a:avLst/>
              </a:prstGeom>
              <a:solidFill>
                <a:schemeClr val="accent2"/>
              </a:solidFill>
              <a:ln w="53975" cmpd="tri">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1" name="Oval 300"/>
              <p:cNvSpPr/>
              <p:nvPr/>
            </p:nvSpPr>
            <p:spPr bwMode="auto">
              <a:xfrm>
                <a:off x="2985214" y="3063780"/>
                <a:ext cx="228600" cy="228600"/>
              </a:xfrm>
              <a:prstGeom prst="ellipse">
                <a:avLst/>
              </a:prstGeom>
              <a:solidFill>
                <a:schemeClr val="accent1"/>
              </a:solidFill>
              <a:ln w="53975" cmpd="tri">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2" name="Oval 301"/>
              <p:cNvSpPr/>
              <p:nvPr/>
            </p:nvSpPr>
            <p:spPr bwMode="auto">
              <a:xfrm>
                <a:off x="7106431" y="2034446"/>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4" name="Oval 303"/>
              <p:cNvSpPr/>
              <p:nvPr/>
            </p:nvSpPr>
            <p:spPr bwMode="auto">
              <a:xfrm>
                <a:off x="6925313" y="2557796"/>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5" name="Oval 304"/>
              <p:cNvSpPr/>
              <p:nvPr/>
            </p:nvSpPr>
            <p:spPr bwMode="auto">
              <a:xfrm>
                <a:off x="11515809" y="6257082"/>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Oval 186"/>
              <p:cNvSpPr/>
              <p:nvPr/>
            </p:nvSpPr>
            <p:spPr bwMode="auto">
              <a:xfrm>
                <a:off x="4844819" y="5189669"/>
                <a:ext cx="228600" cy="228600"/>
              </a:xfrm>
              <a:prstGeom prst="ellipse">
                <a:avLst/>
              </a:prstGeom>
              <a:solidFill>
                <a:schemeClr val="accent2"/>
              </a:solidFill>
              <a:ln w="53975" cmpd="tri">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8" name="Group 187"/>
              <p:cNvGrpSpPr/>
              <p:nvPr/>
            </p:nvGrpSpPr>
            <p:grpSpPr>
              <a:xfrm>
                <a:off x="8537263" y="3665047"/>
                <a:ext cx="228600" cy="228600"/>
                <a:chOff x="1844978" y="2649911"/>
                <a:chExt cx="91440" cy="91440"/>
              </a:xfrm>
              <a:solidFill>
                <a:schemeClr val="tx1"/>
              </a:solidFill>
              <a:effectLst/>
            </p:grpSpPr>
            <p:sp>
              <p:nvSpPr>
                <p:cNvPr id="193" name="Oval 192"/>
                <p:cNvSpPr/>
                <p:nvPr/>
              </p:nvSpPr>
              <p:spPr bwMode="auto">
                <a:xfrm>
                  <a:off x="1844978" y="2649911"/>
                  <a:ext cx="91440" cy="91440"/>
                </a:xfrm>
                <a:prstGeom prst="ellipse">
                  <a:avLst/>
                </a:prstGeom>
                <a:grpFill/>
                <a:ln w="53975" cmpd="tri">
                  <a:solidFill>
                    <a:schemeClr val="accent3"/>
                  </a:solidFill>
                  <a:prstDash val="solid"/>
                  <a:headEnd type="none" w="med" len="med"/>
                  <a:tailEnd type="none" w="med" len="med"/>
                </a:ln>
                <a:effectLst>
                  <a:glow rad="63500">
                    <a:schemeClr val="accent2">
                      <a:satMod val="175000"/>
                      <a:alpha val="6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Oval 193"/>
                <p:cNvSpPr/>
                <p:nvPr/>
              </p:nvSpPr>
              <p:spPr bwMode="auto">
                <a:xfrm>
                  <a:off x="1864564" y="2667116"/>
                  <a:ext cx="52267" cy="52267"/>
                </a:xfrm>
                <a:prstGeom prst="ellipse">
                  <a:avLst/>
                </a:prstGeom>
                <a:grpFill/>
                <a:ln w="53975" cmpd="tri">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1" name="Group 180"/>
              <p:cNvGrpSpPr/>
              <p:nvPr/>
            </p:nvGrpSpPr>
            <p:grpSpPr>
              <a:xfrm>
                <a:off x="2492558" y="1548451"/>
                <a:ext cx="8545957" cy="4426826"/>
                <a:chOff x="2492558" y="1548451"/>
                <a:chExt cx="8545957" cy="4426826"/>
              </a:xfrm>
            </p:grpSpPr>
            <p:sp>
              <p:nvSpPr>
                <p:cNvPr id="182" name="Oval 181"/>
                <p:cNvSpPr/>
                <p:nvPr/>
              </p:nvSpPr>
              <p:spPr bwMode="auto">
                <a:xfrm>
                  <a:off x="3632582" y="2907366"/>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3" name="Oval 182"/>
                <p:cNvSpPr/>
                <p:nvPr/>
              </p:nvSpPr>
              <p:spPr bwMode="auto">
                <a:xfrm>
                  <a:off x="3365802" y="2367630"/>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4" name="Oval 183"/>
                <p:cNvSpPr/>
                <p:nvPr/>
              </p:nvSpPr>
              <p:spPr bwMode="auto">
                <a:xfrm>
                  <a:off x="3126646" y="2931372"/>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5" name="Oval 184"/>
                <p:cNvSpPr/>
                <p:nvPr/>
              </p:nvSpPr>
              <p:spPr bwMode="auto">
                <a:xfrm>
                  <a:off x="2548496" y="2966414"/>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9" name="Oval 198"/>
                <p:cNvSpPr/>
                <p:nvPr/>
              </p:nvSpPr>
              <p:spPr bwMode="auto">
                <a:xfrm>
                  <a:off x="2492558" y="2270722"/>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0" name="Oval 199"/>
                <p:cNvSpPr/>
                <p:nvPr/>
              </p:nvSpPr>
              <p:spPr bwMode="auto">
                <a:xfrm>
                  <a:off x="2517050" y="2537531"/>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1" name="Oval 200"/>
                <p:cNvSpPr/>
                <p:nvPr/>
              </p:nvSpPr>
              <p:spPr bwMode="auto">
                <a:xfrm>
                  <a:off x="3809595" y="2740017"/>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2" name="Oval 201"/>
                <p:cNvSpPr/>
                <p:nvPr/>
              </p:nvSpPr>
              <p:spPr bwMode="auto">
                <a:xfrm>
                  <a:off x="6626823" y="2019120"/>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3" name="Oval 202"/>
                <p:cNvSpPr/>
                <p:nvPr/>
              </p:nvSpPr>
              <p:spPr bwMode="auto">
                <a:xfrm>
                  <a:off x="6206271" y="2263806"/>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4" name="Oval 203"/>
                <p:cNvSpPr/>
                <p:nvPr/>
              </p:nvSpPr>
              <p:spPr bwMode="auto">
                <a:xfrm>
                  <a:off x="9670924" y="3369129"/>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5" name="Oval 204"/>
                <p:cNvSpPr/>
                <p:nvPr/>
              </p:nvSpPr>
              <p:spPr bwMode="auto">
                <a:xfrm>
                  <a:off x="10773745" y="5883837"/>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6" name="Oval 205"/>
                <p:cNvSpPr/>
                <p:nvPr/>
              </p:nvSpPr>
              <p:spPr bwMode="auto">
                <a:xfrm>
                  <a:off x="10339900" y="2948134"/>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7" name="Oval 206"/>
                <p:cNvSpPr/>
                <p:nvPr/>
              </p:nvSpPr>
              <p:spPr bwMode="auto">
                <a:xfrm>
                  <a:off x="9502683" y="4416972"/>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8" name="Oval 207"/>
                <p:cNvSpPr/>
                <p:nvPr/>
              </p:nvSpPr>
              <p:spPr bwMode="auto">
                <a:xfrm>
                  <a:off x="10947075" y="5402100"/>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9" name="Oval 208"/>
                <p:cNvSpPr/>
                <p:nvPr/>
              </p:nvSpPr>
              <p:spPr bwMode="auto">
                <a:xfrm>
                  <a:off x="10579529" y="2632916"/>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0" name="Oval 209"/>
                <p:cNvSpPr/>
                <p:nvPr/>
              </p:nvSpPr>
              <p:spPr bwMode="auto">
                <a:xfrm>
                  <a:off x="4024677" y="2447071"/>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1" name="Oval 210"/>
                <p:cNvSpPr/>
                <p:nvPr/>
              </p:nvSpPr>
              <p:spPr bwMode="auto">
                <a:xfrm>
                  <a:off x="3650100" y="3124146"/>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2" name="Oval 211"/>
                <p:cNvSpPr/>
                <p:nvPr/>
              </p:nvSpPr>
              <p:spPr bwMode="auto">
                <a:xfrm>
                  <a:off x="3893010" y="2578714"/>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3" name="Oval 212"/>
                <p:cNvSpPr/>
                <p:nvPr/>
              </p:nvSpPr>
              <p:spPr bwMode="auto">
                <a:xfrm>
                  <a:off x="4131397" y="2297515"/>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4" name="Oval 213"/>
                <p:cNvSpPr/>
                <p:nvPr/>
              </p:nvSpPr>
              <p:spPr bwMode="auto">
                <a:xfrm>
                  <a:off x="6378132" y="2420870"/>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5" name="Oval 214"/>
                <p:cNvSpPr/>
                <p:nvPr/>
              </p:nvSpPr>
              <p:spPr bwMode="auto">
                <a:xfrm>
                  <a:off x="6749884" y="2179282"/>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6" name="Oval 215"/>
                <p:cNvSpPr/>
                <p:nvPr/>
              </p:nvSpPr>
              <p:spPr bwMode="auto">
                <a:xfrm>
                  <a:off x="6172766" y="2541897"/>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7" name="Oval 216"/>
                <p:cNvSpPr/>
                <p:nvPr/>
              </p:nvSpPr>
              <p:spPr bwMode="auto">
                <a:xfrm>
                  <a:off x="6862031" y="2713935"/>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8" name="Oval 217"/>
                <p:cNvSpPr/>
                <p:nvPr/>
              </p:nvSpPr>
              <p:spPr bwMode="auto">
                <a:xfrm>
                  <a:off x="6610691" y="2454517"/>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9" name="Oval 218"/>
                <p:cNvSpPr/>
                <p:nvPr/>
              </p:nvSpPr>
              <p:spPr bwMode="auto">
                <a:xfrm>
                  <a:off x="6452704" y="2193814"/>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0" name="Oval 219"/>
                <p:cNvSpPr/>
                <p:nvPr/>
              </p:nvSpPr>
              <p:spPr bwMode="auto">
                <a:xfrm>
                  <a:off x="6452704" y="1854283"/>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1" name="Oval 220"/>
                <p:cNvSpPr/>
                <p:nvPr/>
              </p:nvSpPr>
              <p:spPr bwMode="auto">
                <a:xfrm>
                  <a:off x="6581103" y="1630081"/>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2" name="Oval 221"/>
                <p:cNvSpPr/>
                <p:nvPr/>
              </p:nvSpPr>
              <p:spPr bwMode="auto">
                <a:xfrm>
                  <a:off x="6780742" y="1548451"/>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3" name="Oval 222"/>
                <p:cNvSpPr/>
                <p:nvPr/>
              </p:nvSpPr>
              <p:spPr bwMode="auto">
                <a:xfrm>
                  <a:off x="10079800" y="2581346"/>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4" name="Oval 223"/>
                <p:cNvSpPr/>
                <p:nvPr/>
              </p:nvSpPr>
              <p:spPr bwMode="auto">
                <a:xfrm>
                  <a:off x="9801129" y="3173355"/>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9" name="Oval 308"/>
                <p:cNvSpPr/>
                <p:nvPr/>
              </p:nvSpPr>
              <p:spPr bwMode="auto">
                <a:xfrm>
                  <a:off x="9348446" y="4216242"/>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0" name="Oval 309"/>
                <p:cNvSpPr/>
                <p:nvPr/>
              </p:nvSpPr>
              <p:spPr bwMode="auto">
                <a:xfrm>
                  <a:off x="9641058" y="4628600"/>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1" name="Oval 310"/>
                <p:cNvSpPr/>
                <p:nvPr/>
              </p:nvSpPr>
              <p:spPr bwMode="auto">
                <a:xfrm>
                  <a:off x="6036197" y="2832939"/>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sp>
        <p:nvSpPr>
          <p:cNvPr id="147" name="TextBox 146"/>
          <p:cNvSpPr txBox="1"/>
          <p:nvPr/>
        </p:nvSpPr>
        <p:spPr>
          <a:xfrm>
            <a:off x="1" y="-7295"/>
            <a:ext cx="12192000" cy="1050007"/>
          </a:xfrm>
          <a:prstGeom prst="rect">
            <a:avLst/>
          </a:prstGeom>
          <a:solidFill>
            <a:srgbClr val="00188F"/>
          </a:solidFill>
        </p:spPr>
        <p:txBody>
          <a:bodyPr wrap="square" lIns="89642" tIns="89642" rIns="89642" bIns="89642" rtlCol="0">
            <a:spAutoFit/>
          </a:bodyPr>
          <a:lstStyle/>
          <a:p>
            <a:pPr marL="0" marR="0" lvl="0" indent="0" defTabSz="913505" eaLnBrk="0" fontAlgn="base" latinLnBrk="0" hangingPunct="0">
              <a:lnSpc>
                <a:spcPct val="90000"/>
              </a:lnSpc>
              <a:spcBef>
                <a:spcPct val="0"/>
              </a:spcBef>
              <a:spcAft>
                <a:spcPts val="588"/>
              </a:spcAft>
              <a:buClrTx/>
              <a:buSzTx/>
              <a:buFontTx/>
              <a:buNone/>
              <a:tabLst/>
              <a:defRPr/>
            </a:pPr>
            <a:r>
              <a:rPr kumimoji="0" lang="en-US" sz="3529" b="1" i="0" u="none" strike="noStrike" kern="0" cap="none" spc="0" normalizeH="0" baseline="0" noProof="0" dirty="0">
                <a:ln>
                  <a:noFill/>
                </a:ln>
                <a:solidFill>
                  <a:srgbClr val="7FBA00"/>
                </a:solidFill>
                <a:effectLst/>
                <a:uLnTx/>
                <a:uFillTx/>
                <a:latin typeface="Segoe UI Light"/>
                <a:ea typeface="MS PGothic" panose="020B0600070205080204" pitchFamily="34" charset="-128"/>
              </a:rPr>
              <a:t>Microsoft’s network is one of the two largest in the world</a:t>
            </a:r>
            <a:br>
              <a:rPr kumimoji="0" lang="en-US" sz="3529" b="1" i="0" u="none" strike="noStrike" kern="0" cap="none" spc="0" normalizeH="0" baseline="0" noProof="0" dirty="0">
                <a:ln>
                  <a:noFill/>
                </a:ln>
                <a:solidFill>
                  <a:srgbClr val="7FBA00"/>
                </a:solidFill>
                <a:effectLst/>
                <a:uLnTx/>
                <a:uFillTx/>
                <a:latin typeface="Segoe UI Light"/>
                <a:ea typeface="MS PGothic" panose="020B0600070205080204" pitchFamily="34" charset="-128"/>
              </a:rPr>
            </a:br>
            <a:r>
              <a:rPr kumimoji="0" lang="en-US" sz="2745" b="1" i="0" u="none" strike="noStrike" kern="0" cap="none" spc="0" normalizeH="0" baseline="0" noProof="0" dirty="0">
                <a:ln>
                  <a:noFill/>
                </a:ln>
                <a:solidFill>
                  <a:srgbClr val="7FBA00"/>
                </a:solidFill>
                <a:effectLst/>
                <a:uLnTx/>
                <a:uFillTx/>
                <a:latin typeface="Segoe UI Light"/>
                <a:ea typeface="MS PGothic" panose="020B0600070205080204" pitchFamily="34" charset="-128"/>
              </a:rPr>
              <a:t>(the other one is NOT Amazon’s – it’s the US Government)</a:t>
            </a:r>
            <a:endParaRPr kumimoji="0" lang="en-US" sz="3529" b="1" i="0" u="none" strike="noStrike" kern="0" cap="none" spc="0" normalizeH="0" baseline="0" noProof="0" dirty="0">
              <a:ln>
                <a:noFill/>
              </a:ln>
              <a:solidFill>
                <a:srgbClr val="7FBA00"/>
              </a:solidFill>
              <a:effectLst/>
              <a:uLnTx/>
              <a:uFillTx/>
              <a:latin typeface="Segoe UI Light"/>
              <a:ea typeface="MS PGothic" panose="020B0600070205080204" pitchFamily="34" charset="-128"/>
            </a:endParaRPr>
          </a:p>
        </p:txBody>
      </p:sp>
    </p:spTree>
    <p:extLst>
      <p:ext uri="{BB962C8B-B14F-4D97-AF65-F5344CB8AC3E}">
        <p14:creationId xmlns:p14="http://schemas.microsoft.com/office/powerpoint/2010/main" val="848254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196"/>
                                        </p:tgtEl>
                                        <p:attrNameLst>
                                          <p:attrName>style.visibility</p:attrName>
                                        </p:attrNameLst>
                                      </p:cBhvr>
                                      <p:to>
                                        <p:strVal val="visible"/>
                                      </p:to>
                                    </p:set>
                                    <p:anim calcmode="lin" valueType="num">
                                      <p:cBhvr>
                                        <p:cTn id="15" dur="500" fill="hold"/>
                                        <p:tgtEl>
                                          <p:spTgt spid="196"/>
                                        </p:tgtEl>
                                        <p:attrNameLst>
                                          <p:attrName>ppt_w</p:attrName>
                                        </p:attrNameLst>
                                      </p:cBhvr>
                                      <p:tavLst>
                                        <p:tav tm="0">
                                          <p:val>
                                            <p:fltVal val="0"/>
                                          </p:val>
                                        </p:tav>
                                        <p:tav tm="100000">
                                          <p:val>
                                            <p:strVal val="#ppt_w"/>
                                          </p:val>
                                        </p:tav>
                                      </p:tavLst>
                                    </p:anim>
                                    <p:anim calcmode="lin" valueType="num">
                                      <p:cBhvr>
                                        <p:cTn id="16" dur="500" fill="hold"/>
                                        <p:tgtEl>
                                          <p:spTgt spid="196"/>
                                        </p:tgtEl>
                                        <p:attrNameLst>
                                          <p:attrName>ppt_h</p:attrName>
                                        </p:attrNameLst>
                                      </p:cBhvr>
                                      <p:tavLst>
                                        <p:tav tm="0">
                                          <p:val>
                                            <p:fltVal val="0"/>
                                          </p:val>
                                        </p:tav>
                                        <p:tav tm="100000">
                                          <p:val>
                                            <p:strVal val="#ppt_h"/>
                                          </p:val>
                                        </p:tav>
                                      </p:tavLst>
                                    </p:anim>
                                    <p:animEffect transition="in" filter="fade">
                                      <p:cBhvr>
                                        <p:cTn id="17" dur="500"/>
                                        <p:tgtEl>
                                          <p:spTgt spid="19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7"/>
                                        </p:tgtEl>
                                        <p:attrNameLst>
                                          <p:attrName>style.visibility</p:attrName>
                                        </p:attrNameLst>
                                      </p:cBhvr>
                                      <p:to>
                                        <p:strVal val="visible"/>
                                      </p:to>
                                    </p:set>
                                    <p:animEffect transition="in" filter="fade">
                                      <p:cBhvr>
                                        <p:cTn id="20" dur="10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4B98B-2F2A-4615-A1AF-BD02B3F1156C}"/>
              </a:ext>
            </a:extLst>
          </p:cNvPr>
          <p:cNvSpPr>
            <a:spLocks noGrp="1"/>
          </p:cNvSpPr>
          <p:nvPr>
            <p:ph type="title"/>
          </p:nvPr>
        </p:nvSpPr>
        <p:spPr/>
        <p:txBody>
          <a:bodyPr/>
          <a:lstStyle/>
          <a:p>
            <a:endParaRPr lang="en-US"/>
          </a:p>
        </p:txBody>
      </p:sp>
      <p:grpSp>
        <p:nvGrpSpPr>
          <p:cNvPr id="5" name="Group 4">
            <a:extLst>
              <a:ext uri="{FF2B5EF4-FFF2-40B4-BE49-F238E27FC236}">
                <a16:creationId xmlns:a16="http://schemas.microsoft.com/office/drawing/2014/main" id="{1807E504-FB97-4345-A27A-4E6B0FA9233C}"/>
              </a:ext>
            </a:extLst>
          </p:cNvPr>
          <p:cNvGrpSpPr/>
          <p:nvPr/>
        </p:nvGrpSpPr>
        <p:grpSpPr>
          <a:xfrm>
            <a:off x="0" y="236986"/>
            <a:ext cx="12192000" cy="6570211"/>
            <a:chOff x="0" y="236986"/>
            <a:chExt cx="12192000" cy="6570211"/>
          </a:xfrm>
        </p:grpSpPr>
        <p:pic>
          <p:nvPicPr>
            <p:cNvPr id="3" name="Picture 2">
              <a:extLst>
                <a:ext uri="{FF2B5EF4-FFF2-40B4-BE49-F238E27FC236}">
                  <a16:creationId xmlns:a16="http://schemas.microsoft.com/office/drawing/2014/main" id="{A0B8255C-32ED-4CDD-BF40-16CAC7AD02C0}"/>
                </a:ext>
              </a:extLst>
            </p:cNvPr>
            <p:cNvPicPr>
              <a:picLocks noChangeAspect="1"/>
            </p:cNvPicPr>
            <p:nvPr/>
          </p:nvPicPr>
          <p:blipFill>
            <a:blip r:embed="rId3"/>
            <a:stretch>
              <a:fillRect/>
            </a:stretch>
          </p:blipFill>
          <p:spPr>
            <a:xfrm>
              <a:off x="0" y="236986"/>
              <a:ext cx="12192000" cy="6384027"/>
            </a:xfrm>
            <a:prstGeom prst="rect">
              <a:avLst/>
            </a:prstGeom>
          </p:spPr>
        </p:pic>
        <p:sp>
          <p:nvSpPr>
            <p:cNvPr id="4" name="Rectangle 3">
              <a:extLst>
                <a:ext uri="{FF2B5EF4-FFF2-40B4-BE49-F238E27FC236}">
                  <a16:creationId xmlns:a16="http://schemas.microsoft.com/office/drawing/2014/main" id="{A559AC24-3C0E-4255-8DA4-956CACD3DB1E}"/>
                </a:ext>
              </a:extLst>
            </p:cNvPr>
            <p:cNvSpPr/>
            <p:nvPr/>
          </p:nvSpPr>
          <p:spPr bwMode="auto">
            <a:xfrm>
              <a:off x="187569" y="6525843"/>
              <a:ext cx="2282093" cy="281354"/>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82313472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6C93D4-77E7-4BFB-BAC9-EE6CABFF9645}"/>
              </a:ext>
            </a:extLst>
          </p:cNvPr>
          <p:cNvPicPr>
            <a:picLocks noChangeAspect="1"/>
          </p:cNvPicPr>
          <p:nvPr/>
        </p:nvPicPr>
        <p:blipFill>
          <a:blip r:embed="rId3"/>
          <a:stretch>
            <a:fillRect/>
          </a:stretch>
        </p:blipFill>
        <p:spPr>
          <a:xfrm>
            <a:off x="1555363" y="0"/>
            <a:ext cx="9081274" cy="6858000"/>
          </a:xfrm>
          <a:prstGeom prst="rect">
            <a:avLst/>
          </a:prstGeom>
        </p:spPr>
      </p:pic>
    </p:spTree>
    <p:extLst>
      <p:ext uri="{BB962C8B-B14F-4D97-AF65-F5344CB8AC3E}">
        <p14:creationId xmlns:p14="http://schemas.microsoft.com/office/powerpoint/2010/main" val="364647416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Rectangle 133"/>
          <p:cNvSpPr/>
          <p:nvPr/>
        </p:nvSpPr>
        <p:spPr bwMode="auto">
          <a:xfrm>
            <a:off x="7848343" y="1198063"/>
            <a:ext cx="1627734" cy="4246897"/>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Access</a:t>
            </a:r>
          </a:p>
        </p:txBody>
      </p:sp>
      <p:sp>
        <p:nvSpPr>
          <p:cNvPr id="27" name="Title 26"/>
          <p:cNvSpPr>
            <a:spLocks noGrp="1"/>
          </p:cNvSpPr>
          <p:nvPr>
            <p:ph type="title"/>
          </p:nvPr>
        </p:nvSpPr>
        <p:spPr>
          <a:xfrm>
            <a:off x="269240" y="289513"/>
            <a:ext cx="6766560" cy="673778"/>
          </a:xfrm>
        </p:spPr>
        <p:txBody>
          <a:bodyPr/>
          <a:lstStyle/>
          <a:p>
            <a:r>
              <a:rPr lang="en-US" dirty="0"/>
              <a:t>Enterprise Data Platform</a:t>
            </a:r>
          </a:p>
        </p:txBody>
      </p:sp>
      <p:sp>
        <p:nvSpPr>
          <p:cNvPr id="131" name="Rectangle 130"/>
          <p:cNvSpPr/>
          <p:nvPr/>
        </p:nvSpPr>
        <p:spPr bwMode="auto">
          <a:xfrm>
            <a:off x="2626936" y="1189494"/>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Information Management</a:t>
            </a:r>
          </a:p>
        </p:txBody>
      </p:sp>
      <p:sp>
        <p:nvSpPr>
          <p:cNvPr id="132" name="Rectangle 131"/>
          <p:cNvSpPr/>
          <p:nvPr/>
        </p:nvSpPr>
        <p:spPr bwMode="auto">
          <a:xfrm>
            <a:off x="4367479" y="1189495"/>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Data Stores</a:t>
            </a:r>
          </a:p>
        </p:txBody>
      </p:sp>
      <p:sp>
        <p:nvSpPr>
          <p:cNvPr id="133" name="Rectangle 132"/>
          <p:cNvSpPr/>
          <p:nvPr/>
        </p:nvSpPr>
        <p:spPr bwMode="auto">
          <a:xfrm>
            <a:off x="6108020" y="1182548"/>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Machine Learning and Analytics</a:t>
            </a:r>
          </a:p>
        </p:txBody>
      </p:sp>
      <p:grpSp>
        <p:nvGrpSpPr>
          <p:cNvPr id="5" name="Group 4"/>
          <p:cNvGrpSpPr/>
          <p:nvPr/>
        </p:nvGrpSpPr>
        <p:grpSpPr>
          <a:xfrm>
            <a:off x="9562528" y="1198063"/>
            <a:ext cx="2026402" cy="4274940"/>
            <a:chOff x="9562528" y="1198063"/>
            <a:chExt cx="2026402" cy="4274940"/>
          </a:xfrm>
        </p:grpSpPr>
        <p:sp>
          <p:nvSpPr>
            <p:cNvPr id="206" name="Freeform 205"/>
            <p:cNvSpPr/>
            <p:nvPr/>
          </p:nvSpPr>
          <p:spPr bwMode="auto">
            <a:xfrm flipH="1">
              <a:off x="9562528" y="1198063"/>
              <a:ext cx="116042" cy="4274940"/>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07" name="Straight Connector 206"/>
            <p:cNvCxnSpPr/>
            <p:nvPr/>
          </p:nvCxnSpPr>
          <p:spPr>
            <a:xfrm flipH="1">
              <a:off x="9562528" y="3335531"/>
              <a:ext cx="289008"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8" name="TextBox 207"/>
            <p:cNvSpPr txBox="1"/>
            <p:nvPr/>
          </p:nvSpPr>
          <p:spPr>
            <a:xfrm>
              <a:off x="10305429" y="1490924"/>
              <a:ext cx="1021276" cy="458313"/>
            </a:xfrm>
            <a:prstGeom prst="rect">
              <a:avLst/>
            </a:prstGeom>
            <a:noFill/>
          </p:spPr>
          <p:txBody>
            <a:bodyPr wrap="square" lIns="182828" tIns="146262" rIns="182828" bIns="146262" rtlCol="0">
              <a:spAutoFit/>
            </a:bodyPr>
            <a:lstStyle/>
            <a:p>
              <a:pPr marL="0" marR="0" lvl="0" indent="0" defTabSz="932384"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chemeClr val="bg2"/>
                  </a:solidFill>
                  <a:effectLst/>
                  <a:uLnTx/>
                  <a:uFillTx/>
                  <a:latin typeface="Segoe UI Semilight" panose="020B0402040204020203" pitchFamily="34" charset="0"/>
                  <a:cs typeface="Segoe UI Semilight" panose="020B0402040204020203" pitchFamily="34" charset="0"/>
                </a:rPr>
                <a:t>People</a:t>
              </a:r>
            </a:p>
          </p:txBody>
        </p:sp>
        <p:sp>
          <p:nvSpPr>
            <p:cNvPr id="209" name="TextBox 208"/>
            <p:cNvSpPr txBox="1"/>
            <p:nvPr/>
          </p:nvSpPr>
          <p:spPr>
            <a:xfrm>
              <a:off x="10557259" y="4592621"/>
              <a:ext cx="813484" cy="332399"/>
            </a:xfrm>
            <a:prstGeom prst="rect">
              <a:avLst/>
            </a:prstGeom>
            <a:noFill/>
          </p:spPr>
          <p:txBody>
            <a:bodyPr wrap="square" lIns="0" tIns="0" rIns="0" bIns="0" rtlCol="0">
              <a:spAutoFit/>
            </a:bodyPr>
            <a:lstStyle/>
            <a:p>
              <a:pPr marL="0" marR="0" lvl="0" indent="0" defTabSz="932384"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chemeClr val="bg2"/>
                  </a:solidFill>
                  <a:effectLst/>
                  <a:uLnTx/>
                  <a:uFillTx/>
                  <a:latin typeface="Segoe UI Semilight" panose="020B0402040204020203" pitchFamily="34" charset="0"/>
                  <a:cs typeface="Segoe UI Semilight" panose="020B0402040204020203" pitchFamily="34" charset="0"/>
                </a:rPr>
                <a:t>Automated </a:t>
              </a:r>
              <a:br>
                <a:rPr kumimoji="0" lang="en-US" sz="1200" b="0" i="0" u="none" strike="noStrike" kern="0" cap="none" spc="-30" normalizeH="0" baseline="0" noProof="0" dirty="0">
                  <a:ln>
                    <a:noFill/>
                  </a:ln>
                  <a:solidFill>
                    <a:schemeClr val="bg2"/>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chemeClr val="bg2"/>
                  </a:solidFill>
                  <a:effectLst/>
                  <a:uLnTx/>
                  <a:uFillTx/>
                  <a:latin typeface="Segoe UI Semilight" panose="020B0402040204020203" pitchFamily="34" charset="0"/>
                  <a:cs typeface="Segoe UI Semilight" panose="020B0402040204020203" pitchFamily="34" charset="0"/>
                </a:rPr>
                <a:t>Systems</a:t>
              </a:r>
            </a:p>
          </p:txBody>
        </p:sp>
        <p:grpSp>
          <p:nvGrpSpPr>
            <p:cNvPr id="210" name="Group 209"/>
            <p:cNvGrpSpPr/>
            <p:nvPr/>
          </p:nvGrpSpPr>
          <p:grpSpPr>
            <a:xfrm>
              <a:off x="9932983" y="1526658"/>
              <a:ext cx="353425" cy="361026"/>
              <a:chOff x="6112510" y="6954657"/>
              <a:chExt cx="1181100" cy="1206500"/>
            </a:xfrm>
            <a:solidFill>
              <a:schemeClr val="accent2"/>
            </a:solidFill>
          </p:grpSpPr>
          <p:sp>
            <p:nvSpPr>
              <p:cNvPr id="211"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2"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3"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4"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15" name="Group 214"/>
            <p:cNvGrpSpPr/>
            <p:nvPr/>
          </p:nvGrpSpPr>
          <p:grpSpPr>
            <a:xfrm>
              <a:off x="9979993" y="4522453"/>
              <a:ext cx="361410" cy="451762"/>
              <a:chOff x="2954338" y="6831013"/>
              <a:chExt cx="1041400" cy="1301750"/>
            </a:xfrm>
            <a:solidFill>
              <a:schemeClr val="accent2"/>
            </a:solidFill>
          </p:grpSpPr>
          <p:sp>
            <p:nvSpPr>
              <p:cNvPr id="216"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7"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0" name="Group 9"/>
            <p:cNvGrpSpPr/>
            <p:nvPr/>
          </p:nvGrpSpPr>
          <p:grpSpPr>
            <a:xfrm>
              <a:off x="9828594" y="2674556"/>
              <a:ext cx="1760336" cy="1445432"/>
              <a:chOff x="9910801" y="2434267"/>
              <a:chExt cx="1878892" cy="1542780"/>
            </a:xfrm>
            <a:solidFill>
              <a:schemeClr val="accent2"/>
            </a:solidFill>
          </p:grpSpPr>
          <p:sp>
            <p:nvSpPr>
              <p:cNvPr id="218" name="TextBox 217"/>
              <p:cNvSpPr txBox="1"/>
              <p:nvPr/>
            </p:nvSpPr>
            <p:spPr>
              <a:xfrm>
                <a:off x="9910801" y="3234749"/>
                <a:ext cx="1090058" cy="489180"/>
              </a:xfrm>
              <a:prstGeom prst="rect">
                <a:avLst/>
              </a:prstGeom>
              <a:noFill/>
            </p:spPr>
            <p:txBody>
              <a:bodyPr wrap="square" lIns="182828" tIns="146262" rIns="182828" bIns="146262" rtlCol="0">
                <a:spAutoFit/>
              </a:bodyPr>
              <a:lstStyle/>
              <a:p>
                <a:pPr marL="0" marR="0" lvl="0" indent="0" defTabSz="932384"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chemeClr val="bg2"/>
                    </a:solidFill>
                    <a:effectLst/>
                    <a:uLnTx/>
                    <a:uFillTx/>
                    <a:latin typeface="Segoe UI Semilight" panose="020B0402040204020203" pitchFamily="34" charset="0"/>
                    <a:cs typeface="Segoe UI Semilight" panose="020B0402040204020203" pitchFamily="34" charset="0"/>
                  </a:rPr>
                  <a:t>Apps</a:t>
                </a:r>
              </a:p>
            </p:txBody>
          </p:sp>
          <p:grpSp>
            <p:nvGrpSpPr>
              <p:cNvPr id="219" name="Group 218"/>
              <p:cNvGrpSpPr/>
              <p:nvPr/>
            </p:nvGrpSpPr>
            <p:grpSpPr>
              <a:xfrm>
                <a:off x="10012430" y="2917883"/>
                <a:ext cx="462396" cy="357669"/>
                <a:chOff x="5007615" y="2323753"/>
                <a:chExt cx="649029" cy="502032"/>
              </a:xfrm>
              <a:grpFill/>
            </p:grpSpPr>
            <p:sp>
              <p:nvSpPr>
                <p:cNvPr id="220" name="Freeform 219"/>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27" tIns="45713" rIns="91427" bIns="45713" numCol="1" anchor="t" anchorCtr="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1" name="Freeform 220"/>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222" name="Group 221"/>
              <p:cNvGrpSpPr/>
              <p:nvPr/>
            </p:nvGrpSpPr>
            <p:grpSpPr>
              <a:xfrm>
                <a:off x="10486805" y="2434267"/>
                <a:ext cx="1302888" cy="1542780"/>
                <a:chOff x="10486805" y="2923046"/>
                <a:chExt cx="1302888" cy="1542780"/>
              </a:xfrm>
              <a:grpFill/>
            </p:grpSpPr>
            <p:sp>
              <p:nvSpPr>
                <p:cNvPr id="223" name="Rectangle 222"/>
                <p:cNvSpPr/>
                <p:nvPr/>
              </p:nvSpPr>
              <p:spPr bwMode="auto">
                <a:xfrm>
                  <a:off x="10802824" y="2923046"/>
                  <a:ext cx="986869" cy="1542780"/>
                </a:xfrm>
                <a:prstGeom prst="rect">
                  <a:avLst/>
                </a:prstGeom>
                <a:noFill/>
                <a:ln>
                  <a:solidFill>
                    <a:schemeClr val="tx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4" name="TextBox 223"/>
                <p:cNvSpPr txBox="1"/>
                <p:nvPr/>
              </p:nvSpPr>
              <p:spPr>
                <a:xfrm>
                  <a:off x="11212738" y="3022354"/>
                  <a:ext cx="473389" cy="172465"/>
                </a:xfrm>
                <a:prstGeom prst="rect">
                  <a:avLst/>
                </a:prstGeom>
                <a:noFill/>
              </p:spPr>
              <p:txBody>
                <a:bodyPr wrap="square" lIns="0" tIns="0" rIns="0" bIns="0" rtlCol="0">
                  <a:spAutoFit/>
                </a:bodyPr>
                <a:lstStyle/>
                <a:p>
                  <a:pPr marL="0" marR="0" lvl="0" indent="0" defTabSz="932384"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chemeClr val="accent2"/>
                      </a:solidFill>
                      <a:effectLst/>
                      <a:uLnTx/>
                      <a:uFillTx/>
                      <a:cs typeface="Segoe UI Semilight" panose="020B0402040204020203" pitchFamily="34" charset="0"/>
                    </a:rPr>
                    <a:t>Web</a:t>
                  </a:r>
                </a:p>
              </p:txBody>
            </p:sp>
            <p:sp>
              <p:nvSpPr>
                <p:cNvPr id="225" name="TextBox 224"/>
                <p:cNvSpPr txBox="1"/>
                <p:nvPr/>
              </p:nvSpPr>
              <p:spPr>
                <a:xfrm>
                  <a:off x="11212738" y="3571985"/>
                  <a:ext cx="473389" cy="172465"/>
                </a:xfrm>
                <a:prstGeom prst="rect">
                  <a:avLst/>
                </a:prstGeom>
                <a:noFill/>
              </p:spPr>
              <p:txBody>
                <a:bodyPr wrap="square" lIns="0" tIns="0" rIns="0" bIns="0" rtlCol="0">
                  <a:spAutoFit/>
                </a:bodyPr>
                <a:lstStyle/>
                <a:p>
                  <a:pPr marL="0" marR="0" lvl="0" indent="0" defTabSz="932384"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chemeClr val="accent2"/>
                      </a:solidFill>
                      <a:effectLst/>
                      <a:uLnTx/>
                      <a:uFillTx/>
                      <a:cs typeface="Segoe UI Semilight" panose="020B0402040204020203" pitchFamily="34" charset="0"/>
                    </a:rPr>
                    <a:t>Mobile</a:t>
                  </a:r>
                </a:p>
              </p:txBody>
            </p:sp>
            <p:sp>
              <p:nvSpPr>
                <p:cNvPr id="226" name="TextBox 225"/>
                <p:cNvSpPr txBox="1"/>
                <p:nvPr/>
              </p:nvSpPr>
              <p:spPr>
                <a:xfrm>
                  <a:off x="11212738" y="4160204"/>
                  <a:ext cx="473389" cy="172465"/>
                </a:xfrm>
                <a:prstGeom prst="rect">
                  <a:avLst/>
                </a:prstGeom>
                <a:noFill/>
              </p:spPr>
              <p:txBody>
                <a:bodyPr wrap="square" lIns="0" tIns="0" rIns="0" bIns="0" rtlCol="0">
                  <a:spAutoFit/>
                </a:bodyPr>
                <a:lstStyle/>
                <a:p>
                  <a:pPr marL="0" marR="0" lvl="0" indent="0" defTabSz="932384"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chemeClr val="accent2"/>
                      </a:solidFill>
                      <a:effectLst/>
                      <a:uLnTx/>
                      <a:uFillTx/>
                      <a:cs typeface="Segoe UI Semilight" panose="020B0402040204020203" pitchFamily="34" charset="0"/>
                    </a:rPr>
                    <a:t>Bots</a:t>
                  </a:r>
                </a:p>
              </p:txBody>
            </p:sp>
            <p:sp>
              <p:nvSpPr>
                <p:cNvPr id="227" name="Freeform 226"/>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grpFill/>
                <a:ln>
                  <a:noFill/>
                </a:ln>
              </p:spPr>
              <p:txBody>
                <a:bodyPr vert="horz" wrap="square" lIns="91427" tIns="45713" rIns="91427" bIns="45713" numCol="1" anchor="t" anchorCtr="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8" name="Freeform 227"/>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grpFill/>
                <a:ln>
                  <a:noFill/>
                </a:ln>
              </p:spPr>
              <p:txBody>
                <a:bodyPr vert="horz" wrap="square" lIns="91427" tIns="45713" rIns="91427" bIns="45713" numCol="1" anchor="t" anchorCtr="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9" name="Freeform 228"/>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no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chemeClr val="accent2"/>
                    </a:solidFill>
                    <a:effectLst/>
                    <a:uLnTx/>
                    <a:uFillTx/>
                    <a:ea typeface="Segoe UI" pitchFamily="34" charset="0"/>
                    <a:cs typeface="Segoe UI" pitchFamily="34" charset="0"/>
                  </a:endParaRPr>
                </a:p>
              </p:txBody>
            </p:sp>
            <p:cxnSp>
              <p:nvCxnSpPr>
                <p:cNvPr id="230" name="Straight Connector 229"/>
                <p:cNvCxnSpPr/>
                <p:nvPr/>
              </p:nvCxnSpPr>
              <p:spPr>
                <a:xfrm flipH="1">
                  <a:off x="10486805" y="3605293"/>
                  <a:ext cx="308472" cy="0"/>
                </a:xfrm>
                <a:prstGeom prst="line">
                  <a:avLst/>
                </a:prstGeom>
                <a:grpFill/>
                <a:ln>
                  <a:solidFill>
                    <a:schemeClr val="tx1">
                      <a:lumMod val="6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grpSp>
      <p:grpSp>
        <p:nvGrpSpPr>
          <p:cNvPr id="4" name="Group 3"/>
          <p:cNvGrpSpPr/>
          <p:nvPr/>
        </p:nvGrpSpPr>
        <p:grpSpPr>
          <a:xfrm>
            <a:off x="807152" y="1198063"/>
            <a:ext cx="1736846" cy="4274940"/>
            <a:chOff x="807152" y="1198063"/>
            <a:chExt cx="1736846" cy="4274940"/>
          </a:xfrm>
        </p:grpSpPr>
        <p:sp>
          <p:nvSpPr>
            <p:cNvPr id="203" name="Freeform 202"/>
            <p:cNvSpPr/>
            <p:nvPr/>
          </p:nvSpPr>
          <p:spPr bwMode="auto">
            <a:xfrm>
              <a:off x="2427956" y="1198063"/>
              <a:ext cx="116042" cy="4274940"/>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7" name="TextBox 176"/>
            <p:cNvSpPr txBox="1"/>
            <p:nvPr/>
          </p:nvSpPr>
          <p:spPr>
            <a:xfrm>
              <a:off x="1647495" y="1704123"/>
              <a:ext cx="485720" cy="316753"/>
            </a:xfrm>
            <a:prstGeom prst="rect">
              <a:avLst/>
            </a:prstGeom>
            <a:noFill/>
          </p:spPr>
          <p:txBody>
            <a:bodyPr wrap="square" lIns="0" tIns="0" rIns="0" bIns="0" rtlCol="0" anchor="ctr" anchorCtr="0">
              <a:spAutoFit/>
            </a:bodyPr>
            <a:lstStyle/>
            <a:p>
              <a:pPr marL="0" marR="0" lvl="0" indent="0" defTabSz="914192" eaLnBrk="1" fontAlgn="auto" latinLnBrk="0" hangingPunct="1">
                <a:lnSpc>
                  <a:spcPct val="100000"/>
                </a:lnSpc>
                <a:spcBef>
                  <a:spcPts val="0"/>
                </a:spcBef>
                <a:spcAft>
                  <a:spcPts val="588"/>
                </a:spcAft>
                <a:buClrTx/>
                <a:buSzTx/>
                <a:buFontTx/>
                <a:buNone/>
                <a:tabLst/>
                <a:defRPr/>
              </a:pPr>
              <a:r>
                <a:rPr kumimoji="0" lang="en-US" sz="1029" b="0" i="0" u="none" strike="noStrike" kern="0" cap="none" spc="0" normalizeH="0" baseline="0" noProof="0" dirty="0">
                  <a:ln>
                    <a:noFill/>
                  </a:ln>
                  <a:solidFill>
                    <a:schemeClr val="bg2"/>
                  </a:solidFill>
                  <a:effectLst/>
                  <a:uLnTx/>
                  <a:uFillTx/>
                  <a:cs typeface="Segoe UI Semilight" panose="020B0402040204020203" pitchFamily="34" charset="0"/>
                </a:rPr>
                <a:t>Data Sources</a:t>
              </a:r>
            </a:p>
          </p:txBody>
        </p:sp>
        <p:sp>
          <p:nvSpPr>
            <p:cNvPr id="179" name="TextBox 178"/>
            <p:cNvSpPr txBox="1"/>
            <p:nvPr/>
          </p:nvSpPr>
          <p:spPr>
            <a:xfrm>
              <a:off x="1647495" y="2988417"/>
              <a:ext cx="485720" cy="158377"/>
            </a:xfrm>
            <a:prstGeom prst="rect">
              <a:avLst/>
            </a:prstGeom>
            <a:noFill/>
          </p:spPr>
          <p:txBody>
            <a:bodyPr wrap="square" lIns="0" tIns="0" rIns="0" bIns="0" rtlCol="0" anchor="ctr" anchorCtr="0">
              <a:spAutoFit/>
            </a:bodyPr>
            <a:lstStyle/>
            <a:p>
              <a:pPr marL="0" marR="0" lvl="0" indent="0" defTabSz="914192" eaLnBrk="1" fontAlgn="auto" latinLnBrk="0" hangingPunct="1">
                <a:lnSpc>
                  <a:spcPct val="100000"/>
                </a:lnSpc>
                <a:spcBef>
                  <a:spcPct val="0"/>
                </a:spcBef>
                <a:spcAft>
                  <a:spcPts val="588"/>
                </a:spcAft>
                <a:buClrTx/>
                <a:buSzTx/>
                <a:buFontTx/>
                <a:buNone/>
                <a:tabLst/>
                <a:defRPr/>
              </a:pPr>
              <a:r>
                <a:rPr kumimoji="0" lang="en-US" sz="1029" b="0" i="0" u="none" strike="noStrike" kern="0" cap="none" spc="0" normalizeH="0" baseline="0" noProof="0" dirty="0">
                  <a:ln>
                    <a:noFill/>
                  </a:ln>
                  <a:solidFill>
                    <a:schemeClr val="bg2"/>
                  </a:solidFill>
                  <a:effectLst/>
                  <a:uLnTx/>
                  <a:uFillTx/>
                  <a:cs typeface="Segoe UI Semilight" panose="020B0402040204020203" pitchFamily="34" charset="0"/>
                </a:rPr>
                <a:t>Apps</a:t>
              </a:r>
            </a:p>
          </p:txBody>
        </p:sp>
        <p:sp>
          <p:nvSpPr>
            <p:cNvPr id="181" name="TextBox 180"/>
            <p:cNvSpPr txBox="1"/>
            <p:nvPr/>
          </p:nvSpPr>
          <p:spPr>
            <a:xfrm>
              <a:off x="1647495" y="4206575"/>
              <a:ext cx="675850" cy="475130"/>
            </a:xfrm>
            <a:prstGeom prst="rect">
              <a:avLst/>
            </a:prstGeom>
            <a:noFill/>
          </p:spPr>
          <p:txBody>
            <a:bodyPr wrap="square" lIns="0" tIns="0" rIns="0" bIns="0" rtlCol="0" anchor="ctr" anchorCtr="0">
              <a:spAutoFit/>
            </a:bodyPr>
            <a:lstStyle/>
            <a:p>
              <a:pPr marL="0" marR="0" lvl="0" indent="0" defTabSz="914192" eaLnBrk="1" fontAlgn="auto" latinLnBrk="0" hangingPunct="1">
                <a:lnSpc>
                  <a:spcPct val="100000"/>
                </a:lnSpc>
                <a:spcBef>
                  <a:spcPct val="0"/>
                </a:spcBef>
                <a:spcAft>
                  <a:spcPts val="588"/>
                </a:spcAft>
                <a:buClrTx/>
                <a:buSzTx/>
                <a:buFontTx/>
                <a:buNone/>
                <a:tabLst/>
                <a:defRPr/>
              </a:pPr>
              <a:r>
                <a:rPr kumimoji="0" lang="en-US" sz="1029" b="0" i="0" u="none" strike="noStrike" kern="0" cap="none" spc="0" normalizeH="0" baseline="0" noProof="0" dirty="0">
                  <a:ln>
                    <a:noFill/>
                  </a:ln>
                  <a:solidFill>
                    <a:schemeClr val="bg2"/>
                  </a:solidFill>
                  <a:effectLst/>
                  <a:uLnTx/>
                  <a:uFillTx/>
                  <a:cs typeface="Segoe UI Semilight" panose="020B0402040204020203" pitchFamily="34" charset="0"/>
                </a:rPr>
                <a:t>Sensors </a:t>
              </a:r>
              <a:br>
                <a:rPr kumimoji="0" lang="en-US" sz="1029" b="0" i="0" u="none" strike="noStrike" kern="0" cap="none" spc="0" normalizeH="0" baseline="0" noProof="0" dirty="0">
                  <a:ln>
                    <a:noFill/>
                  </a:ln>
                  <a:solidFill>
                    <a:schemeClr val="bg2"/>
                  </a:solidFill>
                  <a:effectLst/>
                  <a:uLnTx/>
                  <a:uFillTx/>
                  <a:cs typeface="Segoe UI Semilight" panose="020B0402040204020203" pitchFamily="34" charset="0"/>
                </a:rPr>
              </a:br>
              <a:r>
                <a:rPr kumimoji="0" lang="en-US" sz="1029" b="0" i="0" u="none" strike="noStrike" kern="0" cap="none" spc="0" normalizeH="0" baseline="0" noProof="0" dirty="0">
                  <a:ln>
                    <a:noFill/>
                  </a:ln>
                  <a:solidFill>
                    <a:schemeClr val="bg2"/>
                  </a:solidFill>
                  <a:effectLst/>
                  <a:uLnTx/>
                  <a:uFillTx/>
                  <a:cs typeface="Segoe UI Semilight" panose="020B0402040204020203" pitchFamily="34" charset="0"/>
                </a:rPr>
                <a:t>and devices</a:t>
              </a:r>
            </a:p>
          </p:txBody>
        </p:sp>
        <p:sp>
          <p:nvSpPr>
            <p:cNvPr id="182" name="TextBox 181"/>
            <p:cNvSpPr txBox="1"/>
            <p:nvPr/>
          </p:nvSpPr>
          <p:spPr>
            <a:xfrm>
              <a:off x="1303183" y="5110609"/>
              <a:ext cx="466474" cy="271613"/>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pPr marL="0" marR="0" lvl="0" indent="0" algn="ctr" defTabSz="914192" eaLnBrk="1" fontAlgn="auto" latinLnBrk="0" hangingPunct="1">
                <a:lnSpc>
                  <a:spcPct val="100000"/>
                </a:lnSpc>
                <a:spcBef>
                  <a:spcPct val="0"/>
                </a:spcBef>
                <a:spcAft>
                  <a:spcPts val="588"/>
                </a:spcAft>
                <a:buClrTx/>
                <a:buSzTx/>
                <a:buFontTx/>
                <a:buNone/>
                <a:tabLst/>
                <a:defRPr/>
              </a:pPr>
              <a:r>
                <a:rPr kumimoji="0" lang="en-US" sz="1765" b="0" i="0" u="none" strike="noStrike" kern="0" cap="none" spc="0" normalizeH="0" baseline="0" noProof="0" dirty="0">
                  <a:ln>
                    <a:noFill/>
                  </a:ln>
                  <a:solidFill>
                    <a:schemeClr val="bg2"/>
                  </a:solidFill>
                  <a:effectLst/>
                  <a:uLnTx/>
                  <a:uFillTx/>
                  <a:latin typeface="+mn-lt"/>
                  <a:cs typeface="Segoe UI Semilight" panose="020B0402040204020203" pitchFamily="34" charset="0"/>
                </a:rPr>
                <a:t>Data</a:t>
              </a:r>
            </a:p>
          </p:txBody>
        </p:sp>
        <p:cxnSp>
          <p:nvCxnSpPr>
            <p:cNvPr id="202" name="Straight Connector 201"/>
            <p:cNvCxnSpPr/>
            <p:nvPr/>
          </p:nvCxnSpPr>
          <p:spPr>
            <a:xfrm>
              <a:off x="2209794" y="3083869"/>
              <a:ext cx="283367" cy="0"/>
            </a:xfrm>
            <a:prstGeom prst="line">
              <a:avLst/>
            </a:prstGeom>
            <a:solidFill>
              <a:srgbClr val="0078D7"/>
            </a:solidFill>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89" name="Picture 28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7152" y="2710524"/>
              <a:ext cx="713008" cy="834266"/>
            </a:xfrm>
            <a:prstGeom prst="rect">
              <a:avLst/>
            </a:prstGeom>
          </p:spPr>
        </p:pic>
        <p:pic>
          <p:nvPicPr>
            <p:cNvPr id="290" name="Picture 28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83779" y="4039475"/>
              <a:ext cx="691694" cy="809329"/>
            </a:xfrm>
            <a:prstGeom prst="rect">
              <a:avLst/>
            </a:prstGeom>
          </p:spPr>
        </p:pic>
        <p:pic>
          <p:nvPicPr>
            <p:cNvPr id="291" name="Picture 29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83913" y="1472590"/>
              <a:ext cx="629979" cy="737118"/>
            </a:xfrm>
            <a:prstGeom prst="rect">
              <a:avLst/>
            </a:prstGeom>
          </p:spPr>
        </p:pic>
      </p:grpSp>
      <p:sp>
        <p:nvSpPr>
          <p:cNvPr id="120" name="Rectangle 119"/>
          <p:cNvSpPr/>
          <p:nvPr/>
        </p:nvSpPr>
        <p:spPr>
          <a:xfrm>
            <a:off x="2852594" y="3809050"/>
            <a:ext cx="1190817" cy="430887"/>
          </a:xfrm>
          <a:prstGeom prst="rect">
            <a:avLst/>
          </a:prstGeom>
          <a:solidFill>
            <a:schemeClr val="bg1">
              <a:lumMod val="50000"/>
            </a:schemeClr>
          </a:solidFill>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cs typeface="Segoe UI Semilight" panose="020B0402040204020203" pitchFamily="34" charset="0"/>
              </a:rPr>
              <a:t>Stream Management</a:t>
            </a:r>
            <a:endParaRPr kumimoji="0" lang="en-US" sz="1100" b="0" i="0" u="none" strike="noStrike" kern="0" cap="none" spc="0" normalizeH="0" baseline="0" noProof="0" dirty="0">
              <a:ln>
                <a:noFill/>
              </a:ln>
              <a:effectLst/>
              <a:uLnTx/>
              <a:uFillTx/>
            </a:endParaRPr>
          </a:p>
        </p:txBody>
      </p:sp>
      <p:sp>
        <p:nvSpPr>
          <p:cNvPr id="129" name="Rectangle 128"/>
          <p:cNvSpPr/>
          <p:nvPr/>
        </p:nvSpPr>
        <p:spPr>
          <a:xfrm>
            <a:off x="4579848" y="3965641"/>
            <a:ext cx="1190817" cy="261610"/>
          </a:xfrm>
          <a:prstGeom prst="rect">
            <a:avLst/>
          </a:prstGeom>
          <a:solidFill>
            <a:schemeClr val="bg1">
              <a:lumMod val="50000"/>
            </a:schemeClr>
          </a:solidFill>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cs typeface="Segoe UI Semilight" panose="020B0402040204020203" pitchFamily="34" charset="0"/>
              </a:rPr>
              <a:t>Blob</a:t>
            </a:r>
          </a:p>
        </p:txBody>
      </p:sp>
      <p:sp>
        <p:nvSpPr>
          <p:cNvPr id="130" name="Rectangle 129"/>
          <p:cNvSpPr/>
          <p:nvPr/>
        </p:nvSpPr>
        <p:spPr>
          <a:xfrm>
            <a:off x="4573362" y="4536479"/>
            <a:ext cx="1190817" cy="261610"/>
          </a:xfrm>
          <a:prstGeom prst="rect">
            <a:avLst/>
          </a:prstGeom>
          <a:solidFill>
            <a:schemeClr val="bg1">
              <a:lumMod val="50000"/>
            </a:schemeClr>
          </a:solidFill>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cs typeface="Segoe UI Semilight" panose="020B0402040204020203" pitchFamily="34" charset="0"/>
              </a:rPr>
              <a:t>No SQL</a:t>
            </a:r>
          </a:p>
        </p:txBody>
      </p:sp>
      <p:sp>
        <p:nvSpPr>
          <p:cNvPr id="148" name="Rectangle 147"/>
          <p:cNvSpPr/>
          <p:nvPr/>
        </p:nvSpPr>
        <p:spPr>
          <a:xfrm>
            <a:off x="4587612" y="2085655"/>
            <a:ext cx="1190817" cy="261610"/>
          </a:xfrm>
          <a:prstGeom prst="rect">
            <a:avLst/>
          </a:prstGeom>
          <a:solidFill>
            <a:schemeClr val="bg1">
              <a:lumMod val="50000"/>
            </a:schemeClr>
          </a:solidFill>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cs typeface="Segoe UI Semilight" panose="020B0402040204020203" pitchFamily="34" charset="0"/>
              </a:rPr>
              <a:t>Relational</a:t>
            </a:r>
            <a:endParaRPr kumimoji="0" lang="en-US" sz="1100" b="0" i="0" u="none" strike="noStrike" kern="0" cap="none" spc="0" normalizeH="0" baseline="0" noProof="0" dirty="0">
              <a:ln>
                <a:noFill/>
              </a:ln>
              <a:effectLst/>
              <a:uLnTx/>
              <a:uFillTx/>
            </a:endParaRPr>
          </a:p>
        </p:txBody>
      </p:sp>
      <p:sp>
        <p:nvSpPr>
          <p:cNvPr id="152" name="Rectangle 151"/>
          <p:cNvSpPr/>
          <p:nvPr/>
        </p:nvSpPr>
        <p:spPr>
          <a:xfrm>
            <a:off x="4579847" y="2656495"/>
            <a:ext cx="1190817" cy="259799"/>
          </a:xfrm>
          <a:prstGeom prst="rect">
            <a:avLst/>
          </a:prstGeom>
          <a:solidFill>
            <a:schemeClr val="bg1">
              <a:lumMod val="50000"/>
            </a:schemeClr>
          </a:solidFill>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cs typeface="Segoe UI Semilight" panose="020B0402040204020203" pitchFamily="34" charset="0"/>
              </a:rPr>
              <a:t>Big Data</a:t>
            </a:r>
            <a:endParaRPr kumimoji="0" lang="en-US" sz="1100" b="0" i="0" u="none" strike="noStrike" kern="0" cap="none" spc="0" normalizeH="0" baseline="0" noProof="0" dirty="0">
              <a:ln>
                <a:noFill/>
              </a:ln>
              <a:effectLst/>
              <a:uLnTx/>
              <a:uFillTx/>
            </a:endParaRPr>
          </a:p>
        </p:txBody>
      </p:sp>
      <p:sp>
        <p:nvSpPr>
          <p:cNvPr id="153" name="Rectangle 152"/>
          <p:cNvSpPr/>
          <p:nvPr/>
        </p:nvSpPr>
        <p:spPr>
          <a:xfrm>
            <a:off x="4583912" y="3225524"/>
            <a:ext cx="1190817" cy="430887"/>
          </a:xfrm>
          <a:prstGeom prst="rect">
            <a:avLst/>
          </a:prstGeom>
          <a:solidFill>
            <a:schemeClr val="bg1">
              <a:lumMod val="50000"/>
            </a:schemeClr>
          </a:solidFill>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cs typeface="Segoe UI Semilight" panose="020B0402040204020203" pitchFamily="34" charset="0"/>
              </a:rPr>
              <a:t>Data Warehouse</a:t>
            </a:r>
          </a:p>
        </p:txBody>
      </p:sp>
      <p:sp>
        <p:nvSpPr>
          <p:cNvPr id="154" name="Rectangle 153"/>
          <p:cNvSpPr/>
          <p:nvPr/>
        </p:nvSpPr>
        <p:spPr>
          <a:xfrm>
            <a:off x="6345039" y="2480486"/>
            <a:ext cx="1190817" cy="261610"/>
          </a:xfrm>
          <a:prstGeom prst="rect">
            <a:avLst/>
          </a:prstGeom>
          <a:solidFill>
            <a:schemeClr val="bg1">
              <a:lumMod val="50000"/>
            </a:schemeClr>
          </a:solidFill>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cs typeface="Segoe UI Semilight" panose="020B0402040204020203" pitchFamily="34" charset="0"/>
              </a:rPr>
              <a:t>In-Memory</a:t>
            </a:r>
          </a:p>
        </p:txBody>
      </p:sp>
      <p:sp>
        <p:nvSpPr>
          <p:cNvPr id="155" name="Rectangle 154"/>
          <p:cNvSpPr/>
          <p:nvPr/>
        </p:nvSpPr>
        <p:spPr>
          <a:xfrm>
            <a:off x="6339767" y="3116303"/>
            <a:ext cx="1190817" cy="430887"/>
          </a:xfrm>
          <a:prstGeom prst="rect">
            <a:avLst/>
          </a:prstGeom>
          <a:solidFill>
            <a:schemeClr val="bg1">
              <a:lumMod val="50000"/>
            </a:schemeClr>
          </a:solidFill>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cs typeface="Segoe UI Semilight" panose="020B0402040204020203" pitchFamily="34" charset="0"/>
              </a:rPr>
              <a:t>Open Source / R / Python</a:t>
            </a:r>
          </a:p>
        </p:txBody>
      </p:sp>
      <p:sp>
        <p:nvSpPr>
          <p:cNvPr id="157" name="Rectangle 156"/>
          <p:cNvSpPr/>
          <p:nvPr/>
        </p:nvSpPr>
        <p:spPr>
          <a:xfrm>
            <a:off x="6341250" y="3921396"/>
            <a:ext cx="1190817" cy="430887"/>
          </a:xfrm>
          <a:prstGeom prst="rect">
            <a:avLst/>
          </a:prstGeom>
          <a:solidFill>
            <a:schemeClr val="bg1">
              <a:lumMod val="50000"/>
            </a:schemeClr>
          </a:solidFill>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cs typeface="Segoe UI Semilight" panose="020B0402040204020203" pitchFamily="34" charset="0"/>
              </a:rPr>
              <a:t>Business Rules / Aggregation</a:t>
            </a:r>
          </a:p>
        </p:txBody>
      </p:sp>
      <p:sp>
        <p:nvSpPr>
          <p:cNvPr id="158" name="Rectangle 157"/>
          <p:cNvSpPr/>
          <p:nvPr/>
        </p:nvSpPr>
        <p:spPr>
          <a:xfrm>
            <a:off x="8081195" y="2488955"/>
            <a:ext cx="1190817" cy="430887"/>
          </a:xfrm>
          <a:prstGeom prst="rect">
            <a:avLst/>
          </a:prstGeom>
          <a:solidFill>
            <a:schemeClr val="bg1">
              <a:lumMod val="50000"/>
            </a:schemeClr>
          </a:solidFill>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cs typeface="Segoe UI Semilight" panose="020B0402040204020203" pitchFamily="34" charset="0"/>
              </a:rPr>
              <a:t>BI Tools and Distribution</a:t>
            </a:r>
          </a:p>
        </p:txBody>
      </p:sp>
      <p:sp>
        <p:nvSpPr>
          <p:cNvPr id="159" name="Rectangle 158"/>
          <p:cNvSpPr/>
          <p:nvPr/>
        </p:nvSpPr>
        <p:spPr>
          <a:xfrm>
            <a:off x="2860328" y="2573511"/>
            <a:ext cx="1190817" cy="259799"/>
          </a:xfrm>
          <a:prstGeom prst="rect">
            <a:avLst/>
          </a:prstGeom>
          <a:solidFill>
            <a:schemeClr val="bg1">
              <a:lumMod val="50000"/>
            </a:schemeClr>
          </a:solidFill>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cs typeface="Segoe UI Semilight" panose="020B0402040204020203" pitchFamily="34" charset="0"/>
              </a:rPr>
              <a:t>Data Ingestion</a:t>
            </a:r>
            <a:endParaRPr kumimoji="0" lang="en-US" sz="1100" b="0" i="0" u="none" strike="noStrike" kern="0" cap="none" spc="0" normalizeH="0" baseline="0" noProof="0" dirty="0">
              <a:ln>
                <a:noFill/>
              </a:ln>
              <a:effectLst/>
              <a:uLnTx/>
              <a:uFillTx/>
            </a:endParaRPr>
          </a:p>
        </p:txBody>
      </p:sp>
      <p:sp>
        <p:nvSpPr>
          <p:cNvPr id="160" name="Rectangle 159"/>
          <p:cNvSpPr/>
          <p:nvPr/>
        </p:nvSpPr>
        <p:spPr>
          <a:xfrm>
            <a:off x="2860329" y="3021098"/>
            <a:ext cx="1190817" cy="600164"/>
          </a:xfrm>
          <a:prstGeom prst="rect">
            <a:avLst/>
          </a:prstGeom>
          <a:solidFill>
            <a:schemeClr val="bg1">
              <a:lumMod val="50000"/>
            </a:schemeClr>
          </a:solidFill>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cs typeface="Segoe UI Semilight" panose="020B0402040204020203" pitchFamily="34" charset="0"/>
              </a:rPr>
              <a:t>Data Governance / Quality</a:t>
            </a:r>
          </a:p>
        </p:txBody>
      </p:sp>
      <p:sp>
        <p:nvSpPr>
          <p:cNvPr id="161" name="Rectangle 160"/>
          <p:cNvSpPr/>
          <p:nvPr/>
        </p:nvSpPr>
        <p:spPr>
          <a:xfrm>
            <a:off x="2860328" y="1954836"/>
            <a:ext cx="1190817" cy="430887"/>
          </a:xfrm>
          <a:prstGeom prst="rect">
            <a:avLst/>
          </a:prstGeom>
          <a:solidFill>
            <a:schemeClr val="bg1">
              <a:lumMod val="50000"/>
            </a:schemeClr>
          </a:solidFill>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cs typeface="Segoe UI Semilight" panose="020B0402040204020203" pitchFamily="34" charset="0"/>
              </a:rPr>
              <a:t>Information Production</a:t>
            </a:r>
            <a:endParaRPr kumimoji="0" lang="en-US" sz="1100" b="0" i="0" u="none" strike="noStrike" kern="0" cap="none" spc="0" normalizeH="0" baseline="0" noProof="0" dirty="0">
              <a:ln>
                <a:noFill/>
              </a:ln>
              <a:effectLst/>
              <a:uLnTx/>
              <a:uFillTx/>
            </a:endParaRPr>
          </a:p>
        </p:txBody>
      </p:sp>
      <p:sp>
        <p:nvSpPr>
          <p:cNvPr id="162" name="Rectangle 161"/>
          <p:cNvSpPr/>
          <p:nvPr/>
        </p:nvSpPr>
        <p:spPr>
          <a:xfrm>
            <a:off x="8081193" y="3217537"/>
            <a:ext cx="1190817" cy="261610"/>
          </a:xfrm>
          <a:prstGeom prst="rect">
            <a:avLst/>
          </a:prstGeom>
          <a:solidFill>
            <a:schemeClr val="bg1">
              <a:lumMod val="50000"/>
            </a:schemeClr>
          </a:solidFill>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cs typeface="Segoe UI Semilight" panose="020B0402040204020203" pitchFamily="34" charset="0"/>
              </a:rPr>
              <a:t>API / Interfaces</a:t>
            </a:r>
          </a:p>
        </p:txBody>
      </p:sp>
      <p:sp>
        <p:nvSpPr>
          <p:cNvPr id="163" name="Rectangle 162"/>
          <p:cNvSpPr/>
          <p:nvPr/>
        </p:nvSpPr>
        <p:spPr>
          <a:xfrm>
            <a:off x="8081194" y="3776842"/>
            <a:ext cx="1190817" cy="430887"/>
          </a:xfrm>
          <a:prstGeom prst="rect">
            <a:avLst/>
          </a:prstGeom>
          <a:solidFill>
            <a:schemeClr val="bg1">
              <a:lumMod val="50000"/>
            </a:schemeClr>
          </a:solidFill>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cs typeface="Segoe UI Semilight" panose="020B0402040204020203" pitchFamily="34" charset="0"/>
              </a:rPr>
              <a:t>User Interaction – Real time</a:t>
            </a:r>
          </a:p>
        </p:txBody>
      </p:sp>
      <p:grpSp>
        <p:nvGrpSpPr>
          <p:cNvPr id="15" name="Group 14"/>
          <p:cNvGrpSpPr/>
          <p:nvPr/>
        </p:nvGrpSpPr>
        <p:grpSpPr>
          <a:xfrm>
            <a:off x="2076115" y="5698227"/>
            <a:ext cx="8459551" cy="369332"/>
            <a:chOff x="2076115" y="5698227"/>
            <a:chExt cx="8459551" cy="369332"/>
          </a:xfrm>
        </p:grpSpPr>
        <p:grpSp>
          <p:nvGrpSpPr>
            <p:cNvPr id="72" name="Group 71"/>
            <p:cNvGrpSpPr/>
            <p:nvPr/>
          </p:nvGrpSpPr>
          <p:grpSpPr>
            <a:xfrm>
              <a:off x="2076115" y="5698227"/>
              <a:ext cx="8459551" cy="369332"/>
              <a:chOff x="2083214" y="5688659"/>
              <a:chExt cx="8459551" cy="369332"/>
            </a:xfrm>
          </p:grpSpPr>
          <p:grpSp>
            <p:nvGrpSpPr>
              <p:cNvPr id="73" name="Group 72"/>
              <p:cNvGrpSpPr/>
              <p:nvPr/>
            </p:nvGrpSpPr>
            <p:grpSpPr>
              <a:xfrm rot="13500000">
                <a:off x="5204911" y="5796089"/>
                <a:ext cx="170045" cy="167504"/>
                <a:chOff x="-441102" y="6716463"/>
                <a:chExt cx="292608" cy="288235"/>
              </a:xfrm>
              <a:solidFill>
                <a:schemeClr val="tx1">
                  <a:lumMod val="85000"/>
                </a:schemeClr>
              </a:solidFill>
            </p:grpSpPr>
            <p:cxnSp>
              <p:nvCxnSpPr>
                <p:cNvPr id="83" name="Straight Connector 82"/>
                <p:cNvCxnSpPr/>
                <p:nvPr/>
              </p:nvCxnSpPr>
              <p:spPr>
                <a:xfrm>
                  <a:off x="-430950" y="6716463"/>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41102" y="699252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rot="13500000">
                <a:off x="8650359" y="5796090"/>
                <a:ext cx="170045" cy="167504"/>
                <a:chOff x="402446" y="5872915"/>
                <a:chExt cx="292608" cy="288235"/>
              </a:xfrm>
              <a:solidFill>
                <a:schemeClr val="tx1">
                  <a:lumMod val="85000"/>
                </a:schemeClr>
              </a:solidFill>
            </p:grpSpPr>
            <p:cxnSp>
              <p:nvCxnSpPr>
                <p:cNvPr id="81" name="Straight Connector 80"/>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5" name="Group 74"/>
              <p:cNvGrpSpPr/>
              <p:nvPr/>
            </p:nvGrpSpPr>
            <p:grpSpPr>
              <a:xfrm>
                <a:off x="2083214" y="5688659"/>
                <a:ext cx="8459551" cy="369332"/>
                <a:chOff x="2160702" y="5695176"/>
                <a:chExt cx="8459551" cy="369332"/>
              </a:xfrm>
            </p:grpSpPr>
            <p:sp>
              <p:nvSpPr>
                <p:cNvPr id="76" name="Rectangle 75"/>
                <p:cNvSpPr/>
                <p:nvPr/>
              </p:nvSpPr>
              <p:spPr>
                <a:xfrm>
                  <a:off x="2160702" y="5704725"/>
                  <a:ext cx="874688" cy="300880"/>
                </a:xfrm>
                <a:prstGeom prst="rect">
                  <a:avLst/>
                </a:prstGeom>
              </p:spPr>
              <p:txBody>
                <a:bodyPr wrap="none" lIns="0" tIns="0" rIns="0" bIns="0" anchor="ctr">
                  <a:no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bg2"/>
                      </a:solidFill>
                      <a:effectLst/>
                      <a:uLnTx/>
                      <a:uFillTx/>
                      <a:latin typeface="+mj-lt"/>
                    </a:rPr>
                    <a:t>On-Premises</a:t>
                  </a:r>
                </a:p>
              </p:txBody>
            </p:sp>
            <p:sp>
              <p:nvSpPr>
                <p:cNvPr id="77" name="Rectangle 76"/>
                <p:cNvSpPr/>
                <p:nvPr/>
              </p:nvSpPr>
              <p:spPr>
                <a:xfrm>
                  <a:off x="6022858" y="5695176"/>
                  <a:ext cx="857607" cy="369332"/>
                </a:xfrm>
                <a:prstGeom prst="rect">
                  <a:avLst/>
                </a:prstGeom>
              </p:spPr>
              <p:txBody>
                <a:bodyPr wrap="none" lIns="0" tIns="0" rIns="0" bIns="0" anchor="ctr">
                  <a:spAutoFit/>
                </a:bodyPr>
                <a:lstStyle/>
                <a:p>
                  <a:pPr marL="0" marR="0" lvl="0" indent="0" algn="ctr" defTabSz="724873" eaLnBrk="1" fontAlgn="auto" latinLnBrk="0" hangingPunct="1">
                    <a:lnSpc>
                      <a:spcPct val="100000"/>
                    </a:lnSpc>
                    <a:spcBef>
                      <a:spcPct val="0"/>
                    </a:spcBef>
                    <a:spcAft>
                      <a:spcPct val="35000"/>
                    </a:spcAft>
                    <a:buClrTx/>
                    <a:buSzTx/>
                    <a:buFontTx/>
                    <a:buNone/>
                    <a:tabLst/>
                    <a:defRPr/>
                  </a:pPr>
                  <a:r>
                    <a:rPr kumimoji="0" lang="en-US" sz="2400" b="0" i="0" u="none" strike="noStrike" kern="0" cap="none" spc="0" normalizeH="0" baseline="0" noProof="0" dirty="0">
                      <a:ln>
                        <a:noFill/>
                      </a:ln>
                      <a:solidFill>
                        <a:schemeClr val="bg2"/>
                      </a:solidFill>
                      <a:effectLst/>
                      <a:uLnTx/>
                      <a:uFillTx/>
                      <a:latin typeface="+mj-lt"/>
                    </a:rPr>
                    <a:t>Hybrid</a:t>
                  </a:r>
                  <a:endParaRPr kumimoji="0" lang="en-US" sz="1800" b="1" i="0" u="none" strike="noStrike" kern="0" cap="none" spc="-30" normalizeH="0" baseline="0" noProof="0" dirty="0">
                    <a:ln>
                      <a:noFill/>
                    </a:ln>
                    <a:solidFill>
                      <a:schemeClr val="bg2"/>
                    </a:solidFill>
                    <a:effectLst/>
                    <a:uLnTx/>
                    <a:uFillTx/>
                    <a:latin typeface="Segoe UI Semilight" panose="020B0402040204020203" pitchFamily="34" charset="0"/>
                    <a:cs typeface="Segoe UI Semilight" panose="020B0402040204020203" pitchFamily="34" charset="0"/>
                  </a:endParaRPr>
                </a:p>
              </p:txBody>
            </p:sp>
            <p:cxnSp>
              <p:nvCxnSpPr>
                <p:cNvPr id="78" name="Straight Connector 77"/>
                <p:cNvCxnSpPr/>
                <p:nvPr/>
              </p:nvCxnSpPr>
              <p:spPr>
                <a:xfrm>
                  <a:off x="4360963" y="5879842"/>
                  <a:ext cx="926557" cy="0"/>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7576708" y="5880415"/>
                  <a:ext cx="1271086" cy="0"/>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9214334" y="5752220"/>
                  <a:ext cx="1405919" cy="307222"/>
                </a:xfrm>
                <a:prstGeom prst="rect">
                  <a:avLst/>
                </a:prstGeom>
              </p:spPr>
              <p:txBody>
                <a:bodyPr wrap="none" lIns="0" tIns="0" rIns="0" bIns="0" anchor="ctr">
                  <a:no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bg2"/>
                      </a:solidFill>
                      <a:effectLst/>
                      <a:uLnTx/>
                      <a:uFillTx/>
                      <a:latin typeface="+mj-lt"/>
                    </a:rPr>
                    <a:t>Cloud</a:t>
                  </a:r>
                </a:p>
              </p:txBody>
            </p:sp>
          </p:grpSp>
        </p:grpSp>
        <p:cxnSp>
          <p:nvCxnSpPr>
            <p:cNvPr id="89" name="Straight Connector 88"/>
            <p:cNvCxnSpPr/>
            <p:nvPr/>
          </p:nvCxnSpPr>
          <p:spPr>
            <a:xfrm flipH="1" flipV="1">
              <a:off x="4131157" y="5895545"/>
              <a:ext cx="139948" cy="106028"/>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4124482" y="5798051"/>
              <a:ext cx="138153" cy="111068"/>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flipV="1">
              <a:off x="7433834" y="5884910"/>
              <a:ext cx="139948" cy="106028"/>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7427159" y="5787416"/>
              <a:ext cx="138153" cy="111068"/>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99" name="Rectangle 98"/>
          <p:cNvSpPr/>
          <p:nvPr/>
        </p:nvSpPr>
        <p:spPr>
          <a:xfrm>
            <a:off x="2862415" y="4427724"/>
            <a:ext cx="1180996" cy="5302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US" sz="1372" kern="0" dirty="0">
                <a:solidFill>
                  <a:schemeClr val="tx1"/>
                </a:solidFill>
              </a:rPr>
              <a:t>Data Discovery</a:t>
            </a:r>
          </a:p>
        </p:txBody>
      </p:sp>
    </p:spTree>
    <p:extLst>
      <p:ext uri="{BB962C8B-B14F-4D97-AF65-F5344CB8AC3E}">
        <p14:creationId xmlns:p14="http://schemas.microsoft.com/office/powerpoint/2010/main" val="26838789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4_COLOR TEMPLATE">
  <a:themeElements>
    <a:clrScheme name="Custom 1">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2.xml><?xml version="1.0" encoding="utf-8"?>
<a:theme xmlns:a="http://schemas.openxmlformats.org/drawingml/2006/main" name="2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3.xml><?xml version="1.0" encoding="utf-8"?>
<a:theme xmlns:a="http://schemas.openxmlformats.org/drawingml/2006/main" name="1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spcBef>
            <a:spcPts val="600"/>
          </a:spcBef>
          <a:spcAft>
            <a:spcPct val="0"/>
          </a:spcAft>
          <a:defRPr sz="2800" dirty="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4.xml><?xml version="1.0" encoding="utf-8"?>
<a:theme xmlns:a="http://schemas.openxmlformats.org/drawingml/2006/main" name="Modern DW">
  <a:themeElements>
    <a:clrScheme name="Custom 21">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70C7FF"/>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6.xml><?xml version="1.0" encoding="utf-8"?>
<a:theme xmlns:a="http://schemas.openxmlformats.org/drawingml/2006/main" name="1_Office Theme">
  <a:themeElements>
    <a:clrScheme name="Custom 7">
      <a:dk1>
        <a:srgbClr val="000000"/>
      </a:dk1>
      <a:lt1>
        <a:srgbClr val="FFFFFF"/>
      </a:lt1>
      <a:dk2>
        <a:srgbClr val="44546A"/>
      </a:dk2>
      <a:lt2>
        <a:srgbClr val="E7E6E6"/>
      </a:lt2>
      <a:accent1>
        <a:srgbClr val="59B4D9"/>
      </a:accent1>
      <a:accent2>
        <a:srgbClr val="BAD80A"/>
      </a:accent2>
      <a:accent3>
        <a:srgbClr val="3999C6"/>
      </a:accent3>
      <a:accent4>
        <a:srgbClr val="7FBA00"/>
      </a:accent4>
      <a:accent5>
        <a:srgbClr val="379AC7"/>
      </a:accent5>
      <a:accent6>
        <a:srgbClr val="70AD47"/>
      </a:accent6>
      <a:hlink>
        <a:srgbClr val="7FBA00"/>
      </a:hlink>
      <a:folHlink>
        <a:srgbClr val="B8D43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Office Theme">
  <a:themeElements>
    <a:clrScheme name="ciop">
      <a:dk1>
        <a:sysClr val="windowText" lastClr="000000"/>
      </a:dk1>
      <a:lt1>
        <a:sysClr val="window" lastClr="FFFFFF"/>
      </a:lt1>
      <a:dk2>
        <a:srgbClr val="44546A"/>
      </a:dk2>
      <a:lt2>
        <a:srgbClr val="E7E6E6"/>
      </a:lt2>
      <a:accent1>
        <a:srgbClr val="2580B7"/>
      </a:accent1>
      <a:accent2>
        <a:srgbClr val="179E86"/>
      </a:accent2>
      <a:accent3>
        <a:srgbClr val="9EBE5B"/>
      </a:accent3>
      <a:accent4>
        <a:srgbClr val="F59B11"/>
      </a:accent4>
      <a:accent5>
        <a:srgbClr val="C03B26"/>
      </a:accent5>
      <a:accent6>
        <a:srgbClr val="633248"/>
      </a:accent6>
      <a:hlink>
        <a:srgbClr val="0563C1"/>
      </a:hlink>
      <a:folHlink>
        <a:srgbClr val="954F72"/>
      </a:folHlink>
    </a:clrScheme>
    <a:fontScheme name="Lato">
      <a:majorFont>
        <a:latin typeface="Lato Regular"/>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1">
    <a:dk1>
      <a:srgbClr val="505050"/>
    </a:dk1>
    <a:lt1>
      <a:sysClr val="window" lastClr="FFFFFF"/>
    </a:lt1>
    <a:dk2>
      <a:srgbClr val="44546A"/>
    </a:dk2>
    <a:lt2>
      <a:srgbClr val="E7E6E6"/>
    </a:lt2>
    <a:accent1>
      <a:srgbClr val="0078D7"/>
    </a:accent1>
    <a:accent2>
      <a:srgbClr val="002050"/>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13110</TotalTime>
  <Words>10165</Words>
  <Application>Microsoft Office PowerPoint</Application>
  <PresentationFormat>Widescreen</PresentationFormat>
  <Paragraphs>1551</Paragraphs>
  <Slides>51</Slides>
  <Notes>51</Notes>
  <HiddenSlides>0</HiddenSlides>
  <MMClips>0</MMClips>
  <ScaleCrop>false</ScaleCrop>
  <HeadingPairs>
    <vt:vector size="10" baseType="variant">
      <vt:variant>
        <vt:lpstr>Fonts Used</vt:lpstr>
      </vt:variant>
      <vt:variant>
        <vt:i4>21</vt:i4>
      </vt:variant>
      <vt:variant>
        <vt:lpstr>Theme</vt:lpstr>
      </vt:variant>
      <vt:variant>
        <vt:i4>7</vt:i4>
      </vt:variant>
      <vt:variant>
        <vt:lpstr>Embedded OLE Servers</vt:lpstr>
      </vt:variant>
      <vt:variant>
        <vt:i4>1</vt:i4>
      </vt:variant>
      <vt:variant>
        <vt:lpstr>Slide Titles</vt:lpstr>
      </vt:variant>
      <vt:variant>
        <vt:i4>51</vt:i4>
      </vt:variant>
      <vt:variant>
        <vt:lpstr>Custom Shows</vt:lpstr>
      </vt:variant>
      <vt:variant>
        <vt:i4>2</vt:i4>
      </vt:variant>
    </vt:vector>
  </HeadingPairs>
  <TitlesOfParts>
    <vt:vector size="82" baseType="lpstr">
      <vt:lpstr>ＭＳ Ｐゴシック</vt:lpstr>
      <vt:lpstr>ＭＳ Ｐゴシック</vt:lpstr>
      <vt:lpstr>Arial</vt:lpstr>
      <vt:lpstr>Arial Unicode MS</vt:lpstr>
      <vt:lpstr>Calibri</vt:lpstr>
      <vt:lpstr>Cambria</vt:lpstr>
      <vt:lpstr>Consolas</vt:lpstr>
      <vt:lpstr>Lato Light</vt:lpstr>
      <vt:lpstr>Lato Regular</vt:lpstr>
      <vt:lpstr>Perpetua</vt:lpstr>
      <vt:lpstr>Segoe</vt:lpstr>
      <vt:lpstr>Segoe Light</vt:lpstr>
      <vt:lpstr>Segoe UI</vt:lpstr>
      <vt:lpstr>Segoe UI Black</vt:lpstr>
      <vt:lpstr>Segoe UI Light</vt:lpstr>
      <vt:lpstr>Segoe UI Semibold</vt:lpstr>
      <vt:lpstr>Segoe UI Semilight</vt:lpstr>
      <vt:lpstr>Symbol</vt:lpstr>
      <vt:lpstr>Times New Roman</vt:lpstr>
      <vt:lpstr>Wingdings</vt:lpstr>
      <vt:lpstr>Wingdings 3</vt:lpstr>
      <vt:lpstr>4_COLOR TEMPLATE</vt:lpstr>
      <vt:lpstr>2_COLOR TEMPLATE</vt:lpstr>
      <vt:lpstr>1_Server and Cloud 2013</vt:lpstr>
      <vt:lpstr>Modern DW</vt:lpstr>
      <vt:lpstr>1_WHITE TEMPLATE</vt:lpstr>
      <vt:lpstr>1_Office Theme</vt:lpstr>
      <vt:lpstr>2_Office Theme</vt:lpstr>
      <vt:lpstr>think-cell Slide</vt:lpstr>
      <vt:lpstr>PowerPoint Presentation</vt:lpstr>
      <vt:lpstr>Predictive analytics help optimize operations</vt:lpstr>
      <vt:lpstr>Investment Optimization </vt:lpstr>
      <vt:lpstr>PowerPoint Presentation</vt:lpstr>
      <vt:lpstr>PowerPoint Presentation</vt:lpstr>
      <vt:lpstr>PowerPoint Presentation</vt:lpstr>
      <vt:lpstr>PowerPoint Presentation</vt:lpstr>
      <vt:lpstr>PowerPoint Presentation</vt:lpstr>
      <vt:lpstr>Enterprise Data Platform</vt:lpstr>
      <vt:lpstr>Transform data into intelligent action</vt:lpstr>
      <vt:lpstr>Information Management</vt:lpstr>
      <vt:lpstr>Compose and orchestrate data services at scale</vt:lpstr>
      <vt:lpstr>Get more value from your enterprise data assets</vt:lpstr>
      <vt:lpstr>Ingest events from websites, apps and devices at cloud scale </vt:lpstr>
      <vt:lpstr>Ingest events at cloud scale with bi-directional options</vt:lpstr>
      <vt:lpstr>Data Stores</vt:lpstr>
      <vt:lpstr>A hyper-scale repository for big data analytics workloads</vt:lpstr>
      <vt:lpstr>Key features of Azure SQL Database </vt:lpstr>
      <vt:lpstr>Power your entire data estate with SQL Server 2017</vt:lpstr>
      <vt:lpstr>SQL Server options</vt:lpstr>
      <vt:lpstr>Power of SQL Server 2017 on the platform of your choice</vt:lpstr>
      <vt:lpstr>PowerPoint Presentation</vt:lpstr>
      <vt:lpstr>Azure SQL Data Warehouse Architecture</vt:lpstr>
      <vt:lpstr>Microsoft Big Data Portfolio</vt:lpstr>
      <vt:lpstr>PowerPoint Presentation</vt:lpstr>
      <vt:lpstr>Machine Learning and Analytics</vt:lpstr>
      <vt:lpstr>Easily build, deploy, and share predictive analytics solutions</vt:lpstr>
      <vt:lpstr>PowerPoint Presentation</vt:lpstr>
      <vt:lpstr>Comprehensive set of managed Apache big data projects</vt:lpstr>
      <vt:lpstr>Big data analytics made easy</vt:lpstr>
      <vt:lpstr>Real-time stream processing in the cloud</vt:lpstr>
      <vt:lpstr>Azure Analysis Services Azure Analysis Services is based on proven SQL Server technology</vt:lpstr>
      <vt:lpstr>Intelligence</vt:lpstr>
      <vt:lpstr>Build applications that understand people</vt:lpstr>
      <vt:lpstr>Your bots – wherever your users converse</vt:lpstr>
      <vt:lpstr>Get things done in more helpful, proactive and natural ways </vt:lpstr>
      <vt:lpstr>Dashboards &amp; Visualizations</vt:lpstr>
      <vt:lpstr>Keep a pulse on your business with live, interactive dashboards</vt:lpstr>
      <vt:lpstr>Transform data into intelligent action</vt:lpstr>
      <vt:lpstr>PowerPoint Presentation</vt:lpstr>
      <vt:lpstr>PowerPoint Presentation</vt:lpstr>
      <vt:lpstr>Your database on autopilot Built-in admin and data protection</vt:lpstr>
      <vt:lpstr>Threat and anomaly detection Advanced security and compliance</vt:lpstr>
      <vt:lpstr>Self-tuning performance Database Advisor and adaptive query processing</vt:lpstr>
      <vt:lpstr>On-the-fly scale Scale up or down with minimal app downtime</vt:lpstr>
      <vt:lpstr>Resource and tenant administration  Elastic database pools </vt:lpstr>
      <vt:lpstr>Flexible languages and platforms Work with the tools you prefer  </vt:lpstr>
      <vt:lpstr>Migration resources for fast deployments Accelerate your journey to the cloud</vt:lpstr>
      <vt:lpstr>Layers of protection Rest easy with built-in security</vt:lpstr>
      <vt:lpstr>Mission critical availability  High availability at global scale</vt:lpstr>
      <vt:lpstr>Query over any data type Graph support </vt:lpstr>
      <vt:lpstr>Reporting Services</vt:lpstr>
      <vt:lpstr>PowerBI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Gronbach</dc:creator>
  <cp:lastModifiedBy>Sana Khan</cp:lastModifiedBy>
  <cp:revision>182</cp:revision>
  <dcterms:created xsi:type="dcterms:W3CDTF">2015-12-01T12:07:21Z</dcterms:created>
  <dcterms:modified xsi:type="dcterms:W3CDTF">2017-12-12T01:01:01Z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sakh@microsoft.com</vt:lpwstr>
  </property>
  <property fmtid="{D5CDD505-2E9C-101B-9397-08002B2CF9AE}" pid="6" name="MSIP_Label_f42aa342-8706-4288-bd11-ebb85995028c_SetDate">
    <vt:lpwstr>2017-12-12T01:00:59.0092224Z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